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649" r:id="rId3"/>
    <p:sldId id="397" r:id="rId4"/>
    <p:sldId id="552" r:id="rId5"/>
    <p:sldId id="648" r:id="rId6"/>
    <p:sldId id="551" r:id="rId7"/>
    <p:sldId id="554" r:id="rId8"/>
    <p:sldId id="556" r:id="rId9"/>
    <p:sldId id="558" r:id="rId10"/>
    <p:sldId id="559" r:id="rId11"/>
    <p:sldId id="560" r:id="rId12"/>
    <p:sldId id="561" r:id="rId13"/>
    <p:sldId id="567" r:id="rId14"/>
    <p:sldId id="568" r:id="rId15"/>
    <p:sldId id="570" r:id="rId16"/>
    <p:sldId id="599" r:id="rId17"/>
    <p:sldId id="600" r:id="rId18"/>
    <p:sldId id="572" r:id="rId19"/>
    <p:sldId id="603" r:id="rId20"/>
    <p:sldId id="604" r:id="rId21"/>
    <p:sldId id="602" r:id="rId22"/>
    <p:sldId id="573" r:id="rId23"/>
    <p:sldId id="601" r:id="rId24"/>
    <p:sldId id="615" r:id="rId25"/>
    <p:sldId id="605" r:id="rId26"/>
    <p:sldId id="606" r:id="rId27"/>
    <p:sldId id="607" r:id="rId28"/>
    <p:sldId id="608" r:id="rId29"/>
    <p:sldId id="647" r:id="rId30"/>
    <p:sldId id="613" r:id="rId31"/>
    <p:sldId id="610" r:id="rId32"/>
    <p:sldId id="611" r:id="rId33"/>
    <p:sldId id="612" r:id="rId34"/>
    <p:sldId id="614" r:id="rId35"/>
    <p:sldId id="630" r:id="rId36"/>
    <p:sldId id="616" r:id="rId37"/>
    <p:sldId id="617" r:id="rId38"/>
    <p:sldId id="618" r:id="rId39"/>
    <p:sldId id="609" r:id="rId40"/>
    <p:sldId id="619" r:id="rId41"/>
    <p:sldId id="620" r:id="rId42"/>
    <p:sldId id="566" r:id="rId43"/>
    <p:sldId id="562" r:id="rId44"/>
    <p:sldId id="635" r:id="rId45"/>
    <p:sldId id="565" r:id="rId46"/>
    <p:sldId id="621" r:id="rId47"/>
    <p:sldId id="563" r:id="rId48"/>
    <p:sldId id="564" r:id="rId49"/>
    <p:sldId id="557" r:id="rId50"/>
    <p:sldId id="569" r:id="rId51"/>
    <p:sldId id="594" r:id="rId52"/>
    <p:sldId id="553" r:id="rId53"/>
    <p:sldId id="644" r:id="rId54"/>
    <p:sldId id="639" r:id="rId55"/>
    <p:sldId id="643" r:id="rId56"/>
    <p:sldId id="645" r:id="rId57"/>
    <p:sldId id="646" r:id="rId58"/>
    <p:sldId id="571" r:id="rId59"/>
    <p:sldId id="574" r:id="rId60"/>
    <p:sldId id="598" r:id="rId61"/>
    <p:sldId id="597" r:id="rId62"/>
    <p:sldId id="641" r:id="rId63"/>
    <p:sldId id="642" r:id="rId64"/>
    <p:sldId id="575" r:id="rId65"/>
    <p:sldId id="576" r:id="rId66"/>
    <p:sldId id="622" r:id="rId67"/>
    <p:sldId id="628" r:id="rId68"/>
    <p:sldId id="623" r:id="rId69"/>
    <p:sldId id="626" r:id="rId70"/>
    <p:sldId id="624" r:id="rId71"/>
    <p:sldId id="629" r:id="rId72"/>
    <p:sldId id="625" r:id="rId73"/>
    <p:sldId id="627" r:id="rId74"/>
    <p:sldId id="637" r:id="rId75"/>
    <p:sldId id="651" r:id="rId76"/>
    <p:sldId id="652" r:id="rId77"/>
    <p:sldId id="577" r:id="rId78"/>
    <p:sldId id="634" r:id="rId79"/>
    <p:sldId id="636" r:id="rId80"/>
    <p:sldId id="632" r:id="rId81"/>
    <p:sldId id="578" r:id="rId82"/>
    <p:sldId id="579" r:id="rId83"/>
    <p:sldId id="580" r:id="rId84"/>
    <p:sldId id="581" r:id="rId85"/>
    <p:sldId id="582" r:id="rId86"/>
    <p:sldId id="584" r:id="rId87"/>
    <p:sldId id="583" r:id="rId88"/>
    <p:sldId id="585" r:id="rId89"/>
    <p:sldId id="586" r:id="rId90"/>
    <p:sldId id="587" r:id="rId91"/>
    <p:sldId id="588" r:id="rId92"/>
    <p:sldId id="589" r:id="rId93"/>
    <p:sldId id="590" r:id="rId94"/>
    <p:sldId id="631" r:id="rId95"/>
    <p:sldId id="633" r:id="rId96"/>
    <p:sldId id="650" r:id="rId97"/>
    <p:sldId id="592" r:id="rId98"/>
    <p:sldId id="595" r:id="rId99"/>
    <p:sldId id="591" r:id="rId100"/>
    <p:sldId id="593" r:id="rId10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FF99"/>
    <a:srgbClr val="FF0000"/>
    <a:srgbClr val="FFFF00"/>
    <a:srgbClr val="FF99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0" autoAdjust="0"/>
  </p:normalViewPr>
  <p:slideViewPr>
    <p:cSldViewPr>
      <p:cViewPr>
        <p:scale>
          <a:sx n="90" d="100"/>
          <a:sy n="90" d="100"/>
        </p:scale>
        <p:origin x="-588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2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cs.wikipedia.org/wiki/Argini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5400" b="1" kern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cs-CZ" sz="54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5400" dirty="0" smtClean="0">
                <a:latin typeface="Calibri"/>
                <a:ea typeface="Calibri"/>
                <a:cs typeface="Times New Roman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  <a:t/>
            </a:r>
            <a:b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22. 11. 2017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POMĚR (přibližný) TŘÍ AMONIKYSELIN</a:t>
            </a:r>
            <a:endParaRPr lang="cs-CZ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1224136"/>
                <a:gridCol w="3600400"/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PODÍL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HISTIDIN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LYZIN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ARGININ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 smtClean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 smtClean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 smtClean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 smtClean="0"/>
              <a:t>To může způsobit potíže při restaurování textilií v vlny a hedvábí</a:t>
            </a:r>
          </a:p>
          <a:p>
            <a:r>
              <a:rPr lang="cs-CZ" sz="2500" b="1" dirty="0" smtClean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 smtClean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 smtClean="0"/>
          </a:p>
          <a:p>
            <a:endParaRPr lang="cs-CZ" sz="2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ODOLÁVÁ </a:t>
            </a:r>
            <a:r>
              <a:rPr lang="cs-CZ" sz="4000" b="1" u="sng" dirty="0" smtClean="0">
                <a:solidFill>
                  <a:srgbClr val="008000"/>
                </a:solidFill>
                <a:latin typeface="Arial Black" pitchFamily="34" charset="0"/>
              </a:rPr>
              <a:t>ZŘEDĚNÝM</a:t>
            </a:r>
            <a:r>
              <a:rPr lang="cs-CZ" sz="4000" b="1" dirty="0" smtClean="0">
                <a:solidFill>
                  <a:srgbClr val="008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KYSELINÁM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NEODOLÁVÁ LOUHŮM &gt; čištění štětců v louhu sodném vyžaduje opatrnost, používat jen na syntetické vlasce!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5987008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660232" y="11663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623720" y="3501008"/>
            <a:ext cx="2520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Někdy je KERATIN dělen na MĚKKÝ (cca. 2 % cysteinu) a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TVRDÝ (do 20 %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cysteinu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  </a:t>
            </a:r>
            <a:endParaRPr lang="cs-CZ" sz="2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021288"/>
            <a:ext cx="864096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MĚKKÝ KERATIN -  peří slepic a kuřat, snadněji se štěpí kyselinami nebo zásadami na aminokyseliny &gt; KRMIVO   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TO SE MI ZDÁ MOC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220072" y="980728"/>
            <a:ext cx="504056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54868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Vazba –S-S-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1115616" y="908720"/>
            <a:ext cx="936104" cy="302433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 smtClean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</a:t>
            </a:r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908720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843808" y="3140968"/>
            <a:ext cx="144016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804248" y="4005064"/>
            <a:ext cx="233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Enzymatické štěpení hlavního řetězce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028384" y="3140968"/>
            <a:ext cx="576064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220072" y="2132856"/>
            <a:ext cx="2736304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4956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 smtClean="0">
                <a:solidFill>
                  <a:srgbClr val="0000FF"/>
                </a:solidFill>
                <a:latin typeface="+mn-lt"/>
              </a:rPr>
              <a:t>je tedy chemicky značně reaktivní vlákno</a:t>
            </a:r>
            <a:endParaRPr lang="cs-CZ" sz="3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Obrázek 8" descr="Amminoacido_asparag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1" y="3501008"/>
            <a:ext cx="1974219" cy="1008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12" name="Přímá spojovací šipka 11"/>
          <p:cNvCxnSpPr/>
          <p:nvPr/>
        </p:nvCxnSpPr>
        <p:spPr>
          <a:xfrm flipH="1">
            <a:off x="8676456" y="4509120"/>
            <a:ext cx="144016" cy="64807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7596336" y="4437112"/>
            <a:ext cx="144016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44008" y="3717032"/>
            <a:ext cx="2304256" cy="46166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ASPARAGIN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7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536504"/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6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  <a:endParaRPr lang="cs-CZ" sz="16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 smtClean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97967" y="-945231"/>
            <a:ext cx="4968553" cy="8964491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17728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POZOR! Toto je jen </a:t>
            </a:r>
            <a:r>
              <a:rPr lang="cs-CZ" sz="2400" i="1" u="sng" dirty="0" smtClean="0">
                <a:solidFill>
                  <a:srgbClr val="008000"/>
                </a:solidFill>
                <a:latin typeface="Arial Black" pitchFamily="34" charset="0"/>
              </a:rPr>
              <a:t>schematické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, nevychází tam stechiometrie!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inter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&gt; INTRA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03948" y="-2511660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1193" y="576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249289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00192" y="4005064"/>
            <a:ext cx="1944216" cy="43204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11560" y="4509120"/>
            <a:ext cx="7200800" cy="36004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22. 11. 2017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4822057"/>
        </p:xfrm>
        <a:graphic>
          <a:graphicData uri="http://schemas.openxmlformats.org/drawingml/2006/table">
            <a:tbl>
              <a:tblPr/>
              <a:tblGrid>
                <a:gridCol w="2232248"/>
                <a:gridCol w="6480720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4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22. 11.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cs-CZ" sz="1400" b="1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8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20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800" dirty="0">
                        <a:solidFill>
                          <a:srgbClr val="7030A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marR="0" indent="-34734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2000" dirty="0">
                        <a:solidFill>
                          <a:srgbClr val="7030A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92080" y="1124744"/>
            <a:ext cx="374441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POZOR! Osa Y je kladná v obou směrech!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979712" y="1916832"/>
            <a:ext cx="331236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1"/>
          </p:cNvCxnSpPr>
          <p:nvPr/>
        </p:nvCxnSpPr>
        <p:spPr>
          <a:xfrm flipH="1">
            <a:off x="1907704" y="1909574"/>
            <a:ext cx="3384376" cy="187946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</a:t>
            </a:r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885979" cy="3672408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 flipV="1">
            <a:off x="2339752" y="5085184"/>
            <a:ext cx="4104456" cy="576064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Redukce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008000"/>
                </a:solidFill>
              </a:rPr>
              <a:t>Kyselina </a:t>
            </a:r>
            <a:r>
              <a:rPr lang="cs-CZ" sz="2800" b="1" dirty="0" err="1" smtClean="0">
                <a:solidFill>
                  <a:srgbClr val="008000"/>
                </a:solidFill>
              </a:rPr>
              <a:t>cysteinsulfonová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vzniká  až reakcí (OXIDACÍ) –S-S- můstku (vazby) v </a:t>
            </a:r>
            <a:r>
              <a:rPr lang="cs-CZ" sz="2800" b="1" dirty="0" smtClean="0">
                <a:solidFill>
                  <a:srgbClr val="0000FF"/>
                </a:solidFill>
              </a:rPr>
              <a:t>cystinu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 smtClean="0">
                <a:latin typeface="Arial Black" pitchFamily="34" charset="0"/>
                <a:hlinkClick r:id="rId2"/>
              </a:rPr>
              <a:t>glutamová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Glu</a:t>
            </a:r>
            <a:r>
              <a:rPr lang="cs-CZ" sz="3200" dirty="0" smtClean="0">
                <a:latin typeface="Arial Black" pitchFamily="34" charset="0"/>
              </a:rPr>
              <a:t>, E)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4"/>
              </a:rPr>
              <a:t>Arginin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Arg</a:t>
            </a:r>
            <a:r>
              <a:rPr lang="cs-CZ" sz="3200" dirty="0" smtClean="0">
                <a:latin typeface="Arial Black" pitchFamily="34" charset="0"/>
              </a:rPr>
              <a:t>, R)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>
                <a:solidFill>
                  <a:srgbClr val="C00000"/>
                </a:solidFill>
              </a:rPr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</a:t>
            </a:r>
            <a:r>
              <a:rPr lang="cs-CZ" sz="2400" dirty="0" err="1" smtClean="0"/>
              <a:t>Zelinger</a:t>
            </a:r>
            <a:r>
              <a:rPr lang="cs-CZ" sz="2400" dirty="0" smtClean="0"/>
              <a:t>, V. </a:t>
            </a:r>
            <a:r>
              <a:rPr lang="cs-CZ" sz="2400" dirty="0" err="1" smtClean="0"/>
              <a:t>Heidingsfeld</a:t>
            </a:r>
            <a:r>
              <a:rPr lang="cs-CZ" sz="2400" dirty="0" smtClean="0"/>
              <a:t>, P. Kotlík, E. Šimůnková: </a:t>
            </a:r>
            <a:r>
              <a:rPr lang="cs-CZ" sz="2400" b="1" dirty="0" smtClean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 smtClean="0"/>
              <a:t>, ACADEMIA Praha 1987,  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>
                <a:solidFill>
                  <a:srgbClr val="C00000"/>
                </a:solidFill>
              </a:rPr>
              <a:t>Prírodné</a:t>
            </a:r>
            <a:r>
              <a:rPr lang="cs-CZ" sz="2400" b="1" dirty="0" smtClean="0">
                <a:solidFill>
                  <a:srgbClr val="C00000"/>
                </a:solidFill>
              </a:rPr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err="1" smtClean="0">
                <a:solidFill>
                  <a:srgbClr val="C00000"/>
                </a:solidFill>
              </a:rPr>
              <a:t>Štruktúra</a:t>
            </a:r>
            <a:r>
              <a:rPr lang="cs-CZ" sz="2400" b="1" dirty="0" smtClean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 smtClean="0">
                <a:solidFill>
                  <a:srgbClr val="C00000"/>
                </a:solidFill>
              </a:rPr>
              <a:t>bielkovín</a:t>
            </a:r>
            <a:r>
              <a:rPr lang="cs-CZ" sz="2400" b="1" dirty="0" smtClean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 smtClean="0"/>
              <a:t>V. Hladík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16016" y="306896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195736" y="3429000"/>
            <a:ext cx="2592288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7984" y="15567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>
            <a:off x="3131840" y="2132856"/>
            <a:ext cx="1368152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keratinu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3789040"/>
            <a:ext cx="79928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PARAMI INSEKTICIDŮ (např. </a:t>
            </a:r>
            <a:r>
              <a:rPr lang="cs-CZ" dirty="0" err="1" smtClean="0"/>
              <a:t>naftalén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Reaktivní insekticidy &gt; </a:t>
            </a:r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Může být ve dvou strukturách řetězce:</a:t>
            </a:r>
            <a:endParaRPr lang="cs-CZ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 smtClean="0">
                <a:solidFill>
                  <a:srgbClr val="008000"/>
                </a:solidFill>
              </a:rPr>
              <a:t>mezivláknovou</a:t>
            </a:r>
            <a:r>
              <a:rPr lang="cs-CZ" b="1" cap="all" dirty="0" smtClean="0">
                <a:solidFill>
                  <a:srgbClr val="008000"/>
                </a:solidFill>
              </a:rPr>
              <a:t> složku </a:t>
            </a:r>
            <a:r>
              <a:rPr lang="cs-CZ" b="1" dirty="0" smtClean="0">
                <a:solidFill>
                  <a:srgbClr val="008000"/>
                </a:solidFill>
              </a:rPr>
              <a:t>mezi </a:t>
            </a: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 smtClean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00FF"/>
              </a:solidFill>
            </a:endParaRPr>
          </a:p>
          <a:p>
            <a:endParaRPr lang="cs-CZ" b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 smtClean="0"/>
              <a:t>= BLÁNA tvoří šupinkovitý povrch vlákna orientace hrotů š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 smtClean="0"/>
              <a:t>= KŮROVÁ ČÁST tvoří vlákna orientace ve směru vlákna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 smtClean="0"/>
              <a:t>= tvoří vnitřek vlákna a je rozdělena uzavřené vzduchové bubliny &gt;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 smtClean="0"/>
              <a:t> </a:t>
            </a:r>
          </a:p>
          <a:p>
            <a:endParaRPr lang="cs-CZ" sz="2800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448272" cy="26642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260648"/>
            <a:ext cx="6435028" cy="590776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ANTIPARALELNÍ</a:t>
            </a:r>
            <a:r>
              <a:rPr lang="cs-CZ" b="1" dirty="0" smtClean="0">
                <a:solidFill>
                  <a:srgbClr val="0000FF"/>
                </a:solidFill>
              </a:rPr>
              <a:t> uspořádání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PARALELNÍ uspořádání</a:t>
            </a:r>
            <a:endParaRPr lang="cs-CZ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564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656184"/>
                <a:gridCol w="4053136"/>
              </a:tblGrid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58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Vlastní vlákno (keratin)</a:t>
                      </a:r>
                      <a:endParaRPr lang="cs-CZ" sz="2800" b="1" cap="all" baseline="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ZBYTEK DO 100</a:t>
                      </a:r>
                      <a:endParaRPr lang="cs-CZ" sz="24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503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Ovčí tuk (LANOLÍN)</a:t>
                      </a:r>
                      <a:endParaRPr lang="cs-CZ" sz="2800" b="1" cap="all" baseline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 – 15</a:t>
                      </a:r>
                      <a:endParaRPr lang="cs-CZ" sz="2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sz="2000" b="1" baseline="0" dirty="0" smtClean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NEČISTOTY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5 – 20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29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ROSTLINNÉ ZBYTKY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1 – 5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VLHKOST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8 - 12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Primary_and other structures bílkoviny 1210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116632"/>
            <a:ext cx="2448272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Interakce v rámci jedné makromolekuly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4581128"/>
            <a:ext cx="244827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Interakce v rámci VÍCE </a:t>
            </a:r>
            <a:r>
              <a:rPr lang="cs-CZ" cap="all" dirty="0" smtClean="0">
                <a:solidFill>
                  <a:srgbClr val="008000"/>
                </a:solidFill>
                <a:latin typeface="Arial Black" pitchFamily="34" charset="0"/>
              </a:rPr>
              <a:t>makromolekul</a:t>
            </a:r>
            <a:endParaRPr lang="cs-CZ" cap="all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20072" y="1052736"/>
            <a:ext cx="576064" cy="93610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331640" y="3789040"/>
            <a:ext cx="432048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1043608" y="4221088"/>
            <a:ext cx="216024" cy="28803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948264" y="32129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Dvě možnosti - struktury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V="1">
            <a:off x="7884368" y="2204864"/>
            <a:ext cx="144016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8" idx="2"/>
          </p:cNvCxnSpPr>
          <p:nvPr/>
        </p:nvCxnSpPr>
        <p:spPr>
          <a:xfrm>
            <a:off x="7956376" y="3859307"/>
            <a:ext cx="288032" cy="79382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23728" y="5877272"/>
            <a:ext cx="504056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dole se točí zpět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6804248" y="5733256"/>
            <a:ext cx="720080" cy="288032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Vnitřní struktura ovčí vlny a dalších chlupů zvířat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Ovce valaška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Králík domácí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Kočka divoká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7030A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Podsada</a:t>
            </a:r>
            <a:r>
              <a:rPr lang="cs-CZ" sz="2800" b="1" dirty="0" smtClean="0"/>
              <a:t> je jemná, hustá, většinou nevýrazně zbarvená a slouží jako </a:t>
            </a:r>
            <a:r>
              <a:rPr lang="cs-CZ" sz="2800" b="1" dirty="0" smtClean="0">
                <a:hlinkClick r:id="rId2" tooltip="Izolace"/>
              </a:rPr>
              <a:t>izolační</a:t>
            </a:r>
            <a:r>
              <a:rPr lang="cs-CZ" sz="2800" b="1" dirty="0" smtClean="0"/>
              <a:t> vrstva. Podsada se skládá z jemných, hustě rostlých, krátkých chloupků. U některých chovaných zvířat (</a:t>
            </a:r>
            <a:r>
              <a:rPr lang="cs-CZ" sz="2800" b="1" dirty="0" smtClean="0">
                <a:hlinkClick r:id="rId3" tooltip="Ovce"/>
              </a:rPr>
              <a:t>ovce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4" tooltip="Lama"/>
              </a:rPr>
              <a:t>lama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5" tooltip="Velbloud"/>
              </a:rPr>
              <a:t>velbloud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6" tooltip="Králík"/>
              </a:rPr>
              <a:t>králík</a:t>
            </a:r>
            <a:r>
              <a:rPr lang="cs-CZ" sz="2800" b="1" dirty="0" smtClean="0"/>
              <a:t> atd.) vytvářející typickou strukturu zvanou </a:t>
            </a:r>
            <a:r>
              <a:rPr lang="cs-CZ" sz="2800" b="1" dirty="0" smtClean="0">
                <a:hlinkClick r:id="rId7" tooltip="Ovčí vlna"/>
              </a:rPr>
              <a:t>vlna</a:t>
            </a:r>
            <a:r>
              <a:rPr lang="cs-CZ" sz="2800" b="1" dirty="0" smtClean="0"/>
              <a:t>. Hlavní funkcí podsady je tepelná izolace: chrání před nadměrným chladem v zimě a teplem v létě.</a:t>
            </a:r>
            <a:r>
              <a:rPr lang="cs-CZ" sz="2800" b="1" baseline="30000" dirty="0" smtClean="0">
                <a:hlinkClick r:id="rId8"/>
              </a:rPr>
              <a:t>[3]</a:t>
            </a:r>
            <a:endParaRPr lang="cs-CZ" sz="2800" b="1" dirty="0" smtClean="0"/>
          </a:p>
          <a:p>
            <a:r>
              <a:rPr lang="cs-CZ" sz="2800" b="1" dirty="0" smtClean="0">
                <a:solidFill>
                  <a:srgbClr val="0000FF"/>
                </a:solidFill>
              </a:rPr>
              <a:t>Pesík</a:t>
            </a:r>
            <a:r>
              <a:rPr lang="cs-CZ" sz="2800" b="1" dirty="0" smtClean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 smtClean="0">
                <a:hlinkClick r:id="rId9" tooltip="Bodlina"/>
              </a:rPr>
              <a:t>bodliny</a:t>
            </a:r>
            <a:r>
              <a:rPr lang="cs-CZ" sz="2800" b="1" dirty="0" smtClean="0"/>
              <a:t> nebo </a:t>
            </a:r>
            <a:r>
              <a:rPr lang="cs-CZ" sz="2800" b="1" dirty="0" smtClean="0">
                <a:hlinkClick r:id="rId10" tooltip="Šupina"/>
              </a:rPr>
              <a:t>šupiny</a:t>
            </a:r>
            <a:r>
              <a:rPr lang="cs-CZ" sz="2800" b="1" dirty="0" smtClean="0"/>
              <a:t>.</a:t>
            </a:r>
            <a:endParaRPr lang="cs-CZ" sz="28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Kocoura Huga to určitě také dobře hřeje, a to je KOČKA DOMÁCÍ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Podsada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 smtClean="0">
                <a:solidFill>
                  <a:srgbClr val="008000"/>
                </a:solidFill>
              </a:rPr>
              <a:t>Vikuňa</a:t>
            </a:r>
            <a:r>
              <a:rPr lang="cs-CZ" sz="3600" dirty="0" smtClean="0"/>
              <a:t>, nebo </a:t>
            </a:r>
            <a:r>
              <a:rPr lang="cs-CZ" sz="3600" b="1" i="1" dirty="0" smtClean="0"/>
              <a:t>lama vikuňa</a:t>
            </a:r>
            <a:r>
              <a:rPr lang="cs-CZ" sz="3600" b="1" dirty="0" smtClean="0"/>
              <a:t> </a:t>
            </a:r>
            <a:r>
              <a:rPr lang="cs-CZ" sz="3600" dirty="0" smtClean="0"/>
              <a:t>(</a:t>
            </a:r>
            <a:r>
              <a:rPr lang="cs-CZ" sz="3600" b="1" i="1" dirty="0" err="1" smtClean="0"/>
              <a:t>Vicugna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vicugna</a:t>
            </a:r>
            <a:r>
              <a:rPr lang="cs-CZ" sz="3600" dirty="0" smtClean="0"/>
              <a:t>) je divoký druh lamy</a:t>
            </a:r>
            <a:endParaRPr lang="cs-CZ" sz="3600" b="1" i="1" dirty="0" smtClean="0"/>
          </a:p>
          <a:p>
            <a:r>
              <a:rPr lang="cs-CZ" sz="3600" b="1" i="1" dirty="0" smtClean="0">
                <a:solidFill>
                  <a:srgbClr val="0000FF"/>
                </a:solidFill>
              </a:rPr>
              <a:t>Lama </a:t>
            </a:r>
            <a:r>
              <a:rPr lang="cs-CZ" sz="3600" b="1" i="1" dirty="0" err="1" smtClean="0">
                <a:solidFill>
                  <a:srgbClr val="0000FF"/>
                </a:solidFill>
              </a:rPr>
              <a:t>pacos</a:t>
            </a:r>
            <a:r>
              <a:rPr lang="cs-CZ" sz="3600" dirty="0" smtClean="0"/>
              <a:t>, neboli </a:t>
            </a:r>
            <a:r>
              <a:rPr lang="cs-CZ" sz="3600" b="1" dirty="0" smtClean="0"/>
              <a:t>alpaka</a:t>
            </a:r>
            <a:r>
              <a:rPr lang="cs-CZ" sz="3600" dirty="0" smtClean="0"/>
              <a:t> je domestikovaná lama</a:t>
            </a:r>
            <a:r>
              <a:rPr lang="cs-CZ" sz="3600" b="1" dirty="0" smtClean="0"/>
              <a:t> </a:t>
            </a:r>
          </a:p>
          <a:p>
            <a:r>
              <a:rPr lang="cs-CZ" sz="3600" b="1" dirty="0" smtClean="0">
                <a:solidFill>
                  <a:srgbClr val="C00000"/>
                </a:solidFill>
              </a:rPr>
              <a:t>Mohér</a:t>
            </a:r>
            <a:r>
              <a:rPr lang="cs-CZ" sz="3600" dirty="0" smtClean="0"/>
              <a:t> </a:t>
            </a:r>
            <a:r>
              <a:rPr lang="cs-CZ" sz="3600" dirty="0" smtClean="0">
                <a:solidFill>
                  <a:srgbClr val="C00000"/>
                </a:solidFill>
              </a:rPr>
              <a:t>z angorské </a:t>
            </a:r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 smtClean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 smtClean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 smtClean="0"/>
              <a:t>valchováním (plstěním za mokra)</a:t>
            </a:r>
          </a:p>
          <a:p>
            <a:r>
              <a:rPr lang="cs-CZ" sz="2800" dirty="0" smtClean="0"/>
              <a:t>vpichováním (suchým plstěním)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Vhodná je ovčí vlna, protože má šupinkovatou KUTIKULU 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980728"/>
            <a:ext cx="504056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 na konci se točí zpět &gt; proto se jedná o SEKUNDÁRNÍ STRUKTURU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779912" y="1628800"/>
            <a:ext cx="432048" cy="244827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 smtClean="0">
                <a:solidFill>
                  <a:srgbClr val="FF0000"/>
                </a:solidFill>
              </a:rPr>
              <a:t>dtex</a:t>
            </a:r>
            <a:r>
              <a:rPr lang="cs-CZ" sz="3600" dirty="0" smtClean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 smtClean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 smtClean="0">
                <a:solidFill>
                  <a:srgbClr val="0000FF"/>
                </a:solidFill>
              </a:rPr>
              <a:t>denier</a:t>
            </a:r>
            <a:r>
              <a:rPr lang="cs-CZ" sz="2800" dirty="0" smtClean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 smtClean="0">
                <a:solidFill>
                  <a:srgbClr val="008000"/>
                </a:solidFill>
              </a:rPr>
              <a:t>Jednotky </a:t>
            </a:r>
            <a:r>
              <a:rPr lang="cs-CZ" sz="2800" b="1" dirty="0" err="1" smtClean="0">
                <a:solidFill>
                  <a:srgbClr val="008000"/>
                </a:solidFill>
              </a:rPr>
              <a:t>dtex</a:t>
            </a:r>
            <a:r>
              <a:rPr lang="cs-CZ" sz="2800" dirty="0" smtClean="0">
                <a:solidFill>
                  <a:srgbClr val="008000"/>
                </a:solidFill>
              </a:rPr>
              <a:t> a </a:t>
            </a:r>
            <a:r>
              <a:rPr lang="cs-CZ" sz="2800" b="1" dirty="0" smtClean="0">
                <a:solidFill>
                  <a:srgbClr val="008000"/>
                </a:solidFill>
              </a:rPr>
              <a:t>denier</a:t>
            </a:r>
            <a:r>
              <a:rPr lang="cs-CZ" sz="2800" dirty="0" smtClean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 smtClean="0">
                <a:solidFill>
                  <a:srgbClr val="008000"/>
                </a:solidFill>
              </a:rPr>
              <a:t>2</a:t>
            </a:r>
            <a:r>
              <a:rPr lang="cs-CZ" sz="28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</a:rPr>
              <a:t>„</a:t>
            </a:r>
            <a:r>
              <a:rPr lang="cs-CZ" sz="2800" b="1" dirty="0" smtClean="0">
                <a:solidFill>
                  <a:srgbClr val="C00000"/>
                </a:solidFill>
              </a:rPr>
              <a:t>Textilní pevnost</a:t>
            </a:r>
            <a:r>
              <a:rPr lang="cs-CZ" sz="2800" dirty="0" smtClean="0">
                <a:solidFill>
                  <a:srgbClr val="C00000"/>
                </a:solidFill>
              </a:rPr>
              <a:t>“ je pak </a:t>
            </a:r>
            <a:r>
              <a:rPr lang="cs-CZ" sz="2800" b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dirty="0" smtClean="0">
                <a:solidFill>
                  <a:srgbClr val="C00000"/>
                </a:solidFill>
              </a:rPr>
              <a:t>/</a:t>
            </a:r>
            <a:r>
              <a:rPr lang="cs-CZ" sz="2800" b="1" dirty="0" err="1" smtClean="0">
                <a:solidFill>
                  <a:srgbClr val="C00000"/>
                </a:solidFill>
              </a:rPr>
              <a:t>dte</a:t>
            </a:r>
            <a:r>
              <a:rPr lang="cs-CZ" sz="2800" dirty="0" err="1" smtClean="0">
                <a:solidFill>
                  <a:srgbClr val="C00000"/>
                </a:solidFill>
              </a:rPr>
              <a:t>x</a:t>
            </a:r>
            <a:r>
              <a:rPr lang="cs-CZ" sz="2800" dirty="0" smtClean="0">
                <a:solidFill>
                  <a:srgbClr val="C00000"/>
                </a:solidFill>
              </a:rPr>
              <a:t> (</a:t>
            </a:r>
            <a:r>
              <a:rPr lang="cs-CZ" sz="2800" b="1" i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i="1" dirty="0" smtClean="0">
                <a:solidFill>
                  <a:srgbClr val="C00000"/>
                </a:solidFill>
              </a:rPr>
              <a:t>/denier</a:t>
            </a:r>
            <a:r>
              <a:rPr lang="cs-CZ" sz="2800" dirty="0" smtClean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vlna</a:t>
                      </a:r>
                      <a:endParaRPr lang="cs-CZ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0,90–2,18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5" tooltip="Polyesterová vlákna"/>
                        </a:rPr>
                        <a:t>polyester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4,00–6,50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6" tooltip="Viskózová vlákna"/>
                        </a:rPr>
                        <a:t>viskóza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1,80–3,50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Hodnoty „za mokra“ bývají NIŽŠÍ než „za sucha“ 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 smtClean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 smtClean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</a:t>
            </a:r>
            <a:r>
              <a:rPr lang="cs-CZ" sz="3200" i="1" dirty="0" smtClean="0">
                <a:solidFill>
                  <a:srgbClr val="C00000"/>
                </a:solidFill>
                <a:latin typeface="Arial Black" pitchFamily="34" charset="0"/>
              </a:rPr>
              <a:t>NEVÍM (ale spíše ano)</a:t>
            </a:r>
            <a:endParaRPr lang="cs-CZ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07504" y="450912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22920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 smtClean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 smtClean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PRÝ je toto založeno na přítomnosti POLYSACHARIDU LENTHINANU, který má tvořit pojivo mezi keratinovými vlákny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 smtClean="0">
                <a:solidFill>
                  <a:srgbClr val="008000"/>
                </a:solidFill>
              </a:rPr>
              <a:t>Karbonizace</a:t>
            </a:r>
            <a:r>
              <a:rPr lang="cs-CZ" b="1" dirty="0" smtClean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 smtClean="0">
                <a:solidFill>
                  <a:srgbClr val="008000"/>
                </a:solidFill>
              </a:rPr>
              <a:t>konc</a:t>
            </a:r>
            <a:r>
              <a:rPr lang="cs-CZ" b="1" dirty="0" smtClean="0">
                <a:solidFill>
                  <a:srgbClr val="008000"/>
                </a:solidFill>
              </a:rPr>
              <a:t>. H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SO</a:t>
            </a:r>
            <a:r>
              <a:rPr lang="cs-CZ" b="1" baseline="-25000" dirty="0" smtClean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 smtClean="0">
                <a:solidFill>
                  <a:srgbClr val="C00000"/>
                </a:solidFill>
              </a:rPr>
              <a:t>Úprava proti </a:t>
            </a:r>
            <a:r>
              <a:rPr lang="cs-CZ" b="1" u="sng" dirty="0" err="1" smtClean="0">
                <a:solidFill>
                  <a:srgbClr val="C00000"/>
                </a:solidFill>
              </a:rPr>
              <a:t>plstnatění</a:t>
            </a:r>
            <a:r>
              <a:rPr lang="cs-CZ" b="1" u="sng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 smtClean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 smtClean="0"/>
              <a:t>jako stébla rostlin, listy, trávu apod. Karbonizovat můžeme za mokra i za sucha.</a:t>
            </a:r>
          </a:p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sírovou nebo </a:t>
            </a:r>
            <a:r>
              <a:rPr lang="cs-CZ" dirty="0" err="1" smtClean="0">
                <a:solidFill>
                  <a:srgbClr val="0000FF"/>
                </a:solidFill>
              </a:rPr>
              <a:t>HCl</a:t>
            </a:r>
            <a:r>
              <a:rPr lang="cs-CZ" dirty="0" smtClean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)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 smtClean="0">
                <a:solidFill>
                  <a:srgbClr val="0000FF"/>
                </a:solidFill>
              </a:rPr>
              <a:t>hydrocelulóza</a:t>
            </a:r>
            <a:r>
              <a:rPr lang="cs-CZ" dirty="0" smtClean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 smtClean="0">
                <a:solidFill>
                  <a:srgbClr val="008000"/>
                </a:solidFill>
              </a:rPr>
              <a:t>HCl</a:t>
            </a:r>
            <a:r>
              <a:rPr lang="cs-CZ" dirty="0" smtClean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  <a:endParaRPr lang="cs-CZ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 smtClean="0"/>
              <a:t>Obě operace slouží pro zajištění rozměrové stability vlněných tkanin a pletenin. </a:t>
            </a:r>
          </a:p>
          <a:p>
            <a:r>
              <a:rPr lang="cs-CZ" sz="2000" b="1" i="1" dirty="0" smtClean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 smtClean="0">
                <a:solidFill>
                  <a:srgbClr val="008000"/>
                </a:solidFill>
              </a:rPr>
              <a:t> </a:t>
            </a:r>
            <a:r>
              <a:rPr lang="cs-CZ" sz="2000" dirty="0" smtClean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 smtClean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Kontinuální </a:t>
            </a:r>
            <a:r>
              <a:rPr lang="cs-CZ" b="1" dirty="0" err="1" smtClean="0"/>
              <a:t>dekatovací</a:t>
            </a:r>
            <a:r>
              <a:rPr lang="cs-CZ" b="1" dirty="0" smtClean="0"/>
              <a:t> stroj pro tkaniny i pleteniny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1</a:t>
            </a:r>
            <a:r>
              <a:rPr lang="cs-CZ" dirty="0" smtClean="0"/>
              <a:t> — plošná textilie, </a:t>
            </a:r>
            <a:r>
              <a:rPr lang="cs-CZ" b="1" dirty="0" smtClean="0"/>
              <a:t>2</a:t>
            </a:r>
            <a:r>
              <a:rPr lang="cs-CZ" dirty="0" smtClean="0"/>
              <a:t> — nekonečný běhoun, </a:t>
            </a:r>
            <a:r>
              <a:rPr lang="cs-CZ" b="1" dirty="0" smtClean="0"/>
              <a:t>3</a:t>
            </a:r>
            <a:r>
              <a:rPr lang="cs-CZ" dirty="0" smtClean="0"/>
              <a:t> — </a:t>
            </a:r>
            <a:r>
              <a:rPr lang="cs-CZ" dirty="0" err="1" smtClean="0"/>
              <a:t>dekatovací</a:t>
            </a:r>
            <a:r>
              <a:rPr lang="cs-CZ" dirty="0" smtClean="0"/>
              <a:t> válec, </a:t>
            </a:r>
            <a:r>
              <a:rPr lang="cs-CZ" b="1" dirty="0" smtClean="0"/>
              <a:t>4</a:t>
            </a:r>
            <a:r>
              <a:rPr lang="cs-CZ" dirty="0" smtClean="0"/>
              <a:t> — přítlačný válec ovlivňující lesk a omak, </a:t>
            </a:r>
            <a:r>
              <a:rPr lang="cs-CZ" b="1" dirty="0" smtClean="0"/>
              <a:t>5</a:t>
            </a:r>
            <a:r>
              <a:rPr lang="cs-CZ" dirty="0" smtClean="0"/>
              <a:t> — chladící válec, </a:t>
            </a:r>
            <a:r>
              <a:rPr lang="cs-CZ" b="1" dirty="0" smtClean="0"/>
              <a:t>6</a:t>
            </a:r>
            <a:r>
              <a:rPr lang="cs-CZ" dirty="0" smtClean="0"/>
              <a:t> — vodící válečky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je mechanické zpracování vlněných, příp. polovlněných tkanin a pletenin za účelem zpevnění, zhutnění a </a:t>
            </a:r>
            <a:r>
              <a:rPr lang="cs-CZ" sz="1600" dirty="0" err="1" smtClean="0"/>
              <a:t>zestejnoměrnění</a:t>
            </a:r>
            <a:r>
              <a:rPr lang="cs-CZ" sz="1600" dirty="0" smtClean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 smtClean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 smtClean="0"/>
              <a:t>několikaruletové</a:t>
            </a:r>
            <a:r>
              <a:rPr lang="cs-CZ" sz="1600" dirty="0" smtClean="0"/>
              <a:t>, speciální apod. </a:t>
            </a:r>
          </a:p>
          <a:p>
            <a:r>
              <a:rPr lang="cs-CZ" sz="1600" dirty="0" smtClean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 smtClean="0"/>
              <a:t> </a:t>
            </a:r>
            <a:r>
              <a:rPr lang="cs-CZ" dirty="0" smtClean="0"/>
              <a:t>je plošná </a:t>
            </a:r>
            <a:r>
              <a:rPr lang="cs-CZ" dirty="0" smtClean="0">
                <a:hlinkClick r:id="rId2" tooltip="Textilie"/>
              </a:rPr>
              <a:t>textilie</a:t>
            </a:r>
            <a:r>
              <a:rPr lang="cs-CZ" dirty="0" smtClean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 smtClean="0">
                <a:hlinkClick r:id="rId3" tooltip="Ovčí vlna"/>
              </a:rPr>
              <a:t>vlnou</a:t>
            </a:r>
            <a:r>
              <a:rPr lang="cs-CZ" dirty="0" smtClean="0"/>
              <a:t> nebo jen vpichováním. Plsti se vyrábějí z vlákenného rouna jako </a:t>
            </a:r>
            <a:r>
              <a:rPr lang="cs-CZ" dirty="0" smtClean="0">
                <a:hlinkClick r:id="rId4" tooltip="Netkané textilie"/>
              </a:rPr>
              <a:t>netkaná textilie</a:t>
            </a:r>
            <a:r>
              <a:rPr lang="cs-CZ" dirty="0" smtClean="0"/>
              <a:t> nebo zplstěním povrchu </a:t>
            </a:r>
            <a:r>
              <a:rPr lang="cs-CZ" dirty="0" smtClean="0">
                <a:hlinkClick r:id="rId5" tooltip="Tkanina"/>
              </a:rPr>
              <a:t>tkanin</a:t>
            </a:r>
            <a:r>
              <a:rPr lang="cs-CZ" dirty="0" smtClean="0"/>
              <a:t> a </a:t>
            </a:r>
            <a:r>
              <a:rPr lang="cs-CZ" dirty="0" smtClean="0">
                <a:hlinkClick r:id="rId6" tooltip="Pletenina"/>
              </a:rPr>
              <a:t>pletenin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Vlákenné </a:t>
            </a:r>
            <a:r>
              <a:rPr lang="cs-CZ" dirty="0" smtClean="0">
                <a:hlinkClick r:id="rId7" tooltip="Rouno"/>
              </a:rPr>
              <a:t>rouno</a:t>
            </a:r>
            <a:r>
              <a:rPr lang="cs-CZ" dirty="0" smtClean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 smtClean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 smtClean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 smtClean="0"/>
              <a:t>Známé jsou: </a:t>
            </a:r>
            <a:r>
              <a:rPr lang="cs-CZ" i="1" dirty="0" smtClean="0"/>
              <a:t>kladivové</a:t>
            </a:r>
            <a:r>
              <a:rPr lang="cs-CZ" dirty="0" smtClean="0"/>
              <a:t> a </a:t>
            </a:r>
            <a:r>
              <a:rPr lang="cs-CZ" i="1" dirty="0" smtClean="0"/>
              <a:t>válcové</a:t>
            </a:r>
            <a:r>
              <a:rPr lang="cs-CZ" dirty="0" smtClean="0"/>
              <a:t> valchy, pleteniny se valchují na </a:t>
            </a:r>
            <a:r>
              <a:rPr lang="cs-CZ" i="1" dirty="0" smtClean="0"/>
              <a:t>bubnových</a:t>
            </a:r>
            <a:r>
              <a:rPr lang="cs-CZ" dirty="0" smtClean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 smtClean="0"/>
          </a:p>
          <a:p>
            <a:r>
              <a:rPr lang="cs-CZ" sz="2000" b="1" dirty="0" smtClean="0"/>
              <a:t>je asi nejstarší valchovací stroj, jak dokazují např. kresby ze 17. století.</a:t>
            </a:r>
          </a:p>
          <a:p>
            <a:r>
              <a:rPr lang="cs-CZ" sz="2000" b="1" i="1" u="sng" dirty="0" smtClean="0">
                <a:solidFill>
                  <a:srgbClr val="0000FF"/>
                </a:solidFill>
              </a:rPr>
              <a:t>Funkce</a:t>
            </a:r>
            <a:r>
              <a:rPr lang="cs-CZ" sz="2000" b="1" dirty="0" smtClean="0"/>
              <a:t>: Těžké bloky dopadající na </a:t>
            </a:r>
            <a:r>
              <a:rPr lang="cs-CZ" sz="2000" b="1" dirty="0" smtClean="0">
                <a:hlinkClick r:id="rId2" tooltip="Textil"/>
              </a:rPr>
              <a:t>textilii</a:t>
            </a:r>
            <a:r>
              <a:rPr lang="cs-CZ" sz="2000" b="1" dirty="0" smtClean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 smtClean="0">
                <a:hlinkClick r:id="rId3" tooltip="Plst"/>
              </a:rPr>
              <a:t>plsti</a:t>
            </a:r>
            <a:r>
              <a:rPr lang="cs-CZ" sz="2000" b="1" dirty="0" smtClean="0"/>
              <a:t> v kyselém prostředí. S kladivovým strojem se dají (oproti jiným valchám) valchovat i materiály s obsahem až 70 % </a:t>
            </a:r>
            <a:r>
              <a:rPr lang="cs-CZ" sz="2000" b="1" dirty="0" smtClean="0">
                <a:hlinkClick r:id="rId4" tooltip="Umělá textilní vlákna"/>
              </a:rPr>
              <a:t>umělých vláken</a:t>
            </a:r>
            <a:r>
              <a:rPr lang="cs-CZ" sz="2000" b="1" dirty="0" smtClean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(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info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z roku cca. 1965)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74250" y="-193521"/>
            <a:ext cx="5212341" cy="7560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580112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283968" y="5949280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652120" y="28529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SNAHA VYUŽÍT ODPAD Z JATEČNÍ DRŮBEŽE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10" name="Obrázek 9" descr="hydrolýza peř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37175"/>
            <a:ext cx="6012160" cy="57878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68144" y="620688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STUPEŇ:</a:t>
            </a:r>
          </a:p>
          <a:p>
            <a:pPr marL="342900" indent="-342900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ALKALICKÁ HYDROLÝZA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.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STUPEŇ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ENZYMATICKÁ HYDROLÝZA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8" name="Obrázek 7" descr="hydrolýza peří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402110"/>
            <a:ext cx="8712968" cy="53225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7030A0"/>
                </a:solidFill>
                <a:latin typeface="Arial Black" pitchFamily="34" charset="0"/>
              </a:rPr>
              <a:t>ZPŮSOB ZPRACOVÁNÍ PEŘÍ</a:t>
            </a:r>
            <a:endParaRPr lang="cs-CZ" sz="4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50100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Voda + CO</a:t>
            </a:r>
            <a:r>
              <a:rPr lang="cs-CZ" sz="32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+ zvýšená teplota a tlak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3563888" y="6525344"/>
            <a:ext cx="1440160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827584" y="6669360"/>
            <a:ext cx="2736304" cy="0"/>
          </a:xfrm>
          <a:prstGeom prst="line">
            <a:avLst/>
          </a:prstGeom>
          <a:ln w="635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860032" y="5517232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Kandidát na prezidenta ČR!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  <a:endParaRPr lang="cs-CZ" sz="6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 smtClean="0"/>
              <a:t> </a:t>
            </a:r>
            <a:r>
              <a:rPr lang="cs-CZ" sz="1400" b="1" dirty="0" smtClean="0"/>
              <a:t>(latinsky </a:t>
            </a:r>
            <a:r>
              <a:rPr lang="cs-CZ" sz="1400" b="1" i="1" dirty="0" err="1" smtClean="0"/>
              <a:t>Lanolinum</a:t>
            </a:r>
            <a:r>
              <a:rPr lang="cs-CZ" sz="1400" b="1" i="1" dirty="0" smtClean="0"/>
              <a:t>, původem z </a:t>
            </a:r>
            <a:r>
              <a:rPr lang="cs-CZ" sz="1400" b="1" i="1" dirty="0" err="1" smtClean="0"/>
              <a:t>lāna</a:t>
            </a:r>
            <a:r>
              <a:rPr lang="cs-CZ" sz="1400" b="1" i="1" dirty="0" smtClean="0"/>
              <a:t>, "vlna", a oleum, "olej"), též nazývaný </a:t>
            </a:r>
            <a:r>
              <a:rPr lang="cs-CZ" sz="1400" b="1" i="1" dirty="0" err="1" smtClean="0"/>
              <a:t>Adeps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Lanae</a:t>
            </a:r>
            <a:r>
              <a:rPr lang="cs-CZ" sz="1400" b="1" i="1" dirty="0" smtClean="0"/>
              <a:t>, je žlutá</a:t>
            </a:r>
          </a:p>
          <a:p>
            <a:r>
              <a:rPr lang="cs-CZ" sz="1600" dirty="0" smtClean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 smtClean="0"/>
              <a:t>Chemické složení</a:t>
            </a:r>
          </a:p>
          <a:p>
            <a:r>
              <a:rPr lang="cs-CZ" sz="1600" dirty="0" smtClean="0"/>
              <a:t>Chemicky je lanolin vosk, </a:t>
            </a:r>
            <a:r>
              <a:rPr lang="cs-CZ" sz="1600" dirty="0" smtClean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 smtClean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 smtClean="0"/>
              <a:t>Použití</a:t>
            </a:r>
          </a:p>
          <a:p>
            <a:r>
              <a:rPr lang="cs-CZ" sz="1400" dirty="0" smtClean="0"/>
              <a:t>• </a:t>
            </a:r>
            <a:r>
              <a:rPr lang="cs-CZ" sz="2400" b="1" dirty="0" smtClean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dirty="0" smtClean="0"/>
              <a:t>• </a:t>
            </a:r>
            <a:r>
              <a:rPr lang="cs-CZ" sz="1600" b="1" dirty="0" smtClean="0"/>
              <a:t>Textilní průmysl (změkčovadlo; přidává se do některých pracích prostředků)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 smtClean="0">
                <a:solidFill>
                  <a:srgbClr val="0000FF"/>
                </a:solidFill>
              </a:rPr>
              <a:t>hypoalergenní</a:t>
            </a:r>
            <a:r>
              <a:rPr lang="cs-CZ" sz="1600" b="1" dirty="0" smtClean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 smtClean="0">
                <a:solidFill>
                  <a:srgbClr val="0000FF"/>
                </a:solidFill>
              </a:rPr>
              <a:t>výrobu vitamínu D3)</a:t>
            </a:r>
            <a:endParaRPr lang="cs-CZ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ÚTVARY NA KŮŽI -  </a:t>
            </a:r>
            <a:r>
              <a:rPr lang="cs-CZ" dirty="0" smtClean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VRCHNÍ VRSTVA KŮŽE- pokožka (rohovinová vrstva)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PAVOUČÍ SÍTĚ </a:t>
            </a:r>
            <a:r>
              <a:rPr lang="cs-CZ" b="1" dirty="0" smtClean="0"/>
              <a:t>Pavoučí hedvábí</a:t>
            </a:r>
            <a:r>
              <a:rPr lang="cs-CZ" dirty="0" smtClean="0"/>
              <a:t> je </a:t>
            </a:r>
            <a:r>
              <a:rPr lang="cs-CZ" dirty="0" smtClean="0">
                <a:hlinkClick r:id="rId2" tooltip="Bílkovina"/>
              </a:rPr>
              <a:t>proteinové</a:t>
            </a:r>
            <a:r>
              <a:rPr lang="cs-CZ" dirty="0" smtClean="0"/>
              <a:t> vlákno z výměšků </a:t>
            </a:r>
            <a:r>
              <a:rPr lang="cs-CZ" dirty="0" smtClean="0">
                <a:hlinkClick r:id="rId3" tooltip="Pavouci"/>
              </a:rPr>
              <a:t>pavouků</a:t>
            </a:r>
            <a:r>
              <a:rPr lang="cs-CZ" dirty="0" smtClean="0"/>
              <a:t> druhu </a:t>
            </a:r>
            <a:r>
              <a:rPr lang="cs-CZ" i="1" dirty="0" err="1" smtClean="0">
                <a:hlinkClick r:id="rId4" tooltip="Argiope (stránka neexistuje)"/>
              </a:rPr>
              <a:t>Argiope</a:t>
            </a:r>
            <a:r>
              <a:rPr lang="cs-CZ" dirty="0" smtClean="0"/>
              <a:t> a </a:t>
            </a:r>
            <a:r>
              <a:rPr lang="cs-CZ" i="1" dirty="0" err="1" smtClean="0">
                <a:hlinkClick r:id="rId5" tooltip="Nephila (stránka neexistuje)"/>
              </a:rPr>
              <a:t>Nephila</a:t>
            </a:r>
            <a:r>
              <a:rPr lang="cs-CZ" dirty="0" smtClean="0"/>
              <a:t>.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b="1" dirty="0" smtClean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 smtClean="0"/>
              <a:t>Převážná část </a:t>
            </a:r>
            <a:r>
              <a:rPr lang="cs-CZ" sz="2800" b="1" dirty="0" smtClean="0"/>
              <a:t>přírodního hedvábí</a:t>
            </a:r>
            <a:r>
              <a:rPr lang="cs-CZ" sz="2800" dirty="0" smtClean="0"/>
              <a:t> se získává z výměšků housenky </a:t>
            </a:r>
            <a:r>
              <a:rPr lang="cs-CZ" sz="2800" dirty="0" smtClean="0">
                <a:hlinkClick r:id="rId2" tooltip="Bourec morušový"/>
              </a:rPr>
              <a:t>bource morušového</a:t>
            </a:r>
            <a:r>
              <a:rPr lang="cs-CZ" sz="2800" dirty="0" smtClean="0"/>
              <a:t>. Je to jediné „nekonečné“ přírodní textilní vlákno.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620000" cy="23907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/>
                <a:gridCol w="1440160"/>
                <a:gridCol w="1512168"/>
                <a:gridCol w="1440160"/>
                <a:gridCol w="1368149"/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Tloušťka </a:t>
                      </a:r>
                      <a:r>
                        <a:rPr lang="cs-CZ" sz="2400" dirty="0" err="1">
                          <a:latin typeface="Arial Black" pitchFamily="34" charset="0"/>
                          <a:hlinkClick r:id="rId5" tooltip="Tex (jednotka)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Relat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. pevnost 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cN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/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production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process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can</a:t>
            </a:r>
            <a:r>
              <a:rPr lang="cs-CZ" sz="2800" dirty="0" smtClean="0"/>
              <a:t> </a:t>
            </a:r>
            <a:r>
              <a:rPr lang="cs-CZ" sz="2800" dirty="0" err="1" smtClean="0"/>
              <a:t>seem</a:t>
            </a:r>
            <a:r>
              <a:rPr lang="cs-CZ" sz="2800" dirty="0" smtClean="0"/>
              <a:t> </a:t>
            </a:r>
            <a:r>
              <a:rPr lang="cs-CZ" sz="2800" dirty="0" err="1" smtClean="0"/>
              <a:t>deceptively</a:t>
            </a:r>
            <a:r>
              <a:rPr lang="cs-CZ" sz="2800" dirty="0" smtClean="0"/>
              <a:t> </a:t>
            </a:r>
            <a:r>
              <a:rPr lang="cs-CZ" sz="2800" dirty="0" err="1" smtClean="0"/>
              <a:t>simple</a:t>
            </a:r>
            <a:r>
              <a:rPr lang="cs-CZ" sz="2800" dirty="0" smtClean="0"/>
              <a:t> </a:t>
            </a:r>
            <a:r>
              <a:rPr lang="cs-CZ" sz="2800" dirty="0" err="1" smtClean="0"/>
              <a:t>but</a:t>
            </a:r>
            <a:r>
              <a:rPr lang="cs-CZ" sz="2800" dirty="0" smtClean="0"/>
              <a:t> </a:t>
            </a:r>
            <a:r>
              <a:rPr lang="cs-CZ" sz="2800" dirty="0" err="1" smtClean="0"/>
              <a:t>indeed</a:t>
            </a:r>
            <a:r>
              <a:rPr lang="cs-CZ" sz="2800" dirty="0" smtClean="0"/>
              <a:t> </a:t>
            </a:r>
            <a:r>
              <a:rPr lang="cs-CZ" sz="2800" b="1" dirty="0" smtClean="0"/>
              <a:t>has </a:t>
            </a:r>
            <a:r>
              <a:rPr lang="cs-CZ" sz="2800" b="1" dirty="0" err="1" smtClean="0"/>
              <a:t>several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steps</a:t>
            </a:r>
            <a:r>
              <a:rPr lang="cs-CZ" sz="2800" dirty="0" smtClean="0"/>
              <a:t>. In </a:t>
            </a:r>
            <a:r>
              <a:rPr lang="cs-CZ" sz="2800" dirty="0" err="1" smtClean="0"/>
              <a:t>fact</a:t>
            </a:r>
            <a:r>
              <a:rPr lang="cs-CZ" sz="2800" dirty="0" smtClean="0"/>
              <a:t>,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process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creating</a:t>
            </a:r>
            <a:r>
              <a:rPr lang="cs-CZ" sz="2800" dirty="0" smtClean="0"/>
              <a:t> </a:t>
            </a:r>
            <a:r>
              <a:rPr lang="cs-CZ" sz="2800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fibres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highest</a:t>
            </a:r>
            <a:r>
              <a:rPr lang="cs-CZ" sz="2800" dirty="0" smtClean="0"/>
              <a:t> </a:t>
            </a:r>
            <a:r>
              <a:rPr lang="cs-CZ" sz="2800" dirty="0" err="1" smtClean="0"/>
              <a:t>quality</a:t>
            </a:r>
            <a:r>
              <a:rPr lang="cs-CZ" sz="2800" dirty="0" smtClean="0"/>
              <a:t> </a:t>
            </a:r>
            <a:r>
              <a:rPr lang="cs-CZ" sz="2800" dirty="0" err="1" smtClean="0"/>
              <a:t>take</a:t>
            </a:r>
            <a:r>
              <a:rPr lang="cs-CZ" sz="2800" dirty="0" smtClean="0"/>
              <a:t> a </a:t>
            </a:r>
            <a:r>
              <a:rPr lang="cs-CZ" sz="2800" dirty="0" err="1" smtClean="0"/>
              <a:t>few</a:t>
            </a:r>
            <a:r>
              <a:rPr lang="cs-CZ" sz="2800" dirty="0" smtClean="0"/>
              <a:t> </a:t>
            </a:r>
            <a:r>
              <a:rPr lang="cs-CZ" sz="2800" dirty="0" err="1" smtClean="0"/>
              <a:t>weeks</a:t>
            </a:r>
            <a:r>
              <a:rPr lang="cs-CZ" sz="2800" dirty="0" smtClean="0"/>
              <a:t> to </a:t>
            </a:r>
            <a:r>
              <a:rPr lang="cs-CZ" sz="2800" dirty="0" err="1" smtClean="0"/>
              <a:t>complete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Silk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fibres</a:t>
            </a:r>
            <a:r>
              <a:rPr lang="cs-CZ" sz="2400" b="1" dirty="0" smtClean="0"/>
              <a:t> are a </a:t>
            </a:r>
            <a:r>
              <a:rPr lang="cs-CZ" sz="2400" b="1" dirty="0" err="1" smtClean="0"/>
              <a:t>continuous</a:t>
            </a:r>
            <a:r>
              <a:rPr lang="cs-CZ" sz="2400" b="1" dirty="0" smtClean="0"/>
              <a:t> protein </a:t>
            </a:r>
            <a:r>
              <a:rPr lang="cs-CZ" sz="2400" b="1" dirty="0" err="1" smtClean="0"/>
              <a:t>fibre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created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natural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extracted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cocoons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means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these </a:t>
            </a:r>
            <a:r>
              <a:rPr lang="cs-CZ" sz="2400" dirty="0" err="1" smtClean="0"/>
              <a:t>fibres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retain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properties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chemicals</a:t>
            </a:r>
            <a:r>
              <a:rPr lang="cs-CZ" sz="2400" dirty="0" smtClean="0"/>
              <a:t> </a:t>
            </a:r>
            <a:r>
              <a:rPr lang="cs-CZ" sz="2400" dirty="0" err="1" smtClean="0"/>
              <a:t>produced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. </a:t>
            </a:r>
            <a:r>
              <a:rPr lang="cs-CZ" sz="2400" dirty="0" err="1" smtClean="0"/>
              <a:t>When</a:t>
            </a:r>
            <a:r>
              <a:rPr lang="cs-CZ" sz="2400" dirty="0" smtClean="0"/>
              <a:t> </a:t>
            </a:r>
            <a:r>
              <a:rPr lang="cs-CZ" sz="2400" dirty="0" err="1" smtClean="0"/>
              <a:t>secreted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,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natural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a single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made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 double </a:t>
            </a:r>
            <a:r>
              <a:rPr lang="cs-CZ" sz="2400" dirty="0" err="1" smtClean="0"/>
              <a:t>filament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protein </a:t>
            </a:r>
            <a:r>
              <a:rPr lang="cs-CZ" sz="2400" dirty="0" err="1" smtClean="0"/>
              <a:t>material</a:t>
            </a:r>
            <a:r>
              <a:rPr lang="cs-CZ" sz="2400" dirty="0" smtClean="0"/>
              <a:t> (fibroin) </a:t>
            </a:r>
            <a:r>
              <a:rPr lang="cs-CZ" sz="2400" dirty="0" err="1" smtClean="0"/>
              <a:t>glued</a:t>
            </a:r>
            <a:r>
              <a:rPr lang="cs-CZ" sz="2400" dirty="0" smtClean="0"/>
              <a:t> </a:t>
            </a:r>
            <a:r>
              <a:rPr lang="cs-CZ" sz="2400" dirty="0" err="1" smtClean="0"/>
              <a:t>together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u="sng" dirty="0" smtClean="0">
                <a:hlinkClick r:id="rId2" tooltip="Wikipedia: Sericin"/>
              </a:rPr>
              <a:t>sericin</a:t>
            </a:r>
            <a:r>
              <a:rPr lang="cs-CZ" sz="2400" dirty="0" smtClean="0"/>
              <a:t>,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allergenic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gummy</a:t>
            </a:r>
            <a:r>
              <a:rPr lang="cs-CZ" sz="2400" dirty="0" smtClean="0"/>
              <a:t> substance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processing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threads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Bílkovinné řetězce jsou 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SÍŤOVANÉ</a:t>
            </a:r>
            <a:r>
              <a:rPr lang="cs-CZ" b="1" dirty="0" smtClean="0">
                <a:solidFill>
                  <a:srgbClr val="0000FF"/>
                </a:solidFill>
              </a:rPr>
              <a:t> přes SULFIDICKÉ MŮSTKY  (-S–S-) vytvořené přes – SH skupiny  </a:t>
            </a:r>
            <a:r>
              <a:rPr lang="cs-CZ" b="1" dirty="0" smtClean="0">
                <a:solidFill>
                  <a:srgbClr val="0000FF"/>
                </a:solidFill>
              </a:rPr>
              <a:t>CYSTEINU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vzniká CYSTIN </a:t>
            </a:r>
            <a:endParaRPr lang="cs-CZ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303058" cy="2808312"/>
          </a:xfrm>
          <a:prstGeom prst="rect">
            <a:avLst/>
          </a:prstGeom>
        </p:spPr>
      </p:pic>
      <p:pic>
        <p:nvPicPr>
          <p:cNvPr id="8" name="Obrázek 7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84984"/>
            <a:ext cx="377990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new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born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larvae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silkworms</a:t>
            </a:r>
            <a:r>
              <a:rPr lang="cs-CZ" sz="2400" b="1" dirty="0" smtClean="0">
                <a:solidFill>
                  <a:srgbClr val="FF0000"/>
                </a:solidFill>
              </a:rPr>
              <a:t> are </a:t>
            </a:r>
            <a:r>
              <a:rPr lang="cs-CZ" sz="2400" b="1" dirty="0" err="1" smtClean="0">
                <a:solidFill>
                  <a:srgbClr val="FF0000"/>
                </a:solidFill>
              </a:rPr>
              <a:t>kept</a:t>
            </a:r>
            <a:r>
              <a:rPr lang="cs-CZ" sz="2400" b="1" dirty="0" smtClean="0">
                <a:solidFill>
                  <a:srgbClr val="FF0000"/>
                </a:solidFill>
              </a:rPr>
              <a:t> in a </a:t>
            </a:r>
            <a:r>
              <a:rPr lang="cs-CZ" sz="2400" b="1" dirty="0" err="1" smtClean="0">
                <a:solidFill>
                  <a:srgbClr val="FF0000"/>
                </a:solidFill>
              </a:rPr>
              <a:t>warm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and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stable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environment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and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given</a:t>
            </a:r>
            <a:r>
              <a:rPr lang="cs-CZ" sz="2400" dirty="0" smtClean="0">
                <a:solidFill>
                  <a:srgbClr val="FF0000"/>
                </a:solidFill>
              </a:rPr>
              <a:t> plenty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mulberry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leaves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their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favourite</a:t>
            </a:r>
            <a:r>
              <a:rPr lang="cs-CZ" sz="2400" dirty="0" smtClean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silkworms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naturally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produce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cocoons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themselves</a:t>
            </a:r>
            <a:r>
              <a:rPr lang="cs-CZ" sz="2400" dirty="0" smtClean="0">
                <a:solidFill>
                  <a:srgbClr val="0000FF"/>
                </a:solidFill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</a:rPr>
              <a:t>pupate</a:t>
            </a:r>
            <a:r>
              <a:rPr lang="cs-CZ" sz="2400" dirty="0" smtClean="0">
                <a:solidFill>
                  <a:srgbClr val="0000FF"/>
                </a:solidFill>
              </a:rPr>
              <a:t> (</a:t>
            </a:r>
            <a:r>
              <a:rPr lang="cs-CZ" sz="2400" b="1" i="1" u="sng" dirty="0" smtClean="0">
                <a:latin typeface="Arial Black" pitchFamily="34" charset="0"/>
              </a:rPr>
              <a:t>ZAKUKLIT</a:t>
            </a:r>
            <a:r>
              <a:rPr lang="cs-CZ" sz="2400" dirty="0" smtClean="0">
                <a:solidFill>
                  <a:srgbClr val="0000FF"/>
                </a:solidFill>
              </a:rPr>
              <a:t>). </a:t>
            </a:r>
            <a:r>
              <a:rPr lang="cs-CZ" sz="2400" dirty="0" err="1" smtClean="0">
                <a:solidFill>
                  <a:srgbClr val="0000FF"/>
                </a:solidFill>
              </a:rPr>
              <a:t>This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process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done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through</a:t>
            </a:r>
            <a:r>
              <a:rPr lang="cs-CZ" sz="2400" dirty="0" smtClean="0">
                <a:solidFill>
                  <a:srgbClr val="0000FF"/>
                </a:solidFill>
              </a:rPr>
              <a:t> “spinning”: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worm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secretes</a:t>
            </a:r>
            <a:r>
              <a:rPr lang="cs-CZ" sz="2400" dirty="0" smtClean="0">
                <a:solidFill>
                  <a:srgbClr val="0000FF"/>
                </a:solidFill>
              </a:rPr>
              <a:t> a </a:t>
            </a:r>
            <a:r>
              <a:rPr lang="cs-CZ" sz="2400" dirty="0" err="1" smtClean="0">
                <a:solidFill>
                  <a:srgbClr val="0000FF"/>
                </a:solidFill>
              </a:rPr>
              <a:t>dense</a:t>
            </a:r>
            <a:r>
              <a:rPr lang="cs-CZ" sz="2400" dirty="0" smtClean="0">
                <a:solidFill>
                  <a:srgbClr val="0000FF"/>
                </a:solidFill>
              </a:rPr>
              <a:t> fluid </a:t>
            </a:r>
            <a:r>
              <a:rPr lang="cs-CZ" sz="2400" dirty="0" err="1" smtClean="0">
                <a:solidFill>
                  <a:srgbClr val="0000FF"/>
                </a:solidFill>
              </a:rPr>
              <a:t>from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its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structural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glands</a:t>
            </a:r>
            <a:r>
              <a:rPr lang="cs-CZ" sz="2400" dirty="0" smtClean="0">
                <a:solidFill>
                  <a:srgbClr val="0000FF"/>
                </a:solidFill>
              </a:rPr>
              <a:t>, </a:t>
            </a:r>
            <a:r>
              <a:rPr lang="cs-CZ" sz="2400" dirty="0" err="1" smtClean="0">
                <a:solidFill>
                  <a:srgbClr val="0000FF"/>
                </a:solidFill>
              </a:rPr>
              <a:t>resulting</a:t>
            </a:r>
            <a:r>
              <a:rPr lang="cs-CZ" sz="2400" dirty="0" smtClean="0">
                <a:solidFill>
                  <a:srgbClr val="0000FF"/>
                </a:solidFill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fibre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of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cocoon</a:t>
            </a:r>
            <a:r>
              <a:rPr lang="cs-CZ" sz="2400" dirty="0" smtClean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8000"/>
                </a:solidFill>
              </a:rPr>
              <a:t>The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cocoons</a:t>
            </a:r>
            <a:r>
              <a:rPr lang="cs-CZ" sz="2400" b="1" dirty="0" smtClean="0">
                <a:solidFill>
                  <a:srgbClr val="008000"/>
                </a:solidFill>
              </a:rPr>
              <a:t> are </a:t>
            </a:r>
            <a:r>
              <a:rPr lang="cs-CZ" sz="2400" b="1" dirty="0" err="1" smtClean="0">
                <a:solidFill>
                  <a:srgbClr val="008000"/>
                </a:solidFill>
              </a:rPr>
              <a:t>sorted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carefully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according</a:t>
            </a:r>
            <a:r>
              <a:rPr lang="cs-CZ" sz="2400" dirty="0" smtClean="0">
                <a:solidFill>
                  <a:srgbClr val="008000"/>
                </a:solidFill>
              </a:rPr>
              <a:t> to </a:t>
            </a:r>
            <a:r>
              <a:rPr lang="cs-CZ" sz="2400" dirty="0" err="1" smtClean="0">
                <a:solidFill>
                  <a:srgbClr val="008000"/>
                </a:solidFill>
              </a:rPr>
              <a:t>size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and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quality</a:t>
            </a:r>
            <a:r>
              <a:rPr lang="cs-CZ" sz="2400" dirty="0" smtClean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C00000"/>
                </a:solidFill>
              </a:rPr>
              <a:t>Boiling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water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with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soap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used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unravel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silk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fibres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cocoon</a:t>
            </a:r>
            <a:r>
              <a:rPr lang="cs-CZ" sz="2400" dirty="0" smtClean="0">
                <a:solidFill>
                  <a:srgbClr val="C00000"/>
                </a:solidFill>
              </a:rPr>
              <a:t>. </a:t>
            </a:r>
            <a:r>
              <a:rPr lang="cs-CZ" sz="2400" dirty="0" err="1" smtClean="0">
                <a:solidFill>
                  <a:srgbClr val="C00000"/>
                </a:solidFill>
              </a:rPr>
              <a:t>This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known</a:t>
            </a:r>
            <a:r>
              <a:rPr lang="cs-CZ" sz="2400" dirty="0" smtClean="0">
                <a:solidFill>
                  <a:srgbClr val="C00000"/>
                </a:solidFill>
              </a:rPr>
              <a:t> as </a:t>
            </a:r>
            <a:r>
              <a:rPr lang="cs-CZ" sz="2400" dirty="0" err="1" smtClean="0">
                <a:solidFill>
                  <a:srgbClr val="C00000"/>
                </a:solidFill>
              </a:rPr>
              <a:t>the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degumming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process</a:t>
            </a:r>
            <a:r>
              <a:rPr lang="cs-CZ" sz="2400" dirty="0" smtClean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7030A0"/>
                </a:solidFill>
              </a:rPr>
              <a:t>The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outer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shell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cocoon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is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fed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spinning </a:t>
            </a:r>
            <a:r>
              <a:rPr lang="cs-CZ" sz="2400" b="1" dirty="0" err="1" smtClean="0">
                <a:solidFill>
                  <a:srgbClr val="7030A0"/>
                </a:solidFill>
              </a:rPr>
              <a:t>reel</a:t>
            </a:r>
            <a:r>
              <a:rPr lang="cs-CZ" sz="2400" dirty="0" smtClean="0">
                <a:solidFill>
                  <a:srgbClr val="7030A0"/>
                </a:solidFill>
              </a:rPr>
              <a:t>, </a:t>
            </a:r>
            <a:r>
              <a:rPr lang="cs-CZ" sz="2400" dirty="0" err="1" smtClean="0">
                <a:solidFill>
                  <a:srgbClr val="7030A0"/>
                </a:solidFill>
              </a:rPr>
              <a:t>which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is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still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often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operated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manually</a:t>
            </a:r>
            <a:endParaRPr lang="cs-CZ" sz="2400" dirty="0" smtClean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long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cocoon</a:t>
            </a:r>
            <a:r>
              <a:rPr lang="cs-CZ" sz="2400" dirty="0" smtClean="0"/>
              <a:t> </a:t>
            </a:r>
            <a:r>
              <a:rPr lang="cs-CZ" sz="2400" b="1" dirty="0" smtClean="0"/>
              <a:t>are </a:t>
            </a:r>
            <a:r>
              <a:rPr lang="cs-CZ" sz="2400" b="1" dirty="0" err="1" smtClean="0"/>
              <a:t>then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cleaned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stripped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any</a:t>
            </a:r>
            <a:r>
              <a:rPr lang="cs-CZ" sz="2400" dirty="0" smtClean="0"/>
              <a:t> </a:t>
            </a:r>
            <a:r>
              <a:rPr lang="cs-CZ" sz="2400" dirty="0" err="1" smtClean="0"/>
              <a:t>deficiencies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 smtClean="0"/>
              <a:t>V KOKONU je vlákno propojeno  SERICINEM, což je ROZPUSTNÝ GLYKOPROTEIN chránící vlákna FIBROINU</a:t>
            </a:r>
          </a:p>
          <a:p>
            <a:r>
              <a:rPr lang="cs-CZ" b="1" dirty="0" smtClean="0"/>
              <a:t>SERICIN  se rozpustí ve vroucí vodě a tak se uvolní vlákno</a:t>
            </a:r>
          </a:p>
          <a:p>
            <a:r>
              <a:rPr lang="cs-CZ" b="1" dirty="0" smtClean="0"/>
              <a:t>ROZPUSTÍ SE I TUKY &amp; VOSKY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 vlákně zbude jen cca. 1 % popelovin (anorganika), jinak jen  PROTEIN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SEKUNDÁRNÍ 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sericinem</a:t>
            </a:r>
            <a:r>
              <a:rPr lang="cs-CZ" sz="2000" b="1" dirty="0" smtClean="0">
                <a:solidFill>
                  <a:srgbClr val="0000FF"/>
                </a:solidFill>
              </a:rPr>
              <a:t> (tzv.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HEDVÁDNÝ KLIH</a:t>
            </a:r>
            <a:r>
              <a:rPr lang="cs-CZ" sz="2000" b="1" dirty="0" smtClean="0">
                <a:solidFill>
                  <a:srgbClr val="0000FF"/>
                </a:solidFill>
              </a:rPr>
              <a:t>) o délce 3000 – 4000 m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 můstek fibroinu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PRIMÁRNÍ VLÁKNA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SEKUNDÁRNÍ VLÁKNA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6031" y="562437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 smtClean="0"/>
              <a:t>ROZKLAD KYSELINAMI 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A ZÁSADAMI</a:t>
            </a:r>
          </a:p>
          <a:p>
            <a:r>
              <a:rPr lang="cs-CZ" sz="2400" dirty="0" smtClean="0"/>
              <a:t>OXIDACE</a:t>
            </a:r>
          </a:p>
          <a:p>
            <a:r>
              <a:rPr lang="cs-CZ" sz="2400" dirty="0" smtClean="0"/>
              <a:t>CHLÓR, ACETANHYDRID, SOLI ALKALICKÝCH KOVŮ A ZEMIN</a:t>
            </a:r>
          </a:p>
          <a:p>
            <a:r>
              <a:rPr lang="cs-CZ" sz="2400" dirty="0" smtClean="0"/>
              <a:t>SOLI TĚŽKÝCH KOVŮ, HLAVNĚ CÍNU &gt; bere až 100 % &gt; </a:t>
            </a:r>
            <a:r>
              <a:rPr lang="cs-CZ" sz="2400" dirty="0" smtClean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 smtClean="0">
                <a:latin typeface="Arial Black" pitchFamily="34" charset="0"/>
              </a:rPr>
              <a:t>TVORBA PŘÍČNÝCH VAZEB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ROZKLAD KYSELINAMI </a:t>
            </a:r>
            <a:r>
              <a:rPr lang="cs-CZ" sz="2400" dirty="0" smtClean="0"/>
              <a:t>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– </a:t>
            </a:r>
            <a:r>
              <a:rPr lang="cs-CZ" sz="2400" b="1" i="1" u="sng" dirty="0" smtClean="0"/>
              <a:t>horká </a:t>
            </a:r>
            <a:r>
              <a:rPr lang="cs-CZ" sz="2400" b="1" i="1" u="sng" dirty="0" err="1" smtClean="0"/>
              <a:t>konc</a:t>
            </a:r>
            <a:r>
              <a:rPr lang="cs-CZ" sz="2400" b="1" i="1" u="sng" dirty="0" smtClean="0"/>
              <a:t>. </a:t>
            </a:r>
            <a:r>
              <a:rPr lang="cs-CZ" sz="2400" b="1" i="1" u="sng" dirty="0" err="1" smtClean="0"/>
              <a:t>HCl</a:t>
            </a:r>
            <a:r>
              <a:rPr lang="cs-CZ" sz="2400" b="1" i="1" u="sng" dirty="0" smtClean="0"/>
              <a:t> rozpouští do 30 minut kvantitativně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OXIDACE</a:t>
            </a:r>
            <a:r>
              <a:rPr lang="cs-CZ" sz="2400" dirty="0" smtClean="0"/>
              <a:t> –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, KMnO</a:t>
            </a:r>
            <a:r>
              <a:rPr lang="cs-CZ" sz="2400" baseline="-25000" dirty="0" smtClean="0"/>
              <a:t>4</a:t>
            </a:r>
            <a:r>
              <a:rPr lang="cs-CZ" sz="2400" dirty="0" smtClean="0"/>
              <a:t> při vyšších koncentracích hedvábí poškozují</a:t>
            </a:r>
          </a:p>
          <a:p>
            <a:r>
              <a:rPr lang="cs-CZ" sz="2400" dirty="0" smtClean="0"/>
              <a:t>CHLÓR, ACETANHYDRID, </a:t>
            </a:r>
            <a:r>
              <a:rPr lang="cs-CZ" sz="2400" b="1" i="1" u="sng" dirty="0" smtClean="0"/>
              <a:t>SOLI</a:t>
            </a:r>
            <a:r>
              <a:rPr lang="cs-CZ" sz="2400" dirty="0" smtClean="0"/>
              <a:t> </a:t>
            </a:r>
            <a:r>
              <a:rPr lang="cs-CZ" sz="2400" b="1" i="1" u="sng" dirty="0" smtClean="0"/>
              <a:t>ALKALICKÝCH</a:t>
            </a:r>
            <a:r>
              <a:rPr lang="cs-CZ" sz="2400" dirty="0" smtClean="0"/>
              <a:t> KOVŮ A </a:t>
            </a:r>
            <a:r>
              <a:rPr lang="cs-CZ" sz="2400" b="1" i="1" u="sng" dirty="0" smtClean="0"/>
              <a:t>ZEMIN (např. ZnCl</a:t>
            </a:r>
            <a:r>
              <a:rPr lang="cs-CZ" sz="2400" b="1" i="1" u="sng" baseline="-25000" dirty="0" smtClean="0"/>
              <a:t>2</a:t>
            </a:r>
            <a:r>
              <a:rPr lang="cs-CZ" sz="2400" b="1" i="1" u="sng" dirty="0" smtClean="0"/>
              <a:t>) rozpouštějí (podobně jako PA6)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TVORBA PŘÍČNÝCH VAZEB </a:t>
            </a:r>
            <a:r>
              <a:rPr lang="cs-CZ" sz="2400" dirty="0" smtClean="0">
                <a:latin typeface="Arial Black" pitchFamily="34" charset="0"/>
              </a:rPr>
              <a:t>– </a:t>
            </a:r>
            <a:r>
              <a:rPr lang="cs-CZ" sz="2400" dirty="0" smtClean="0"/>
              <a:t>přes složitější organické sloučeniny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 smtClean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8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7495</TotalTime>
  <Words>4509</Words>
  <Application>Microsoft Office PowerPoint</Application>
  <PresentationFormat>Předvádění na obrazovce (4:3)</PresentationFormat>
  <Paragraphs>725</Paragraphs>
  <Slides>100</Slides>
  <Notes>0</Notes>
  <HiddenSlides>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1" baseType="lpstr">
      <vt:lpstr>Default Design</vt:lpstr>
      <vt:lpstr>PŘÍRODNÍ POLYMERY   Bílkovinná vlákna II  KERATIN &amp; LANOLIN  FIBROIN  </vt:lpstr>
      <vt:lpstr>Časový plán</vt:lpstr>
      <vt:lpstr>Snímek 3</vt:lpstr>
      <vt:lpstr>Snímek 4</vt:lpstr>
      <vt:lpstr>Snímek 5</vt:lpstr>
      <vt:lpstr>SEKUNDÁRNÍ STRUKTURA proteinů II</vt:lpstr>
      <vt:lpstr>Snímek 7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&gt; INTRA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Snímek 29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2</vt:lpstr>
      <vt:lpstr>Snímek 36</vt:lpstr>
      <vt:lpstr>Snímek 37</vt:lpstr>
      <vt:lpstr>Snímek 38</vt:lpstr>
      <vt:lpstr>Reaktivní barviva na KERATIN </vt:lpstr>
      <vt:lpstr>Snímek 40</vt:lpstr>
      <vt:lpstr>Snímek 41</vt:lpstr>
      <vt:lpstr>OVČÍ VLNA   struktura KERATINOVÉ ČÁSTI</vt:lpstr>
      <vt:lpstr>OVČÍ VLNA -  struktura spirálová </vt:lpstr>
      <vt:lpstr>OVČÍ VLNA -  struktura spirálová </vt:lpstr>
      <vt:lpstr>OVČÍ VLNA – morfologie vlákna</vt:lpstr>
      <vt:lpstr>Snímek 46</vt:lpstr>
      <vt:lpstr>OVČÍ VLNA -  struktura plošná 1 skládaný list keratinu</vt:lpstr>
      <vt:lpstr>OVČÍ VLNA -  struktura plošná 2 skládaný list keratinu</vt:lpstr>
      <vt:lpstr>Ovčí vlna - složení</vt:lpstr>
      <vt:lpstr>Šupinkovitá struktura ovčí vlny</vt:lpstr>
      <vt:lpstr>Snímek 51</vt:lpstr>
      <vt:lpstr>Snímek 52</vt:lpstr>
      <vt:lpstr>Snímek 53</vt:lpstr>
      <vt:lpstr>Snímek 54</vt:lpstr>
      <vt:lpstr>Hugova srst</vt:lpstr>
      <vt:lpstr>Snímek 56</vt:lpstr>
      <vt:lpstr>Snímek 57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Snímek 63</vt:lpstr>
      <vt:lpstr>Mohér z angorské kozy</vt:lpstr>
      <vt:lpstr>POLYSACHARID LENTHINAN</vt:lpstr>
      <vt:lpstr>Úpravy OVČÍ VLNY</vt:lpstr>
      <vt:lpstr>Snímek 67</vt:lpstr>
      <vt:lpstr>Úpravy TKANIN  z OVČÍ VLNY 1</vt:lpstr>
      <vt:lpstr>Snímek 69</vt:lpstr>
      <vt:lpstr>Úpravy TKANIN  z OVČÍ VLNY 2</vt:lpstr>
      <vt:lpstr>Snímek 71</vt:lpstr>
      <vt:lpstr>Snímek 72</vt:lpstr>
      <vt:lpstr>Snímek 73</vt:lpstr>
      <vt:lpstr>Krmivo z peří? (info z roku cca. 1965)</vt:lpstr>
      <vt:lpstr>Krmivo z peří? 1</vt:lpstr>
      <vt:lpstr>Krmivo z peří? 2</vt:lpstr>
      <vt:lpstr>Snímek 77</vt:lpstr>
      <vt:lpstr>Snímek 78</vt:lpstr>
      <vt:lpstr>Snímek 79</vt:lpstr>
      <vt:lpstr>Snímek 80</vt:lpstr>
      <vt:lpstr>Kde se vyskytuje FIBROIN?</vt:lpstr>
      <vt:lpstr>PŘÍRODNÍ HEDVÁBÍ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 1</vt:lpstr>
      <vt:lpstr>CHEMICKÉ REAKCE A ROZPUSTNOST FIBROINU 2</vt:lpstr>
      <vt:lpstr>PŘÍRODNÍHO HEDVÁBÍ  pod mikroskopem</vt:lpstr>
      <vt:lpstr>Snímek 98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876</cp:revision>
  <dcterms:created xsi:type="dcterms:W3CDTF">2008-02-10T16:41:08Z</dcterms:created>
  <dcterms:modified xsi:type="dcterms:W3CDTF">2017-12-13T08:37:34Z</dcterms:modified>
</cp:coreProperties>
</file>