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89" r:id="rId3"/>
    <p:sldId id="334" r:id="rId4"/>
    <p:sldId id="335" r:id="rId5"/>
    <p:sldId id="369" r:id="rId6"/>
    <p:sldId id="336" r:id="rId7"/>
    <p:sldId id="375" r:id="rId8"/>
    <p:sldId id="333" r:id="rId9"/>
    <p:sldId id="338" r:id="rId10"/>
    <p:sldId id="345" r:id="rId11"/>
    <p:sldId id="383" r:id="rId12"/>
    <p:sldId id="377" r:id="rId13"/>
    <p:sldId id="385" r:id="rId14"/>
    <p:sldId id="378" r:id="rId15"/>
    <p:sldId id="379" r:id="rId16"/>
    <p:sldId id="380" r:id="rId17"/>
    <p:sldId id="381" r:id="rId18"/>
    <p:sldId id="337" r:id="rId19"/>
    <p:sldId id="339" r:id="rId20"/>
    <p:sldId id="340" r:id="rId21"/>
    <p:sldId id="341" r:id="rId22"/>
    <p:sldId id="342" r:id="rId23"/>
    <p:sldId id="343" r:id="rId24"/>
    <p:sldId id="344" r:id="rId25"/>
    <p:sldId id="347" r:id="rId26"/>
    <p:sldId id="390" r:id="rId27"/>
    <p:sldId id="373" r:id="rId28"/>
    <p:sldId id="346" r:id="rId29"/>
    <p:sldId id="348" r:id="rId30"/>
    <p:sldId id="349" r:id="rId31"/>
    <p:sldId id="350" r:id="rId32"/>
    <p:sldId id="384" r:id="rId33"/>
    <p:sldId id="351" r:id="rId34"/>
    <p:sldId id="352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360" r:id="rId43"/>
    <p:sldId id="361" r:id="rId44"/>
    <p:sldId id="366" r:id="rId45"/>
    <p:sldId id="362" r:id="rId46"/>
    <p:sldId id="365" r:id="rId47"/>
    <p:sldId id="367" r:id="rId48"/>
    <p:sldId id="363" r:id="rId49"/>
    <p:sldId id="364" r:id="rId50"/>
    <p:sldId id="368" r:id="rId51"/>
    <p:sldId id="370" r:id="rId52"/>
    <p:sldId id="386" r:id="rId53"/>
    <p:sldId id="371" r:id="rId54"/>
    <p:sldId id="387" r:id="rId55"/>
    <p:sldId id="382" r:id="rId56"/>
    <p:sldId id="388" r:id="rId57"/>
    <p:sldId id="374" r:id="rId58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7" d="100"/>
        <a:sy n="97" d="100"/>
      </p:scale>
      <p:origin x="0" y="79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56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precheza.cz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Teplota" TargetMode="External"/><Relationship Id="rId3" Type="http://schemas.openxmlformats.org/officeDocument/2006/relationships/hyperlink" Target="https://cs.wikipedia.org/wiki/Rozpustnost" TargetMode="External"/><Relationship Id="rId7" Type="http://schemas.openxmlformats.org/officeDocument/2006/relationships/hyperlink" Target="https://cs.wikipedia.org/wiki/Chu%C5%A5" TargetMode="External"/><Relationship Id="rId2" Type="http://schemas.openxmlformats.org/officeDocument/2006/relationships/hyperlink" Target="https://cs.wikipedia.org/wiki/T%C4%9Bkavo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V%C5%AFn%C4%9B" TargetMode="External"/><Relationship Id="rId5" Type="http://schemas.openxmlformats.org/officeDocument/2006/relationships/hyperlink" Target="https://cs.wikipedia.org/wiki/Sm%C4%9Bs" TargetMode="External"/><Relationship Id="rId4" Type="http://schemas.openxmlformats.org/officeDocument/2006/relationships/hyperlink" Target="https://cs.wikipedia.org/wiki/Olej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cs.wikipedia.org/wiki/Soubor:Isoprene.sv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s.wikipedia.org/wiki/Chemick%C3%BD_vzorec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Miner%C3%A1ln%C3%AD_olej" TargetMode="External"/><Relationship Id="rId7" Type="http://schemas.openxmlformats.org/officeDocument/2006/relationships/hyperlink" Target="http://cs.wikipedia.org/wiki/K%C5%99em%C3%ADk" TargetMode="External"/><Relationship Id="rId2" Type="http://schemas.openxmlformats.org/officeDocument/2006/relationships/hyperlink" Target="http://cs.wikipedia.org/wiki/Triacylglycero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Silikonov%C3%BD_olej" TargetMode="External"/><Relationship Id="rId5" Type="http://schemas.openxmlformats.org/officeDocument/2006/relationships/hyperlink" Target="http://cs.wikipedia.org/wiki/Ropa" TargetMode="External"/><Relationship Id="rId4" Type="http://schemas.openxmlformats.org/officeDocument/2006/relationships/hyperlink" Target="http://cs.wikipedia.org/wiki/Uhlovod%C3%ADky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hyperlink" Target="https://en.wikipedia.org/wiki/File:Bromundecans%C3%A4ure.sv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hyperlink" Target="https://en.wikipedia.org/wiki/File:Synthese_von_11-Aminoundecans%C3%A4ure.svg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icke-normy-csn.cz/588761-csn-en-iso-3961_4_89869.html" TargetMode="External"/><Relationship Id="rId2" Type="http://schemas.openxmlformats.org/officeDocument/2006/relationships/hyperlink" Target="http://www.technicke-normy-csn.cz/588756-csn-en-iso-660_4_84117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icke-normy-csn.cz/588763-csn-58-8763_4_17049.html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448272"/>
          </a:xfrm>
        </p:spPr>
        <p:txBody>
          <a:bodyPr/>
          <a:lstStyle/>
          <a:p>
            <a:pPr eaLnBrk="1" hangingPunct="1"/>
            <a:r>
              <a:rPr lang="sk-SK" sz="40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br>
              <a:rPr lang="sk-SK" sz="40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Deriváty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kyselin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, -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pryskyřice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, </a:t>
            </a:r>
            <a:r>
              <a:rPr lang="sk-SK" sz="4000" b="1" kern="12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vysýchavé</a:t>
            </a:r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 oleje, šelak</a:t>
            </a:r>
            <a:endParaRPr lang="sk-SK" sz="4000" b="1" dirty="0" smtClean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2636912"/>
            <a:ext cx="6400800" cy="3600400"/>
          </a:xfrm>
        </p:spPr>
        <p:txBody>
          <a:bodyPr/>
          <a:lstStyle/>
          <a:p>
            <a:pPr eaLnBrk="1" hangingPunct="1"/>
            <a:r>
              <a:rPr lang="cs-CZ" sz="2400" b="1" dirty="0" smtClean="0"/>
              <a:t>RNDr. Ladislav Pospíšil, CSc.</a:t>
            </a:r>
          </a:p>
          <a:p>
            <a:pPr eaLnBrk="1" hangingPunct="1"/>
            <a:r>
              <a:rPr lang="cs-CZ" sz="2400" b="1" dirty="0" smtClean="0">
                <a:solidFill>
                  <a:srgbClr val="C00000"/>
                </a:solidFill>
              </a:rPr>
              <a:t>UČO:29716</a:t>
            </a:r>
            <a:endParaRPr lang="sk-SK" sz="2400" b="1" dirty="0" smtClean="0">
              <a:solidFill>
                <a:srgbClr val="C00000"/>
              </a:solidFill>
            </a:endParaRP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27. 9. 2017</a:t>
            </a:r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 -  zdroje a technologie výroby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/>
          <a:lstStyle/>
          <a:p>
            <a:pPr algn="ctr">
              <a:buNone/>
            </a:pPr>
            <a:r>
              <a:rPr lang="cs-CZ" sz="4800" b="1" dirty="0" smtClean="0">
                <a:solidFill>
                  <a:srgbClr val="C00000"/>
                </a:solidFill>
                <a:latin typeface="Arial Black" pitchFamily="34" charset="0"/>
              </a:rPr>
              <a:t>Olejnatá semena bylin</a:t>
            </a:r>
          </a:p>
          <a:p>
            <a:pPr algn="ctr">
              <a:buNone/>
            </a:pPr>
            <a:r>
              <a:rPr lang="cs-CZ" sz="4000" b="1" u="sng" dirty="0" smtClean="0">
                <a:solidFill>
                  <a:srgbClr val="008000"/>
                </a:solidFill>
                <a:latin typeface="Arial Black" pitchFamily="34" charset="0"/>
              </a:rPr>
              <a:t>TECHNOLOGIE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LISOVÁNÍ ZA STUDENA </a:t>
            </a:r>
            <a:r>
              <a:rPr lang="cs-CZ" sz="2800" dirty="0" smtClean="0">
                <a:solidFill>
                  <a:srgbClr val="008000"/>
                </a:solidFill>
              </a:rPr>
              <a:t>(obdoba tzv. panenského olivového oleje)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Lisování za tepla </a:t>
            </a:r>
            <a:r>
              <a:rPr lang="cs-CZ" sz="2800" dirty="0" smtClean="0">
                <a:solidFill>
                  <a:srgbClr val="0000FF"/>
                </a:solidFill>
              </a:rPr>
              <a:t>(obdoba olivového oleje pro vaření)</a:t>
            </a:r>
          </a:p>
          <a:p>
            <a:r>
              <a:rPr lang="cs-CZ" sz="2800" b="1" u="sng" dirty="0" smtClean="0"/>
              <a:t>Extrakce uhlovodíky </a:t>
            </a:r>
            <a:r>
              <a:rPr lang="cs-CZ" sz="2800" dirty="0" smtClean="0"/>
              <a:t>(obdoba olivového oleje pro mýdla a kosmetiku )</a:t>
            </a:r>
          </a:p>
          <a:p>
            <a:r>
              <a:rPr lang="cs-CZ" sz="3600" b="1" dirty="0" smtClean="0">
                <a:solidFill>
                  <a:srgbClr val="FFC000"/>
                </a:solidFill>
                <a:latin typeface="Arial Black" pitchFamily="34" charset="0"/>
              </a:rPr>
              <a:t>ODPADY, tzv. POKRUTINY &gt; KRMIVO </a:t>
            </a:r>
            <a:endParaRPr lang="cs-CZ" sz="36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251520" y="332656"/>
            <a:ext cx="842493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</a:p>
          <a:p>
            <a:r>
              <a:rPr lang="cs-CZ" sz="3200" u="sng" dirty="0" smtClean="0">
                <a:solidFill>
                  <a:srgbClr val="FFC000"/>
                </a:solidFill>
                <a:latin typeface="Arial Black" pitchFamily="34" charset="0"/>
              </a:rPr>
              <a:t>FERMEŽ nastavovaná: </a:t>
            </a:r>
            <a:r>
              <a:rPr lang="cs-CZ" sz="3200" dirty="0" smtClean="0">
                <a:solidFill>
                  <a:srgbClr val="FFC000"/>
                </a:solidFill>
                <a:latin typeface="Arial Black" pitchFamily="34" charset="0"/>
              </a:rPr>
              <a:t>obsahuje i jiné oleje než jen lněný</a:t>
            </a:r>
          </a:p>
          <a:p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CHEMICKÁ PODSTATA ÚPRAVY:</a:t>
            </a:r>
          </a:p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Vznik –OOH skupin na dvojných vazbách nenasycených vyšších mastných kyselin</a:t>
            </a:r>
          </a:p>
          <a:p>
            <a:r>
              <a:rPr lang="cs-CZ" sz="3200" u="sng" dirty="0" smtClean="0">
                <a:solidFill>
                  <a:srgbClr val="C00000"/>
                </a:solidFill>
                <a:latin typeface="Arial Black" pitchFamily="34" charset="0"/>
              </a:rPr>
              <a:t>FERMEŽ napouštěcí: 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zředěno těkavými rozpouštědly pro snížení viskozity, tato pak vytěkají</a:t>
            </a:r>
          </a:p>
          <a:p>
            <a:r>
              <a:rPr lang="cs-CZ" sz="3200" u="sng" dirty="0" smtClean="0">
                <a:solidFill>
                  <a:srgbClr val="7030A0"/>
                </a:solidFill>
                <a:latin typeface="Arial Black" pitchFamily="34" charset="0"/>
              </a:rPr>
              <a:t>FERMEŽ litografická:</a:t>
            </a:r>
            <a:r>
              <a:rPr lang="cs-CZ" sz="3200" dirty="0" smtClean="0">
                <a:solidFill>
                  <a:srgbClr val="7030A0"/>
                </a:solidFill>
                <a:latin typeface="Arial Black" pitchFamily="34" charset="0"/>
              </a:rPr>
              <a:t> zvýšená viskozita delším vařením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5" name="Obrázek 4" descr="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1520" y="980728"/>
            <a:ext cx="28083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FERMEŽ: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UPRAVENÝ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LNĚNÝ OLEJ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499992" y="2348880"/>
            <a:ext cx="432048" cy="360040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860032" y="2636912"/>
            <a:ext cx="504056" cy="504056"/>
          </a:xfrm>
          <a:prstGeom prst="rect">
            <a:avLst/>
          </a:prstGeom>
          <a:noFill/>
          <a:ln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260648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FERMEŽ -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 čeho </a:t>
            </a:r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pochází tento název?</a:t>
            </a:r>
          </a:p>
          <a:p>
            <a:r>
              <a:rPr lang="cs-CZ" sz="3200" i="1" u="sng" dirty="0" smtClean="0">
                <a:solidFill>
                  <a:srgbClr val="0000FF"/>
                </a:solidFill>
                <a:latin typeface="Arial Black" pitchFamily="34" charset="0"/>
              </a:rPr>
              <a:t>PRÝ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je to z francouzského </a:t>
            </a:r>
            <a:r>
              <a:rPr lang="cs-CZ" sz="3200" smtClean="0">
                <a:solidFill>
                  <a:srgbClr val="0000FF"/>
                </a:solidFill>
                <a:latin typeface="Arial Black" pitchFamily="34" charset="0"/>
              </a:rPr>
              <a:t>slova </a:t>
            </a:r>
            <a:r>
              <a:rPr lang="cs-CZ" sz="3200" i="1" u="sng" smtClean="0">
                <a:solidFill>
                  <a:srgbClr val="0000FF"/>
                </a:solidFill>
                <a:latin typeface="Arial Black" pitchFamily="34" charset="0"/>
              </a:rPr>
              <a:t>FERMER </a:t>
            </a:r>
            <a:r>
              <a:rPr lang="cs-CZ" sz="3200" smtClean="0">
                <a:solidFill>
                  <a:srgbClr val="0000FF"/>
                </a:solidFill>
                <a:latin typeface="Arial Black" pitchFamily="34" charset="0"/>
              </a:rPr>
              <a:t>=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uzavřít, protože to uzavíralo póry ve dřevě proti hnilobě. 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pic>
        <p:nvPicPr>
          <p:cNvPr id="5" name="Obrázek 4" descr="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5725"/>
            <a:ext cx="8856983" cy="6686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6" name="Obrázek 5" descr="4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3825"/>
            <a:ext cx="8856983" cy="661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7" name="Obrázek 6" descr="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3825"/>
            <a:ext cx="9143999" cy="66103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6" name="Obrázek 5" descr="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5" y="150810"/>
            <a:ext cx="8928992" cy="45743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941168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TOT JE STARÁ LITERATURA, ALE STÁLE PLATNÁ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Oleje, které nás budou zajímat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jejich složení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pic>
        <p:nvPicPr>
          <p:cNvPr id="14" name="Obrázek 13" descr="img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5148" y="-1218883"/>
            <a:ext cx="3960440" cy="8647695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251520" y="5013176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</a:rPr>
              <a:t>Jsou to oleje používané pro olejové bravy a jsou tzv. VYSÝCHAVÉ OLEJE</a:t>
            </a:r>
            <a:endParaRPr lang="cs-CZ" sz="3200" b="1" dirty="0">
              <a:solidFill>
                <a:srgbClr val="008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915816" y="1844824"/>
            <a:ext cx="1080120" cy="2952328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706090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507342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NEJEDNÁ SE O VYSÝCHÁNÍ V KLASICKÉM SLOVA SMYSLU, tj.  O VYTĚKÁNÍ ROZPOUŠTĚDLA!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Jedná se o mnohastupňovou radikálovou reakci, kde napřed vzniká struktura s -OOH, která </a:t>
            </a:r>
            <a:r>
              <a:rPr lang="cs-CZ" sz="2400" b="1" dirty="0" smtClean="0">
                <a:solidFill>
                  <a:srgbClr val="0000FF"/>
                </a:solidFill>
              </a:rPr>
              <a:t>pak může ale iniciovat rozpadem </a:t>
            </a:r>
            <a:r>
              <a:rPr lang="cs-CZ" sz="2400" b="1" dirty="0" err="1" smtClean="0">
                <a:solidFill>
                  <a:srgbClr val="0000FF"/>
                </a:solidFill>
              </a:rPr>
              <a:t>sesíťování</a:t>
            </a:r>
            <a:r>
              <a:rPr lang="cs-CZ" sz="2400" b="1" dirty="0" smtClean="0">
                <a:solidFill>
                  <a:srgbClr val="0000FF"/>
                </a:solidFill>
              </a:rPr>
              <a:t> a tím hmotnost zase klesá</a:t>
            </a:r>
            <a:endParaRPr lang="cs-CZ" sz="24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pic>
        <p:nvPicPr>
          <p:cNvPr id="12" name="Obrázek 11" descr="img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11316" y="2425188"/>
            <a:ext cx="3124440" cy="441198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299695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cs-CZ" sz="3200" b="1" dirty="0" smtClean="0">
                <a:solidFill>
                  <a:srgbClr val="C00000"/>
                </a:solidFill>
                <a:latin typeface="Arial Black" pitchFamily="34" charset="0"/>
              </a:rPr>
              <a:t>G je zde změna HMOTNOSTI,  nikoli změna VOLNÉ ENTHALPIE!</a:t>
            </a:r>
            <a:endParaRPr lang="cs-CZ" sz="32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>
            <a:off x="1691680" y="2564904"/>
            <a:ext cx="2736304" cy="10801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2915816" y="2924944"/>
            <a:ext cx="2808312" cy="165618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1115616" y="3429000"/>
            <a:ext cx="4248472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27. 9. 2017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79512" y="764701"/>
          <a:ext cx="8712968" cy="5502016"/>
        </p:xfrm>
        <a:graphic>
          <a:graphicData uri="http://schemas.openxmlformats.org/drawingml/2006/table">
            <a:tbl>
              <a:tblPr/>
              <a:tblGrid>
                <a:gridCol w="727116"/>
                <a:gridCol w="7985852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cs-CZ" sz="105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6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2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cs-CZ" sz="105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600" b="1" kern="1200" dirty="0">
                          <a:solidFill>
                            <a:srgbClr val="FF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smtClean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přírodní kaučuk, získávání, zpracování a modifikace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Polyyfenoly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– lignin, </a:t>
                      </a:r>
                      <a:r>
                        <a:rPr lang="cs-CZ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8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9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10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12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88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–  ŠKROBÁRNA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, VÝROBA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 A </a:t>
                      </a: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ZPRACOVÁNÍ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ŠKROBŮ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9387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kern="120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14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EXKURZE – KOŽELUŽNA, VÝROBA KLIHU A </a:t>
                      </a:r>
                      <a:r>
                        <a:rPr lang="sk-SK" sz="1800" b="1" kern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Aharoni" pitchFamily="2" charset="-79"/>
                        </a:rPr>
                        <a:t>ŽELATINY</a:t>
                      </a:r>
                      <a:endParaRPr lang="cs-CZ" sz="14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Aharoni" pitchFamily="2" charset="-79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Co to je VYSÝCHÁNÍ OLEJE</a:t>
            </a:r>
            <a:r>
              <a:rPr lang="cs-CZ" sz="2800" b="1" dirty="0" smtClean="0">
                <a:solidFill>
                  <a:srgbClr val="FF0000"/>
                </a:solidFill>
              </a:rPr>
              <a:t/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správněji  TUHNOUCÍ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4" name="Obrázek 13" descr="img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75755" y="-927485"/>
            <a:ext cx="4176466" cy="81369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95536" y="522920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</a:rPr>
              <a:t>V PŘÍPADĚ ZÁJMU TO MŮŽEME „ROZPITVAT“ V PŘÍŠTÍ PŘEDNÁŠCE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Jak URYCHLIT VYSÝCHÁNÍ OLEJE?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12" name="Obrázek 11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72413" y="-1248077"/>
            <a:ext cx="2736304" cy="8634074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23528" y="836712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</a:rPr>
              <a:t>Kovy přechodné valence, např. Fe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3+ </a:t>
            </a:r>
            <a:r>
              <a:rPr lang="cs-CZ" sz="2400" b="1" dirty="0" smtClean="0">
                <a:solidFill>
                  <a:srgbClr val="0000FF"/>
                </a:solidFill>
              </a:rPr>
              <a:t>, Co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Mn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2+ </a:t>
            </a:r>
            <a:r>
              <a:rPr lang="cs-CZ" sz="2400" b="1" dirty="0" smtClean="0">
                <a:solidFill>
                  <a:srgbClr val="0000FF"/>
                </a:solidFill>
              </a:rPr>
              <a:t>, </a:t>
            </a:r>
            <a:r>
              <a:rPr lang="cs-CZ" sz="2400" b="1" dirty="0" err="1" smtClean="0">
                <a:solidFill>
                  <a:srgbClr val="0000FF"/>
                </a:solidFill>
              </a:rPr>
              <a:t>Pb</a:t>
            </a:r>
            <a:r>
              <a:rPr lang="cs-CZ" sz="2400" b="1" baseline="30000" dirty="0" smtClean="0">
                <a:solidFill>
                  <a:srgbClr val="0000FF"/>
                </a:solidFill>
              </a:rPr>
              <a:t>+2</a:t>
            </a:r>
            <a:endParaRPr lang="cs-CZ" sz="2400" b="1" dirty="0" smtClean="0">
              <a:solidFill>
                <a:srgbClr val="0000FF"/>
              </a:solidFill>
            </a:endParaRPr>
          </a:p>
          <a:p>
            <a:r>
              <a:rPr lang="cs-CZ" sz="2400" b="1" dirty="0" smtClean="0">
                <a:solidFill>
                  <a:srgbClr val="0000FF"/>
                </a:solidFill>
              </a:rPr>
              <a:t>Tzv.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SIKATIVY</a:t>
            </a:r>
            <a:r>
              <a:rPr lang="cs-CZ" sz="3200" b="1" baseline="30000" dirty="0" smtClean="0">
                <a:solidFill>
                  <a:srgbClr val="0000FF"/>
                </a:solidFill>
                <a:latin typeface="Arial Black" pitchFamily="34" charset="0"/>
              </a:rPr>
              <a:t>  </a:t>
            </a:r>
            <a:endParaRPr lang="cs-CZ" sz="24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Data z literatury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11" name="Obrázek 10" descr="img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63408" y="-347184"/>
            <a:ext cx="2808312" cy="5032088"/>
          </a:xfrm>
          <a:prstGeom prst="rect">
            <a:avLst/>
          </a:prstGeom>
        </p:spPr>
      </p:pic>
      <p:pic>
        <p:nvPicPr>
          <p:cNvPr id="13" name="Obrázek 12" descr="img4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206752" y="2434208"/>
            <a:ext cx="2694432" cy="482803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5076056" y="980728"/>
            <a:ext cx="36724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Železité červeně jsou kysličníky železa s odstíny červenohnědými</a:t>
            </a: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67544" y="3717032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hlinkClick r:id="rId4"/>
              </a:rPr>
              <a:t>www.</a:t>
            </a:r>
            <a:r>
              <a:rPr lang="cs-CZ" dirty="0" err="1" smtClean="0">
                <a:hlinkClick r:id="rId4"/>
              </a:rPr>
              <a:t>precheza.cz</a:t>
            </a:r>
            <a:endParaRPr lang="cs-CZ" dirty="0" smtClean="0"/>
          </a:p>
          <a:p>
            <a:r>
              <a:rPr lang="cs-CZ" sz="2800" b="1" dirty="0" smtClean="0">
                <a:solidFill>
                  <a:srgbClr val="C00000"/>
                </a:solidFill>
              </a:rPr>
              <a:t>Pigmenty FEPREN</a:t>
            </a:r>
            <a:endParaRPr lang="cs-CZ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84976" cy="114300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Jak naopak vysýchání zpomalit a případně ochránit vyschnutý film před degradací?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UV stabilizátory – proti degradaci světlem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HALS,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UV </a:t>
            </a:r>
            <a:r>
              <a:rPr lang="cs-CZ" b="1" dirty="0" err="1" smtClean="0">
                <a:solidFill>
                  <a:srgbClr val="008000"/>
                </a:solidFill>
              </a:rPr>
              <a:t>absorbéry</a:t>
            </a:r>
            <a:r>
              <a:rPr lang="cs-CZ" b="1" dirty="0" smtClean="0">
                <a:solidFill>
                  <a:srgbClr val="008000"/>
                </a:solidFill>
              </a:rPr>
              <a:t>,</a:t>
            </a:r>
          </a:p>
          <a:p>
            <a:pPr lvl="1"/>
            <a:r>
              <a:rPr lang="cs-CZ" b="1" dirty="0" err="1" smtClean="0">
                <a:solidFill>
                  <a:srgbClr val="008000"/>
                </a:solidFill>
              </a:rPr>
              <a:t>Zhášeče</a:t>
            </a:r>
            <a:r>
              <a:rPr lang="cs-CZ" b="1" dirty="0" smtClean="0">
                <a:solidFill>
                  <a:srgbClr val="008000"/>
                </a:solidFill>
              </a:rPr>
              <a:t> excitovaných stavů</a:t>
            </a:r>
          </a:p>
          <a:p>
            <a:pPr lvl="1"/>
            <a:r>
              <a:rPr lang="cs-CZ" b="1" dirty="0" smtClean="0">
                <a:solidFill>
                  <a:srgbClr val="008000"/>
                </a:solidFill>
              </a:rPr>
              <a:t>………..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Inhibitory radikálových reakcí proti „vysýchání“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Mladý a vzdělaný chemik &amp; vysýchavé oleje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Organické pigmenty a „vysýchání“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Vliv sikativů u organických pigmentů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Ochrana olejomaleb proti UV záření</a:t>
            </a:r>
          </a:p>
          <a:p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Ochrana olejomaleb proti umělým zdrojům světla s různým spektrálním rozložením záření</a:t>
            </a:r>
          </a:p>
          <a:p>
            <a:r>
              <a:rPr lang="cs-CZ" b="1" dirty="0" smtClean="0"/>
              <a:t>……………….</a:t>
            </a:r>
          </a:p>
          <a:p>
            <a:pPr>
              <a:buNone/>
            </a:pPr>
            <a:endParaRPr lang="cs-CZ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Získávají se jako </a:t>
            </a:r>
            <a:r>
              <a:rPr lang="cs-CZ" u="sng" cap="all" dirty="0" smtClean="0">
                <a:solidFill>
                  <a:srgbClr val="0000FF"/>
                </a:solidFill>
                <a:latin typeface="Arial Black" pitchFamily="34" charset="0"/>
              </a:rPr>
              <a:t>výron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z poraněných rostlin, </a:t>
            </a: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hlavně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jehličnatých dřevin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Směsi </a:t>
            </a:r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převážně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terpenoidních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sloučenin (</a:t>
            </a:r>
            <a:r>
              <a:rPr lang="cs-CZ" i="1" u="sng" dirty="0" smtClean="0">
                <a:solidFill>
                  <a:srgbClr val="7030A0"/>
                </a:solidFill>
                <a:latin typeface="Arial Black" pitchFamily="34" charset="0"/>
              </a:rPr>
              <a:t>výjimkou je šelak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 a silic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Viskózní kapaliny, nazývané též </a:t>
            </a: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BALZÁMY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 (</a:t>
            </a:r>
            <a:r>
              <a:rPr lang="cs-CZ" b="1" u="sng" cap="all" dirty="0" smtClean="0">
                <a:solidFill>
                  <a:srgbClr val="7030A0"/>
                </a:solidFill>
                <a:latin typeface="Arial Black" pitchFamily="34" charset="0"/>
              </a:rPr>
              <a:t>ty směsi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ROZDĚLENÍ na pryskyřice a silice &gt; destilace &gt; </a:t>
            </a:r>
            <a:r>
              <a:rPr lang="cs-CZ" u="sng" cap="small" dirty="0" smtClean="0">
                <a:solidFill>
                  <a:srgbClr val="C00000"/>
                </a:solidFill>
                <a:latin typeface="Arial Black" pitchFamily="34" charset="0"/>
              </a:rPr>
              <a:t>pevná látka + kapalina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850106"/>
          </a:xfrm>
        </p:spPr>
        <p:txBody>
          <a:bodyPr/>
          <a:lstStyle/>
          <a:p>
            <a:r>
              <a:rPr lang="sk-SK" sz="32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Přírodní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PRYSKYŘICE (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3200" b="1" i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32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Resins</a:t>
            </a:r>
            <a:r>
              <a:rPr lang="sk-SK" sz="32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4929411"/>
          </a:xfrm>
        </p:spPr>
        <p:txBody>
          <a:bodyPr/>
          <a:lstStyle/>
          <a:p>
            <a:pPr algn="ctr">
              <a:buNone/>
            </a:pPr>
            <a:r>
              <a:rPr lang="cs-CZ" u="sng" cap="all" dirty="0" smtClean="0">
                <a:solidFill>
                  <a:srgbClr val="0000FF"/>
                </a:solidFill>
                <a:latin typeface="Arial Black" pitchFamily="34" charset="0"/>
              </a:rPr>
              <a:t>Výron</a:t>
            </a:r>
          </a:p>
          <a:p>
            <a:endParaRPr lang="cs-CZ" u="sng" cap="all" dirty="0" smtClean="0">
              <a:solidFill>
                <a:srgbClr val="0000FF"/>
              </a:solidFill>
              <a:latin typeface="Arial Black" pitchFamily="34" charset="0"/>
            </a:endParaRPr>
          </a:p>
          <a:p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terpenoidní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sloučeniny          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silice</a:t>
            </a:r>
          </a:p>
          <a:p>
            <a:pPr>
              <a:buNone/>
            </a:pPr>
            <a:r>
              <a:rPr lang="cs-CZ" cap="small" dirty="0" smtClean="0">
                <a:solidFill>
                  <a:srgbClr val="008000"/>
                </a:solidFill>
                <a:latin typeface="Arial Black" pitchFamily="34" charset="0"/>
              </a:rPr>
              <a:t>pevná látka                          </a:t>
            </a:r>
            <a:r>
              <a:rPr lang="cs-CZ" cap="small" dirty="0" smtClean="0">
                <a:solidFill>
                  <a:srgbClr val="C00000"/>
                </a:solidFill>
                <a:latin typeface="Arial Black" pitchFamily="34" charset="0"/>
              </a:rPr>
              <a:t>kapalina </a:t>
            </a:r>
          </a:p>
          <a:p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>
            <a:off x="5292080" y="1772816"/>
            <a:ext cx="1872208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699792" y="1700808"/>
            <a:ext cx="944488" cy="129614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versus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SILICE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4824536"/>
          </a:xfrm>
        </p:spPr>
        <p:txBody>
          <a:bodyPr/>
          <a:lstStyle/>
          <a:p>
            <a:pPr>
              <a:buNone/>
            </a:pPr>
            <a:r>
              <a:rPr lang="sk-SK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PRYSKYŘICE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jsou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látky </a:t>
            </a:r>
            <a:r>
              <a:rPr lang="sk-SK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oligomerní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sz="24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viskózní</a:t>
            </a:r>
            <a:r>
              <a:rPr lang="sk-SK" sz="24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, </a:t>
            </a:r>
            <a:r>
              <a:rPr lang="sk-SK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málo </a:t>
            </a:r>
            <a:r>
              <a:rPr lang="sk-SK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těkavé</a:t>
            </a:r>
            <a:endParaRPr lang="sk-SK" b="1" kern="1200" dirty="0" smtClean="0">
              <a:solidFill>
                <a:srgbClr val="FF0000"/>
              </a:solidFill>
              <a:latin typeface="Arial Black" pitchFamily="34" charset="0"/>
              <a:ea typeface="Times New Roman"/>
              <a:cs typeface="Times New Roman"/>
            </a:endParaRPr>
          </a:p>
          <a:p>
            <a:pPr>
              <a:buNone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Silice</a:t>
            </a:r>
            <a:r>
              <a:rPr lang="cs-CZ" dirty="0" smtClean="0"/>
              <a:t> </a:t>
            </a:r>
            <a:r>
              <a:rPr lang="cs-CZ" sz="2400" dirty="0" smtClean="0"/>
              <a:t>jsou </a:t>
            </a:r>
            <a:r>
              <a:rPr lang="cs-CZ" dirty="0" smtClean="0">
                <a:latin typeface="Arial Black" pitchFamily="34" charset="0"/>
                <a:hlinkClick r:id="rId2" tooltip="Těkavost"/>
              </a:rPr>
              <a:t>těkavé</a:t>
            </a:r>
            <a:r>
              <a:rPr lang="cs-CZ" sz="2400" dirty="0" smtClean="0"/>
              <a:t>, ve vodě </a:t>
            </a:r>
            <a:r>
              <a:rPr lang="cs-CZ" sz="2400" dirty="0" smtClean="0">
                <a:hlinkClick r:id="rId3" tooltip="Rozpustnost"/>
              </a:rPr>
              <a:t>nerozpustné</a:t>
            </a:r>
            <a:r>
              <a:rPr lang="cs-CZ" sz="2400" dirty="0" smtClean="0"/>
              <a:t>, </a:t>
            </a:r>
            <a:r>
              <a:rPr lang="cs-CZ" sz="2400" dirty="0" smtClean="0">
                <a:hlinkClick r:id="rId4" tooltip="Olej"/>
              </a:rPr>
              <a:t>olejovité</a:t>
            </a:r>
            <a:r>
              <a:rPr lang="cs-CZ" sz="2400" dirty="0" smtClean="0"/>
              <a:t> látky nebo </a:t>
            </a:r>
            <a:r>
              <a:rPr lang="cs-CZ" sz="2400" dirty="0" smtClean="0">
                <a:hlinkClick r:id="rId5" tooltip="Směs"/>
              </a:rPr>
              <a:t>směsi</a:t>
            </a:r>
            <a:r>
              <a:rPr lang="cs-CZ" sz="2400" dirty="0" smtClean="0"/>
              <a:t> látek, často jsou </a:t>
            </a:r>
            <a:r>
              <a:rPr lang="cs-CZ" sz="2400" dirty="0" smtClean="0">
                <a:hlinkClick r:id="rId6" tooltip="Vůně"/>
              </a:rPr>
              <a:t>vonné</a:t>
            </a:r>
            <a:r>
              <a:rPr lang="cs-CZ" sz="2400" dirty="0" smtClean="0"/>
              <a:t> a mají palčivou </a:t>
            </a:r>
            <a:r>
              <a:rPr lang="cs-CZ" sz="2400" dirty="0" smtClean="0">
                <a:hlinkClick r:id="rId7" tooltip="Chuť"/>
              </a:rPr>
              <a:t>chuť</a:t>
            </a:r>
            <a:r>
              <a:rPr lang="cs-CZ" sz="2400" dirty="0" smtClean="0"/>
              <a:t>. Jsou velmi těkavé i při nízkých </a:t>
            </a:r>
            <a:r>
              <a:rPr lang="cs-CZ" sz="2400" dirty="0" smtClean="0">
                <a:hlinkClick r:id="rId8" tooltip="Teplota"/>
              </a:rPr>
              <a:t>teplotách</a:t>
            </a:r>
            <a:r>
              <a:rPr lang="cs-CZ" sz="2400" dirty="0" smtClean="0"/>
              <a:t>.</a:t>
            </a:r>
          </a:p>
          <a:p>
            <a:pPr algn="ctr">
              <a:buNone/>
            </a:pPr>
            <a:r>
              <a:rPr lang="cs-CZ" sz="4400" dirty="0" smtClean="0">
                <a:solidFill>
                  <a:srgbClr val="008000"/>
                </a:solidFill>
                <a:latin typeface="Arial Black" pitchFamily="34" charset="0"/>
              </a:rPr>
              <a:t>V obou přídech se jedná o TERPENOIDY</a:t>
            </a:r>
          </a:p>
          <a:p>
            <a:pPr>
              <a:buNone/>
            </a:pPr>
            <a:r>
              <a:rPr lang="cs-CZ" sz="2400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251520" y="980728"/>
            <a:ext cx="8568952" cy="5145435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Produkt živočišný </a:t>
            </a:r>
            <a:r>
              <a:rPr lang="cs-CZ" dirty="0" smtClean="0">
                <a:solidFill>
                  <a:srgbClr val="FF0000"/>
                </a:solidFill>
              </a:rPr>
              <a:t>&gt; hmyzí sekret</a:t>
            </a:r>
          </a:p>
          <a:p>
            <a:r>
              <a:rPr lang="cs-CZ" dirty="0" smtClean="0"/>
              <a:t>Neobsahuje terpenové kyseliny, ale vyšší </a:t>
            </a:r>
            <a:r>
              <a:rPr lang="cs-CZ" dirty="0" err="1" smtClean="0"/>
              <a:t>polyhydroxykyseliny</a:t>
            </a:r>
            <a:r>
              <a:rPr lang="cs-CZ" dirty="0" smtClean="0"/>
              <a:t>, hlavně (až 50 % hmot.) </a:t>
            </a:r>
            <a:r>
              <a:rPr lang="cs-CZ" dirty="0" err="1" smtClean="0"/>
              <a:t>aleuritové</a:t>
            </a:r>
            <a:r>
              <a:rPr lang="cs-CZ" dirty="0" smtClean="0"/>
              <a:t> kyseliny a její oligomery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HOCH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5</a:t>
            </a:r>
            <a:r>
              <a:rPr lang="cs-CZ" b="1" dirty="0" smtClean="0">
                <a:solidFill>
                  <a:srgbClr val="FF0000"/>
                </a:solidFill>
              </a:rPr>
              <a:t>CH(OH)CH(OH)(CH</a:t>
            </a:r>
            <a:r>
              <a:rPr lang="cs-CZ" b="1" baseline="-25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)</a:t>
            </a:r>
            <a:r>
              <a:rPr lang="cs-CZ" b="1" baseline="-25000" dirty="0" smtClean="0">
                <a:solidFill>
                  <a:srgbClr val="FF0000"/>
                </a:solidFill>
              </a:rPr>
              <a:t>7</a:t>
            </a:r>
            <a:r>
              <a:rPr lang="cs-CZ" b="1" dirty="0" smtClean="0">
                <a:solidFill>
                  <a:srgbClr val="FF0000"/>
                </a:solidFill>
              </a:rPr>
              <a:t>COOH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SILNĚ POLÁRNÍ &gt; rozpustnost v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alkoholu</a:t>
            </a:r>
            <a:r>
              <a:rPr lang="cs-CZ" b="1" dirty="0" smtClean="0">
                <a:solidFill>
                  <a:srgbClr val="008000"/>
                </a:solidFill>
              </a:rPr>
              <a:t> (</a:t>
            </a:r>
            <a:r>
              <a:rPr lang="cs-CZ" b="1" dirty="0" err="1" smtClean="0">
                <a:solidFill>
                  <a:srgbClr val="008000"/>
                </a:solidFill>
                <a:latin typeface="Arial Black" pitchFamily="34" charset="0"/>
              </a:rPr>
              <a:t>EtOH</a:t>
            </a:r>
            <a:r>
              <a:rPr lang="cs-CZ" b="1" dirty="0" smtClean="0">
                <a:solidFill>
                  <a:srgbClr val="008000"/>
                </a:solidFill>
              </a:rPr>
              <a:t> i jiné) a glykolech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Nerozpustný ve vodě, ale za horka v alkalických roztocích &gt; pojivo tuší</a:t>
            </a:r>
          </a:p>
          <a:p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26446"/>
            <a:ext cx="8229600" cy="505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Produkty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Přírodní produkty 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Obnovitelné zdroje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NEOBNOVITELNÉ ZDROJE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Modifikované přírodní produkty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Syntetické produkty</a:t>
            </a:r>
          </a:p>
          <a:p>
            <a:pPr algn="ctr">
              <a:buNone/>
            </a:pPr>
            <a:r>
              <a:rPr lang="cs-CZ" b="1" u="sng" dirty="0" smtClean="0">
                <a:solidFill>
                  <a:srgbClr val="C00000"/>
                </a:solidFill>
              </a:rPr>
              <a:t>Proč zařazujeme i oleje?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</a:rPr>
              <a:t>Radikálovými reakcemi z některých z nich totiž vznikají  POLYMERY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Šelak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Shellac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 - použití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07504" y="620688"/>
            <a:ext cx="8928992" cy="5505475"/>
          </a:xfrm>
        </p:spPr>
        <p:txBody>
          <a:bodyPr/>
          <a:lstStyle/>
          <a:p>
            <a:pPr algn="ctr">
              <a:buNone/>
            </a:pPr>
            <a:r>
              <a:rPr lang="cs-CZ" sz="2000" b="1" u="sng" dirty="0" smtClean="0">
                <a:solidFill>
                  <a:srgbClr val="008000"/>
                </a:solidFill>
                <a:latin typeface="Arial Black" pitchFamily="34" charset="0"/>
              </a:rPr>
              <a:t>HISTORICKÉ POUŽITÍ</a:t>
            </a:r>
          </a:p>
          <a:p>
            <a:r>
              <a:rPr lang="cs-CZ" sz="2000" b="1" cap="small" dirty="0" smtClean="0">
                <a:solidFill>
                  <a:srgbClr val="008000"/>
                </a:solidFill>
              </a:rPr>
              <a:t>GRAMOFONOVÉ DESKY, </a:t>
            </a:r>
            <a:r>
              <a:rPr lang="cs-CZ" sz="2000" b="1" dirty="0" smtClean="0">
                <a:solidFill>
                  <a:srgbClr val="008000"/>
                </a:solidFill>
              </a:rPr>
              <a:t>ještě před kopolymery vinylchloridu!</a:t>
            </a:r>
          </a:p>
          <a:p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ALE PLNĚNO MLETOU BŘIDLICÍ!</a:t>
            </a:r>
          </a:p>
          <a:p>
            <a:pPr algn="ctr">
              <a:buNone/>
            </a:pPr>
            <a:r>
              <a:rPr lang="cs-CZ" sz="2000" b="1" u="sng" dirty="0" smtClean="0">
                <a:solidFill>
                  <a:srgbClr val="FF0000"/>
                </a:solidFill>
                <a:latin typeface="Arial Black" pitchFamily="34" charset="0"/>
              </a:rPr>
              <a:t>SOUČASNÉ POUŽITÍ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Ve výrobě hudebních nástrojů se používá k ručnímu lakováni houslí a i na některé dřevěně dechové nástroje vyráběné ze světlého dřeva.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Povrchová úprava dřeva pomoci šelakově politury při restaurátorských pracích. Dřevo se jim lakuje, což mu dodává vynikající vzhled.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Leštění nábytku (v 18.–19. stoleti).</a:t>
            </a:r>
          </a:p>
          <a:p>
            <a:r>
              <a:rPr lang="cs-CZ" sz="2400" b="1" dirty="0" smtClean="0">
                <a:solidFill>
                  <a:srgbClr val="FF0000"/>
                </a:solidFill>
              </a:rPr>
              <a:t>V potravinářském průmyslu s označením E904, např. na čokoládově dražé. Také na impregnaci povrchů ovoce a zeleniny pro zachováni čerstvosti.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4294967295"/>
          </p:nvPr>
        </p:nvSpPr>
        <p:spPr>
          <a:xfrm>
            <a:off x="395536" y="260648"/>
            <a:ext cx="8229600" cy="5976664"/>
          </a:xfrm>
        </p:spPr>
        <p:txBody>
          <a:bodyPr/>
          <a:lstStyle/>
          <a:p>
            <a:pPr algn="just">
              <a:buNone/>
            </a:pPr>
            <a:r>
              <a:rPr lang="cs-CZ" sz="1400" b="1" dirty="0" smtClean="0">
                <a:solidFill>
                  <a:srgbClr val="FF0000"/>
                </a:solidFill>
              </a:rPr>
              <a:t>Šelakové šupinky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pred</a:t>
            </a:r>
            <a:r>
              <a:rPr lang="cs-CZ" sz="1400" dirty="0" smtClean="0"/>
              <a:t> samotným použitím </a:t>
            </a:r>
            <a:r>
              <a:rPr lang="cs-CZ" sz="1400" dirty="0" err="1" smtClean="0"/>
              <a:t>musia</a:t>
            </a:r>
            <a:r>
              <a:rPr lang="cs-CZ" sz="1400" dirty="0" smtClean="0"/>
              <a:t> </a:t>
            </a:r>
            <a:r>
              <a:rPr lang="cs-CZ" sz="1400" dirty="0" err="1" smtClean="0"/>
              <a:t>vyčistiť</a:t>
            </a:r>
            <a:r>
              <a:rPr lang="cs-CZ" sz="1400" dirty="0" smtClean="0"/>
              <a:t> </a:t>
            </a:r>
            <a:r>
              <a:rPr lang="cs-CZ" sz="1400" dirty="0" err="1" smtClean="0"/>
              <a:t>rozpustením</a:t>
            </a:r>
            <a:r>
              <a:rPr lang="cs-CZ" sz="1400" dirty="0" smtClean="0"/>
              <a:t> v </a:t>
            </a:r>
            <a:r>
              <a:rPr lang="cs-CZ" sz="1400" dirty="0" err="1" smtClean="0"/>
              <a:t>denaturovanom</a:t>
            </a:r>
            <a:r>
              <a:rPr lang="cs-CZ" sz="1400" dirty="0" smtClean="0"/>
              <a:t> alkohole v </a:t>
            </a:r>
            <a:r>
              <a:rPr lang="cs-CZ" sz="1400" dirty="0" err="1" smtClean="0"/>
              <a:t>pomere</a:t>
            </a:r>
            <a:r>
              <a:rPr lang="cs-CZ" sz="1400" dirty="0" smtClean="0"/>
              <a:t> 1:2 (1 objemový </a:t>
            </a:r>
            <a:r>
              <a:rPr lang="cs-CZ" sz="1400" dirty="0" err="1" smtClean="0"/>
              <a:t>diel</a:t>
            </a:r>
            <a:r>
              <a:rPr lang="cs-CZ" sz="1400" dirty="0" smtClean="0"/>
              <a:t> šelaku na 2 objemové </a:t>
            </a:r>
            <a:r>
              <a:rPr lang="cs-CZ" sz="1400" dirty="0" err="1" smtClean="0"/>
              <a:t>diely</a:t>
            </a:r>
            <a:r>
              <a:rPr lang="cs-CZ" sz="1400" dirty="0" smtClean="0"/>
              <a:t> denaturovaného alkoholu).</a:t>
            </a:r>
            <a:br>
              <a:rPr lang="cs-CZ" sz="1400" dirty="0" smtClean="0"/>
            </a:br>
            <a:r>
              <a:rPr lang="cs-CZ" sz="1400" dirty="0" err="1" smtClean="0"/>
              <a:t>Týmto</a:t>
            </a:r>
            <a:r>
              <a:rPr lang="cs-CZ" sz="1400" dirty="0" smtClean="0"/>
              <a:t> si </a:t>
            </a:r>
            <a:r>
              <a:rPr lang="cs-CZ" sz="1400" dirty="0" err="1" smtClean="0"/>
              <a:t>vytvoríme</a:t>
            </a:r>
            <a:r>
              <a:rPr lang="cs-CZ" sz="1400" dirty="0" smtClean="0"/>
              <a:t> základný roztok. Šelak nasypeme do denaturovaného alkoholu a necháme </a:t>
            </a:r>
            <a:r>
              <a:rPr lang="cs-CZ" sz="1400" dirty="0" err="1" smtClean="0"/>
              <a:t>rozpustiť</a:t>
            </a:r>
            <a:r>
              <a:rPr lang="cs-CZ" sz="1400" dirty="0" smtClean="0"/>
              <a:t>. Po </a:t>
            </a:r>
            <a:r>
              <a:rPr lang="cs-CZ" sz="1400" dirty="0" err="1" smtClean="0"/>
              <a:t>niekoľkých</a:t>
            </a:r>
            <a:r>
              <a:rPr lang="cs-CZ" sz="1400" dirty="0" smtClean="0"/>
              <a:t> </a:t>
            </a:r>
            <a:r>
              <a:rPr lang="cs-CZ" sz="1400" dirty="0" err="1" smtClean="0"/>
              <a:t>dňoch</a:t>
            </a:r>
            <a:r>
              <a:rPr lang="cs-CZ" sz="1400" dirty="0" smtClean="0"/>
              <a:t>, </a:t>
            </a:r>
            <a:r>
              <a:rPr lang="cs-CZ" sz="1400" dirty="0" err="1" smtClean="0"/>
              <a:t>pričom</a:t>
            </a:r>
            <a:r>
              <a:rPr lang="cs-CZ" sz="1400" dirty="0" smtClean="0"/>
              <a:t> z času na čas roztok </a:t>
            </a:r>
            <a:r>
              <a:rPr lang="cs-CZ" sz="1400" dirty="0" err="1" smtClean="0"/>
              <a:t>premiešame</a:t>
            </a:r>
            <a:r>
              <a:rPr lang="cs-CZ" sz="1400" dirty="0" smtClean="0"/>
              <a:t>, </a:t>
            </a:r>
            <a:r>
              <a:rPr lang="cs-CZ" sz="1400" dirty="0" err="1" smtClean="0"/>
              <a:t>sa</a:t>
            </a:r>
            <a:r>
              <a:rPr lang="cs-CZ" sz="1400" dirty="0" smtClean="0"/>
              <a:t> na spodku nádoby </a:t>
            </a:r>
            <a:r>
              <a:rPr lang="cs-CZ" sz="1400" dirty="0" err="1" smtClean="0"/>
              <a:t>usadia</a:t>
            </a:r>
            <a:r>
              <a:rPr lang="cs-CZ" sz="1400" dirty="0" smtClean="0"/>
              <a:t> nečistoty. Po </a:t>
            </a:r>
            <a:r>
              <a:rPr lang="cs-CZ" sz="1400" dirty="0" err="1" smtClean="0"/>
              <a:t>rozpustení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pozorne</a:t>
            </a:r>
            <a:r>
              <a:rPr lang="cs-CZ" sz="1400" dirty="0" smtClean="0"/>
              <a:t> </a:t>
            </a:r>
            <a:r>
              <a:rPr lang="cs-CZ" sz="1400" dirty="0" err="1" smtClean="0"/>
              <a:t>prelejeme</a:t>
            </a:r>
            <a:r>
              <a:rPr lang="cs-CZ" sz="1400" dirty="0" smtClean="0"/>
              <a:t> do </a:t>
            </a:r>
            <a:r>
              <a:rPr lang="cs-CZ" sz="1400" dirty="0" err="1" smtClean="0"/>
              <a:t>pripravenej</a:t>
            </a:r>
            <a:r>
              <a:rPr lang="cs-CZ" sz="1400" dirty="0" smtClean="0"/>
              <a:t>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,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uzavierateľnej</a:t>
            </a:r>
            <a:r>
              <a:rPr lang="cs-CZ" sz="1400" dirty="0" smtClean="0"/>
              <a:t>, nádoby tak, aby </a:t>
            </a:r>
            <a:r>
              <a:rPr lang="cs-CZ" sz="1400" dirty="0" err="1" smtClean="0"/>
              <a:t>sa</a:t>
            </a:r>
            <a:r>
              <a:rPr lang="cs-CZ" sz="1400" dirty="0" smtClean="0"/>
              <a:t> tam nedostali </a:t>
            </a:r>
            <a:r>
              <a:rPr lang="cs-CZ" sz="1400" dirty="0" err="1" smtClean="0"/>
              <a:t>usadené</a:t>
            </a:r>
            <a:r>
              <a:rPr lang="cs-CZ" sz="1400" dirty="0" smtClean="0"/>
              <a:t> nečistoty a </a:t>
            </a:r>
            <a:r>
              <a:rPr lang="cs-CZ" sz="1400" dirty="0" err="1" smtClean="0"/>
              <a:t>nerozpustiteľné</a:t>
            </a:r>
            <a:r>
              <a:rPr lang="cs-CZ" sz="1400" dirty="0" smtClean="0"/>
              <a:t> </a:t>
            </a:r>
            <a:r>
              <a:rPr lang="cs-CZ" sz="1400" dirty="0" err="1" smtClean="0"/>
              <a:t>kúsky</a:t>
            </a:r>
            <a:r>
              <a:rPr lang="cs-CZ" sz="1400" dirty="0" smtClean="0"/>
              <a:t>. </a:t>
            </a:r>
            <a:r>
              <a:rPr lang="cs-CZ" sz="1400" i="1" dirty="0" smtClean="0"/>
              <a:t>(Do nádoby, v </a:t>
            </a:r>
            <a:r>
              <a:rPr lang="cs-CZ" sz="1400" i="1" dirty="0" err="1" smtClean="0"/>
              <a:t>ktorej</a:t>
            </a:r>
            <a:r>
              <a:rPr lang="cs-CZ" sz="1400" i="1" dirty="0" smtClean="0"/>
              <a:t> nám </a:t>
            </a:r>
            <a:r>
              <a:rPr lang="cs-CZ" sz="1400" i="1" dirty="0" err="1" smtClean="0"/>
              <a:t>zostali</a:t>
            </a:r>
            <a:r>
              <a:rPr lang="cs-CZ" sz="1400" i="1" dirty="0" smtClean="0"/>
              <a:t> nečistoty </a:t>
            </a:r>
            <a:r>
              <a:rPr lang="cs-CZ" sz="1400" i="1" dirty="0" err="1" smtClean="0"/>
              <a:t>prilejeme</a:t>
            </a:r>
            <a:r>
              <a:rPr lang="cs-CZ" sz="1400" i="1" dirty="0" smtClean="0"/>
              <a:t> malé množstvo alkoholu, znova necháme pár dní </a:t>
            </a:r>
            <a:r>
              <a:rPr lang="cs-CZ" sz="1400" i="1" dirty="0" err="1" smtClean="0"/>
              <a:t>odstáť</a:t>
            </a:r>
            <a:r>
              <a:rPr lang="cs-CZ" sz="1400" i="1" dirty="0" smtClean="0"/>
              <a:t> – tento roztok </a:t>
            </a:r>
            <a:r>
              <a:rPr lang="cs-CZ" sz="1400" i="1" dirty="0" err="1" smtClean="0"/>
              <a:t>môžeme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použiť</a:t>
            </a:r>
            <a:r>
              <a:rPr lang="cs-CZ" sz="1400" i="1" dirty="0" smtClean="0"/>
              <a:t>, po </a:t>
            </a:r>
            <a:r>
              <a:rPr lang="cs-CZ" sz="1400" i="1" dirty="0" err="1" smtClean="0"/>
              <a:t>prefiltrovaní</a:t>
            </a:r>
            <a:r>
              <a:rPr lang="cs-CZ" sz="1400" i="1" dirty="0" smtClean="0"/>
              <a:t>, na </a:t>
            </a:r>
            <a:r>
              <a:rPr lang="cs-CZ" sz="1400" i="1" dirty="0" err="1" smtClean="0"/>
              <a:t>náter</a:t>
            </a:r>
            <a:r>
              <a:rPr lang="cs-CZ" sz="1400" i="1" dirty="0" smtClean="0"/>
              <a:t> povrchu </a:t>
            </a:r>
            <a:r>
              <a:rPr lang="cs-CZ" sz="1400" i="1" dirty="0" err="1" smtClean="0"/>
              <a:t>pred</a:t>
            </a:r>
            <a:r>
              <a:rPr lang="cs-CZ" sz="1400" i="1" dirty="0" smtClean="0"/>
              <a:t> </a:t>
            </a:r>
            <a:r>
              <a:rPr lang="cs-CZ" sz="1400" b="1" i="1" dirty="0" err="1" smtClean="0"/>
              <a:t>voskovaním</a:t>
            </a:r>
            <a:r>
              <a:rPr lang="cs-CZ" sz="1400" i="1" dirty="0" smtClean="0"/>
              <a:t>, čím </a:t>
            </a:r>
            <a:r>
              <a:rPr lang="cs-CZ" sz="1400" i="1" dirty="0" err="1" smtClean="0"/>
              <a:t>dosiahneme</a:t>
            </a:r>
            <a:r>
              <a:rPr lang="cs-CZ" sz="1400" i="1" dirty="0" smtClean="0"/>
              <a:t> vyšší lesk po nanesení vosku.)</a:t>
            </a:r>
            <a:r>
              <a:rPr lang="cs-CZ" sz="1400" dirty="0" smtClean="0"/>
              <a:t> Roztok </a:t>
            </a:r>
            <a:r>
              <a:rPr lang="cs-CZ" sz="1400" dirty="0" err="1" smtClean="0"/>
              <a:t>následne</a:t>
            </a:r>
            <a:r>
              <a:rPr lang="cs-CZ" sz="1400" dirty="0" smtClean="0"/>
              <a:t> </a:t>
            </a:r>
            <a:r>
              <a:rPr lang="cs-CZ" sz="1400" dirty="0" err="1" smtClean="0"/>
              <a:t>zriedime</a:t>
            </a:r>
            <a:r>
              <a:rPr lang="cs-CZ" sz="1400" dirty="0" smtClean="0"/>
              <a:t> </a:t>
            </a:r>
            <a:r>
              <a:rPr lang="cs-CZ" sz="1400" dirty="0" err="1" smtClean="0"/>
              <a:t>pridaním</a:t>
            </a:r>
            <a:r>
              <a:rPr lang="cs-CZ" sz="1400" dirty="0" smtClean="0"/>
              <a:t> troj- až </a:t>
            </a:r>
            <a:r>
              <a:rPr lang="cs-CZ" sz="1400" dirty="0" err="1" smtClean="0"/>
              <a:t>štvornásobného</a:t>
            </a:r>
            <a:r>
              <a:rPr lang="cs-CZ" sz="1400" dirty="0" smtClean="0"/>
              <a:t> množstva denaturovaného alkoholu. Na tzv. </a:t>
            </a:r>
            <a:r>
              <a:rPr lang="cs-CZ" sz="1400" b="1" dirty="0" err="1" smtClean="0">
                <a:solidFill>
                  <a:srgbClr val="FF0000"/>
                </a:solidFill>
              </a:rPr>
              <a:t>základovanie</a:t>
            </a:r>
            <a:r>
              <a:rPr lang="cs-CZ" sz="1400" dirty="0" smtClean="0"/>
              <a:t>, </a:t>
            </a:r>
            <a:r>
              <a:rPr lang="cs-CZ" sz="1400" dirty="0" err="1" smtClean="0"/>
              <a:t>t.j</a:t>
            </a:r>
            <a:r>
              <a:rPr lang="cs-CZ" sz="1400" dirty="0" smtClean="0"/>
              <a:t>. </a:t>
            </a:r>
            <a:r>
              <a:rPr lang="cs-CZ" sz="1400" dirty="0" err="1" smtClean="0"/>
              <a:t>vytvorenie</a:t>
            </a:r>
            <a:r>
              <a:rPr lang="cs-CZ" sz="1400" dirty="0" smtClean="0"/>
              <a:t> </a:t>
            </a:r>
            <a:r>
              <a:rPr lang="cs-CZ" sz="1400" dirty="0" err="1" smtClean="0"/>
              <a:t>základnej</a:t>
            </a:r>
            <a:r>
              <a:rPr lang="cs-CZ" sz="1400" dirty="0" smtClean="0"/>
              <a:t> vrstvy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</a:t>
            </a:r>
            <a:r>
              <a:rPr lang="cs-CZ" sz="1400" dirty="0" err="1" smtClean="0"/>
              <a:t>používa</a:t>
            </a:r>
            <a:r>
              <a:rPr lang="cs-CZ" sz="1400" dirty="0" smtClean="0"/>
              <a:t> </a:t>
            </a:r>
            <a:r>
              <a:rPr lang="cs-CZ" sz="1400" dirty="0" err="1" smtClean="0"/>
              <a:t>hustejší</a:t>
            </a:r>
            <a:r>
              <a:rPr lang="cs-CZ" sz="1400" dirty="0" smtClean="0"/>
              <a:t> roztok, na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</a:t>
            </a:r>
            <a:r>
              <a:rPr lang="cs-CZ" sz="1400" dirty="0" err="1" smtClean="0"/>
              <a:t>redšia</a:t>
            </a:r>
            <a:r>
              <a:rPr lang="cs-CZ" sz="1400" dirty="0" smtClean="0"/>
              <a:t> </a:t>
            </a:r>
            <a:r>
              <a:rPr lang="cs-CZ" sz="1400" dirty="0" err="1" smtClean="0"/>
              <a:t>konzistencia</a:t>
            </a:r>
            <a:r>
              <a:rPr lang="cs-CZ" sz="1400" dirty="0" smtClean="0"/>
              <a:t>. </a:t>
            </a:r>
            <a:r>
              <a:rPr lang="cs-CZ" sz="1400" dirty="0" err="1" smtClean="0"/>
              <a:t>Niektoré</a:t>
            </a:r>
            <a:r>
              <a:rPr lang="cs-CZ" sz="1400" dirty="0" smtClean="0"/>
              <a:t> zdroje </a:t>
            </a:r>
            <a:r>
              <a:rPr lang="cs-CZ" sz="1400" dirty="0" err="1" smtClean="0"/>
              <a:t>uvádzajú</a:t>
            </a:r>
            <a:r>
              <a:rPr lang="cs-CZ" sz="1400" dirty="0" smtClean="0"/>
              <a:t> </a:t>
            </a:r>
            <a:r>
              <a:rPr lang="cs-CZ" sz="1400" dirty="0" err="1" smtClean="0"/>
              <a:t>práve</a:t>
            </a:r>
            <a:r>
              <a:rPr lang="cs-CZ" sz="1400" dirty="0" smtClean="0"/>
              <a:t> opačné </a:t>
            </a:r>
            <a:r>
              <a:rPr lang="cs-CZ" sz="1400" dirty="0" err="1" smtClean="0"/>
              <a:t>riešenie</a:t>
            </a:r>
            <a:r>
              <a:rPr lang="cs-CZ" sz="1400" dirty="0" smtClean="0"/>
              <a:t> – </a:t>
            </a:r>
            <a:r>
              <a:rPr lang="cs-CZ" sz="1400" dirty="0" err="1" smtClean="0"/>
              <a:t>základovanie</a:t>
            </a:r>
            <a:r>
              <a:rPr lang="cs-CZ" sz="1400" dirty="0" smtClean="0"/>
              <a:t> s </a:t>
            </a:r>
            <a:r>
              <a:rPr lang="cs-CZ" sz="1400" dirty="0" err="1" smtClean="0"/>
              <a:t>redším</a:t>
            </a:r>
            <a:r>
              <a:rPr lang="cs-CZ" sz="1400" dirty="0" smtClean="0"/>
              <a:t> </a:t>
            </a:r>
            <a:r>
              <a:rPr lang="cs-CZ" sz="1400" dirty="0" err="1" smtClean="0"/>
              <a:t>roztokom</a:t>
            </a:r>
            <a:r>
              <a:rPr lang="cs-CZ" sz="1400" dirty="0" smtClean="0"/>
              <a:t> (</a:t>
            </a:r>
            <a:r>
              <a:rPr lang="cs-CZ" sz="1400" dirty="0" err="1" smtClean="0"/>
              <a:t>menšie</a:t>
            </a:r>
            <a:r>
              <a:rPr lang="cs-CZ" sz="1400" dirty="0" smtClean="0"/>
              <a:t> riziko vzniku </a:t>
            </a:r>
            <a:r>
              <a:rPr lang="cs-CZ" sz="1400" dirty="0" err="1" smtClean="0"/>
              <a:t>vlniek</a:t>
            </a:r>
            <a:r>
              <a:rPr lang="cs-CZ" sz="1400" dirty="0" smtClean="0"/>
              <a:t> na povrchu v </a:t>
            </a:r>
            <a:r>
              <a:rPr lang="cs-CZ" sz="1400" dirty="0" err="1" smtClean="0"/>
              <a:t>dôsledku</a:t>
            </a:r>
            <a:r>
              <a:rPr lang="cs-CZ" sz="1400" dirty="0" smtClean="0"/>
              <a:t> </a:t>
            </a:r>
            <a:r>
              <a:rPr lang="cs-CZ" sz="1400" dirty="0" err="1" smtClean="0"/>
              <a:t>nerovnomerného</a:t>
            </a:r>
            <a:r>
              <a:rPr lang="cs-CZ" sz="1400" dirty="0" smtClean="0"/>
              <a:t> </a:t>
            </a:r>
            <a:r>
              <a:rPr lang="cs-CZ" sz="1400" dirty="0" err="1" smtClean="0"/>
              <a:t>nanesenia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), druhý základ s </a:t>
            </a:r>
            <a:r>
              <a:rPr lang="cs-CZ" sz="1400" dirty="0" err="1" smtClean="0"/>
              <a:t>hustejším</a:t>
            </a:r>
            <a:r>
              <a:rPr lang="cs-CZ" sz="1400" dirty="0" smtClean="0"/>
              <a:t>, </a:t>
            </a:r>
            <a:r>
              <a:rPr lang="cs-CZ" sz="1400" dirty="0" err="1" smtClean="0"/>
              <a:t>leštenie</a:t>
            </a:r>
            <a:r>
              <a:rPr lang="cs-CZ" sz="1400" dirty="0" smtClean="0"/>
              <a:t> znova s </a:t>
            </a:r>
            <a:r>
              <a:rPr lang="cs-CZ" sz="1400" dirty="0" err="1" smtClean="0"/>
              <a:t>redšou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politúrou</a:t>
            </a:r>
            <a:r>
              <a:rPr lang="cs-CZ" sz="1400" dirty="0" smtClean="0"/>
              <a:t>. Znova necháme </a:t>
            </a:r>
            <a:r>
              <a:rPr lang="cs-CZ" sz="1400" dirty="0" err="1" smtClean="0"/>
              <a:t>deň</a:t>
            </a:r>
            <a:r>
              <a:rPr lang="cs-CZ" sz="1400" dirty="0" smtClean="0"/>
              <a:t>, dva </a:t>
            </a:r>
            <a:r>
              <a:rPr lang="cs-CZ" sz="1400" dirty="0" err="1" smtClean="0"/>
              <a:t>odstáť</a:t>
            </a:r>
            <a:r>
              <a:rPr lang="cs-CZ" sz="1400" dirty="0" smtClean="0"/>
              <a:t> v </a:t>
            </a:r>
            <a:r>
              <a:rPr lang="cs-CZ" sz="1400" dirty="0" err="1" smtClean="0"/>
              <a:t>miestnosti</a:t>
            </a:r>
            <a:r>
              <a:rPr lang="cs-CZ" sz="1400" dirty="0" smtClean="0"/>
              <a:t>, kde teplota neklesne pod 20°C a </a:t>
            </a:r>
            <a:r>
              <a:rPr lang="cs-CZ" sz="1400" dirty="0" err="1" smtClean="0"/>
              <a:t>nepresiahne</a:t>
            </a:r>
            <a:r>
              <a:rPr lang="cs-CZ" sz="1400" dirty="0" smtClean="0"/>
              <a:t> 30°C. </a:t>
            </a:r>
            <a:r>
              <a:rPr lang="cs-CZ" sz="1400" dirty="0" err="1" smtClean="0"/>
              <a:t>Medzitým</a:t>
            </a:r>
            <a:r>
              <a:rPr lang="cs-CZ" sz="1400" dirty="0" smtClean="0"/>
              <a:t> si </a:t>
            </a:r>
            <a:r>
              <a:rPr lang="cs-CZ" sz="1400" dirty="0" err="1" smtClean="0"/>
              <a:t>pripravíme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loptu, na </a:t>
            </a:r>
            <a:r>
              <a:rPr lang="cs-CZ" sz="1400" dirty="0" err="1" smtClean="0"/>
              <a:t>ktorú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potrebovať</a:t>
            </a:r>
            <a:r>
              <a:rPr lang="cs-CZ" sz="1400" dirty="0" smtClean="0"/>
              <a:t> </a:t>
            </a:r>
            <a:r>
              <a:rPr lang="cs-CZ" sz="1400" dirty="0" err="1" smtClean="0"/>
              <a:t>buničinovú</a:t>
            </a:r>
            <a:r>
              <a:rPr lang="cs-CZ" sz="1400" dirty="0" smtClean="0"/>
              <a:t> vatu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plsť, </a:t>
            </a:r>
            <a:r>
              <a:rPr lang="cs-CZ" sz="1400" dirty="0" err="1" smtClean="0"/>
              <a:t>bavlnenú</a:t>
            </a:r>
            <a:r>
              <a:rPr lang="cs-CZ" sz="1400" dirty="0" smtClean="0"/>
              <a:t> látku a </a:t>
            </a:r>
            <a:r>
              <a:rPr lang="cs-CZ" sz="1400" dirty="0" err="1" smtClean="0"/>
              <a:t>ľanové</a:t>
            </a:r>
            <a:r>
              <a:rPr lang="cs-CZ" sz="1400" dirty="0" smtClean="0"/>
              <a:t> plátno. </a:t>
            </a:r>
            <a:r>
              <a:rPr lang="cs-CZ" sz="1400" dirty="0" err="1" smtClean="0"/>
              <a:t>Veľkosť</a:t>
            </a:r>
            <a:r>
              <a:rPr lang="cs-CZ" sz="1400" dirty="0" smtClean="0"/>
              <a:t> lopty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politúrovanej</a:t>
            </a:r>
            <a:r>
              <a:rPr lang="cs-CZ" sz="1400" dirty="0" smtClean="0"/>
              <a:t> plochy, </a:t>
            </a:r>
            <a:r>
              <a:rPr lang="cs-CZ" sz="1400" dirty="0" err="1" smtClean="0"/>
              <a:t>pri</a:t>
            </a:r>
            <a:r>
              <a:rPr lang="cs-CZ" sz="1400" dirty="0" smtClean="0"/>
              <a:t> </a:t>
            </a:r>
            <a:r>
              <a:rPr lang="cs-CZ" sz="1400" dirty="0" err="1" smtClean="0"/>
              <a:t>väčších</a:t>
            </a:r>
            <a:r>
              <a:rPr lang="cs-CZ" sz="1400" dirty="0" smtClean="0"/>
              <a:t> plochách si vyrobíme loptu, </a:t>
            </a:r>
            <a:r>
              <a:rPr lang="cs-CZ" sz="1400" dirty="0" err="1" smtClean="0"/>
              <a:t>ktorá</a:t>
            </a:r>
            <a:r>
              <a:rPr lang="cs-CZ" sz="1400" dirty="0" smtClean="0"/>
              <a:t> </a:t>
            </a:r>
            <a:r>
              <a:rPr lang="cs-CZ" sz="1400" dirty="0" err="1" smtClean="0"/>
              <a:t>sa</a:t>
            </a:r>
            <a:r>
              <a:rPr lang="cs-CZ" sz="1400" dirty="0" smtClean="0"/>
              <a:t> nám bude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držať</a:t>
            </a:r>
            <a:r>
              <a:rPr lang="cs-CZ" sz="1400" dirty="0" smtClean="0"/>
              <a:t> v dlani. Plsť </a:t>
            </a:r>
            <a:r>
              <a:rPr lang="cs-CZ" sz="1400" dirty="0" err="1" smtClean="0"/>
              <a:t>alebo</a:t>
            </a:r>
            <a:r>
              <a:rPr lang="cs-CZ" sz="1400" dirty="0" smtClean="0"/>
              <a:t> vatu vytvarujeme do </a:t>
            </a:r>
            <a:r>
              <a:rPr lang="cs-CZ" sz="1400" dirty="0" err="1" smtClean="0"/>
              <a:t>guľovitého</a:t>
            </a:r>
            <a:r>
              <a:rPr lang="cs-CZ" sz="1400" dirty="0" smtClean="0"/>
              <a:t> tvaru a položíme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</a:t>
            </a:r>
            <a:r>
              <a:rPr lang="cs-CZ" sz="1400" dirty="0" err="1" smtClean="0"/>
              <a:t>veľkosti</a:t>
            </a:r>
            <a:r>
              <a:rPr lang="cs-CZ" sz="1400" dirty="0" smtClean="0"/>
              <a:t> </a:t>
            </a:r>
            <a:r>
              <a:rPr lang="cs-CZ" sz="1400" dirty="0" err="1" smtClean="0"/>
              <a:t>vreckovky</a:t>
            </a:r>
            <a:r>
              <a:rPr lang="cs-CZ" sz="1400" dirty="0" smtClean="0"/>
              <a:t>. </a:t>
            </a:r>
            <a:r>
              <a:rPr lang="cs-CZ" sz="1400" dirty="0" err="1" smtClean="0"/>
              <a:t>Všetky</a:t>
            </a:r>
            <a:r>
              <a:rPr lang="cs-CZ" sz="1400" dirty="0" smtClean="0"/>
              <a:t> </a:t>
            </a:r>
            <a:r>
              <a:rPr lang="cs-CZ" sz="1400" dirty="0" err="1" smtClean="0"/>
              <a:t>štyri</a:t>
            </a:r>
            <a:r>
              <a:rPr lang="cs-CZ" sz="1400" dirty="0" smtClean="0"/>
              <a:t> rohy </a:t>
            </a:r>
            <a:r>
              <a:rPr lang="cs-CZ" sz="1400" dirty="0" err="1" smtClean="0"/>
              <a:t>bavlnenej</a:t>
            </a:r>
            <a:r>
              <a:rPr lang="cs-CZ" sz="1400" dirty="0" smtClean="0"/>
              <a:t> látky uchopíme </a:t>
            </a:r>
            <a:r>
              <a:rPr lang="cs-CZ" sz="1400" dirty="0" err="1" smtClean="0"/>
              <a:t>prstami</a:t>
            </a:r>
            <a:r>
              <a:rPr lang="cs-CZ" sz="1400" dirty="0" smtClean="0"/>
              <a:t> jednej ruky, </a:t>
            </a:r>
            <a:r>
              <a:rPr lang="cs-CZ" sz="1400" dirty="0" err="1" smtClean="0"/>
              <a:t>pevne</a:t>
            </a:r>
            <a:r>
              <a:rPr lang="cs-CZ" sz="1400" dirty="0" smtClean="0"/>
              <a:t> </a:t>
            </a:r>
            <a:r>
              <a:rPr lang="cs-CZ" sz="1400" dirty="0" err="1" smtClean="0"/>
              <a:t>obopneme</a:t>
            </a:r>
            <a:r>
              <a:rPr lang="cs-CZ" sz="1400" dirty="0" smtClean="0"/>
              <a:t> tampón, aby </a:t>
            </a:r>
            <a:r>
              <a:rPr lang="cs-CZ" sz="1400" dirty="0" err="1" smtClean="0"/>
              <a:t>nezostali</a:t>
            </a:r>
            <a:r>
              <a:rPr lang="cs-CZ" sz="1400" dirty="0" smtClean="0"/>
              <a:t> záhyby a druhou rukou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tampón </a:t>
            </a:r>
            <a:r>
              <a:rPr lang="cs-CZ" sz="1400" dirty="0" err="1" smtClean="0"/>
              <a:t>dovtedy</a:t>
            </a:r>
            <a:r>
              <a:rPr lang="cs-CZ" sz="1400" dirty="0" smtClean="0"/>
              <a:t>, kým </a:t>
            </a:r>
            <a:r>
              <a:rPr lang="cs-CZ" sz="1400" dirty="0" err="1" smtClean="0"/>
              <a:t>nie</a:t>
            </a:r>
            <a:r>
              <a:rPr lang="cs-CZ" sz="1400" dirty="0" smtClean="0"/>
              <a:t> je </a:t>
            </a:r>
            <a:r>
              <a:rPr lang="cs-CZ" sz="1400" dirty="0" err="1" smtClean="0"/>
              <a:t>pevne</a:t>
            </a:r>
            <a:r>
              <a:rPr lang="cs-CZ" sz="1400" dirty="0" smtClean="0"/>
              <a:t> a hladko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. Tampón vložíme do </a:t>
            </a:r>
            <a:r>
              <a:rPr lang="cs-CZ" sz="1400" dirty="0" err="1" smtClean="0"/>
              <a:t>stredu</a:t>
            </a:r>
            <a:r>
              <a:rPr lang="cs-CZ" sz="1400" dirty="0" smtClean="0"/>
              <a:t> husto tkaného, </a:t>
            </a:r>
            <a:r>
              <a:rPr lang="cs-CZ" sz="1400" dirty="0" err="1" smtClean="0"/>
              <a:t>ľanového</a:t>
            </a:r>
            <a:r>
              <a:rPr lang="cs-CZ" sz="1400" dirty="0" smtClean="0"/>
              <a:t> plátna (</a:t>
            </a:r>
            <a:r>
              <a:rPr lang="cs-CZ" sz="1400" dirty="0" err="1" smtClean="0"/>
              <a:t>môžeme</a:t>
            </a:r>
            <a:r>
              <a:rPr lang="cs-CZ" sz="1400" dirty="0" smtClean="0"/>
              <a:t> </a:t>
            </a:r>
            <a:r>
              <a:rPr lang="cs-CZ" sz="1400" dirty="0" err="1" smtClean="0"/>
              <a:t>použiť</a:t>
            </a:r>
            <a:r>
              <a:rPr lang="cs-CZ" sz="1400" dirty="0" smtClean="0"/>
              <a:t>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prepranú</a:t>
            </a:r>
            <a:r>
              <a:rPr lang="cs-CZ" sz="1400" dirty="0" smtClean="0"/>
              <a:t>, </a:t>
            </a:r>
            <a:r>
              <a:rPr lang="cs-CZ" sz="1400" dirty="0" err="1" smtClean="0"/>
              <a:t>staršiu</a:t>
            </a:r>
            <a:r>
              <a:rPr lang="cs-CZ" sz="1400" dirty="0" smtClean="0"/>
              <a:t> </a:t>
            </a:r>
            <a:r>
              <a:rPr lang="cs-CZ" sz="1400" dirty="0" err="1" smtClean="0"/>
              <a:t>kuchynskú</a:t>
            </a:r>
            <a:r>
              <a:rPr lang="cs-CZ" sz="1400" dirty="0" smtClean="0"/>
              <a:t> </a:t>
            </a:r>
            <a:r>
              <a:rPr lang="cs-CZ" sz="1400" dirty="0" err="1" smtClean="0"/>
              <a:t>utierku</a:t>
            </a:r>
            <a:r>
              <a:rPr lang="cs-CZ" sz="1400" dirty="0" smtClean="0"/>
              <a:t> </a:t>
            </a:r>
            <a:r>
              <a:rPr lang="cs-CZ" sz="1400" dirty="0" err="1" smtClean="0"/>
              <a:t>alebo</a:t>
            </a:r>
            <a:r>
              <a:rPr lang="cs-CZ" sz="1400" dirty="0" smtClean="0"/>
              <a:t> </a:t>
            </a:r>
            <a:r>
              <a:rPr lang="cs-CZ" sz="1400" dirty="0" err="1" smtClean="0"/>
              <a:t>vystrihneme</a:t>
            </a:r>
            <a:r>
              <a:rPr lang="cs-CZ" sz="1400" dirty="0" smtClean="0"/>
              <a:t> vhodný </a:t>
            </a:r>
            <a:r>
              <a:rPr lang="cs-CZ" sz="1400" dirty="0" err="1" smtClean="0"/>
              <a:t>rozmer</a:t>
            </a:r>
            <a:r>
              <a:rPr lang="cs-CZ" sz="1400" dirty="0" smtClean="0"/>
              <a:t> </a:t>
            </a:r>
            <a:r>
              <a:rPr lang="cs-CZ" sz="1400" dirty="0" err="1" smtClean="0"/>
              <a:t>zo</a:t>
            </a:r>
            <a:r>
              <a:rPr lang="cs-CZ" sz="1400" dirty="0" smtClean="0"/>
              <a:t> starej </a:t>
            </a:r>
            <a:r>
              <a:rPr lang="cs-CZ" sz="1400" dirty="0" err="1" smtClean="0"/>
              <a:t>posteľnej</a:t>
            </a:r>
            <a:r>
              <a:rPr lang="cs-CZ" sz="1400" dirty="0" smtClean="0"/>
              <a:t> plachty) a </a:t>
            </a:r>
            <a:r>
              <a:rPr lang="cs-CZ" sz="1400" dirty="0" err="1" smtClean="0"/>
              <a:t>rovnakým</a:t>
            </a:r>
            <a:r>
              <a:rPr lang="cs-CZ" sz="1400" dirty="0" smtClean="0"/>
              <a:t> </a:t>
            </a:r>
            <a:r>
              <a:rPr lang="cs-CZ" sz="1400" dirty="0" err="1" smtClean="0"/>
              <a:t>spôsobom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</a:t>
            </a:r>
            <a:r>
              <a:rPr lang="cs-CZ" sz="1400" dirty="0" err="1" smtClean="0"/>
              <a:t>zatáčame</a:t>
            </a:r>
            <a:r>
              <a:rPr lang="cs-CZ" sz="1400" dirty="0" smtClean="0"/>
              <a:t> tak, aby bol vložený tampón </a:t>
            </a:r>
            <a:r>
              <a:rPr lang="cs-CZ" sz="1400" dirty="0" err="1" smtClean="0"/>
              <a:t>obopnutý</a:t>
            </a:r>
            <a:r>
              <a:rPr lang="cs-CZ" sz="1400" dirty="0" smtClean="0"/>
              <a:t> a plocha, </a:t>
            </a:r>
            <a:r>
              <a:rPr lang="cs-CZ" sz="1400" dirty="0" err="1" smtClean="0"/>
              <a:t>ktorou</a:t>
            </a:r>
            <a:r>
              <a:rPr lang="cs-CZ" sz="1400" dirty="0" smtClean="0"/>
              <a:t> budeme </a:t>
            </a:r>
            <a:r>
              <a:rPr lang="cs-CZ" sz="1400" dirty="0" err="1" smtClean="0"/>
              <a:t>leštiť</a:t>
            </a:r>
            <a:r>
              <a:rPr lang="cs-CZ" sz="1400" dirty="0" smtClean="0"/>
              <a:t> </a:t>
            </a:r>
            <a:r>
              <a:rPr lang="cs-CZ" sz="1400" dirty="0" err="1" smtClean="0"/>
              <a:t>zostala</a:t>
            </a:r>
            <a:r>
              <a:rPr lang="cs-CZ" sz="1400" dirty="0" smtClean="0"/>
              <a:t> bez </a:t>
            </a:r>
            <a:r>
              <a:rPr lang="cs-CZ" sz="1400" dirty="0" err="1" smtClean="0"/>
              <a:t>záhybov</a:t>
            </a:r>
            <a:r>
              <a:rPr lang="cs-CZ" sz="1400" dirty="0" smtClean="0"/>
              <a:t>. Plochu </a:t>
            </a:r>
            <a:r>
              <a:rPr lang="cs-CZ" sz="1400" dirty="0" err="1" smtClean="0"/>
              <a:t>polírovacej</a:t>
            </a:r>
            <a:r>
              <a:rPr lang="cs-CZ" sz="1400" dirty="0" smtClean="0"/>
              <a:t> lopty vytvarujeme </a:t>
            </a:r>
            <a:r>
              <a:rPr lang="cs-CZ" sz="1400" dirty="0" err="1" smtClean="0"/>
              <a:t>poklepaním</a:t>
            </a:r>
            <a:r>
              <a:rPr lang="cs-CZ" sz="1400" dirty="0" smtClean="0"/>
              <a:t> po </a:t>
            </a:r>
            <a:r>
              <a:rPr lang="cs-CZ" sz="1400" dirty="0" err="1" smtClean="0"/>
              <a:t>čistej</a:t>
            </a:r>
            <a:r>
              <a:rPr lang="cs-CZ" sz="1400" dirty="0" smtClean="0"/>
              <a:t> </a:t>
            </a:r>
            <a:r>
              <a:rPr lang="cs-CZ" sz="1400" dirty="0" err="1" smtClean="0"/>
              <a:t>suchej</a:t>
            </a:r>
            <a:r>
              <a:rPr lang="cs-CZ" sz="1400" dirty="0" smtClean="0"/>
              <a:t> </a:t>
            </a:r>
            <a:r>
              <a:rPr lang="cs-CZ" sz="1400" dirty="0" err="1" smtClean="0"/>
              <a:t>latke</a:t>
            </a:r>
            <a:r>
              <a:rPr lang="cs-CZ" sz="1400" dirty="0" smtClean="0"/>
              <a:t> (prkénku), čím </a:t>
            </a:r>
            <a:r>
              <a:rPr lang="cs-CZ" sz="1400" dirty="0" err="1" smtClean="0"/>
              <a:t>získa</a:t>
            </a:r>
            <a:r>
              <a:rPr lang="cs-CZ" sz="1400" dirty="0" smtClean="0"/>
              <a:t> </a:t>
            </a:r>
            <a:r>
              <a:rPr lang="cs-CZ" sz="1400" dirty="0" err="1" smtClean="0"/>
              <a:t>potrebný</a:t>
            </a:r>
            <a:r>
              <a:rPr lang="cs-CZ" sz="1400" dirty="0" smtClean="0"/>
              <a:t> tvar a </a:t>
            </a:r>
            <a:r>
              <a:rPr lang="cs-CZ" sz="1400" dirty="0" err="1" smtClean="0"/>
              <a:t>prispôsobíme</a:t>
            </a:r>
            <a:r>
              <a:rPr lang="cs-CZ" sz="1400" dirty="0" smtClean="0"/>
              <a:t> </a:t>
            </a:r>
            <a:r>
              <a:rPr lang="cs-CZ" sz="1400" dirty="0" err="1" smtClean="0"/>
              <a:t>ju</a:t>
            </a:r>
            <a:r>
              <a:rPr lang="cs-CZ" sz="1400" dirty="0" smtClean="0"/>
              <a:t> dlani. </a:t>
            </a:r>
            <a:r>
              <a:rPr lang="cs-CZ" sz="1400" dirty="0" err="1" smtClean="0"/>
              <a:t>Medzi</a:t>
            </a:r>
            <a:r>
              <a:rPr lang="cs-CZ" sz="1400" dirty="0" smtClean="0"/>
              <a:t> jednotlivými </a:t>
            </a:r>
            <a:r>
              <a:rPr lang="cs-CZ" sz="1400" dirty="0" err="1" smtClean="0"/>
              <a:t>fázami</a:t>
            </a:r>
            <a:r>
              <a:rPr lang="cs-CZ" sz="1400" dirty="0" smtClean="0"/>
              <a:t> </a:t>
            </a:r>
            <a:r>
              <a:rPr lang="cs-CZ" sz="1400" dirty="0" err="1" smtClean="0"/>
              <a:t>nanášania</a:t>
            </a:r>
            <a:r>
              <a:rPr lang="cs-CZ" sz="1400" dirty="0" smtClean="0"/>
              <a:t> </a:t>
            </a:r>
            <a:r>
              <a:rPr lang="cs-CZ" sz="1400" dirty="0" err="1" smtClean="0"/>
              <a:t>politúry</a:t>
            </a:r>
            <a:r>
              <a:rPr lang="cs-CZ" sz="1400" dirty="0" smtClean="0"/>
              <a:t> </a:t>
            </a:r>
            <a:r>
              <a:rPr lang="cs-CZ" sz="1400" dirty="0" err="1" smtClean="0"/>
              <a:t>uschovávame</a:t>
            </a:r>
            <a:r>
              <a:rPr lang="cs-CZ" sz="1400" dirty="0" smtClean="0"/>
              <a:t> </a:t>
            </a:r>
            <a:r>
              <a:rPr lang="cs-CZ" sz="1400" dirty="0" err="1" smtClean="0"/>
              <a:t>polírovaciu</a:t>
            </a:r>
            <a:r>
              <a:rPr lang="cs-CZ" sz="1400" dirty="0" smtClean="0"/>
              <a:t> loptu v </a:t>
            </a:r>
            <a:r>
              <a:rPr lang="cs-CZ" sz="1400" dirty="0" err="1" smtClean="0"/>
              <a:t>dobre</a:t>
            </a:r>
            <a:r>
              <a:rPr lang="cs-CZ" sz="1400" dirty="0" smtClean="0"/>
              <a:t> </a:t>
            </a:r>
            <a:r>
              <a:rPr lang="cs-CZ" sz="1400" dirty="0" err="1" smtClean="0"/>
              <a:t>uzatvárateľnej</a:t>
            </a:r>
            <a:r>
              <a:rPr lang="cs-CZ" sz="1400" dirty="0" smtClean="0"/>
              <a:t>, </a:t>
            </a:r>
            <a:r>
              <a:rPr lang="cs-CZ" sz="1400" dirty="0" err="1" smtClean="0"/>
              <a:t>sklenenej</a:t>
            </a:r>
            <a:r>
              <a:rPr lang="cs-CZ" sz="1400" dirty="0" smtClean="0"/>
              <a:t> </a:t>
            </a:r>
            <a:r>
              <a:rPr lang="cs-CZ" sz="1400" dirty="0" err="1" smtClean="0"/>
              <a:t>nádobe</a:t>
            </a:r>
            <a:r>
              <a:rPr lang="cs-CZ" sz="1400" dirty="0" smtClean="0"/>
              <a:t>, aby nám </a:t>
            </a:r>
            <a:r>
              <a:rPr lang="cs-CZ" sz="1400" dirty="0" err="1" smtClean="0"/>
              <a:t>politúra</a:t>
            </a:r>
            <a:r>
              <a:rPr lang="cs-CZ" sz="1400" dirty="0" smtClean="0"/>
              <a:t> v tampóne </a:t>
            </a:r>
            <a:r>
              <a:rPr lang="cs-CZ" sz="1400" dirty="0" err="1" smtClean="0"/>
              <a:t>nestvrdla</a:t>
            </a:r>
            <a:r>
              <a:rPr lang="cs-CZ" sz="1400" dirty="0" smtClean="0"/>
              <a:t>. </a:t>
            </a:r>
            <a:br>
              <a:rPr lang="cs-CZ" sz="1400" dirty="0" smtClean="0"/>
            </a:br>
            <a:endParaRPr lang="cs-CZ" sz="1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512168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Kopál versus </a:t>
            </a:r>
            <a:r>
              <a:rPr lang="cs-CZ" sz="3200" b="1" dirty="0" smtClean="0">
                <a:solidFill>
                  <a:srgbClr val="7030A0"/>
                </a:solidFill>
                <a:latin typeface="Arial Black" pitchFamily="34" charset="0"/>
              </a:rPr>
              <a:t>NOVOLAKY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?</a:t>
            </a:r>
            <a:b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3200" b="1" smtClean="0">
                <a:solidFill>
                  <a:srgbClr val="7030A0"/>
                </a:solidFill>
                <a:latin typeface="Arial Black" pitchFamily="34" charset="0"/>
              </a:rPr>
              <a:t>NOVOLAK </a:t>
            </a:r>
            <a:r>
              <a:rPr lang="cs-CZ" sz="3200" b="1" dirty="0" smtClean="0">
                <a:solidFill>
                  <a:srgbClr val="7030A0"/>
                </a:solidFill>
                <a:latin typeface="Arial Black" pitchFamily="34" charset="0"/>
              </a:rPr>
              <a:t>= syntetický kondenzát fenolu + formaldehydu</a:t>
            </a:r>
          </a:p>
        </p:txBody>
      </p:sp>
      <p:sp>
        <p:nvSpPr>
          <p:cNvPr id="29700" name="Zástupný symbol pro datum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27. 9. 2017</a:t>
            </a:r>
            <a:endParaRPr lang="sk-SK" smtClean="0"/>
          </a:p>
        </p:txBody>
      </p:sp>
      <p:sp>
        <p:nvSpPr>
          <p:cNvPr id="29701" name="Zástupný symbol pro zápatí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l-PL" smtClean="0"/>
              <a:t>PŘÍRODNÍ POLYMERY PŘF MU  2 2017</a:t>
            </a:r>
            <a:endParaRPr lang="sk-SK" smtClean="0"/>
          </a:p>
        </p:txBody>
      </p:sp>
      <p:sp>
        <p:nvSpPr>
          <p:cNvPr id="29702" name="Zástupný symbol pro číslo snímku 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7FF63B-139C-44A6-B071-A4243B5EE0C8}" type="slidenum">
              <a:rPr lang="sk-SK" smtClean="0"/>
              <a:pPr/>
              <a:t>32</a:t>
            </a:fld>
            <a:endParaRPr lang="sk-SK" smtClean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323528" y="1700808"/>
            <a:ext cx="8229600" cy="4464496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DOBŘE ROZPUSTNÉ V LIHU (ETANOL),</a:t>
            </a:r>
          </a:p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Lesklé a tvrdé nátěry,</a:t>
            </a: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Náhrada KOPÁLU v lihových lacích, nazývaných dříve „KOPÁLY“,</a:t>
            </a:r>
          </a:p>
          <a:p>
            <a:r>
              <a:rPr lang="cs-CZ" sz="3600" cap="all" dirty="0" smtClean="0">
                <a:solidFill>
                  <a:srgbClr val="FF0000"/>
                </a:solidFill>
                <a:latin typeface="Arial Black" pitchFamily="34" charset="0"/>
              </a:rPr>
              <a:t>Někdy falšování kopálu v lihových lacích,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Izopren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– základní jednotka TERPENOIDŮ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13" name="Zástupný symbol pro obsah 12" descr="Vzorec">
            <a:hlinkClick r:id="rId2" tooltip="&quot;Vzorec&quot;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2915816" y="1025178"/>
          <a:ext cx="5832648" cy="1288737"/>
        </p:xfrm>
        <a:graphic>
          <a:graphicData uri="http://schemas.openxmlformats.org/drawingml/2006/table">
            <a:tbl>
              <a:tblPr/>
              <a:tblGrid>
                <a:gridCol w="2916324"/>
                <a:gridCol w="2916324"/>
              </a:tblGrid>
              <a:tr h="58769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Systematický název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cs-CZ" sz="20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buta</a:t>
                      </a:r>
                      <a:r>
                        <a:rPr lang="cs-CZ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-1,3-dien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Ostatní názvy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2-</a:t>
                      </a:r>
                      <a:r>
                        <a:rPr lang="cs-CZ" sz="2000" dirty="0" err="1">
                          <a:latin typeface="Times New Roman"/>
                          <a:ea typeface="Times New Roman"/>
                          <a:cs typeface="Times New Roman"/>
                        </a:rPr>
                        <a:t>methyl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-1,3-butadien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  <a:tr h="2549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 tooltip="Chemický vzorec"/>
                        </a:rPr>
                        <a:t>Sumární vzorec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80" marR="304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cs-CZ" sz="2000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r>
                        <a:rPr lang="cs-CZ" sz="2000" baseline="-25000" dirty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960" marR="6096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15" name="Obdélník 14"/>
          <p:cNvSpPr/>
          <p:nvPr/>
        </p:nvSpPr>
        <p:spPr>
          <a:xfrm>
            <a:off x="683568" y="2636912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2800" b="1" dirty="0" smtClean="0">
                <a:solidFill>
                  <a:srgbClr val="FF0000"/>
                </a:solidFill>
                <a:ea typeface="Times New Roman"/>
                <a:cs typeface="Times New Roman"/>
              </a:rPr>
              <a:t>TERPENOIDY – HLAVNÍ SLOŽKY PRYSKYŘIC</a:t>
            </a:r>
            <a:endParaRPr lang="cs-CZ" sz="2800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/>
        </p:nvGraphicFramePr>
        <p:xfrm>
          <a:off x="755576" y="3140968"/>
          <a:ext cx="7776864" cy="2774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368152"/>
                <a:gridCol w="3960440"/>
              </a:tblGrid>
              <a:tr h="51845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OZNAČENÍ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POČET UHLÍKŮ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SKUPENSTVÍ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za normální teploty (tj.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</a:rPr>
                        <a:t> 23 °C)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Monoterpenoid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SESQUITERPENOID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kapalina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Diterpenoid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cs-CZ" dirty="0" smtClean="0"/>
                        <a:t>TRITERPENOID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Pevná látka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150096" cy="3054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259076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ovéPole 16"/>
          <p:cNvSpPr txBox="1"/>
          <p:nvPr/>
        </p:nvSpPr>
        <p:spPr>
          <a:xfrm>
            <a:off x="467544" y="386104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MONOTERPEN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LIMOLEN</a:t>
            </a:r>
          </a:p>
          <a:p>
            <a:r>
              <a:rPr lang="cs-CZ" sz="3600" b="1" dirty="0" smtClean="0">
                <a:solidFill>
                  <a:srgbClr val="0000FF"/>
                </a:solidFill>
              </a:rPr>
              <a:t>(v pomerančové kůře)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5004048" y="3789040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SESQUITERPEN</a:t>
            </a:r>
          </a:p>
          <a:p>
            <a:r>
              <a:rPr lang="cs-CZ" sz="3600" b="1" dirty="0" smtClean="0">
                <a:solidFill>
                  <a:srgbClr val="008000"/>
                </a:solidFill>
                <a:latin typeface="Symbol" pitchFamily="18" charset="2"/>
              </a:rPr>
              <a:t>d</a:t>
            </a:r>
            <a:r>
              <a:rPr lang="cs-CZ" sz="3600" b="1" dirty="0" smtClean="0">
                <a:solidFill>
                  <a:srgbClr val="008000"/>
                </a:solidFill>
              </a:rPr>
              <a:t> KADILEN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419542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/>
          <p:cNvSpPr txBox="1"/>
          <p:nvPr/>
        </p:nvSpPr>
        <p:spPr>
          <a:xfrm>
            <a:off x="5364088" y="476672"/>
            <a:ext cx="3456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FF0000"/>
                </a:solidFill>
              </a:rPr>
              <a:t>DITERPEN</a:t>
            </a:r>
          </a:p>
          <a:p>
            <a:r>
              <a:rPr lang="cs-CZ" sz="4800" b="1" dirty="0" smtClean="0">
                <a:solidFill>
                  <a:srgbClr val="FF0000"/>
                </a:solidFill>
              </a:rPr>
              <a:t>Kyselina </a:t>
            </a:r>
            <a:r>
              <a:rPr lang="cs-CZ" sz="4800" b="1" dirty="0" err="1" smtClean="0">
                <a:solidFill>
                  <a:srgbClr val="FF0000"/>
                </a:solidFill>
              </a:rPr>
              <a:t>abietová</a:t>
            </a:r>
            <a:endParaRPr lang="cs-CZ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Nejdůležitější pryskyřice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pic>
        <p:nvPicPr>
          <p:cNvPr id="12" name="Zástupný symbol pro obsah 11" descr="img4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77297" y="-790860"/>
            <a:ext cx="5110379" cy="8513916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PŘÍKLAD pryskyřice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</a:rPr>
              <a:t>Jehličnaté stromy &gt;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BOROVICE</a:t>
            </a:r>
          </a:p>
          <a:p>
            <a:r>
              <a:rPr lang="cs-CZ" dirty="0" smtClean="0"/>
              <a:t>&gt; 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Terpentýnový balzám (VÝRON)</a:t>
            </a:r>
          </a:p>
          <a:p>
            <a:r>
              <a:rPr lang="cs-CZ" dirty="0" smtClean="0"/>
              <a:t>&gt; </a:t>
            </a:r>
            <a:r>
              <a:rPr lang="cs-CZ" dirty="0" smtClean="0">
                <a:solidFill>
                  <a:srgbClr val="0000FF"/>
                </a:solidFill>
              </a:rPr>
              <a:t>DESTILACE  silice </a:t>
            </a:r>
            <a:r>
              <a:rPr lang="cs-CZ" dirty="0" smtClean="0"/>
              <a:t>&gt;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TERPENTÝN</a:t>
            </a:r>
            <a:r>
              <a:rPr lang="cs-CZ" b="1" dirty="0" smtClean="0">
                <a:solidFill>
                  <a:srgbClr val="0000FF"/>
                </a:solidFill>
              </a:rPr>
              <a:t> &gt; ředidlo fermežových a olejových barev</a:t>
            </a:r>
          </a:p>
          <a:p>
            <a:r>
              <a:rPr lang="cs-CZ" dirty="0" smtClean="0"/>
              <a:t>&gt; </a:t>
            </a:r>
            <a:r>
              <a:rPr lang="cs-CZ" dirty="0" smtClean="0">
                <a:solidFill>
                  <a:srgbClr val="FF0000"/>
                </a:solidFill>
              </a:rPr>
              <a:t>DESTILAČNÍ ZBYTEK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je pryskyřice </a:t>
            </a:r>
            <a:r>
              <a:rPr lang="cs-CZ" dirty="0" smtClean="0"/>
              <a:t>&gt; 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KALAFUNA</a:t>
            </a:r>
          </a:p>
          <a:p>
            <a:endParaRPr lang="cs-CZ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r>
              <a:rPr lang="cs-CZ" sz="2200" dirty="0" smtClean="0"/>
              <a:t>Za normální teploty tvrdá a křehká</a:t>
            </a:r>
          </a:p>
          <a:p>
            <a:r>
              <a:rPr lang="cs-CZ" sz="2200" dirty="0" smtClean="0"/>
              <a:t>Měkne při cca. 70 °C</a:t>
            </a:r>
          </a:p>
          <a:p>
            <a:r>
              <a:rPr lang="cs-CZ" sz="2200" dirty="0" smtClean="0"/>
              <a:t>Taje při cca. 120 °C</a:t>
            </a:r>
          </a:p>
          <a:p>
            <a:r>
              <a:rPr lang="cs-CZ" sz="2200" dirty="0" smtClean="0"/>
              <a:t>Rozpustná v alkoholech, esterech, aromátech, chlorovaných rozpouštědlech, ketonech, terpentýnu</a:t>
            </a:r>
          </a:p>
          <a:p>
            <a:r>
              <a:rPr lang="cs-CZ" sz="2200" dirty="0" smtClean="0"/>
              <a:t>Obsahuje převážně kyselinu </a:t>
            </a:r>
            <a:r>
              <a:rPr lang="cs-CZ" sz="2200" dirty="0" err="1" smtClean="0"/>
              <a:t>abietovou</a:t>
            </a:r>
            <a:r>
              <a:rPr lang="cs-CZ" sz="2200" dirty="0" smtClean="0"/>
              <a:t> &gt; oxidace, křehnutí, omezení rozpustnosti</a:t>
            </a:r>
          </a:p>
          <a:p>
            <a:r>
              <a:rPr lang="cs-CZ" sz="2200" dirty="0" smtClean="0"/>
              <a:t>Rozpouští se v alkáliích &gt; PRYSKYŘIČNÁ MÝDLA</a:t>
            </a:r>
          </a:p>
          <a:p>
            <a:r>
              <a:rPr lang="cs-CZ" sz="2200" dirty="0" smtClean="0"/>
              <a:t>Kobaltnatá sůl &gt; SIKATIVUM</a:t>
            </a:r>
          </a:p>
          <a:p>
            <a:r>
              <a:rPr lang="cs-CZ" sz="2200" dirty="0" smtClean="0"/>
              <a:t>Měďnatá sůl &gt; pigment &amp; SIKATIVUM</a:t>
            </a:r>
          </a:p>
          <a:p>
            <a:r>
              <a:rPr lang="cs-CZ" sz="2200" b="1" dirty="0" smtClean="0">
                <a:solidFill>
                  <a:srgbClr val="008000"/>
                </a:solidFill>
              </a:rPr>
              <a:t>Tavná lepidla</a:t>
            </a:r>
          </a:p>
          <a:p>
            <a:r>
              <a:rPr lang="cs-CZ" sz="2200" b="1" dirty="0" err="1" smtClean="0">
                <a:solidFill>
                  <a:srgbClr val="C00000"/>
                </a:solidFill>
              </a:rPr>
              <a:t>Odštětinování</a:t>
            </a:r>
            <a:r>
              <a:rPr lang="cs-CZ" sz="2200" b="1" dirty="0" smtClean="0">
                <a:solidFill>
                  <a:srgbClr val="C00000"/>
                </a:solidFill>
              </a:rPr>
              <a:t> (depilace štětin) vepřů</a:t>
            </a:r>
          </a:p>
          <a:p>
            <a:r>
              <a:rPr lang="cs-CZ" sz="2200" b="1" dirty="0" smtClean="0">
                <a:solidFill>
                  <a:srgbClr val="0000FF"/>
                </a:solidFill>
              </a:rPr>
              <a:t>Pájení &gt; rozrušuje vrstvy oxidů</a:t>
            </a:r>
          </a:p>
          <a:p>
            <a:endParaRPr lang="cs-CZ" sz="2200" dirty="0" smtClean="0"/>
          </a:p>
          <a:p>
            <a:endParaRPr lang="cs-CZ" sz="2200" dirty="0" smtClean="0"/>
          </a:p>
          <a:p>
            <a:endParaRPr lang="cs-CZ" sz="22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Yellow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)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u="sng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u="sng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&gt; od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starořeckého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města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Kolofónu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,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poslulého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vývozem</a:t>
            </a:r>
            <a:r>
              <a:rPr lang="sk-SK" sz="2800" b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kalafuny</a:t>
            </a:r>
            <a:endParaRPr lang="sk-SK" sz="2800" b="1" kern="1200" dirty="0" smtClean="0">
              <a:solidFill>
                <a:srgbClr val="0000FF"/>
              </a:solidFill>
              <a:ea typeface="Times New Roman"/>
              <a:cs typeface="Times New Roman"/>
            </a:endParaRPr>
          </a:p>
          <a:p>
            <a:r>
              <a:rPr lang="sk-SK" sz="2800" b="1" kern="1200" dirty="0" err="1" smtClean="0">
                <a:solidFill>
                  <a:srgbClr val="0000FF"/>
                </a:solidFill>
                <a:cs typeface="Times New Roman"/>
              </a:rPr>
              <a:t>Další</a:t>
            </a:r>
            <a:r>
              <a:rPr lang="sk-SK" sz="2800" b="1" kern="1200" dirty="0" smtClean="0">
                <a:solidFill>
                  <a:srgbClr val="0000FF"/>
                </a:solidFill>
                <a:cs typeface="Times New Roman"/>
              </a:rPr>
              <a:t> použití:</a:t>
            </a: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Nános na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smyčce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ke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zvýšení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tření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o struny</a:t>
            </a: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Ve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směsi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 vosky k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nažehlování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starých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obrazů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na nové </a:t>
            </a:r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podkladní</a:t>
            </a:r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 plátno &gt;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RENTOALÁŽ</a:t>
            </a:r>
            <a:endParaRPr lang="sk-SK" sz="2400" b="1" kern="1200" dirty="0" smtClean="0">
              <a:solidFill>
                <a:srgbClr val="FF0000"/>
              </a:solidFill>
              <a:latin typeface="Arial Black" pitchFamily="34" charset="0"/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Farmacie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err="1" smtClean="0">
                <a:solidFill>
                  <a:srgbClr val="0000FF"/>
                </a:solidFill>
                <a:cs typeface="Times New Roman"/>
              </a:rPr>
              <a:t>Potravinářství</a:t>
            </a:r>
            <a:endParaRPr lang="sk-SK" sz="2400" b="1" kern="1200" dirty="0" smtClean="0">
              <a:solidFill>
                <a:srgbClr val="0000FF"/>
              </a:solidFill>
              <a:cs typeface="Times New Roman"/>
            </a:endParaRPr>
          </a:p>
          <a:p>
            <a:pPr lvl="1"/>
            <a:r>
              <a:rPr lang="sk-SK" sz="2400" b="1" kern="1200" dirty="0" smtClean="0">
                <a:solidFill>
                  <a:srgbClr val="0000FF"/>
                </a:solidFill>
                <a:cs typeface="Times New Roman"/>
              </a:rPr>
              <a:t>.............</a:t>
            </a:r>
            <a:endParaRPr lang="cs-CZ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Tuky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trike="sngStrike" dirty="0" smtClean="0">
                <a:solidFill>
                  <a:srgbClr val="0000FF"/>
                </a:solidFill>
              </a:rPr>
              <a:t>Živočišné tuky (máslo, sádlo, lůj)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Rostlinné tuky (oleje)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Glyceridy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</a:rPr>
              <a:t>Vyšší mastné kyseliny (&gt; 10 C)</a:t>
            </a:r>
          </a:p>
          <a:p>
            <a:pPr lvl="2"/>
            <a:r>
              <a:rPr lang="cs-CZ" b="1" dirty="0" smtClean="0">
                <a:solidFill>
                  <a:srgbClr val="FF0000"/>
                </a:solidFill>
              </a:rPr>
              <a:t>Nasycené</a:t>
            </a:r>
          </a:p>
          <a:p>
            <a:pPr lvl="2"/>
            <a:r>
              <a:rPr lang="cs-CZ" b="1" u="sng" dirty="0" smtClean="0">
                <a:solidFill>
                  <a:srgbClr val="008000"/>
                </a:solidFill>
              </a:rPr>
              <a:t>Nenasycené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Jedna dvojná vazba</a:t>
            </a:r>
          </a:p>
          <a:p>
            <a:pPr lvl="3"/>
            <a:r>
              <a:rPr lang="cs-CZ" b="1" dirty="0" smtClean="0">
                <a:solidFill>
                  <a:srgbClr val="008000"/>
                </a:solidFill>
              </a:rPr>
              <a:t>Více dvojných vazeb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Izolované</a:t>
            </a:r>
          </a:p>
          <a:p>
            <a:pPr lvl="4"/>
            <a:r>
              <a:rPr lang="cs-CZ" b="1" dirty="0" smtClean="0">
                <a:solidFill>
                  <a:srgbClr val="008000"/>
                </a:solidFill>
              </a:rPr>
              <a:t>Konjugované</a:t>
            </a:r>
          </a:p>
          <a:p>
            <a:pPr lvl="4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13" name="Obrázek 12" descr="img4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6051261" y="3684125"/>
            <a:ext cx="3240360" cy="2586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KALAFUNA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Rosin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or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Colophony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Greek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Pitch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3030" y="2780928"/>
            <a:ext cx="4372938" cy="334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PŘÍKLAD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sz="2800" b="1" dirty="0" smtClean="0">
                <a:solidFill>
                  <a:srgbClr val="FF0000"/>
                </a:solidFill>
              </a:rPr>
              <a:t>silice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TERPENTÝN</a:t>
            </a:r>
            <a:r>
              <a:rPr lang="cs-CZ" sz="2800" b="1" dirty="0" smtClean="0">
                <a:solidFill>
                  <a:srgbClr val="FF0000"/>
                </a:solidFill>
              </a:rPr>
              <a:t/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Turpentine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3250402" cy="3794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851920" y="1556792"/>
            <a:ext cx="36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Hlavní složky jsou PINENY (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a, b)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923928" y="2780928"/>
            <a:ext cx="49685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Rozpouštědlo olejových barev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Ve směsi s včelím nebo karnaubským voskem jako leštidlo na nábytek</a:t>
            </a:r>
          </a:p>
          <a:p>
            <a:pPr>
              <a:buFont typeface="Arial" pitchFamily="34" charset="0"/>
              <a:buChar char="•"/>
            </a:pPr>
            <a:r>
              <a:rPr lang="cs-CZ" sz="2800" b="1" dirty="0" smtClean="0">
                <a:solidFill>
                  <a:srgbClr val="008000"/>
                </a:solidFill>
              </a:rPr>
              <a:t> Syntéza vonných látek, např. kafru</a:t>
            </a:r>
            <a:endParaRPr lang="cs-CZ" sz="2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Ještě pár poznámek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latin typeface="Arial Black" pitchFamily="34" charset="0"/>
              </a:rPr>
              <a:t>V chemii přírodních látek převažují triviální názvy, často mající původ v místě výskytu látky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V přírodních látkách (polymerech) jsou vždy kromě složky (složek) hlavní (hlavních) i látky doprovodné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Složení a množství látek doprovodných souvisí se zdrojem, např. různé jehličnany dávají různé pryskyřice, místem těžby suroviny, dobou odběru atd. 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DITERPENOIDNÍ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Kanadský balzám</a:t>
            </a:r>
          </a:p>
          <a:p>
            <a:r>
              <a:rPr lang="cs-CZ" sz="2800" dirty="0" smtClean="0"/>
              <a:t>Získává se z kanadské jedle</a:t>
            </a:r>
          </a:p>
          <a:p>
            <a:r>
              <a:rPr lang="cs-CZ" sz="2800" dirty="0" smtClean="0"/>
              <a:t>Tmelení optiky, protože má vhodný index lomu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FF0000"/>
                </a:solidFill>
              </a:rPr>
              <a:t>Benátský balzám</a:t>
            </a:r>
          </a:p>
          <a:p>
            <a:r>
              <a:rPr lang="cs-CZ" sz="2800" dirty="0" smtClean="0"/>
              <a:t>Získává se z evropského modřínu</a:t>
            </a:r>
          </a:p>
          <a:p>
            <a:r>
              <a:rPr lang="cs-CZ" sz="2800" dirty="0" smtClean="0"/>
              <a:t>Vytváří lesklý nežloutnoucí film</a:t>
            </a:r>
          </a:p>
          <a:p>
            <a:r>
              <a:rPr lang="cs-CZ" sz="2800" dirty="0" smtClean="0"/>
              <a:t>Používán v malířství (olejomalba) již v dobách </a:t>
            </a:r>
            <a:r>
              <a:rPr lang="cs-CZ" sz="2800" dirty="0" err="1" smtClean="0"/>
              <a:t>Rubensových</a:t>
            </a:r>
            <a:r>
              <a:rPr lang="cs-CZ" sz="2800" dirty="0" smtClean="0"/>
              <a:t>, ve směsi s ořechovým olejem a mastixem</a:t>
            </a:r>
          </a:p>
          <a:p>
            <a:pPr algn="ctr">
              <a:buNone/>
            </a:pPr>
            <a:endParaRPr lang="cs-CZ" sz="2800" dirty="0" smtClean="0"/>
          </a:p>
          <a:p>
            <a:pPr>
              <a:buNone/>
            </a:pPr>
            <a:endParaRPr lang="cs-CZ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Kopál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eng.Copal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4096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516" y="1124744"/>
            <a:ext cx="396073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95536" y="1196752"/>
            <a:ext cx="42484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Kopál je </a:t>
            </a:r>
            <a:r>
              <a:rPr lang="cs-CZ" b="1" dirty="0" smtClean="0">
                <a:solidFill>
                  <a:srgbClr val="C00000"/>
                </a:solidFill>
              </a:rPr>
              <a:t>recentní (GEOLOGICKY SOUČASNÉ) </a:t>
            </a:r>
            <a:r>
              <a:rPr lang="cs-CZ" b="1" dirty="0" smtClean="0"/>
              <a:t>nebo subfosilní tvrdá pryskyřice některých</a:t>
            </a:r>
          </a:p>
          <a:p>
            <a:r>
              <a:rPr lang="cs-CZ" dirty="0" smtClean="0"/>
              <a:t>jehličnanů, zejména z rodu </a:t>
            </a:r>
            <a:r>
              <a:rPr lang="cs-CZ" i="1" dirty="0" err="1" smtClean="0"/>
              <a:t>Copaifera</a:t>
            </a:r>
            <a:r>
              <a:rPr lang="cs-CZ" i="1" dirty="0" smtClean="0"/>
              <a:t>, ve středoamerických kulturách</a:t>
            </a:r>
          </a:p>
          <a:p>
            <a:r>
              <a:rPr lang="cs-CZ" dirty="0" smtClean="0"/>
              <a:t>užívaná jako kadidlo a dříve také k výrobě laků. Kopál má medovou</a:t>
            </a:r>
          </a:p>
          <a:p>
            <a:r>
              <a:rPr lang="cs-CZ" dirty="0" smtClean="0"/>
              <a:t>nebo jantarovou barvu a rozpouští se v éteru, v acetonu a v </a:t>
            </a:r>
            <a:r>
              <a:rPr lang="cs-CZ" b="1" dirty="0" smtClean="0">
                <a:solidFill>
                  <a:srgbClr val="FF0000"/>
                </a:solidFill>
              </a:rPr>
              <a:t>alkoholu</a:t>
            </a:r>
            <a:r>
              <a:rPr lang="cs-CZ" dirty="0" smtClean="0"/>
              <a:t>.</a:t>
            </a:r>
          </a:p>
          <a:p>
            <a:r>
              <a:rPr lang="pt-BR" dirty="0" smtClean="0"/>
              <a:t>Dodnes se používá při restaurování obrazů a jako přísada do</a:t>
            </a:r>
          </a:p>
          <a:p>
            <a:r>
              <a:rPr lang="cs-CZ" dirty="0" smtClean="0"/>
              <a:t>houslařských laků, protože dává tvrdý a lesklý povrch.</a:t>
            </a:r>
          </a:p>
          <a:p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Protože alkohol (ETANOL) je běžné a levné rozpouštědlo, byly tzv. KOPÁLOVÉ LAKY hojně využívány. </a:t>
            </a:r>
            <a:endParaRPr lang="cs-CZ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Sandarak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eng.Sandarac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44644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Získává se z jehličnanu rostoucího v severní Africe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Ochranné nátěry na obrazy a starožitnosti</a:t>
            </a:r>
          </a:p>
          <a:p>
            <a:endParaRPr lang="cs-CZ" sz="2800" b="1" dirty="0" smtClean="0">
              <a:solidFill>
                <a:srgbClr val="FF0000"/>
              </a:solidFill>
            </a:endParaRP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amylalkoholu.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124744"/>
            <a:ext cx="3373131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Vzhůru k dalším pryskyřicím a balzámům!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/>
          <a:lstStyle/>
          <a:p>
            <a:pPr algn="ctr">
              <a:buNone/>
            </a:pPr>
            <a:r>
              <a:rPr lang="cs-CZ" sz="6600" dirty="0" smtClean="0">
                <a:solidFill>
                  <a:srgbClr val="008000"/>
                </a:solidFill>
                <a:latin typeface="Arial Black" pitchFamily="34" charset="0"/>
              </a:rPr>
              <a:t>TRITERPENOIDNÍ PRYSKYŘICE</a:t>
            </a:r>
            <a:endParaRPr lang="cs-CZ" sz="6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2672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052736"/>
            <a:ext cx="3625602" cy="483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11560" y="429309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/>
              <a:t>Masticha</a:t>
            </a:r>
            <a:r>
              <a:rPr lang="cs-CZ" sz="2400" b="1" dirty="0" smtClean="0"/>
              <a:t> nebo Mastix je pryskyřice, která se získává z keře řečíku</a:t>
            </a:r>
          </a:p>
          <a:p>
            <a:r>
              <a:rPr lang="pt-BR" sz="2400" b="1" dirty="0" smtClean="0"/>
              <a:t>lentišku</a:t>
            </a:r>
            <a:r>
              <a:rPr lang="pt-BR" sz="2400" dirty="0" smtClean="0"/>
              <a:t> (</a:t>
            </a:r>
            <a:r>
              <a:rPr lang="pt-BR" sz="2400" i="1" dirty="0" smtClean="0"/>
              <a:t>Pistacia lentiscus) na řeckém ostrově Chios.</a:t>
            </a:r>
            <a:endParaRPr lang="cs-CZ" sz="24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Mastix či </a:t>
            </a:r>
            <a:r>
              <a:rPr lang="cs-CZ" sz="2800" b="1" dirty="0" err="1" smtClean="0">
                <a:solidFill>
                  <a:srgbClr val="FF0000"/>
                </a:solidFill>
              </a:rPr>
              <a:t>Masticha</a:t>
            </a:r>
            <a:r>
              <a:rPr lang="cs-CZ" sz="2800" b="1" dirty="0" smtClean="0">
                <a:solidFill>
                  <a:srgbClr val="FF0000"/>
                </a:solidFill>
              </a:rPr>
              <a:t>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eng.Mastic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sp>
        <p:nvSpPr>
          <p:cNvPr id="12" name="Obdélník 11"/>
          <p:cNvSpPr/>
          <p:nvPr/>
        </p:nvSpPr>
        <p:spPr>
          <a:xfrm>
            <a:off x="395536" y="980728"/>
            <a:ext cx="79208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 err="1" smtClean="0"/>
              <a:t>Masticha</a:t>
            </a:r>
            <a:r>
              <a:rPr lang="cs-CZ" sz="2000" dirty="0" smtClean="0"/>
              <a:t> byla v mnoha směrech využívána již ve starověku, zejména pro vonný dech a bělící účinky na zuby. V současnosti má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široké využití v potravinářském průmyslu, v lékařství a kosmetice. Používá se při přípravě mastí na ekzémy, popáleniny, omrzliny. Je vynikající pro ústní hygienu, působí antisepticky a vede k redukci zubního plaku. Při dlouhodobém užívání zabíjí bakterii </a:t>
            </a:r>
            <a:r>
              <a:rPr lang="cs-CZ" sz="2000" i="1" dirty="0" err="1" smtClean="0"/>
              <a:t>Helicobacter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pylori</a:t>
            </a:r>
            <a:r>
              <a:rPr lang="cs-CZ" sz="2000" i="1" dirty="0" smtClean="0"/>
              <a:t>, která </a:t>
            </a:r>
            <a:r>
              <a:rPr lang="cs-CZ" sz="2000" dirty="0" smtClean="0"/>
              <a:t>způsobuje peptické vředy, gastritidu a </a:t>
            </a:r>
            <a:r>
              <a:rPr lang="cs-CZ" sz="2000" dirty="0" err="1" smtClean="0"/>
              <a:t>duodentidu</a:t>
            </a:r>
            <a:r>
              <a:rPr lang="cs-CZ" sz="2000" dirty="0" smtClean="0"/>
              <a:t> (zánět dvanáctníku).</a:t>
            </a:r>
          </a:p>
          <a:p>
            <a:r>
              <a:rPr lang="cs-CZ" sz="2000" dirty="0" smtClean="0"/>
              <a:t>V potravinářství se </a:t>
            </a:r>
            <a:r>
              <a:rPr lang="cs-CZ" sz="2000" dirty="0" err="1" smtClean="0"/>
              <a:t>Masticha</a:t>
            </a:r>
            <a:r>
              <a:rPr lang="cs-CZ" sz="2000" dirty="0" smtClean="0"/>
              <a:t> používá k ochucení masa, mořských</a:t>
            </a:r>
          </a:p>
          <a:p>
            <a:r>
              <a:rPr lang="pl-PL" sz="2000" dirty="0" smtClean="0"/>
              <a:t>plodů, jako přísada do koláčů a cukrovinek. Populárními produkty z</a:t>
            </a:r>
          </a:p>
          <a:p>
            <a:r>
              <a:rPr lang="cs-CZ" sz="2000" dirty="0" err="1" smtClean="0"/>
              <a:t>mastichy</a:t>
            </a:r>
            <a:r>
              <a:rPr lang="cs-CZ" sz="2000" dirty="0" smtClean="0"/>
              <a:t> nebo s přísadou </a:t>
            </a:r>
            <a:r>
              <a:rPr lang="cs-CZ" sz="2000" dirty="0" err="1" smtClean="0"/>
              <a:t>mastichy</a:t>
            </a:r>
            <a:r>
              <a:rPr lang="cs-CZ" sz="2000" dirty="0" smtClean="0"/>
              <a:t> jsou žvýkačky, olej, voda, likéry,</a:t>
            </a:r>
          </a:p>
          <a:p>
            <a:r>
              <a:rPr lang="cs-CZ" sz="2000" dirty="0" smtClean="0"/>
              <a:t>mýdla, zubní pasty.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SOUČÁST OLEJOVÝCH LAKŮ,  rozpouští se v terpentýnu, aromátech a amylalkoholu i etanolu.</a:t>
            </a:r>
            <a:endParaRPr lang="cs-CZ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OLEJE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just">
              <a:buNone/>
            </a:pP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Olej</a:t>
            </a:r>
            <a:r>
              <a:rPr lang="cs-CZ" sz="2800" dirty="0" smtClean="0"/>
              <a:t> </a:t>
            </a:r>
            <a:r>
              <a:rPr lang="cs-CZ" sz="2400" dirty="0" smtClean="0"/>
              <a:t>je kapalina tvořená molekulami, které obsahují hydrofobní uhlovodíkové řetězce. Proto se oleje nerozpouští ve vodě. Mají také menší hustotu než voda.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Potravinářské, jedlé oleje </a:t>
            </a:r>
            <a:r>
              <a:rPr lang="cs-CZ" sz="2400" dirty="0" smtClean="0"/>
              <a:t>jsou rostlinné kapalné </a:t>
            </a:r>
            <a:r>
              <a:rPr lang="cs-CZ" sz="2400" dirty="0" err="1" smtClean="0">
                <a:hlinkClick r:id="rId2" tooltip="Triacylglycerol"/>
              </a:rPr>
              <a:t>triacylglyceroly</a:t>
            </a:r>
            <a:r>
              <a:rPr lang="cs-CZ" sz="2400" dirty="0" smtClean="0"/>
              <a:t>. Mohou mít jednu nebo více nenasycených vazeb. Čím více je dvojných vazeb v řetězci, tím je olej tekutější.</a:t>
            </a:r>
          </a:p>
          <a:p>
            <a:pPr algn="just">
              <a:buNone/>
            </a:pP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Technické oleje </a:t>
            </a:r>
            <a:r>
              <a:rPr lang="cs-CZ" sz="2400" dirty="0" smtClean="0"/>
              <a:t>jsou nejčastěji založeny na použití</a:t>
            </a:r>
          </a:p>
          <a:p>
            <a:pPr algn="just">
              <a:buNone/>
            </a:pPr>
            <a:r>
              <a:rPr lang="cs-CZ" sz="2400" dirty="0" smtClean="0">
                <a:hlinkClick r:id="rId3" tooltip="Minerální olej"/>
              </a:rPr>
              <a:t>minerálních olejů</a:t>
            </a:r>
            <a:r>
              <a:rPr lang="cs-CZ" sz="2400" dirty="0" smtClean="0"/>
              <a:t>, tedy směsí </a:t>
            </a:r>
            <a:r>
              <a:rPr lang="cs-CZ" sz="2400" dirty="0" smtClean="0">
                <a:hlinkClick r:id="rId4" tooltip="Uhlovodíky"/>
              </a:rPr>
              <a:t>uhlovodíků</a:t>
            </a:r>
            <a:r>
              <a:rPr lang="cs-CZ" sz="2400" dirty="0" smtClean="0"/>
              <a:t> získaných z </a:t>
            </a:r>
            <a:r>
              <a:rPr lang="cs-CZ" sz="2400" dirty="0" smtClean="0">
                <a:hlinkClick r:id="rId5" tooltip="Ropa"/>
              </a:rPr>
              <a:t>ropy</a:t>
            </a:r>
            <a:r>
              <a:rPr lang="cs-CZ" sz="2400" dirty="0" smtClean="0"/>
              <a:t>, nebo </a:t>
            </a:r>
            <a:r>
              <a:rPr lang="cs-CZ" sz="2400" dirty="0" smtClean="0">
                <a:hlinkClick r:id="rId6" tooltip="Silikonový olej"/>
              </a:rPr>
              <a:t>silikonových olejů</a:t>
            </a:r>
            <a:r>
              <a:rPr lang="cs-CZ" sz="2400" dirty="0" smtClean="0"/>
              <a:t>, vyráběných synteticky, u kterých místo uhlíkových řetězců jsou použity řetězce na bázi </a:t>
            </a:r>
            <a:r>
              <a:rPr lang="cs-CZ" sz="2400" dirty="0" smtClean="0">
                <a:hlinkClick r:id="rId7" tooltip="Křemík"/>
              </a:rPr>
              <a:t>křemíku</a:t>
            </a:r>
            <a:r>
              <a:rPr lang="cs-CZ" sz="2400" dirty="0" smtClean="0"/>
              <a:t>.</a:t>
            </a:r>
          </a:p>
          <a:p>
            <a:pPr algn="just">
              <a:buNone/>
            </a:pPr>
            <a:endParaRPr lang="cs-CZ" sz="240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Damara 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Dammar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gum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383" y="1052736"/>
            <a:ext cx="348726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395536" y="1124744"/>
            <a:ext cx="43204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Získává se z LISTNATÝCH STROMŮ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Nízké jodové číslo &gt; málo žloutne, nepolymeruje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alkoholech i ketonech a esterech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Rozpustná v terpentýnu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Směsi s voskem &gt; RENTOALÁŽ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/>
              <a:t>SOUČÁST OLEJOVÝCH BAREV &gt; VYŠŠÍ  LESK</a:t>
            </a:r>
          </a:p>
          <a:p>
            <a:pPr>
              <a:buFont typeface="Arial" pitchFamily="34" charset="0"/>
              <a:buChar char="•"/>
            </a:pPr>
            <a:endParaRPr lang="cs-CZ" sz="2400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KEŠU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096344" cy="2352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11"/>
          <p:cNvSpPr txBox="1"/>
          <p:nvPr/>
        </p:nvSpPr>
        <p:spPr>
          <a:xfrm>
            <a:off x="395536" y="4293096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Anacardic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r>
              <a:rPr lang="cs-CZ" sz="2400" b="1" dirty="0" err="1" smtClean="0">
                <a:solidFill>
                  <a:srgbClr val="0000FF"/>
                </a:solidFill>
              </a:rPr>
              <a:t>acid</a:t>
            </a:r>
            <a:endParaRPr lang="cs-CZ" sz="2400" b="1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484784"/>
            <a:ext cx="2740968" cy="2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7020272" y="141277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Carnadol</a:t>
            </a:r>
            <a:endParaRPr lang="cs-CZ" b="1" dirty="0">
              <a:solidFill>
                <a:srgbClr val="0000FF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4077072"/>
            <a:ext cx="514504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ovéPole 14"/>
          <p:cNvSpPr txBox="1"/>
          <p:nvPr/>
        </p:nvSpPr>
        <p:spPr>
          <a:xfrm>
            <a:off x="3995936" y="544522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 smtClean="0">
                <a:solidFill>
                  <a:srgbClr val="0000FF"/>
                </a:solidFill>
              </a:rPr>
              <a:t>Adipostatin</a:t>
            </a:r>
            <a:r>
              <a:rPr lang="cs-CZ" sz="2400" b="1" dirty="0" smtClean="0">
                <a:solidFill>
                  <a:srgbClr val="0000FF"/>
                </a:solidFill>
              </a:rPr>
              <a:t> A</a:t>
            </a:r>
            <a:endParaRPr lang="cs-CZ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490066"/>
          </a:xfrm>
        </p:spPr>
        <p:txBody>
          <a:bodyPr/>
          <a:lstStyle/>
          <a:p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Já </a:t>
            </a:r>
            <a:r>
              <a:rPr lang="cs-CZ" sz="3200" b="1" dirty="0" smtClean="0">
                <a:solidFill>
                  <a:srgbClr val="FF0000"/>
                </a:solidFill>
              </a:rPr>
              <a:t>a 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KEŠU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Cashew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76875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sp>
        <p:nvSpPr>
          <p:cNvPr id="14" name="TextovéPole 13"/>
          <p:cNvSpPr txBox="1"/>
          <p:nvPr/>
        </p:nvSpPr>
        <p:spPr>
          <a:xfrm>
            <a:off x="179512" y="692696"/>
            <a:ext cx="871296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Pracoval jsem na projektu „FENOLFORMALDEHYDOVÉ PRYSKYŘICE“, neboli na  „bakelitu“.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Speciální pryskyřice na spojky do tanků se tyto modifikují KEŠU OLEJEM.  </a:t>
            </a: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Přišla hrozná zpráva ze ZTS Martin, že spojky tanků nemají trvanlivost!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VYŘEŠIT A TO OKAMŽITĚ!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Mě chodily vzorky KEŠU OLEJE z Brazílie, Bornea atd. a já je analyzoval pomocí GPC. NEZJISTIL JSEM NIC. </a:t>
            </a: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Problém vymizel sám od sebe.</a:t>
            </a:r>
          </a:p>
          <a:p>
            <a:pPr algn="ctr"/>
            <a:r>
              <a:rPr lang="cs-CZ" sz="4000" i="1" u="sng" dirty="0" smtClean="0">
                <a:solidFill>
                  <a:srgbClr val="FF0000"/>
                </a:solidFill>
                <a:latin typeface="Arial Black" pitchFamily="34" charset="0"/>
              </a:rPr>
              <a:t>MOJE HYPOTÉZA:</a:t>
            </a:r>
          </a:p>
          <a:p>
            <a:pPr algn="ctr"/>
            <a:r>
              <a:rPr lang="cs-CZ" sz="2400" i="1" u="sng" dirty="0" smtClean="0">
                <a:solidFill>
                  <a:srgbClr val="FF0000"/>
                </a:solidFill>
                <a:latin typeface="Arial Black" pitchFamily="34" charset="0"/>
              </a:rPr>
              <a:t>Zapomněli to tam přidat, což samozřejmě nikdo nepřiznal.</a:t>
            </a:r>
            <a:endParaRPr lang="cs-CZ" sz="16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Ještě další zajímavé OLEJE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FF0000"/>
                </a:solidFill>
              </a:rPr>
              <a:t>RICINOVÝ OLEJ </a:t>
            </a:r>
            <a:r>
              <a:rPr lang="cs-CZ" sz="2800" b="1" dirty="0" smtClean="0">
                <a:solidFill>
                  <a:srgbClr val="FF0000"/>
                </a:solidFill>
              </a:rPr>
              <a:t>(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eng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.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Castor</a:t>
            </a:r>
            <a:r>
              <a:rPr lang="sk-SK" sz="2800" b="1" i="1" kern="1200" dirty="0" smtClean="0">
                <a:solidFill>
                  <a:srgbClr val="0000FF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err="1" smtClean="0">
                <a:solidFill>
                  <a:srgbClr val="0000FF"/>
                </a:solidFill>
                <a:ea typeface="Times New Roman"/>
                <a:cs typeface="Times New Roman"/>
              </a:rPr>
              <a:t>Oil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)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955848" y="-571471"/>
            <a:ext cx="3071821" cy="6752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683568" y="544522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Velkou výhodou tohoto oleje jsou reakční místa v podobě –OH skupin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436510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Používal se jako mazivo do benzínu dvoudobých motocyklových motorů &gt; charakteristická vůně výfukových plynů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RICINOVNÍK – Skočec obecný </a:t>
            </a:r>
            <a:br>
              <a:rPr lang="cs-CZ" sz="3200" b="1" dirty="0" smtClean="0">
                <a:solidFill>
                  <a:srgbClr val="FF0000"/>
                </a:solidFill>
              </a:rPr>
            </a:br>
            <a:r>
              <a:rPr lang="cs-CZ" sz="3200" b="1" dirty="0" smtClean="0">
                <a:solidFill>
                  <a:srgbClr val="7030A0"/>
                </a:solidFill>
                <a:latin typeface="Arial Black" pitchFamily="34" charset="0"/>
              </a:rPr>
              <a:t>slovensky</a:t>
            </a:r>
            <a:r>
              <a:rPr lang="cs-CZ" sz="3200" b="1" dirty="0" smtClean="0">
                <a:solidFill>
                  <a:srgbClr val="7030A0"/>
                </a:solidFill>
              </a:rPr>
              <a:t> </a:t>
            </a:r>
            <a:r>
              <a:rPr lang="cs-CZ" sz="3200" b="1" dirty="0" smtClean="0">
                <a:solidFill>
                  <a:srgbClr val="7030A0"/>
                </a:solidFill>
                <a:latin typeface="Arial Black" pitchFamily="34" charset="0"/>
              </a:rPr>
              <a:t>NEVÍM </a:t>
            </a:r>
            <a:endParaRPr lang="cs-CZ" sz="28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1628800"/>
            <a:ext cx="8856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Oproti např. PLA má tyto výhody: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není využitelný pro výživu lidí či zvířat,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jed je jen v slupkách semen, ale to je asi hlavní </a:t>
            </a:r>
            <a:r>
              <a:rPr lang="cs-CZ" sz="3200" smtClean="0">
                <a:latin typeface="Arial Black" pitchFamily="34" charset="0"/>
              </a:rPr>
              <a:t>problém využívání</a:t>
            </a:r>
            <a:endParaRPr lang="cs-CZ" sz="3200" dirty="0" smtClean="0"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FFC000"/>
                </a:solidFill>
                <a:latin typeface="Arial Black" pitchFamily="34" charset="0"/>
              </a:rPr>
              <a:t>je to keř a ne bylina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roste na půdách zemědělsky nevyužitelných</a:t>
            </a:r>
          </a:p>
          <a:p>
            <a:endParaRPr lang="cs-CZ" sz="32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4807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RICINOVÝ OLEJ &amp; spojitost přírodních a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syntetických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polymerů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57200" y="6525343"/>
            <a:ext cx="2133600" cy="196131"/>
          </a:xfrm>
        </p:spPr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1835696" y="6453335"/>
            <a:ext cx="640871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553200" y="6525343"/>
            <a:ext cx="2133600" cy="196131"/>
          </a:xfrm>
        </p:spPr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55</a:t>
            </a:fld>
            <a:endParaRPr lang="sk-SK" dirty="0"/>
          </a:p>
        </p:txBody>
      </p:sp>
      <p:pic>
        <p:nvPicPr>
          <p:cNvPr id="11" name="Obrázek 10" descr="Bromundecansäure.sv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93096"/>
            <a:ext cx="813690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ek 11" descr="Synthese von 11-Aminoundecansäure.svg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5013176"/>
            <a:ext cx="813690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ek 12" descr="Pyrolyse_von_Ricinolsäuremethylester_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2780928"/>
            <a:ext cx="8136904" cy="1251519"/>
          </a:xfrm>
          <a:prstGeom prst="rect">
            <a:avLst/>
          </a:prstGeom>
        </p:spPr>
      </p:pic>
      <p:pic>
        <p:nvPicPr>
          <p:cNvPr id="14" name="Obrázek 13" descr="512px-Ricinoleic_acid_sv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836713"/>
            <a:ext cx="8280920" cy="161089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716016" y="2060848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Kyselina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</a:rPr>
              <a:t>ricinolejová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940152" y="314096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Štěpení na kyselinu UNDEKANOVOU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0" y="5805264"/>
            <a:ext cx="8964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smtClean="0">
                <a:solidFill>
                  <a:srgbClr val="008000"/>
                </a:solidFill>
                <a:latin typeface="Arial Black" pitchFamily="34" charset="0"/>
              </a:rPr>
              <a:t>11-AMINOUNDEKANOVÁ 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KYSELINA &gt;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POLYAMID 11 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5" name="Obrázek 4" descr="PA11 z ricínového  oleje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-25980"/>
            <a:ext cx="7092280" cy="67925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020272" y="0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Použití v kosmetice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12" name="Obrázek 11" descr="img0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78"/>
            <a:ext cx="9144000" cy="609784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</a:rPr>
              <a:t>Glyceridy </a:t>
            </a:r>
            <a:r>
              <a:rPr lang="cs-CZ" sz="2800" b="1" dirty="0" smtClean="0">
                <a:solidFill>
                  <a:srgbClr val="FF0000"/>
                </a:solidFill>
              </a:rPr>
              <a:t>vyšších nenasycených mastných kyselin 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Jak v praxi charakterizujeme nenasycenost vyšších mastných kyselin 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Jodové číslo - stanovení podle Hanuše</a:t>
            </a:r>
          </a:p>
          <a:p>
            <a:pPr algn="ctr">
              <a:buNone/>
            </a:pPr>
            <a:endParaRPr lang="cs-CZ" sz="2400" dirty="0" smtClean="0"/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</a:rPr>
              <a:t>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pic>
        <p:nvPicPr>
          <p:cNvPr id="13" name="Obrázek 12" descr="img4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708920"/>
            <a:ext cx="4559808" cy="2267712"/>
          </a:xfrm>
          <a:prstGeom prst="rect">
            <a:avLst/>
          </a:prstGeom>
        </p:spPr>
      </p:pic>
      <p:pic>
        <p:nvPicPr>
          <p:cNvPr id="14" name="Obrázek 13" descr="img4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71038" y="4126420"/>
            <a:ext cx="4679962" cy="2110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PAZNEHTOVÝ OLEJ -  </a:t>
            </a:r>
            <a:r>
              <a:rPr lang="cs-CZ" sz="2800" b="1" i="1" u="sng" dirty="0" smtClean="0">
                <a:solidFill>
                  <a:srgbClr val="0000FF"/>
                </a:solidFill>
                <a:latin typeface="Arial Black" pitchFamily="34" charset="0"/>
              </a:rPr>
              <a:t>jen pro zajímavost</a:t>
            </a:r>
            <a:endParaRPr lang="cs-CZ" sz="2800" b="1" i="1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16" name="Obrázek 15" descr="Paznehtový olej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95738" y="-891481"/>
            <a:ext cx="4824536" cy="8712967"/>
          </a:xfrm>
          <a:prstGeom prst="rect">
            <a:avLst/>
          </a:prstGeom>
        </p:spPr>
      </p:pic>
      <p:cxnSp>
        <p:nvCxnSpPr>
          <p:cNvPr id="18" name="Přímá spojovací čára 17"/>
          <p:cNvCxnSpPr/>
          <p:nvPr/>
        </p:nvCxnSpPr>
        <p:spPr>
          <a:xfrm>
            <a:off x="2195736" y="3068960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2195736" y="2492896"/>
            <a:ext cx="1944216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5076056" y="4653136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čára 21"/>
          <p:cNvCxnSpPr/>
          <p:nvPr/>
        </p:nvCxnSpPr>
        <p:spPr>
          <a:xfrm>
            <a:off x="5004048" y="4005064"/>
            <a:ext cx="2448272" cy="72008"/>
          </a:xfrm>
          <a:prstGeom prst="line">
            <a:avLst/>
          </a:prstGeom>
          <a:ln w="381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Trochu norem na úvod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2000" b="1" dirty="0" smtClean="0">
                <a:hlinkClick r:id="rId2" tooltip="(588756) ČSN EN ISO 660"/>
              </a:rPr>
              <a:t>(588756) ČSN EN ISO 660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čísla kyselosti a kyselosti</a:t>
            </a:r>
            <a:endParaRPr lang="cs-CZ" sz="2000" dirty="0" smtClean="0"/>
          </a:p>
          <a:p>
            <a:r>
              <a:rPr lang="cs-CZ" sz="2000" dirty="0" smtClean="0"/>
              <a:t>Část nebo celá norma je v angličtině.</a:t>
            </a:r>
          </a:p>
          <a:p>
            <a:r>
              <a:rPr lang="cs-CZ" sz="2000" dirty="0" smtClean="0"/>
              <a:t>Účinnost: 12/2009</a:t>
            </a:r>
          </a:p>
          <a:p>
            <a:pPr algn="ctr">
              <a:buNone/>
            </a:pPr>
            <a:r>
              <a:rPr lang="cs-CZ" sz="2000" b="1" dirty="0" smtClean="0">
                <a:hlinkClick r:id="rId3" tooltip="(588761) ČSN EN ISO 3961"/>
              </a:rPr>
              <a:t>(588761) ČSN EN ISO 3961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 - Stanovení jodového čísla</a:t>
            </a:r>
            <a:endParaRPr lang="cs-CZ" sz="2000" dirty="0" smtClean="0"/>
          </a:p>
          <a:p>
            <a:r>
              <a:rPr lang="cs-CZ" sz="2000" dirty="0" smtClean="0"/>
              <a:t> Část nebo celá norma je v angličtině.</a:t>
            </a:r>
          </a:p>
          <a:p>
            <a:r>
              <a:rPr lang="cs-CZ" sz="2000" dirty="0" smtClean="0"/>
              <a:t>Účinnost: 05/2012</a:t>
            </a:r>
          </a:p>
          <a:p>
            <a:pPr algn="ctr"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b="1" dirty="0" smtClean="0">
                <a:hlinkClick r:id="rId4" tooltip="(588763) ČSN 58 8763"/>
              </a:rPr>
              <a:t>(588763) ČSN 58 8763</a:t>
            </a:r>
            <a:r>
              <a:rPr lang="cs-CZ" sz="2000" b="1" dirty="0" smtClean="0"/>
              <a:t> </a:t>
            </a:r>
            <a:endParaRPr lang="cs-CZ" sz="2000" dirty="0" smtClean="0"/>
          </a:p>
          <a:p>
            <a:r>
              <a:rPr lang="cs-CZ" sz="2000" b="1" dirty="0" smtClean="0"/>
              <a:t>Živočišné a rostlinné tuky a oleje. Stanovení čísla zmýdelnění</a:t>
            </a:r>
            <a:endParaRPr lang="cs-CZ" sz="2000" dirty="0" smtClean="0"/>
          </a:p>
          <a:p>
            <a:r>
              <a:rPr lang="cs-CZ" sz="2000" dirty="0" smtClean="0"/>
              <a:t>Norma je v češtině.</a:t>
            </a:r>
          </a:p>
          <a:p>
            <a:r>
              <a:rPr lang="cs-CZ" sz="2000" dirty="0" smtClean="0"/>
              <a:t>Účinnost: 01/1995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pPr>
              <a:buNone/>
            </a:pP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 smtClean="0"/>
          </a:p>
          <a:p>
            <a:endParaRPr lang="cs-CZ" sz="2000" dirty="0">
              <a:solidFill>
                <a:srgbClr val="0000FF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Mastné kyseliny, které nás budou zajímat </a:t>
            </a:r>
            <a:br>
              <a:rPr lang="cs-CZ" sz="2800" b="1" dirty="0" smtClean="0">
                <a:solidFill>
                  <a:srgbClr val="FF0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</a:rPr>
              <a:t>a proč?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27. 9. 2017</a:t>
            </a:r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PŘF MU  2 2017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2A1800-BFC7-4E22-8964-B8A4E143B637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pic>
        <p:nvPicPr>
          <p:cNvPr id="13" name="Obrázek 12" descr="img4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20721" y="-600440"/>
            <a:ext cx="5040560" cy="8634945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619672" y="6021288"/>
            <a:ext cx="1728192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CHYBA! MÁ BÝT 3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V="1">
            <a:off x="3059832" y="4869160"/>
            <a:ext cx="288032" cy="115212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</TotalTime>
  <Words>2644</Words>
  <Application>Microsoft Office PowerPoint</Application>
  <PresentationFormat>Předvádění na obrazovce (4:3)</PresentationFormat>
  <Paragraphs>472</Paragraphs>
  <Slides>57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58" baseType="lpstr">
      <vt:lpstr>Default Design</vt:lpstr>
      <vt:lpstr>PŘÍRODNÍ POLYMERY Deriváty kyselin, - přírodní pryskyřice, vysýchavé oleje, šelak</vt:lpstr>
      <vt:lpstr>Časový plán</vt:lpstr>
      <vt:lpstr>Produkty</vt:lpstr>
      <vt:lpstr>Tuky</vt:lpstr>
      <vt:lpstr>OLEJE</vt:lpstr>
      <vt:lpstr>Glyceridy vyšších nenasycených mastných kyselin </vt:lpstr>
      <vt:lpstr>PAZNEHTOVÝ OLEJ -  jen pro zajímavost</vt:lpstr>
      <vt:lpstr>Trochu norem na úvod</vt:lpstr>
      <vt:lpstr>Mastné kyseliny, které nás budou zajímat  a proč?</vt:lpstr>
      <vt:lpstr>Mastné kyseliny -  zdroje a technologie výroby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Oleje, které nás budou zajímat a jejich složení</vt:lpstr>
      <vt:lpstr>Co to je VYSÝCHÁNÍ OLEJE</vt:lpstr>
      <vt:lpstr>Co to je VYSÝCHÁNÍ OLEJE správněji  TUHNOUCÍ</vt:lpstr>
      <vt:lpstr>Jak URYCHLIT VYSÝCHÁNÍ OLEJE?</vt:lpstr>
      <vt:lpstr>Data z literatury</vt:lpstr>
      <vt:lpstr>Jak naopak vysýchání zpomalit a případně ochránit vyschnutý film před degradací?</vt:lpstr>
      <vt:lpstr>Mladý a vzdělaný chemik &amp; vysýchavé oleje</vt:lpstr>
      <vt:lpstr>Přírodní PRYSKYŘICE (eng. Resins)</vt:lpstr>
      <vt:lpstr>Přírodní PRYSKYŘICE (eng. Resins)</vt:lpstr>
      <vt:lpstr>PRYSKYŘICE versus SILICE</vt:lpstr>
      <vt:lpstr>Šelak (eng. Shellac)</vt:lpstr>
      <vt:lpstr>Šelak (eng. Shellac)</vt:lpstr>
      <vt:lpstr>Šelak (eng. Shellac) - použití</vt:lpstr>
      <vt:lpstr>Prezentace aplikace PowerPoint</vt:lpstr>
      <vt:lpstr>Kopál versus NOVOLAKY?  NOVOLAK = syntetický kondenzát fenolu + formaldehydu</vt:lpstr>
      <vt:lpstr>Izopren – základní jednotka TERPENOIDŮ</vt:lpstr>
      <vt:lpstr>Prezentace aplikace PowerPoint</vt:lpstr>
      <vt:lpstr>Prezentace aplikace PowerPoint</vt:lpstr>
      <vt:lpstr>Nejdůležitější pryskyřice</vt:lpstr>
      <vt:lpstr>PŘÍKLAD pryskyřice</vt:lpstr>
      <vt:lpstr>KALAFUNA</vt:lpstr>
      <vt:lpstr>KALAFUNA (eng. Rosin or Colophony or Greek Pitch, Yellow Rosin))</vt:lpstr>
      <vt:lpstr>KALAFUNA (eng. Rosin or Colophony or Greek Pitch)</vt:lpstr>
      <vt:lpstr>PŘÍKLAD silice TERPENTÝN  (eng. Turpentine)</vt:lpstr>
      <vt:lpstr>Ještě pár poznámek</vt:lpstr>
      <vt:lpstr>Vzhůru k dalším pryskyřicím a balzámům!</vt:lpstr>
      <vt:lpstr>Vzhůru k dalším pryskyřicím a balzámům!</vt:lpstr>
      <vt:lpstr>Kopál (eng.Copal)</vt:lpstr>
      <vt:lpstr>Sandarak (eng.Sandarac)</vt:lpstr>
      <vt:lpstr>Vzhůru k dalším pryskyřicím a balzámům!</vt:lpstr>
      <vt:lpstr>Mastix či Masticha (eng.Mastic)</vt:lpstr>
      <vt:lpstr>Mastix či Masticha (eng.Mastic)</vt:lpstr>
      <vt:lpstr>Damara (eng. Dammar gum)</vt:lpstr>
      <vt:lpstr>Ještě další zajímavé OLEJE KEŠU OLEJ (eng. Cashew Oil)</vt:lpstr>
      <vt:lpstr>Já a KEŠU OLEJ (eng. Cashew Oil)</vt:lpstr>
      <vt:lpstr>Ještě další zajímavé OLEJE RICINOVÝ OLEJ (eng. Castor Oil)</vt:lpstr>
      <vt:lpstr>RICINOVNÍK – Skočec obecný  slovensky NEVÍM </vt:lpstr>
      <vt:lpstr>RICINOVÝ OLEJ &amp; spojitost přírodních a syntetických polymerů</vt:lpstr>
      <vt:lpstr>Prezentace aplikace PowerPoint</vt:lpstr>
      <vt:lpstr>Prezentace aplikace PowerPoint</vt:lpstr>
    </vt:vector>
  </TitlesOfParts>
  <Company>Home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ucitel</cp:lastModifiedBy>
  <cp:revision>225</cp:revision>
  <dcterms:created xsi:type="dcterms:W3CDTF">2008-02-10T16:41:08Z</dcterms:created>
  <dcterms:modified xsi:type="dcterms:W3CDTF">2017-09-27T11:37:17Z</dcterms:modified>
</cp:coreProperties>
</file>