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99" r:id="rId3"/>
    <p:sldId id="405" r:id="rId4"/>
    <p:sldId id="400" r:id="rId5"/>
    <p:sldId id="401" r:id="rId6"/>
    <p:sldId id="404" r:id="rId7"/>
    <p:sldId id="402" r:id="rId8"/>
    <p:sldId id="403" r:id="rId9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80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 DODATEK I 2017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 DODATEK I 2017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 DODATEK I 2017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 DODATEK I 2017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 DODATEK I 2017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 DODATEK I 2017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 DODATEK I 2017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 DODATEK I 2017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 DODATEK I 2017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 DODATEK I 2017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 DODATEK I 2017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 DODATEK I 2017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4 DODATEK I 2017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4 DODATEK I 2017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88640"/>
            <a:ext cx="8640960" cy="2304256"/>
          </a:xfrm>
        </p:spPr>
        <p:txBody>
          <a:bodyPr/>
          <a:lstStyle/>
          <a:p>
            <a:pPr eaLnBrk="1" hangingPunct="1"/>
            <a:r>
              <a:rPr lang="sk-SK" b="1" dirty="0" smtClean="0">
                <a:solidFill>
                  <a:srgbClr val="FF0000"/>
                </a:solidFill>
              </a:rPr>
              <a:t>PŘÍRODNÍ POLYMERY</a:t>
            </a:r>
            <a:br>
              <a:rPr lang="sk-SK" b="1" dirty="0" smtClean="0">
                <a:solidFill>
                  <a:srgbClr val="FF0000"/>
                </a:solidFill>
              </a:rPr>
            </a:br>
            <a:r>
              <a:rPr lang="sk-SK" sz="6000" b="1" dirty="0" err="1" smtClean="0">
                <a:solidFill>
                  <a:srgbClr val="008000"/>
                </a:solidFill>
              </a:rPr>
              <a:t>Taraxacum</a:t>
            </a:r>
            <a:r>
              <a:rPr lang="sk-SK" sz="6000" b="1" dirty="0" smtClean="0">
                <a:solidFill>
                  <a:srgbClr val="008000"/>
                </a:solidFill>
              </a:rPr>
              <a:t> </a:t>
            </a:r>
            <a:r>
              <a:rPr lang="sk-SK" sz="6000" b="1" dirty="0" err="1" smtClean="0">
                <a:solidFill>
                  <a:srgbClr val="008000"/>
                </a:solidFill>
              </a:rPr>
              <a:t>kok-saghyz</a:t>
            </a:r>
            <a:r>
              <a:rPr lang="sk-SK" sz="6000" b="1" dirty="0" smtClean="0">
                <a:solidFill>
                  <a:srgbClr val="008000"/>
                </a:solidFill>
              </a:rPr>
              <a:t/>
            </a:r>
            <a:br>
              <a:rPr lang="sk-SK" sz="6000" b="1" dirty="0" smtClean="0">
                <a:solidFill>
                  <a:srgbClr val="008000"/>
                </a:solidFill>
              </a:rPr>
            </a:br>
            <a:r>
              <a:rPr lang="sk-SK" sz="6000" b="1" dirty="0" smtClean="0">
                <a:solidFill>
                  <a:srgbClr val="008000"/>
                </a:solidFill>
              </a:rPr>
              <a:t>znovu na </a:t>
            </a:r>
            <a:r>
              <a:rPr lang="sk-SK" sz="6000" b="1" dirty="0" err="1" smtClean="0">
                <a:solidFill>
                  <a:srgbClr val="008000"/>
                </a:solidFill>
              </a:rPr>
              <a:t>scéně</a:t>
            </a:r>
            <a:r>
              <a:rPr lang="sk-SK" sz="6000" b="1" smtClean="0">
                <a:solidFill>
                  <a:srgbClr val="008000"/>
                </a:solidFill>
              </a:rPr>
              <a:t>!</a:t>
            </a:r>
            <a:endParaRPr lang="sk-SK" b="1" dirty="0" smtClean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2636912"/>
            <a:ext cx="6400800" cy="3600400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RNDr. Ladislav Pospíšil, CSc.</a:t>
            </a:r>
          </a:p>
          <a:p>
            <a:pPr eaLnBrk="1" hangingPunct="1"/>
            <a:endParaRPr lang="cs-CZ" sz="2400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cs-CZ" sz="4400" b="1" dirty="0" smtClean="0">
                <a:solidFill>
                  <a:srgbClr val="C00000"/>
                </a:solidFill>
              </a:rPr>
              <a:t>UČO:29716</a:t>
            </a:r>
            <a:endParaRPr lang="sk-SK" sz="44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11. 10. 2017</a:t>
            </a:r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800" b="1" dirty="0" smtClean="0"/>
              <a:t>Jsou obsaženy v cca. 2000 rostlinách z různých geografických oblastí</a:t>
            </a:r>
          </a:p>
          <a:p>
            <a:r>
              <a:rPr lang="cs-CZ" sz="2800" b="1" dirty="0" smtClean="0"/>
              <a:t>Stromy, keře, byliny</a:t>
            </a:r>
          </a:p>
          <a:p>
            <a:r>
              <a:rPr lang="cs-CZ" sz="2800" b="1" u="sng" dirty="0" smtClean="0">
                <a:solidFill>
                  <a:srgbClr val="FF0000"/>
                </a:solidFill>
              </a:rPr>
              <a:t>NEJDŮLEŽITĚJŠÍ JE STROM</a:t>
            </a:r>
            <a:r>
              <a:rPr lang="cs-CZ" sz="2800" b="1" dirty="0" smtClean="0">
                <a:solidFill>
                  <a:srgbClr val="FF0000"/>
                </a:solidFill>
              </a:rPr>
              <a:t>: kaučukovník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Hevea</a:t>
            </a:r>
            <a:r>
              <a:rPr lang="cs-CZ" sz="2800" b="1" i="1" dirty="0" smtClean="0">
                <a:solidFill>
                  <a:srgbClr val="FF0000"/>
                </a:solidFill>
              </a:rPr>
              <a:t>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brasiliensis</a:t>
            </a:r>
            <a:endParaRPr lang="cs-CZ" sz="2800" b="1" i="1" dirty="0" smtClean="0">
              <a:solidFill>
                <a:srgbClr val="FF0000"/>
              </a:solidFill>
            </a:endParaRPr>
          </a:p>
          <a:p>
            <a:r>
              <a:rPr lang="cs-CZ" sz="2800" b="1" i="1" u="sng" dirty="0" smtClean="0">
                <a:solidFill>
                  <a:srgbClr val="008000"/>
                </a:solidFill>
              </a:rPr>
              <a:t>NADĚJNÁ BYLINA</a:t>
            </a:r>
            <a:r>
              <a:rPr lang="cs-CZ" sz="2800" b="1" i="1" dirty="0" smtClean="0">
                <a:solidFill>
                  <a:srgbClr val="008000"/>
                </a:solidFill>
              </a:rPr>
              <a:t>: </a:t>
            </a:r>
            <a:r>
              <a:rPr lang="cs-CZ" sz="2800" b="1" i="1" dirty="0" err="1" smtClean="0">
                <a:solidFill>
                  <a:srgbClr val="008000"/>
                </a:solidFill>
              </a:rPr>
              <a:t>Taraxacum</a:t>
            </a:r>
            <a:r>
              <a:rPr lang="cs-CZ" sz="2800" b="1" i="1" dirty="0" smtClean="0">
                <a:solidFill>
                  <a:srgbClr val="008000"/>
                </a:solidFill>
              </a:rPr>
              <a:t> kok-</a:t>
            </a:r>
            <a:r>
              <a:rPr lang="cs-CZ" sz="2800" b="1" i="1" dirty="0" err="1" smtClean="0">
                <a:solidFill>
                  <a:srgbClr val="008000"/>
                </a:solidFill>
              </a:rPr>
              <a:t>saghyz</a:t>
            </a:r>
            <a:r>
              <a:rPr lang="cs-CZ" sz="2800" b="1" i="1" dirty="0" smtClean="0">
                <a:solidFill>
                  <a:srgbClr val="008000"/>
                </a:solidFill>
              </a:rPr>
              <a:t> (s ním bylo experimentováno i na VÚMCH,  nyní PIB a políčka byla v Brně na Riviéře)</a:t>
            </a:r>
          </a:p>
          <a:p>
            <a:endParaRPr lang="cs-CZ" sz="2800" b="1" dirty="0" smtClean="0"/>
          </a:p>
          <a:p>
            <a:endParaRPr lang="cs-CZ" sz="2800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DODATEK I 2017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POLYTERPENY = POLYISOPRENY</a:t>
            </a:r>
          </a:p>
          <a:p>
            <a:pPr algn="ctr" eaLnBrk="0" hangingPunct="0"/>
            <a:r>
              <a:rPr kumimoji="0" lang="cs-CZ" sz="28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Výskyt v přírodě</a:t>
            </a:r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DODATEK I 2017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pic>
        <p:nvPicPr>
          <p:cNvPr id="5" name="Obrázek 4" descr="str 7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433316" y="-921148"/>
            <a:ext cx="6344352" cy="88519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DODATEK I 2017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Obrázek 9" descr="708px-Taraxacum_kok-saghy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7560840" cy="639681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635896" y="6021288"/>
            <a:ext cx="5328592" cy="58477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 err="1" smtClean="0">
                <a:solidFill>
                  <a:srgbClr val="FF0000"/>
                </a:solidFill>
                <a:latin typeface="Arial Black" pitchFamily="34" charset="0"/>
              </a:rPr>
              <a:t>Taraxacum</a:t>
            </a:r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 kok-</a:t>
            </a:r>
            <a:r>
              <a:rPr lang="cs-CZ" sz="3200" b="1" dirty="0" err="1" smtClean="0">
                <a:solidFill>
                  <a:srgbClr val="FF0000"/>
                </a:solidFill>
                <a:latin typeface="Arial Black" pitchFamily="34" charset="0"/>
              </a:rPr>
              <a:t>saghyz</a:t>
            </a:r>
            <a:endParaRPr lang="cs-CZ" sz="3200" dirty="0">
              <a:latin typeface="Arial Black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528" y="4869160"/>
            <a:ext cx="2232248" cy="1815882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! Pravítko je asi v palcích (</a:t>
            </a:r>
            <a:r>
              <a:rPr lang="cs-CZ" sz="2800" b="1" dirty="0" err="1" smtClean="0">
                <a:solidFill>
                  <a:srgbClr val="FFFF00"/>
                </a:solidFill>
              </a:rPr>
              <a:t>inch</a:t>
            </a:r>
            <a:r>
              <a:rPr lang="cs-CZ" sz="2800" b="1" dirty="0" smtClean="0">
                <a:solidFill>
                  <a:srgbClr val="FFFF00"/>
                </a:solidFill>
              </a:rPr>
              <a:t>)!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DODATEK I 2017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Obrázek 6" descr="img6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539552" y="260648"/>
            <a:ext cx="4968552" cy="602203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868144" y="548680"/>
            <a:ext cx="28803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err="1" smtClean="0">
                <a:solidFill>
                  <a:srgbClr val="FF0000"/>
                </a:solidFill>
              </a:rPr>
              <a:t>Taraxacum</a:t>
            </a:r>
            <a:r>
              <a:rPr lang="cs-CZ" sz="2400" b="1" i="1" dirty="0" smtClean="0">
                <a:solidFill>
                  <a:srgbClr val="FF0000"/>
                </a:solidFill>
              </a:rPr>
              <a:t> kok-</a:t>
            </a:r>
            <a:r>
              <a:rPr lang="cs-CZ" sz="2400" b="1" i="1" dirty="0" err="1" smtClean="0">
                <a:solidFill>
                  <a:srgbClr val="FF0000"/>
                </a:solidFill>
              </a:rPr>
              <a:t>saghyz</a:t>
            </a:r>
            <a:endParaRPr lang="cs-CZ" sz="2400" b="1" i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b="1" i="1" dirty="0" smtClean="0">
                <a:solidFill>
                  <a:srgbClr val="008000"/>
                </a:solidFill>
              </a:rPr>
              <a:t> Není žádná pampeliška, ač vypadá podobně</a:t>
            </a:r>
          </a:p>
          <a:p>
            <a:pPr>
              <a:buFont typeface="Arial" pitchFamily="34" charset="0"/>
              <a:buChar char="•"/>
            </a:pPr>
            <a:r>
              <a:rPr lang="cs-CZ" sz="2400" b="1" i="1" dirty="0" smtClean="0">
                <a:solidFill>
                  <a:srgbClr val="008000"/>
                </a:solidFill>
              </a:rPr>
              <a:t> Latex je v kořenu (tvoří v něm 10 - 20 %)</a:t>
            </a:r>
          </a:p>
          <a:p>
            <a:pPr>
              <a:buFont typeface="Arial" pitchFamily="34" charset="0"/>
              <a:buChar char="•"/>
            </a:pPr>
            <a:r>
              <a:rPr lang="cs-CZ" sz="2400" b="1" i="1" dirty="0" smtClean="0">
                <a:solidFill>
                  <a:srgbClr val="008000"/>
                </a:solidFill>
              </a:rPr>
              <a:t> Výnos je udáván cca. 200 kg/ha (hektar)</a:t>
            </a:r>
          </a:p>
          <a:p>
            <a:pPr>
              <a:buFont typeface="Arial" pitchFamily="34" charset="0"/>
              <a:buChar char="•"/>
            </a:pPr>
            <a:r>
              <a:rPr lang="cs-CZ" sz="2400" b="1" i="1" dirty="0" smtClean="0">
                <a:solidFill>
                  <a:srgbClr val="008000"/>
                </a:solidFill>
              </a:rPr>
              <a:t> Experimenty probíhaly hlavně v bývalém SSSR a v USA</a:t>
            </a:r>
            <a:endParaRPr lang="cs-CZ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DODATEK I 2017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Obrázek 8" descr="img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7"/>
            <a:ext cx="8208912" cy="64087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DODATEK I 2017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Obrázek 8" descr=" 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64496" cy="3465747"/>
          </a:xfrm>
          <a:prstGeom prst="rect">
            <a:avLst/>
          </a:prstGeom>
        </p:spPr>
      </p:pic>
      <p:pic>
        <p:nvPicPr>
          <p:cNvPr id="10" name="Obrázek 9" descr=" 4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7062" y="3356992"/>
            <a:ext cx="4780560" cy="3240360"/>
          </a:xfrm>
          <a:prstGeom prst="rect">
            <a:avLst/>
          </a:prstGeom>
        </p:spPr>
      </p:pic>
      <p:pic>
        <p:nvPicPr>
          <p:cNvPr id="12" name="Obrázek 11" descr=" 4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311840" y="4744944"/>
            <a:ext cx="472440" cy="2161032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4572000" y="260648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1" dirty="0" err="1" smtClean="0">
                <a:solidFill>
                  <a:srgbClr val="FF0000"/>
                </a:solidFill>
              </a:rPr>
              <a:t>Taraxacum</a:t>
            </a:r>
            <a:r>
              <a:rPr lang="cs-CZ" sz="3200" b="1" i="1" dirty="0" smtClean="0">
                <a:solidFill>
                  <a:srgbClr val="FF0000"/>
                </a:solidFill>
              </a:rPr>
              <a:t> kok-</a:t>
            </a:r>
            <a:r>
              <a:rPr lang="cs-CZ" sz="3200" b="1" i="1" dirty="0" err="1" smtClean="0">
                <a:solidFill>
                  <a:srgbClr val="FF0000"/>
                </a:solidFill>
              </a:rPr>
              <a:t>saghyz</a:t>
            </a:r>
            <a:endParaRPr lang="cs-CZ" sz="3200" b="1" i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3200" b="1" i="1" dirty="0" smtClean="0">
                <a:solidFill>
                  <a:srgbClr val="008000"/>
                </a:solidFill>
              </a:rPr>
              <a:t> Není žádná pampeliška, ač vypadá podobně</a:t>
            </a:r>
          </a:p>
          <a:p>
            <a:endParaRPr lang="cs-CZ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11. 10. 2017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 DODATEK I 2017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36096" y="260648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 err="1" smtClean="0">
                <a:solidFill>
                  <a:srgbClr val="FF0000"/>
                </a:solidFill>
              </a:rPr>
              <a:t>Taraxacum</a:t>
            </a:r>
            <a:r>
              <a:rPr lang="cs-CZ" sz="2800" b="1" i="1" dirty="0" smtClean="0">
                <a:solidFill>
                  <a:srgbClr val="FF0000"/>
                </a:solidFill>
              </a:rPr>
              <a:t> kok-</a:t>
            </a:r>
            <a:r>
              <a:rPr lang="cs-CZ" sz="2800" b="1" i="1" dirty="0" err="1" smtClean="0">
                <a:solidFill>
                  <a:srgbClr val="FF0000"/>
                </a:solidFill>
              </a:rPr>
              <a:t>saghyz</a:t>
            </a:r>
            <a:endParaRPr lang="cs-CZ" sz="2800" b="1" i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800" b="1" i="1" dirty="0" smtClean="0">
                <a:solidFill>
                  <a:srgbClr val="008000"/>
                </a:solidFill>
              </a:rPr>
              <a:t> Není žádná pampeliška, ač vypadá podobně</a:t>
            </a:r>
            <a:endParaRPr lang="cs-CZ" sz="2800" dirty="0"/>
          </a:p>
        </p:txBody>
      </p:sp>
      <p:pic>
        <p:nvPicPr>
          <p:cNvPr id="11" name="Obrázek 10" descr="Kokza-ghyz 2015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299446" cy="2952328"/>
          </a:xfrm>
          <a:prstGeom prst="rect">
            <a:avLst/>
          </a:prstGeom>
        </p:spPr>
      </p:pic>
      <p:pic>
        <p:nvPicPr>
          <p:cNvPr id="14" name="Obrázek 13" descr="Kokza-ghyz 2015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482880"/>
            <a:ext cx="4130788" cy="3876772"/>
          </a:xfrm>
          <a:prstGeom prst="rect">
            <a:avLst/>
          </a:prstGeom>
        </p:spPr>
      </p:pic>
      <p:pic>
        <p:nvPicPr>
          <p:cNvPr id="15" name="Obrázek 14" descr="img8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808897" y="1511583"/>
            <a:ext cx="1080120" cy="4338891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4788024" y="5229200"/>
            <a:ext cx="4176464" cy="79208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23528" y="4005064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Normálně se tomu říká &gt;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Silentblok</a:t>
            </a:r>
            <a:r>
              <a:rPr lang="cs-CZ" sz="2800" dirty="0" smtClean="0">
                <a:solidFill>
                  <a:srgbClr val="0000FF"/>
                </a:solidFill>
              </a:rPr>
              <a:t> </a:t>
            </a:r>
            <a:r>
              <a:rPr lang="cs-CZ" sz="2000" dirty="0" smtClean="0">
                <a:solidFill>
                  <a:srgbClr val="0000FF"/>
                </a:solidFill>
              </a:rPr>
              <a:t>je součástka vyrobená ze směsi gumy, která slouží pro pružné uchycení pohyblivých částí. </a:t>
            </a:r>
            <a:endParaRPr lang="cs-CZ" sz="2000" dirty="0">
              <a:solidFill>
                <a:srgbClr val="0000FF"/>
              </a:solidFill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flipV="1">
            <a:off x="3707904" y="3789040"/>
            <a:ext cx="1296144" cy="129614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3033</TotalTime>
  <Words>271</Words>
  <Application>Microsoft Office PowerPoint</Application>
  <PresentationFormat>Předvádění na obrazovce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Default Design</vt:lpstr>
      <vt:lpstr>PŘÍRODNÍ POLYMERY Taraxacum kok-saghyz znovu na scéně!</vt:lpstr>
      <vt:lpstr>Snímek 2</vt:lpstr>
      <vt:lpstr>Snímek 3</vt:lpstr>
      <vt:lpstr>Snímek 4</vt:lpstr>
      <vt:lpstr>Snímek 5</vt:lpstr>
      <vt:lpstr>Snímek 6</vt:lpstr>
      <vt:lpstr>Snímek 7</vt:lpstr>
      <vt:lpstr>Snímek 8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341</cp:revision>
  <dcterms:created xsi:type="dcterms:W3CDTF">2008-02-10T16:41:08Z</dcterms:created>
  <dcterms:modified xsi:type="dcterms:W3CDTF">2017-10-10T16:01:04Z</dcterms:modified>
</cp:coreProperties>
</file>