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474" r:id="rId3"/>
    <p:sldId id="470" r:id="rId4"/>
    <p:sldId id="475" r:id="rId5"/>
    <p:sldId id="476" r:id="rId6"/>
    <p:sldId id="477" r:id="rId7"/>
    <p:sldId id="478" r:id="rId8"/>
    <p:sldId id="479" r:id="rId9"/>
    <p:sldId id="480" r:id="rId10"/>
    <p:sldId id="481" r:id="rId11"/>
    <p:sldId id="482" r:id="rId12"/>
    <p:sldId id="483" r:id="rId13"/>
    <p:sldId id="484" r:id="rId14"/>
    <p:sldId id="485" r:id="rId15"/>
    <p:sldId id="486" r:id="rId16"/>
    <p:sldId id="487" r:id="rId17"/>
    <p:sldId id="488" r:id="rId18"/>
    <p:sldId id="489" r:id="rId19"/>
    <p:sldId id="490" r:id="rId20"/>
    <p:sldId id="491" r:id="rId21"/>
    <p:sldId id="492" r:id="rId22"/>
    <p:sldId id="495" r:id="rId23"/>
    <p:sldId id="494" r:id="rId24"/>
    <p:sldId id="493" r:id="rId25"/>
    <p:sldId id="496" r:id="rId26"/>
    <p:sldId id="497" r:id="rId27"/>
    <p:sldId id="503" r:id="rId28"/>
    <p:sldId id="502" r:id="rId29"/>
    <p:sldId id="504" r:id="rId30"/>
    <p:sldId id="498" r:id="rId31"/>
    <p:sldId id="499" r:id="rId32"/>
    <p:sldId id="500" r:id="rId33"/>
    <p:sldId id="501" r:id="rId34"/>
    <p:sldId id="505" r:id="rId35"/>
    <p:sldId id="506" r:id="rId36"/>
    <p:sldId id="507" r:id="rId37"/>
    <p:sldId id="508" r:id="rId38"/>
    <p:sldId id="512" r:id="rId39"/>
    <p:sldId id="511" r:id="rId40"/>
    <p:sldId id="509" r:id="rId41"/>
    <p:sldId id="510" r:id="rId42"/>
  </p:sldIdLst>
  <p:sldSz cx="9144000" cy="6858000" type="screen4x3"/>
  <p:notesSz cx="6888163" cy="100203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0000"/>
    <a:srgbClr val="FFFF99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90" autoAdjust="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 8 doplněk SEM různých papírů 2017 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12968" cy="432048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CELULÓZA</a:t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DOPLNĚK 1</a:t>
            </a: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/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SEM  různých papírů</a:t>
            </a:r>
            <a: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0000FF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733256"/>
            <a:ext cx="6400800" cy="360040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22. 11. 2017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251520" y="472514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šířky vláken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0" name="Obrázek 9" descr="2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92488" cy="3809110"/>
          </a:xfrm>
          <a:prstGeom prst="rect">
            <a:avLst/>
          </a:prstGeom>
        </p:spPr>
      </p:pic>
      <p:pic>
        <p:nvPicPr>
          <p:cNvPr id="11" name="Obrázek 10" descr="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251520" y="472514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šířky vláken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2" name="Obrázek 11" descr="2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9209" y="764704"/>
            <a:ext cx="4317885" cy="3744416"/>
          </a:xfrm>
          <a:prstGeom prst="rect">
            <a:avLst/>
          </a:prstGeom>
        </p:spPr>
      </p:pic>
      <p:pic>
        <p:nvPicPr>
          <p:cNvPr id="13" name="Obrázek 12" descr="2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713" y="764704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2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2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764704"/>
            <a:ext cx="4369171" cy="37888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5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55272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0" name="Obrázek 9" descr="2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92488" cy="380911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1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laboratorní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23528" y="544522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3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36712"/>
            <a:ext cx="4400922" cy="3816424"/>
          </a:xfrm>
          <a:prstGeom prst="rect">
            <a:avLst/>
          </a:prstGeom>
        </p:spPr>
      </p:pic>
      <p:pic>
        <p:nvPicPr>
          <p:cNvPr id="14" name="Obrázek 13" descr="3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4314" y="836712"/>
            <a:ext cx="4400921" cy="3816424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79512" y="472514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poměrně stejnoměrné šířky vláken a nepřítomnosti plniv a pojiv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laboratorní 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37321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9" name="Obrázek 8" descr="3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92696"/>
            <a:ext cx="4400922" cy="3816424"/>
          </a:xfrm>
          <a:prstGeom prst="rect">
            <a:avLst/>
          </a:prstGeom>
        </p:spPr>
      </p:pic>
      <p:pic>
        <p:nvPicPr>
          <p:cNvPr id="10" name="Obrázek 9" descr="3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9220" y="692696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laboratorní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3_2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400921" cy="3816424"/>
          </a:xfrm>
          <a:prstGeom prst="rect">
            <a:avLst/>
          </a:prstGeom>
        </p:spPr>
      </p:pic>
      <p:pic>
        <p:nvPicPr>
          <p:cNvPr id="14" name="Obrázek 13" descr="3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0201" y="692696"/>
            <a:ext cx="4400921" cy="381642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3528" y="544522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laboratorní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3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4"/>
            <a:ext cx="4400921" cy="3816424"/>
          </a:xfrm>
          <a:prstGeom prst="rect">
            <a:avLst/>
          </a:prstGeom>
        </p:spPr>
      </p:pic>
      <p:pic>
        <p:nvPicPr>
          <p:cNvPr id="13" name="Obrázek 12" descr="3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0042" y="764704"/>
            <a:ext cx="4376454" cy="379520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3528" y="544522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79512" y="472514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poměrně stejnoměrné šířky vláken a nepřítomnosti plniv a pojiv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4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400922" cy="3816424"/>
          </a:xfrm>
          <a:prstGeom prst="rect">
            <a:avLst/>
          </a:prstGeom>
        </p:spPr>
      </p:pic>
      <p:pic>
        <p:nvPicPr>
          <p:cNvPr id="12" name="Obrázek 11" descr="4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79512" y="472514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poměrně stejnoměrné šířky vláken a nepřítomnosti plniv a pojiv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4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764704"/>
            <a:ext cx="4320481" cy="3746667"/>
          </a:xfrm>
          <a:prstGeom prst="rect">
            <a:avLst/>
          </a:prstGeom>
        </p:spPr>
      </p:pic>
      <p:pic>
        <p:nvPicPr>
          <p:cNvPr id="13" name="Obrázek 12" descr="4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3982" y="692696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203848" y="580526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7200" b="1" dirty="0" smtClean="0">
                <a:solidFill>
                  <a:srgbClr val="008000"/>
                </a:solidFill>
                <a:latin typeface="Arial Black" pitchFamily="34" charset="0"/>
              </a:rPr>
              <a:t>PAPÍR</a:t>
            </a:r>
            <a:endParaRPr lang="cs-CZ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b="1" baseline="30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r>
              <a:rPr lang="cs-CZ" sz="4400" b="1" dirty="0" smtClean="0">
                <a:solidFill>
                  <a:srgbClr val="0000FF"/>
                </a:solidFill>
              </a:rPr>
              <a:t>Kartón a lepenka &gt; 250 g/m</a:t>
            </a:r>
            <a:r>
              <a:rPr lang="cs-CZ" sz="4400" b="1" baseline="30000" dirty="0" smtClean="0">
                <a:solidFill>
                  <a:srgbClr val="0000FF"/>
                </a:solidFill>
              </a:rPr>
              <a:t>2</a:t>
            </a:r>
            <a:endParaRPr lang="cs-CZ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3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Obrázek 11" descr="4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4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764704"/>
            <a:ext cx="4358791" cy="377988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4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1" name="Obrázek 10" descr="4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764704"/>
            <a:ext cx="4392489" cy="380911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4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4391227" cy="380801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Má to být směs BAVLNA - LEN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5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4320480" cy="3746666"/>
          </a:xfrm>
          <a:prstGeom prst="rect">
            <a:avLst/>
          </a:prstGeom>
        </p:spPr>
      </p:pic>
      <p:pic>
        <p:nvPicPr>
          <p:cNvPr id="14" name="Obrázek 13" descr="5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6712"/>
            <a:ext cx="4341276" cy="37647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552" y="443711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Má to být směs BAVLNA – LEN, všimněte si dvou různých šířek vláken. </a:t>
            </a:r>
          </a:p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Všimněte si také pojiva, patrně škrob.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5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4317885" cy="3744416"/>
          </a:xfrm>
          <a:prstGeom prst="rect">
            <a:avLst/>
          </a:prstGeom>
        </p:spPr>
      </p:pic>
      <p:pic>
        <p:nvPicPr>
          <p:cNvPr id="12" name="Obrázek 11" descr="5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692696"/>
            <a:ext cx="4325058" cy="37506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467544" y="5805264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Obrázek 13" descr="5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836712"/>
            <a:ext cx="4341276" cy="376470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67544" y="4653136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7" name="Obrázek 16" descr="5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836712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552" y="443711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Má to být směs BAVLNA – LEN, všimněte si dvou různých šířek vláken. </a:t>
            </a:r>
          </a:p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Všimněte si také pojiva, patrně škrob.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5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17885" cy="3744416"/>
          </a:xfrm>
          <a:prstGeom prst="rect">
            <a:avLst/>
          </a:prstGeom>
        </p:spPr>
      </p:pic>
      <p:pic>
        <p:nvPicPr>
          <p:cNvPr id="13" name="Obrázek 12" descr="5_2 1kx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1180" y="764704"/>
            <a:ext cx="4317886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KÁVOVÝ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 X LABORATORNÍ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12" name="Obrázek 11" descr="4_2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91227" cy="3808017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>
            <a:off x="3779912" y="548680"/>
            <a:ext cx="648072" cy="72008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 descr="3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4369171" cy="3788890"/>
          </a:xfrm>
          <a:prstGeom prst="rect">
            <a:avLst/>
          </a:prstGeom>
        </p:spPr>
      </p:pic>
      <p:cxnSp>
        <p:nvCxnSpPr>
          <p:cNvPr id="18" name="Přímá spojovací šipka 17"/>
          <p:cNvCxnSpPr/>
          <p:nvPr/>
        </p:nvCxnSpPr>
        <p:spPr>
          <a:xfrm flipH="1">
            <a:off x="7020272" y="548680"/>
            <a:ext cx="72008" cy="57606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/>
          <p:nvPr/>
        </p:nvSpPr>
        <p:spPr>
          <a:xfrm>
            <a:off x="179512" y="4725144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RŮZNÉ POREZITY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X papírovina snadno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rozmočitelná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trubka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Papír – 200x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Papírovina  – 200x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papir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032448" cy="3496888"/>
          </a:xfrm>
          <a:prstGeom prst="rect">
            <a:avLst/>
          </a:prstGeom>
        </p:spPr>
      </p:pic>
      <p:pic>
        <p:nvPicPr>
          <p:cNvPr id="12" name="Obrázek 11" descr="papirovina 2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24744"/>
            <a:ext cx="4081139" cy="353911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131840" y="515719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POJIVO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>
            <a:stCxn id="14" idx="0"/>
          </p:cNvCxnSpPr>
          <p:nvPr/>
        </p:nvCxnSpPr>
        <p:spPr>
          <a:xfrm flipH="1" flipV="1">
            <a:off x="3635896" y="3861048"/>
            <a:ext cx="108012" cy="129614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V="1">
            <a:off x="3455876" y="2420888"/>
            <a:ext cx="36004" cy="273630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483768" y="558924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VLÁKNA MAJÍ PRŮMĚR 15 – 20 </a:t>
            </a:r>
            <a:r>
              <a:rPr lang="cs-CZ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b="1" dirty="0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X papírovina snadno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rozmočitelná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trubka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pic>
        <p:nvPicPr>
          <p:cNvPr id="11" name="Obrázek 10" descr="papir 2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4037025" cy="3500858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Papír – 2000x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6" name="Obrázek 15" descr="papirovina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2305" y="1124744"/>
            <a:ext cx="3985741" cy="3456384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Papírovina  – 2000x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267744" y="537321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VLÁKNA MAJÍ PRŮMĚR 15 – 20 </a:t>
            </a:r>
            <a:r>
              <a:rPr lang="cs-CZ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b="1" dirty="0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X papírovina snadno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rozmočitelná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trubka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Papír – 10000x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Papírovina  – 10000x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papir 10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24743"/>
            <a:ext cx="4176464" cy="3621777"/>
          </a:xfrm>
          <a:prstGeom prst="rect">
            <a:avLst/>
          </a:prstGeom>
        </p:spPr>
      </p:pic>
      <p:pic>
        <p:nvPicPr>
          <p:cNvPr id="12" name="Obrázek 11" descr="papirovina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24744"/>
            <a:ext cx="4153147" cy="360155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267744" y="537321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VLÁKNA MAJÍ PRŮMĚR 15 – 20 </a:t>
            </a:r>
            <a:r>
              <a:rPr lang="cs-CZ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b="1" dirty="0" smtClean="0">
                <a:solidFill>
                  <a:srgbClr val="FF0000"/>
                </a:solidFill>
                <a:latin typeface="+mn-lt"/>
              </a:rPr>
              <a:t>m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55272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00600"/>
          </a:xfrm>
        </p:spPr>
        <p:txBody>
          <a:bodyPr/>
          <a:lstStyle/>
          <a:p>
            <a:pPr algn="ctr">
              <a:buNone/>
            </a:pP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PAPÍR</a:t>
            </a:r>
          </a:p>
          <a:p>
            <a:pPr algn="just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sz="2400" b="1" baseline="30000" dirty="0" smtClean="0">
                <a:solidFill>
                  <a:srgbClr val="FF0000"/>
                </a:solidFill>
              </a:rPr>
              <a:t>2</a:t>
            </a:r>
            <a:r>
              <a:rPr lang="cs-CZ" sz="2400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BUNIČINA 722px-Zellstoff_200_fach_Polfil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708920"/>
            <a:ext cx="3725934" cy="3096344"/>
          </a:xfrm>
          <a:prstGeom prst="rect">
            <a:avLst/>
          </a:prstGeom>
        </p:spPr>
      </p:pic>
      <p:pic>
        <p:nvPicPr>
          <p:cNvPr id="9" name="Obrázek 8" descr="800px-PaperAutofluoresc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276872"/>
            <a:ext cx="4320480" cy="324036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83568" y="58772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Buničina 200x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932040" y="57332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00FF"/>
                </a:solidFill>
              </a:rPr>
              <a:t>Papír  800x</a:t>
            </a:r>
            <a:endParaRPr lang="cs-CZ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přímo při snímkování SEM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11" name="Obrázek 10" descr="ma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096" y="1700808"/>
            <a:ext cx="4447050" cy="4680520"/>
          </a:xfrm>
          <a:prstGeom prst="rect">
            <a:avLst/>
          </a:prstGeom>
        </p:spPr>
      </p:pic>
      <p:pic>
        <p:nvPicPr>
          <p:cNvPr id="14" name="Obrázek 13" descr="ED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00808"/>
            <a:ext cx="4429343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2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sonda změřena na konkrétní objekt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8" name="Obrázek 7" descr="Al(OH)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8532440" cy="4370592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3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 sonda změřena na konkrétní objekt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10" name="Obrázek 9" descr="CaCO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16832"/>
            <a:ext cx="8244408" cy="422305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4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„projet“ celý snímek a spektra sumarizována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8" name="Obrázek 7" descr="spektrum ce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8460432" cy="457044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283968" y="40050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Pokovení zlatem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4355976" y="4293096"/>
            <a:ext cx="216024" cy="1008112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331640" y="20608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Uhlík z celulózy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>
            <a:off x="1187624" y="2492896"/>
            <a:ext cx="504056" cy="648072"/>
          </a:xfrm>
          <a:prstGeom prst="straightConnector1">
            <a:avLst/>
          </a:prstGeom>
          <a:ln w="412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3491880" y="1700808"/>
            <a:ext cx="4392488" cy="193899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je patrně plněn uhličitanem vápenatým a hydroxidem hlinitým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(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ten je i vazebným činidlem vláken celulózy)</a:t>
            </a:r>
            <a:endParaRPr lang="cs-CZ" sz="24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„pergamenový“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8" name="Obrázek 7" descr="Pergamen papir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4"/>
            <a:ext cx="4369171" cy="3788890"/>
          </a:xfrm>
          <a:prstGeom prst="rect">
            <a:avLst/>
          </a:prstGeom>
        </p:spPr>
      </p:pic>
      <p:pic>
        <p:nvPicPr>
          <p:cNvPr id="9" name="Obrázek 8" descr="Pergamen papir 5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4355976" cy="377744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79512" y="4725144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zploštění vláken &gt; asi KALANDROVÁNO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velkého množství pojiva mezi vlákny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„pergamenový“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sp>
        <p:nvSpPr>
          <p:cNvPr id="10" name="TextovéPole 9"/>
          <p:cNvSpPr txBox="1"/>
          <p:nvPr/>
        </p:nvSpPr>
        <p:spPr>
          <a:xfrm>
            <a:off x="179512" y="4725144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zploštění vláken &gt; asi KALANDROVÁNO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velkého množství pojiva mezi vlákny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Pergamen papir 1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5"/>
            <a:ext cx="4234849" cy="3672408"/>
          </a:xfrm>
          <a:prstGeom prst="rect">
            <a:avLst/>
          </a:prstGeom>
        </p:spPr>
      </p:pic>
      <p:pic>
        <p:nvPicPr>
          <p:cNvPr id="13" name="Obrázek 12" descr="Pergamen papir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764704"/>
            <a:ext cx="4203098" cy="364487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„pergamenový“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10" name="TextovéPole 9"/>
          <p:cNvSpPr txBox="1"/>
          <p:nvPr/>
        </p:nvSpPr>
        <p:spPr>
          <a:xfrm>
            <a:off x="179512" y="4725144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zploštění vláken &gt; asi KALANDROVÁNO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velkého množství pojiva mezi vlákny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Pergamen papir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92697"/>
            <a:ext cx="4068775" cy="352839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51520" y="4293096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Cca. 5000 x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Obrázek 13" descr="Pergamen papir 5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692696"/>
            <a:ext cx="4037025" cy="350085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355976" y="4293096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Cca. 5000 x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Papír na pečení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11" name="Obrázek 10" descr="pecici papir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234849" cy="3672408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395536" y="45091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na pečení 200 x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644008" y="4581128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na pečení 1000 x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9" name="Obrázek 18" descr="pecici papir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692696"/>
            <a:ext cx="4248472" cy="3684221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2195736" y="5085184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Méně vláken a více pojiva</a:t>
            </a:r>
            <a:endParaRPr lang="cs-CZ" sz="2400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Papír na pečení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sp>
        <p:nvSpPr>
          <p:cNvPr id="17" name="TextovéPole 16"/>
          <p:cNvSpPr txBox="1"/>
          <p:nvPr/>
        </p:nvSpPr>
        <p:spPr>
          <a:xfrm>
            <a:off x="251520" y="450912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na pečení 5000 x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644008" y="4581128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na pečení 1000 x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9" name="Obrázek 18" descr="pecici papir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692696"/>
            <a:ext cx="4248472" cy="3684221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2195736" y="5085184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Méně vláken a více pojiva</a:t>
            </a:r>
            <a:endParaRPr lang="cs-CZ" sz="2400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Obrázek 11" descr="pecici papir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92696"/>
            <a:ext cx="4248472" cy="368422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Papír na pečení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X „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PERGAMEN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“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11" name="Obrázek 10" descr="pecici papir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234849" cy="3672408"/>
          </a:xfrm>
          <a:prstGeom prst="rect">
            <a:avLst/>
          </a:prstGeom>
        </p:spPr>
      </p:pic>
      <p:pic>
        <p:nvPicPr>
          <p:cNvPr id="13" name="Obrázek 12" descr="Pergamen papir 2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692696"/>
            <a:ext cx="4234848" cy="3672408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5220072" y="450912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PERGAMEN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200 x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95536" y="45091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na pečení 200 x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Snímkované druhy papíru</a:t>
            </a:r>
            <a:endParaRPr lang="cs-CZ" sz="2800" dirty="0"/>
          </a:p>
        </p:txBody>
      </p:sp>
      <p:sp>
        <p:nvSpPr>
          <p:cNvPr id="15" name="Zástupný symbol pro obsah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1 - papír křídový</a:t>
            </a:r>
          </a:p>
          <a:p>
            <a:r>
              <a:rPr lang="cs-CZ" b="1" dirty="0" smtClean="0"/>
              <a:t>2 - </a:t>
            </a:r>
            <a:r>
              <a:rPr lang="cs-CZ" b="1" dirty="0" err="1" smtClean="0"/>
              <a:t>dřevovinový</a:t>
            </a:r>
            <a:r>
              <a:rPr lang="cs-CZ" b="1" dirty="0" smtClean="0"/>
              <a:t> papír</a:t>
            </a:r>
          </a:p>
          <a:p>
            <a:r>
              <a:rPr lang="cs-CZ" b="1" dirty="0" smtClean="0"/>
              <a:t>3 - papír filtrační</a:t>
            </a:r>
          </a:p>
          <a:p>
            <a:r>
              <a:rPr lang="cs-CZ" b="1" dirty="0" smtClean="0"/>
              <a:t>4 - papír nebělený (kávový flitr)</a:t>
            </a:r>
          </a:p>
          <a:p>
            <a:r>
              <a:rPr lang="cs-CZ" b="1" dirty="0" smtClean="0"/>
              <a:t>5 - ruční papír Velké Losiny</a:t>
            </a:r>
          </a:p>
          <a:p>
            <a:r>
              <a:rPr lang="cs-CZ" b="1" dirty="0" smtClean="0"/>
              <a:t>6 – papírová trubička podléhající snadno rozmočení</a:t>
            </a:r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09320"/>
            <a:ext cx="6408712" cy="260226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Papír na pečení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X „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PERGAMEN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“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5148064" y="450912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PERGAMEN 10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00 x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51520" y="4509120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na pečení 1000 x</a:t>
            </a:r>
          </a:p>
          <a:p>
            <a:pPr algn="ctr"/>
            <a:r>
              <a:rPr lang="cs-CZ" sz="2400" u="sng" dirty="0" smtClean="0">
                <a:solidFill>
                  <a:srgbClr val="0000FF"/>
                </a:solidFill>
                <a:latin typeface="Arial Black" pitchFamily="34" charset="0"/>
              </a:rPr>
              <a:t>Méně vláken a více pojiva</a:t>
            </a:r>
            <a:endParaRPr lang="cs-CZ" sz="2400" u="sng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pecici papir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92696"/>
            <a:ext cx="4317886" cy="3744416"/>
          </a:xfrm>
          <a:prstGeom prst="rect">
            <a:avLst/>
          </a:prstGeom>
        </p:spPr>
      </p:pic>
      <p:pic>
        <p:nvPicPr>
          <p:cNvPr id="12" name="Obrázek 11" descr="Pergamen papir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1" y="692696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Papír na pečení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X „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PERGAMEN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“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5148064" y="450912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PERGAMEN 50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00 x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51520" y="450912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na pečení 5000 x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pecici papir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20688"/>
            <a:ext cx="4358791" cy="3779889"/>
          </a:xfrm>
          <a:prstGeom prst="rect">
            <a:avLst/>
          </a:prstGeom>
        </p:spPr>
      </p:pic>
      <p:pic>
        <p:nvPicPr>
          <p:cNvPr id="13" name="Obrázek 12" descr="Pergamen papir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620688"/>
            <a:ext cx="4320480" cy="37466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pic>
        <p:nvPicPr>
          <p:cNvPr id="9" name="Obrázek 8" descr="1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124744"/>
            <a:ext cx="4369169" cy="3788889"/>
          </a:xfrm>
          <a:prstGeom prst="rect">
            <a:avLst/>
          </a:prstGeom>
        </p:spPr>
      </p:pic>
      <p:pic>
        <p:nvPicPr>
          <p:cNvPr id="10" name="Obrázek 9" descr="1 1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24744"/>
            <a:ext cx="4317886" cy="374441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499992" y="508518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částic plniv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55272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8" name="Obrázek 7" descr="1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22495"/>
            <a:ext cx="4320480" cy="3746666"/>
          </a:xfrm>
          <a:prstGeom prst="rect">
            <a:avLst/>
          </a:prstGeom>
        </p:spPr>
      </p:pic>
      <p:pic>
        <p:nvPicPr>
          <p:cNvPr id="11" name="Obrázek 10" descr="1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124744"/>
            <a:ext cx="4317885" cy="3744416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499992" y="508518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částic plniv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4499992" y="508518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částic plniv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1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08720"/>
            <a:ext cx="4317886" cy="3744416"/>
          </a:xfrm>
          <a:prstGeom prst="rect">
            <a:avLst/>
          </a:prstGeom>
        </p:spPr>
      </p:pic>
      <p:pic>
        <p:nvPicPr>
          <p:cNvPr id="10" name="Obrázek 9" descr="1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908720"/>
            <a:ext cx="4369171" cy="37888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251520" y="4725144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zploštění vláken, patrně po kalandrování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1_2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4400921" cy="3816424"/>
          </a:xfrm>
          <a:prstGeom prst="rect">
            <a:avLst/>
          </a:prstGeom>
        </p:spPr>
      </p:pic>
      <p:pic>
        <p:nvPicPr>
          <p:cNvPr id="14" name="Obrázek 13" descr="1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6711"/>
            <a:ext cx="4386037" cy="38035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22. 11. 2017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8 doplněk SEM různých papírů 2017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pic>
        <p:nvPicPr>
          <p:cNvPr id="12" name="Obrázek 11" descr="2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764704"/>
            <a:ext cx="4400922" cy="3816424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51520" y="4725144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tmavších míst, což je patrně velká částice DŘEVOVINY  pod vlákny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5" name="Obrázek 14" descr="2 8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764704"/>
            <a:ext cx="4392488" cy="3809111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H="1" flipV="1">
            <a:off x="3779912" y="2204864"/>
            <a:ext cx="504056" cy="259228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5344</TotalTime>
  <Words>1424</Words>
  <Application>Microsoft Office PowerPoint</Application>
  <PresentationFormat>Předvádění na obrazovce (4:3)</PresentationFormat>
  <Paragraphs>257</Paragraphs>
  <Slides>41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Default Design</vt:lpstr>
      <vt:lpstr>PŘÍRODNÍ POLYMERY CELULÓZA DOPLNĚK 1 SEM  různých papírů </vt:lpstr>
      <vt:lpstr>Výroba papíru</vt:lpstr>
      <vt:lpstr>Výroba papíru</vt:lpstr>
      <vt:lpstr>Snímkované druhy papíru</vt:lpstr>
      <vt:lpstr>Papír křídový 1</vt:lpstr>
      <vt:lpstr>Papír křídový 2</vt:lpstr>
      <vt:lpstr>Papír křídový 3</vt:lpstr>
      <vt:lpstr>Papír křídový 4</vt:lpstr>
      <vt:lpstr>Papír dřevovinový 1</vt:lpstr>
      <vt:lpstr>Papír dřevovinový 2</vt:lpstr>
      <vt:lpstr>Papír dřevovinový 3</vt:lpstr>
      <vt:lpstr>Papír dřevovinový 4</vt:lpstr>
      <vt:lpstr>Papír dřevovinový 5</vt:lpstr>
      <vt:lpstr>Papír filtrační laboratorní 1 </vt:lpstr>
      <vt:lpstr>Papír filtrační laboratorní 2 </vt:lpstr>
      <vt:lpstr>Papír filtrační laboratorní 3</vt:lpstr>
      <vt:lpstr>Papír filtrační laboratorní 4</vt:lpstr>
      <vt:lpstr>Papír filtrační KÁVOVÝ 1 </vt:lpstr>
      <vt:lpstr>Papír filtrační KÁVOVÝ 2 </vt:lpstr>
      <vt:lpstr>Papír filtrační KÁVOVÝ 3 </vt:lpstr>
      <vt:lpstr>Papír filtrační KÁVOVÝ 4 </vt:lpstr>
      <vt:lpstr>Papír ruční Velké Losiny 1</vt:lpstr>
      <vt:lpstr>Papír ruční Velké Losiny 2</vt:lpstr>
      <vt:lpstr>Papír ruční Velké Losiny 3</vt:lpstr>
      <vt:lpstr>Papír ruční Velké Losiny 4</vt:lpstr>
      <vt:lpstr>Papír filtrační KÁVOVÝ  X LABORATORNÍ </vt:lpstr>
      <vt:lpstr>Papír X papírovina snadno rozmočitelná trubka 1</vt:lpstr>
      <vt:lpstr>Papír X papírovina snadno rozmočitelná trubka 2</vt:lpstr>
      <vt:lpstr>Papír X papírovina snadno rozmočitelná trubka 3</vt:lpstr>
      <vt:lpstr>Papír křídový- ANALÝZA PLNIV přímo při snímkování SEM 1</vt:lpstr>
      <vt:lpstr>Papír křídový- ANALÝZA PLNIV 2 sonda změřena na konkrétní objekt</vt:lpstr>
      <vt:lpstr>Papír křídový- ANALÝZA PLNIV 3  sonda změřena na konkrétní objekt</vt:lpstr>
      <vt:lpstr>Papír křídový- ANALÝZA PLNIV 4 „projet“ celý snímek a spektra sumarizována</vt:lpstr>
      <vt:lpstr>Papír „pergamenový“ 1</vt:lpstr>
      <vt:lpstr>Papír „pergamenový“ 2</vt:lpstr>
      <vt:lpstr>Papír „pergamenový“ 3</vt:lpstr>
      <vt:lpstr>Papír na pečení 1</vt:lpstr>
      <vt:lpstr>Papír na pečení 2</vt:lpstr>
      <vt:lpstr>Papír na pečení X „PERGAMEN“ 1</vt:lpstr>
      <vt:lpstr>Papír na pečení X „PERGAMEN“ 2</vt:lpstr>
      <vt:lpstr>Papír na pečení X „PERGAMEN“ 3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600</cp:revision>
  <dcterms:created xsi:type="dcterms:W3CDTF">2008-02-10T16:41:08Z</dcterms:created>
  <dcterms:modified xsi:type="dcterms:W3CDTF">2017-11-21T20:14:15Z</dcterms:modified>
</cp:coreProperties>
</file>