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510" r:id="rId3"/>
    <p:sldId id="397" r:id="rId4"/>
    <p:sldId id="398" r:id="rId5"/>
    <p:sldId id="440" r:id="rId6"/>
    <p:sldId id="447" r:id="rId7"/>
    <p:sldId id="446" r:id="rId8"/>
    <p:sldId id="452" r:id="rId9"/>
    <p:sldId id="487" r:id="rId10"/>
    <p:sldId id="449" r:id="rId11"/>
    <p:sldId id="443" r:id="rId12"/>
    <p:sldId id="454" r:id="rId13"/>
    <p:sldId id="453" r:id="rId14"/>
    <p:sldId id="450" r:id="rId15"/>
    <p:sldId id="459" r:id="rId16"/>
    <p:sldId id="460" r:id="rId17"/>
    <p:sldId id="461" r:id="rId18"/>
    <p:sldId id="462" r:id="rId19"/>
    <p:sldId id="463" r:id="rId20"/>
    <p:sldId id="451" r:id="rId21"/>
    <p:sldId id="444" r:id="rId22"/>
    <p:sldId id="499" r:id="rId23"/>
    <p:sldId id="448" r:id="rId24"/>
    <p:sldId id="441" r:id="rId25"/>
    <p:sldId id="442" r:id="rId26"/>
    <p:sldId id="455" r:id="rId27"/>
    <p:sldId id="503" r:id="rId28"/>
    <p:sldId id="456" r:id="rId29"/>
    <p:sldId id="465" r:id="rId30"/>
    <p:sldId id="492" r:id="rId31"/>
    <p:sldId id="467" r:id="rId32"/>
    <p:sldId id="466" r:id="rId33"/>
    <p:sldId id="445" r:id="rId34"/>
    <p:sldId id="508" r:id="rId35"/>
    <p:sldId id="464" r:id="rId36"/>
    <p:sldId id="485" r:id="rId37"/>
    <p:sldId id="457" r:id="rId38"/>
    <p:sldId id="458" r:id="rId39"/>
    <p:sldId id="504" r:id="rId40"/>
    <p:sldId id="505" r:id="rId41"/>
    <p:sldId id="469" r:id="rId42"/>
    <p:sldId id="468" r:id="rId43"/>
    <p:sldId id="473" r:id="rId44"/>
    <p:sldId id="471" r:id="rId45"/>
    <p:sldId id="494" r:id="rId46"/>
    <p:sldId id="498" r:id="rId47"/>
    <p:sldId id="495" r:id="rId48"/>
    <p:sldId id="493" r:id="rId49"/>
    <p:sldId id="509" r:id="rId50"/>
    <p:sldId id="501" r:id="rId51"/>
    <p:sldId id="488" r:id="rId52"/>
    <p:sldId id="489" r:id="rId53"/>
    <p:sldId id="490" r:id="rId54"/>
    <p:sldId id="491" r:id="rId55"/>
    <p:sldId id="502" r:id="rId56"/>
    <p:sldId id="472" r:id="rId57"/>
    <p:sldId id="474" r:id="rId58"/>
    <p:sldId id="439" r:id="rId59"/>
    <p:sldId id="478" r:id="rId60"/>
    <p:sldId id="477" r:id="rId61"/>
    <p:sldId id="479" r:id="rId62"/>
    <p:sldId id="480" r:id="rId63"/>
    <p:sldId id="497" r:id="rId64"/>
    <p:sldId id="481" r:id="rId65"/>
    <p:sldId id="476" r:id="rId66"/>
    <p:sldId id="482" r:id="rId67"/>
    <p:sldId id="483" r:id="rId68"/>
    <p:sldId id="484" r:id="rId69"/>
    <p:sldId id="506" r:id="rId70"/>
    <p:sldId id="507" r:id="rId71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99"/>
    <a:srgbClr val="FFFF00"/>
    <a:srgbClr val="FF00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0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sparagin" TargetMode="External"/><Relationship Id="rId13" Type="http://schemas.openxmlformats.org/officeDocument/2006/relationships/hyperlink" Target="http://cs.wikipedia.org/wiki/Histidin" TargetMode="External"/><Relationship Id="rId18" Type="http://schemas.openxmlformats.org/officeDocument/2006/relationships/hyperlink" Target="http://cs.wikipedia.org/wiki/Tryptofan" TargetMode="External"/><Relationship Id="rId3" Type="http://schemas.openxmlformats.org/officeDocument/2006/relationships/hyperlink" Target="http://cs.wikipedia.org/wiki/Alanin" TargetMode="External"/><Relationship Id="rId7" Type="http://schemas.openxmlformats.org/officeDocument/2006/relationships/hyperlink" Target="http://cs.wikipedia.org/wiki/Kyselina_asparagov%C3%A1" TargetMode="External"/><Relationship Id="rId12" Type="http://schemas.openxmlformats.org/officeDocument/2006/relationships/hyperlink" Target="http://cs.wikipedia.org/wiki/Lysin" TargetMode="External"/><Relationship Id="rId17" Type="http://schemas.openxmlformats.org/officeDocument/2006/relationships/hyperlink" Target="http://cs.wikipedia.org/wiki/Tyrozin" TargetMode="External"/><Relationship Id="rId2" Type="http://schemas.openxmlformats.org/officeDocument/2006/relationships/hyperlink" Target="http://cs.wikipedia.org/wiki/Glycin" TargetMode="External"/><Relationship Id="rId16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hyperlink" Target="http://cs.wikipedia.org/wiki/Arginin" TargetMode="External"/><Relationship Id="rId5" Type="http://schemas.openxmlformats.org/officeDocument/2006/relationships/hyperlink" Target="http://cs.wikipedia.org/wiki/Leucin" TargetMode="External"/><Relationship Id="rId15" Type="http://schemas.openxmlformats.org/officeDocument/2006/relationships/hyperlink" Target="http://cs.wikipedia.org/wiki/Serin" TargetMode="External"/><Relationship Id="rId10" Type="http://schemas.openxmlformats.org/officeDocument/2006/relationships/hyperlink" Target="http://cs.wikipedia.org/wiki/Glutamin" TargetMode="External"/><Relationship Id="rId4" Type="http://schemas.openxmlformats.org/officeDocument/2006/relationships/hyperlink" Target="http://cs.wikipedia.org/wiki/Valin" TargetMode="External"/><Relationship Id="rId9" Type="http://schemas.openxmlformats.org/officeDocument/2006/relationships/hyperlink" Target="http://cs.wikipedia.org/wiki/Kyselina_glutamov%C3%A1" TargetMode="External"/><Relationship Id="rId14" Type="http://schemas.openxmlformats.org/officeDocument/2006/relationships/hyperlink" Target="http://cs.wikipedia.org/wiki/Fenylalani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13" Type="http://schemas.openxmlformats.org/officeDocument/2006/relationships/hyperlink" Target="http://cs.wikipedia.org/wiki/Ribozom" TargetMode="External"/><Relationship Id="rId3" Type="http://schemas.openxmlformats.org/officeDocument/2006/relationships/hyperlink" Target="http://cs.wikipedia.org/wiki/Cystein" TargetMode="External"/><Relationship Id="rId7" Type="http://schemas.openxmlformats.org/officeDocument/2006/relationships/hyperlink" Target="http://cs.wikipedia.org/wiki/Aminokyseliny" TargetMode="External"/><Relationship Id="rId12" Type="http://schemas.openxmlformats.org/officeDocument/2006/relationships/hyperlink" Target="http://cs.wikipedia.org/wiki/Mitochondrie" TargetMode="External"/><Relationship Id="rId2" Type="http://schemas.openxmlformats.org/officeDocument/2006/relationships/hyperlink" Target="http://cs.wikipedia.org/wiki/Methi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thion_peroxid%C3%A1za" TargetMode="External"/><Relationship Id="rId11" Type="http://schemas.openxmlformats.org/officeDocument/2006/relationships/hyperlink" Target="http://cs.wikipedia.org/wiki/Plastid" TargetMode="External"/><Relationship Id="rId5" Type="http://schemas.openxmlformats.org/officeDocument/2006/relationships/hyperlink" Target="http://cs.wikipedia.org/wiki/Selenocystein" TargetMode="External"/><Relationship Id="rId10" Type="http://schemas.openxmlformats.org/officeDocument/2006/relationships/hyperlink" Target="http://cs.wikipedia.org/wiki/Translace" TargetMode="External"/><Relationship Id="rId4" Type="http://schemas.openxmlformats.org/officeDocument/2006/relationships/hyperlink" Target="http://cs.wikipedia.org/wiki/Prolin" TargetMode="External"/><Relationship Id="rId9" Type="http://schemas.openxmlformats.org/officeDocument/2006/relationships/hyperlink" Target="http://cs.wikipedia.org/wiki/N-formylmethioni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cs.wikipedia.org/wiki/Alanin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cs.wikipedia.org/wiki/Glyc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cs.wikipedia.org/wiki/Leucin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cs.wikipedia.org/wiki/Valin" TargetMode="Externa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cs.wikipedia.org/wiki/Tyrosin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cs.wikipedia.org/wiki/Cystein" TargetMode="External"/><Relationship Id="rId4" Type="http://schemas.openxmlformats.org/officeDocument/2006/relationships/hyperlink" Target="http://cs.wikipedia.org/wiki/Methionin" TargetMode="Externa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cs.wikipedia.org/wiki/Kyselina_asparagov%C3%A1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cs.wikipedia.org/wiki/Lys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min" TargetMode="External"/><Relationship Id="rId5" Type="http://schemas.openxmlformats.org/officeDocument/2006/relationships/hyperlink" Target="http://cs.wikipedia.org/wiki/Kyselina_glutamov%C3%A1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://cs.wikipedia.org/wiki/Asparagin" TargetMode="External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cs.wikipedia.org/wiki/Histidin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://cs.wikipedia.org/wiki/Argi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Prolin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://cs.wikipedia.org/wiki/Tryptofan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cs.wikipedia.org/wiki/Fenylalanin" TargetMode="Externa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cs.wikipedia.org/wiki/Pyrolysin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://cs.wikipedia.org/wiki/Selenocys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://cs.wikipedia.org/wiki/N-formylmethionin" TargetMode="External"/><Relationship Id="rId4" Type="http://schemas.openxmlformats.org/officeDocument/2006/relationships/hyperlink" Target="http://cs.wikipedia.org/wiki/Serin" TargetMode="External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isociace" TargetMode="External"/><Relationship Id="rId3" Type="http://schemas.openxmlformats.org/officeDocument/2006/relationships/hyperlink" Target="http://en.wikipedia.org/wiki/Amine" TargetMode="External"/><Relationship Id="rId7" Type="http://schemas.openxmlformats.org/officeDocument/2006/relationships/hyperlink" Target="http://en.wikipedia.org/wiki/Isoelectric_point" TargetMode="External"/><Relationship Id="rId2" Type="http://schemas.openxmlformats.org/officeDocument/2006/relationships/hyperlink" Target="http://en.wikipedia.org/wiki/Amino_aci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PKa" TargetMode="External"/><Relationship Id="rId5" Type="http://schemas.openxmlformats.org/officeDocument/2006/relationships/hyperlink" Target="http://en.wikipedia.org/wiki/Mean" TargetMode="External"/><Relationship Id="rId4" Type="http://schemas.openxmlformats.org/officeDocument/2006/relationships/hyperlink" Target="http://en.wikipedia.org/wiki/Carboxyl" TargetMode="External"/><Relationship Id="rId9" Type="http://schemas.openxmlformats.org/officeDocument/2006/relationships/hyperlink" Target="http://cs.wikipedia.org/wiki/PH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ysine" TargetMode="External"/><Relationship Id="rId13" Type="http://schemas.openxmlformats.org/officeDocument/2006/relationships/hyperlink" Target="http://en.wikipedia.org/wiki/Glutamic_acid" TargetMode="External"/><Relationship Id="rId18" Type="http://schemas.openxmlformats.org/officeDocument/2006/relationships/hyperlink" Target="http://en.wikipedia.org/wiki/Valine" TargetMode="External"/><Relationship Id="rId26" Type="http://schemas.openxmlformats.org/officeDocument/2006/relationships/hyperlink" Target="http://en.wikipedia.org/wiki/Biosynthesis" TargetMode="External"/><Relationship Id="rId3" Type="http://schemas.openxmlformats.org/officeDocument/2006/relationships/hyperlink" Target="http://en.wikipedia.org/wiki/Alanine" TargetMode="External"/><Relationship Id="rId21" Type="http://schemas.openxmlformats.org/officeDocument/2006/relationships/hyperlink" Target="http://en.wikipedia.org/wiki/Selenocysteine" TargetMode="External"/><Relationship Id="rId7" Type="http://schemas.openxmlformats.org/officeDocument/2006/relationships/hyperlink" Target="http://en.wikipedia.org/wiki/Asparagine" TargetMode="External"/><Relationship Id="rId12" Type="http://schemas.openxmlformats.org/officeDocument/2006/relationships/hyperlink" Target="http://en.wikipedia.org/wiki/Phenylalanine" TargetMode="External"/><Relationship Id="rId17" Type="http://schemas.openxmlformats.org/officeDocument/2006/relationships/hyperlink" Target="http://en.wikipedia.org/wiki/Glycine" TargetMode="External"/><Relationship Id="rId25" Type="http://schemas.openxmlformats.org/officeDocument/2006/relationships/hyperlink" Target="http://en.wikipedia.org/wiki/Human_body" TargetMode="External"/><Relationship Id="rId2" Type="http://schemas.openxmlformats.org/officeDocument/2006/relationships/hyperlink" Target="http://en.wikipedia.org/wiki/Histidine" TargetMode="External"/><Relationship Id="rId16" Type="http://schemas.openxmlformats.org/officeDocument/2006/relationships/hyperlink" Target="http://en.wikipedia.org/wiki/Tryptophan" TargetMode="External"/><Relationship Id="rId20" Type="http://schemas.openxmlformats.org/officeDocument/2006/relationships/hyperlink" Target="http://en.wikipedia.org/wiki/Proline" TargetMode="External"/><Relationship Id="rId29" Type="http://schemas.openxmlformats.org/officeDocument/2006/relationships/hyperlink" Target="http://en.wikipedia.org/wiki/Taur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Leucine" TargetMode="External"/><Relationship Id="rId11" Type="http://schemas.openxmlformats.org/officeDocument/2006/relationships/hyperlink" Target="http://en.wikipedia.org/wiki/Cysteine" TargetMode="External"/><Relationship Id="rId24" Type="http://schemas.openxmlformats.org/officeDocument/2006/relationships/hyperlink" Target="http://en.wikipedia.org/wiki/Essential_amino_acid" TargetMode="External"/><Relationship Id="rId5" Type="http://schemas.openxmlformats.org/officeDocument/2006/relationships/hyperlink" Target="http://en.wikipedia.org/wiki/Arginine" TargetMode="External"/><Relationship Id="rId15" Type="http://schemas.openxmlformats.org/officeDocument/2006/relationships/hyperlink" Target="http://en.wikipedia.org/wiki/Glutamine" TargetMode="External"/><Relationship Id="rId23" Type="http://schemas.openxmlformats.org/officeDocument/2006/relationships/hyperlink" Target="http://en.wikipedia.org/wiki/Tyrosine" TargetMode="External"/><Relationship Id="rId28" Type="http://schemas.openxmlformats.org/officeDocument/2006/relationships/hyperlink" Target="http://en.wikipedia.org/wiki/Amino_acid" TargetMode="External"/><Relationship Id="rId10" Type="http://schemas.openxmlformats.org/officeDocument/2006/relationships/hyperlink" Target="http://en.wikipedia.org/wiki/Methionine" TargetMode="External"/><Relationship Id="rId19" Type="http://schemas.openxmlformats.org/officeDocument/2006/relationships/hyperlink" Target="http://en.wikipedia.org/wiki/Ornithine" TargetMode="External"/><Relationship Id="rId4" Type="http://schemas.openxmlformats.org/officeDocument/2006/relationships/hyperlink" Target="http://en.wikipedia.org/wiki/Isoleucine" TargetMode="External"/><Relationship Id="rId9" Type="http://schemas.openxmlformats.org/officeDocument/2006/relationships/hyperlink" Target="http://en.wikipedia.org/wiki/Aspartic_acid" TargetMode="External"/><Relationship Id="rId14" Type="http://schemas.openxmlformats.org/officeDocument/2006/relationships/hyperlink" Target="http://en.wikipedia.org/wiki/Threonine" TargetMode="External"/><Relationship Id="rId22" Type="http://schemas.openxmlformats.org/officeDocument/2006/relationships/hyperlink" Target="http://en.wikipedia.org/wiki/Serine" TargetMode="External"/><Relationship Id="rId27" Type="http://schemas.openxmlformats.org/officeDocument/2006/relationships/hyperlink" Target="http://en.wikipedia.org/wiki/Chemical_compoun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erin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32.png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28.png"/><Relationship Id="rId4" Type="http://schemas.openxmlformats.org/officeDocument/2006/relationships/hyperlink" Target="http://cs.wikipedia.org/wiki/Prolin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Chymotrypsin" TargetMode="External"/><Relationship Id="rId3" Type="http://schemas.openxmlformats.org/officeDocument/2006/relationships/hyperlink" Target="https://cs.wikipedia.org/wiki/Pepsin" TargetMode="External"/><Relationship Id="rId7" Type="http://schemas.openxmlformats.org/officeDocument/2006/relationships/hyperlink" Target="https://cs.wikipedia.org/wiki/Trypsin" TargetMode="External"/><Relationship Id="rId2" Type="http://schemas.openxmlformats.org/officeDocument/2006/relationships/hyperlink" Target="https://cs.wikipedia.org/wiki/Hydrol%C3%BDz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Tenk%C3%A9_st%C5%99evo" TargetMode="External"/><Relationship Id="rId5" Type="http://schemas.openxmlformats.org/officeDocument/2006/relationships/hyperlink" Target="https://cs.wikipedia.org/wiki/%C5%BDaludek" TargetMode="External"/><Relationship Id="rId10" Type="http://schemas.openxmlformats.org/officeDocument/2006/relationships/hyperlink" Target="https://cs.wikipedia.org/wiki/Aminokyselina" TargetMode="External"/><Relationship Id="rId4" Type="http://schemas.openxmlformats.org/officeDocument/2006/relationships/hyperlink" Target="https://cs.wikipedia.org/wiki/Kyselina_chlorovod%C3%ADkov%C3%A1" TargetMode="External"/><Relationship Id="rId9" Type="http://schemas.openxmlformats.org/officeDocument/2006/relationships/hyperlink" Target="https://cs.wikipedia.org/wiki/Peptid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hyperlink" Target="http://cs.wikipedia.org/wiki/Leucin" TargetMode="External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cs.wikipedia.org/wiki/Serin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://cs.wikipedia.org/wiki/Glyc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eplota_t%C3%A1n%C3%AD" TargetMode="External"/><Relationship Id="rId3" Type="http://schemas.openxmlformats.org/officeDocument/2006/relationships/hyperlink" Target="http://cs.wikipedia.org/wiki/Chemick%C3%BD_n%C3%A1zev" TargetMode="External"/><Relationship Id="rId7" Type="http://schemas.openxmlformats.org/officeDocument/2006/relationships/hyperlink" Target="http://cs.wikipedia.org/wiki/Mol%C3%A1rn%C3%AD_hmotnost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Krystalick%C3%A1_l%C3%A1tka" TargetMode="External"/><Relationship Id="rId5" Type="http://schemas.openxmlformats.org/officeDocument/2006/relationships/hyperlink" Target="http://cs.wikipedia.org/wiki/Registra%C4%8Dn%C3%AD_%C4%8D%C3%ADslo_CAS" TargetMode="External"/><Relationship Id="rId4" Type="http://schemas.openxmlformats.org/officeDocument/2006/relationships/hyperlink" Target="http://cs.wikipedia.org/wiki/Chemick%C3%BD_vzorec" TargetMode="External"/><Relationship Id="rId9" Type="http://schemas.openxmlformats.org/officeDocument/2006/relationships/hyperlink" Target="http://cs.wikipedia.org/wiki/Rozpustnost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sfor" TargetMode="External"/><Relationship Id="rId13" Type="http://schemas.openxmlformats.org/officeDocument/2006/relationships/hyperlink" Target="http://cs.wikipedia.org/wiki/Akn%C3%A9" TargetMode="External"/><Relationship Id="rId3" Type="http://schemas.openxmlformats.org/officeDocument/2006/relationships/hyperlink" Target="http://cs.wikipedia.org/wiki/Ml%C3%A9ko" TargetMode="External"/><Relationship Id="rId7" Type="http://schemas.openxmlformats.org/officeDocument/2006/relationships/hyperlink" Target="http://cs.wikipedia.org/wiki/Ho%C5%99%C4%8D%C3%ADk" TargetMode="External"/><Relationship Id="rId12" Type="http://schemas.openxmlformats.org/officeDocument/2006/relationships/hyperlink" Target="http://cs.wikipedia.org/wiki/Zinek" TargetMode="External"/><Relationship Id="rId2" Type="http://schemas.openxmlformats.org/officeDocument/2006/relationships/hyperlink" Target="http://cs.wikipedia.org/wiki/Teku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%C3%BDr" TargetMode="External"/><Relationship Id="rId11" Type="http://schemas.openxmlformats.org/officeDocument/2006/relationships/hyperlink" Target="http://cs.wikipedia.org/wiki/Sod%C3%ADk" TargetMode="External"/><Relationship Id="rId5" Type="http://schemas.openxmlformats.org/officeDocument/2006/relationships/hyperlink" Target="http://cs.wikipedia.org/wiki/Tvaroh" TargetMode="External"/><Relationship Id="rId10" Type="http://schemas.openxmlformats.org/officeDocument/2006/relationships/hyperlink" Target="http://cs.wikipedia.org/wiki/Drasl%C3%ADk" TargetMode="External"/><Relationship Id="rId4" Type="http://schemas.openxmlformats.org/officeDocument/2006/relationships/hyperlink" Target="http://cs.wikipedia.org/wiki/Kasein" TargetMode="External"/><Relationship Id="rId9" Type="http://schemas.openxmlformats.org/officeDocument/2006/relationships/hyperlink" Target="http://cs.wikipedia.org/wiki/V%C3%A1pn%C3%ADk" TargetMode="External"/><Relationship Id="rId14" Type="http://schemas.openxmlformats.org/officeDocument/2006/relationships/hyperlink" Target="http://cs.wikipedia.org/wiki/PH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ovine_serum_albumin" TargetMode="External"/><Relationship Id="rId13" Type="http://schemas.openxmlformats.org/officeDocument/2006/relationships/hyperlink" Target="http://en.wikipedia.org/wiki/Cow" TargetMode="External"/><Relationship Id="rId18" Type="http://schemas.openxmlformats.org/officeDocument/2006/relationships/hyperlink" Target="http://en.wikipedia.org/wiki/Mammal" TargetMode="External"/><Relationship Id="rId3" Type="http://schemas.openxmlformats.org/officeDocument/2006/relationships/hyperlink" Target="http://en.wikipedia.org/wiki/Whey" TargetMode="External"/><Relationship Id="rId21" Type="http://schemas.openxmlformats.org/officeDocument/2006/relationships/hyperlink" Target="http://en.wikipedia.org/wiki/Bacterium" TargetMode="External"/><Relationship Id="rId7" Type="http://schemas.openxmlformats.org/officeDocument/2006/relationships/hyperlink" Target="http://en.wikipedia.org/wiki/Alpha-lactalbumin" TargetMode="External"/><Relationship Id="rId12" Type="http://schemas.openxmlformats.org/officeDocument/2006/relationships/hyperlink" Target="http://en.wikipedia.org/wiki/Whey_protein" TargetMode="External"/><Relationship Id="rId17" Type="http://schemas.openxmlformats.org/officeDocument/2006/relationships/hyperlink" Target="http://en.wikipedia.org/wiki/Plasma_protein" TargetMode="External"/><Relationship Id="rId2" Type="http://schemas.openxmlformats.org/officeDocument/2006/relationships/hyperlink" Target="http://en.wikipedia.org/wiki/Globular_protein" TargetMode="External"/><Relationship Id="rId16" Type="http://schemas.openxmlformats.org/officeDocument/2006/relationships/hyperlink" Target="http://en.wikipedia.org/wiki/Protein" TargetMode="External"/><Relationship Id="rId20" Type="http://schemas.openxmlformats.org/officeDocument/2006/relationships/hyperlink" Target="http://en.wikipedia.org/wiki/Immune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eta-lactoglobulin" TargetMode="External"/><Relationship Id="rId11" Type="http://schemas.openxmlformats.org/officeDocument/2006/relationships/hyperlink" Target="http://en.wikipedia.org/wiki/PH" TargetMode="External"/><Relationship Id="rId5" Type="http://schemas.openxmlformats.org/officeDocument/2006/relationships/hyperlink" Target="http://en.wikipedia.org/wiki/Milk" TargetMode="External"/><Relationship Id="rId15" Type="http://schemas.openxmlformats.org/officeDocument/2006/relationships/hyperlink" Target="http://en.wikipedia.org/wiki/Brain_function" TargetMode="External"/><Relationship Id="rId10" Type="http://schemas.openxmlformats.org/officeDocument/2006/relationships/hyperlink" Target="http://en.wikipedia.org/wiki/Immunoglobulins" TargetMode="External"/><Relationship Id="rId19" Type="http://schemas.openxmlformats.org/officeDocument/2006/relationships/hyperlink" Target="http://en.wikipedia.org/wiki/B_cell" TargetMode="External"/><Relationship Id="rId4" Type="http://schemas.openxmlformats.org/officeDocument/2006/relationships/hyperlink" Target="http://en.wikipedia.org/wiki/Cheese" TargetMode="External"/><Relationship Id="rId9" Type="http://schemas.openxmlformats.org/officeDocument/2006/relationships/hyperlink" Target="http://en.wikipedia.org/wiki/Serum_albumin" TargetMode="External"/><Relationship Id="rId14" Type="http://schemas.openxmlformats.org/officeDocument/2006/relationships/hyperlink" Target="http://en.wikipedia.org/wiki/Sheep" TargetMode="External"/><Relationship Id="rId22" Type="http://schemas.openxmlformats.org/officeDocument/2006/relationships/hyperlink" Target="http://en.wikipedia.org/wiki/Virus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lycoprote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3" Type="http://schemas.openxmlformats.org/officeDocument/2006/relationships/hyperlink" Target="http://cs.wikipedia.org/wiki/Voda" TargetMode="External"/><Relationship Id="rId7" Type="http://schemas.openxmlformats.org/officeDocument/2006/relationships/hyperlink" Target="http://cs.wikipedia.org/wiki/Selenocystein" TargetMode="External"/><Relationship Id="rId2" Type="http://schemas.openxmlformats.org/officeDocument/2006/relationships/hyperlink" Target="http://cs.wikipedia.org/wiki/Peptidov%C3%A1_vaz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/index.php?title=Iminokyselina&amp;action=edit&amp;redlink=1" TargetMode="External"/><Relationship Id="rId5" Type="http://schemas.openxmlformats.org/officeDocument/2006/relationships/hyperlink" Target="http://cs.wikipedia.org/wiki/B%C3%ADlkovina" TargetMode="External"/><Relationship Id="rId10" Type="http://schemas.openxmlformats.org/officeDocument/2006/relationships/hyperlink" Target="http://cs.wikipedia.org/wiki/Methionin" TargetMode="External"/><Relationship Id="rId4" Type="http://schemas.openxmlformats.org/officeDocument/2006/relationships/hyperlink" Target="http://cs.wikipedia.org/wiki/Peptid" TargetMode="External"/><Relationship Id="rId9" Type="http://schemas.openxmlformats.org/officeDocument/2006/relationships/hyperlink" Target="http://cs.wikipedia.org/wiki/N-formylmethioni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8 2017</a:t>
            </a:r>
            <a:endParaRPr lang="sk-SK" dirty="0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Kasein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syrovátka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vaječné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proteiny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22. 11. 2017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8" name="Obrázek 7" descr="731px-Peptidformation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612" y="836712"/>
            <a:ext cx="6962775" cy="5445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0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Aminokyseliny s alifatickým postranním řetězcem</a:t>
            </a:r>
          </a:p>
          <a:p>
            <a:r>
              <a:rPr lang="cs-CZ" dirty="0" smtClean="0">
                <a:hlinkClick r:id="rId2" tooltip="Glycin"/>
              </a:rPr>
              <a:t>Glycin</a:t>
            </a:r>
            <a:r>
              <a:rPr lang="cs-CZ" dirty="0" smtClean="0"/>
              <a:t> </a:t>
            </a:r>
            <a:r>
              <a:rPr lang="cs-CZ" b="1" dirty="0" err="1" smtClean="0"/>
              <a:t>Gly</a:t>
            </a:r>
            <a:r>
              <a:rPr lang="cs-CZ" dirty="0" smtClean="0"/>
              <a:t> (G)</a:t>
            </a:r>
          </a:p>
          <a:p>
            <a:r>
              <a:rPr lang="cs-CZ" dirty="0" smtClean="0">
                <a:hlinkClick r:id="rId3" tooltip="Alanin"/>
              </a:rPr>
              <a:t>Alanin</a:t>
            </a:r>
            <a:r>
              <a:rPr lang="cs-CZ" dirty="0" smtClean="0"/>
              <a:t> </a:t>
            </a:r>
            <a:r>
              <a:rPr lang="cs-CZ" b="1" dirty="0" smtClean="0"/>
              <a:t>Ala</a:t>
            </a:r>
            <a:r>
              <a:rPr lang="cs-CZ" dirty="0" smtClean="0"/>
              <a:t> (A)</a:t>
            </a:r>
          </a:p>
          <a:p>
            <a:r>
              <a:rPr lang="cs-CZ" dirty="0" smtClean="0">
                <a:hlinkClick r:id="rId4" tooltip="Valin"/>
              </a:rPr>
              <a:t>Valin</a:t>
            </a:r>
            <a:r>
              <a:rPr lang="cs-CZ" dirty="0" smtClean="0"/>
              <a:t> </a:t>
            </a:r>
            <a:r>
              <a:rPr lang="cs-CZ" b="1" dirty="0" smtClean="0"/>
              <a:t>Val</a:t>
            </a:r>
            <a:r>
              <a:rPr lang="cs-CZ" dirty="0" smtClean="0"/>
              <a:t> (V)</a:t>
            </a:r>
          </a:p>
          <a:p>
            <a:r>
              <a:rPr lang="cs-CZ" dirty="0" smtClean="0">
                <a:hlinkClick r:id="rId5" tooltip="Leucin"/>
              </a:rPr>
              <a:t>Leucin</a:t>
            </a:r>
            <a:r>
              <a:rPr lang="cs-CZ" dirty="0" smtClean="0"/>
              <a:t> </a:t>
            </a:r>
            <a:r>
              <a:rPr lang="cs-CZ" b="1" dirty="0" smtClean="0"/>
              <a:t>Leu</a:t>
            </a:r>
            <a:r>
              <a:rPr lang="cs-CZ" dirty="0" smtClean="0"/>
              <a:t> (L)</a:t>
            </a:r>
          </a:p>
          <a:p>
            <a:r>
              <a:rPr lang="cs-CZ" dirty="0" err="1" smtClean="0">
                <a:hlinkClick r:id="rId6" tooltip="Isoleucin"/>
              </a:rPr>
              <a:t>Isoleucin</a:t>
            </a:r>
            <a:r>
              <a:rPr lang="cs-CZ" dirty="0" smtClean="0"/>
              <a:t> </a:t>
            </a:r>
            <a:r>
              <a:rPr lang="cs-CZ" b="1" dirty="0" err="1" smtClean="0"/>
              <a:t>Ile</a:t>
            </a:r>
            <a:r>
              <a:rPr lang="cs-CZ" dirty="0" smtClean="0"/>
              <a:t> (I)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15816" y="0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S karboxylovou nebo amidovou skupinou na postranním řetězci (kyselé skupiny)</a:t>
            </a:r>
          </a:p>
          <a:p>
            <a:r>
              <a:rPr lang="cs-CZ" dirty="0" smtClean="0">
                <a:hlinkClick r:id="rId7" tooltip="Kyselina asparagová"/>
              </a:rPr>
              <a:t>Kyselina </a:t>
            </a:r>
            <a:r>
              <a:rPr lang="cs-CZ" dirty="0" err="1" smtClean="0">
                <a:hlinkClick r:id="rId7" tooltip="Kyselina asparagová"/>
              </a:rPr>
              <a:t>asparagová</a:t>
            </a:r>
            <a:r>
              <a:rPr lang="cs-CZ" dirty="0" smtClean="0"/>
              <a:t> </a:t>
            </a:r>
            <a:r>
              <a:rPr lang="cs-CZ" b="1" dirty="0" err="1" smtClean="0"/>
              <a:t>Asp</a:t>
            </a:r>
            <a:r>
              <a:rPr lang="cs-CZ" dirty="0" smtClean="0"/>
              <a:t> (D)</a:t>
            </a:r>
          </a:p>
          <a:p>
            <a:r>
              <a:rPr lang="cs-CZ" dirty="0" smtClean="0">
                <a:hlinkClick r:id="rId8" tooltip="Asparagin"/>
              </a:rPr>
              <a:t>Asparagin</a:t>
            </a:r>
            <a:r>
              <a:rPr lang="cs-CZ" dirty="0" smtClean="0"/>
              <a:t> </a:t>
            </a:r>
            <a:r>
              <a:rPr lang="cs-CZ" b="1" dirty="0" err="1" smtClean="0"/>
              <a:t>Asn</a:t>
            </a:r>
            <a:r>
              <a:rPr lang="cs-CZ" dirty="0" smtClean="0"/>
              <a:t> (N)</a:t>
            </a:r>
          </a:p>
          <a:p>
            <a:r>
              <a:rPr lang="cs-CZ" dirty="0" smtClean="0">
                <a:hlinkClick r:id="rId9" tooltip="Kyselina glutamová"/>
              </a:rPr>
              <a:t>Kyselina </a:t>
            </a:r>
            <a:r>
              <a:rPr lang="cs-CZ" dirty="0" err="1" smtClean="0">
                <a:hlinkClick r:id="rId9" tooltip="Kyselina glutamová"/>
              </a:rPr>
              <a:t>glutamová</a:t>
            </a:r>
            <a:r>
              <a:rPr lang="cs-CZ" dirty="0" smtClean="0"/>
              <a:t> </a:t>
            </a:r>
            <a:r>
              <a:rPr lang="cs-CZ" b="1" dirty="0" err="1" smtClean="0"/>
              <a:t>Glu</a:t>
            </a:r>
            <a:r>
              <a:rPr lang="cs-CZ" dirty="0" smtClean="0"/>
              <a:t> (E)</a:t>
            </a:r>
          </a:p>
          <a:p>
            <a:r>
              <a:rPr lang="cs-CZ" dirty="0" err="1" smtClean="0">
                <a:hlinkClick r:id="rId10" tooltip="Glutamin"/>
              </a:rPr>
              <a:t>Glutamin</a:t>
            </a:r>
            <a:r>
              <a:rPr lang="cs-CZ" dirty="0" smtClean="0"/>
              <a:t> </a:t>
            </a:r>
            <a:r>
              <a:rPr lang="cs-CZ" b="1" dirty="0" err="1" smtClean="0"/>
              <a:t>Gln</a:t>
            </a:r>
            <a:r>
              <a:rPr lang="cs-CZ" dirty="0" smtClean="0"/>
              <a:t> (Q)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263691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S aminovou skupinou na postranním řetězci (bazické skupiny)</a:t>
            </a:r>
          </a:p>
          <a:p>
            <a:r>
              <a:rPr lang="cs-CZ" dirty="0" smtClean="0">
                <a:hlinkClick r:id="rId11" tooltip="Arginin"/>
              </a:rPr>
              <a:t>Arginin</a:t>
            </a:r>
            <a:r>
              <a:rPr lang="cs-CZ" dirty="0" smtClean="0"/>
              <a:t> </a:t>
            </a:r>
            <a:r>
              <a:rPr lang="cs-CZ" b="1" dirty="0" err="1" smtClean="0"/>
              <a:t>Arg</a:t>
            </a:r>
            <a:r>
              <a:rPr lang="cs-CZ" dirty="0" smtClean="0"/>
              <a:t> (R)</a:t>
            </a:r>
          </a:p>
          <a:p>
            <a:r>
              <a:rPr lang="cs-CZ" dirty="0" smtClean="0">
                <a:hlinkClick r:id="rId12" tooltip="Lysin"/>
              </a:rPr>
              <a:t>Lysin</a:t>
            </a:r>
            <a:r>
              <a:rPr lang="cs-CZ" dirty="0" smtClean="0"/>
              <a:t> </a:t>
            </a:r>
            <a:r>
              <a:rPr lang="cs-CZ" b="1" dirty="0" err="1" smtClean="0"/>
              <a:t>Lys</a:t>
            </a:r>
            <a:r>
              <a:rPr lang="cs-CZ" dirty="0" smtClean="0"/>
              <a:t> (K)</a:t>
            </a:r>
          </a:p>
          <a:p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</a:rPr>
              <a:t>S aromatickým jádrem nebo hydroxylovou skupinou na postranním řetězci</a:t>
            </a:r>
          </a:p>
          <a:p>
            <a:r>
              <a:rPr lang="cs-CZ" dirty="0" smtClean="0">
                <a:hlinkClick r:id="rId13" tooltip="Histidin"/>
              </a:rPr>
              <a:t>Histidin</a:t>
            </a:r>
            <a:r>
              <a:rPr lang="cs-CZ" dirty="0" smtClean="0"/>
              <a:t> </a:t>
            </a:r>
            <a:r>
              <a:rPr lang="cs-CZ" b="1" dirty="0" smtClean="0"/>
              <a:t>His</a:t>
            </a:r>
            <a:r>
              <a:rPr lang="cs-CZ" dirty="0" smtClean="0"/>
              <a:t> (H)</a:t>
            </a:r>
          </a:p>
          <a:p>
            <a:r>
              <a:rPr lang="cs-CZ" dirty="0" smtClean="0">
                <a:hlinkClick r:id="rId14" tooltip="Fenylalanin"/>
              </a:rPr>
              <a:t>Fenylalanin</a:t>
            </a:r>
            <a:r>
              <a:rPr lang="cs-CZ" dirty="0" smtClean="0"/>
              <a:t> </a:t>
            </a:r>
            <a:r>
              <a:rPr lang="cs-CZ" b="1" dirty="0" err="1" smtClean="0"/>
              <a:t>Phe</a:t>
            </a:r>
            <a:r>
              <a:rPr lang="cs-CZ" dirty="0" smtClean="0"/>
              <a:t> (F)</a:t>
            </a:r>
          </a:p>
          <a:p>
            <a:r>
              <a:rPr lang="cs-CZ" dirty="0" smtClean="0">
                <a:hlinkClick r:id="rId15" tooltip="Serin"/>
              </a:rPr>
              <a:t>Serin</a:t>
            </a:r>
            <a:r>
              <a:rPr lang="cs-CZ" dirty="0" smtClean="0"/>
              <a:t> </a:t>
            </a:r>
            <a:r>
              <a:rPr lang="cs-CZ" b="1" dirty="0" smtClean="0"/>
              <a:t>Ser</a:t>
            </a:r>
            <a:r>
              <a:rPr lang="cs-CZ" dirty="0" smtClean="0"/>
              <a:t> (S)</a:t>
            </a:r>
          </a:p>
          <a:p>
            <a:r>
              <a:rPr lang="cs-CZ" dirty="0" err="1" smtClean="0">
                <a:hlinkClick r:id="rId16" tooltip="Threonin"/>
              </a:rPr>
              <a:t>Threonin</a:t>
            </a:r>
            <a:r>
              <a:rPr lang="cs-CZ" dirty="0" smtClean="0"/>
              <a:t> </a:t>
            </a:r>
            <a:r>
              <a:rPr lang="cs-CZ" b="1" dirty="0" err="1" smtClean="0"/>
              <a:t>Thr</a:t>
            </a:r>
            <a:r>
              <a:rPr lang="cs-CZ" dirty="0" smtClean="0"/>
              <a:t> (T)</a:t>
            </a:r>
          </a:p>
          <a:p>
            <a:r>
              <a:rPr lang="cs-CZ" dirty="0" smtClean="0">
                <a:hlinkClick r:id="rId17" tooltip="Tyrozin"/>
              </a:rPr>
              <a:t>Tyrozin</a:t>
            </a:r>
            <a:r>
              <a:rPr lang="cs-CZ" dirty="0" smtClean="0"/>
              <a:t> </a:t>
            </a:r>
            <a:r>
              <a:rPr lang="cs-CZ" b="1" dirty="0" err="1" smtClean="0"/>
              <a:t>Tyr</a:t>
            </a:r>
            <a:r>
              <a:rPr lang="cs-CZ" dirty="0" smtClean="0"/>
              <a:t> (Y)</a:t>
            </a:r>
          </a:p>
          <a:p>
            <a:r>
              <a:rPr lang="cs-CZ" dirty="0" smtClean="0">
                <a:hlinkClick r:id="rId18" tooltip="Tryptofan"/>
              </a:rPr>
              <a:t>Tryptofan</a:t>
            </a:r>
            <a:r>
              <a:rPr lang="cs-CZ" dirty="0" smtClean="0"/>
              <a:t> </a:t>
            </a:r>
            <a:r>
              <a:rPr lang="cs-CZ" b="1" dirty="0" smtClean="0"/>
              <a:t>Trp</a:t>
            </a:r>
            <a:r>
              <a:rPr lang="cs-CZ" dirty="0" smtClean="0"/>
              <a:t> (W)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16632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  <a:latin typeface="Arial Black" pitchFamily="34" charset="0"/>
              </a:rPr>
              <a:t>Se sírou v postranním řetězci</a:t>
            </a:r>
          </a:p>
          <a:p>
            <a:r>
              <a:rPr lang="cs-CZ" b="1" dirty="0" err="1" smtClean="0">
                <a:hlinkClick r:id="rId2" tooltip="Methionin"/>
              </a:rPr>
              <a:t>Methionin</a:t>
            </a:r>
            <a:r>
              <a:rPr lang="cs-CZ" b="1" dirty="0" smtClean="0"/>
              <a:t> Met (M)</a:t>
            </a:r>
          </a:p>
          <a:p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</a:t>
            </a:r>
            <a:r>
              <a:rPr lang="cs-CZ" b="1" dirty="0" err="1" smtClean="0"/>
              <a:t>Cys</a:t>
            </a:r>
            <a:r>
              <a:rPr lang="cs-CZ" b="1" dirty="0" smtClean="0"/>
              <a:t> (C)</a:t>
            </a:r>
          </a:p>
          <a:p>
            <a:r>
              <a:rPr lang="cs-CZ" sz="2400" b="1" dirty="0" smtClean="0">
                <a:solidFill>
                  <a:srgbClr val="FFC000"/>
                </a:solidFill>
                <a:latin typeface="Arial Black" pitchFamily="34" charset="0"/>
              </a:rPr>
              <a:t>Aminokyseliny obsahující sekundární amin (někdy nepřesně </a:t>
            </a:r>
            <a:r>
              <a:rPr lang="cs-CZ" sz="2400" b="1" dirty="0" err="1" smtClean="0">
                <a:solidFill>
                  <a:srgbClr val="FFC000"/>
                </a:solidFill>
                <a:latin typeface="Arial Black" pitchFamily="34" charset="0"/>
              </a:rPr>
              <a:t>iminokyseliny</a:t>
            </a:r>
            <a:r>
              <a:rPr lang="cs-CZ" sz="2400" b="1" dirty="0" smtClean="0">
                <a:solidFill>
                  <a:srgbClr val="FFC000"/>
                </a:solidFill>
                <a:latin typeface="Arial Black" pitchFamily="34" charset="0"/>
              </a:rPr>
              <a:t>)</a:t>
            </a:r>
          </a:p>
          <a:p>
            <a:r>
              <a:rPr lang="cs-CZ" b="1" dirty="0" smtClean="0">
                <a:hlinkClick r:id="rId4" tooltip="Prolin"/>
              </a:rPr>
              <a:t>Prolin</a:t>
            </a:r>
            <a:r>
              <a:rPr lang="cs-CZ" b="1" dirty="0" smtClean="0"/>
              <a:t> Pro (P)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21. aminokyselina</a:t>
            </a:r>
          </a:p>
          <a:p>
            <a:r>
              <a:rPr lang="cs-CZ" b="1" dirty="0" err="1" smtClean="0">
                <a:hlinkClick r:id="rId5" tooltip="Selenocystein"/>
              </a:rPr>
              <a:t>Selenocystein</a:t>
            </a:r>
            <a:r>
              <a:rPr lang="cs-CZ" b="1" dirty="0" smtClean="0"/>
              <a:t> </a:t>
            </a:r>
            <a:r>
              <a:rPr lang="cs-CZ" b="1" dirty="0" err="1" smtClean="0"/>
              <a:t>SeCys</a:t>
            </a:r>
            <a:r>
              <a:rPr lang="cs-CZ" b="1" dirty="0" smtClean="0"/>
              <a:t> – nahrazuje </a:t>
            </a:r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v lidském enzymu </a:t>
            </a:r>
            <a:r>
              <a:rPr lang="cs-CZ" b="1" dirty="0" err="1" smtClean="0">
                <a:hlinkClick r:id="rId6" tooltip="Glutathion peroxidáza"/>
              </a:rPr>
              <a:t>glutathionperoxidáze</a:t>
            </a:r>
            <a:r>
              <a:rPr lang="cs-CZ" b="1" dirty="0" smtClean="0"/>
              <a:t> a v enzymech některých bakterií</a:t>
            </a:r>
            <a:r>
              <a:rPr lang="cs-CZ" b="1" baseline="30000" dirty="0" smtClean="0">
                <a:hlinkClick r:id="rId7"/>
              </a:rPr>
              <a:t>[2]</a:t>
            </a:r>
            <a:endParaRPr lang="cs-CZ" b="1" dirty="0" smtClean="0"/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22. aminokyselina</a:t>
            </a:r>
          </a:p>
          <a:p>
            <a:r>
              <a:rPr lang="cs-CZ" b="1" dirty="0" err="1" smtClean="0">
                <a:hlinkClick r:id="rId8" tooltip="Pyrolysin"/>
              </a:rPr>
              <a:t>Pyrolysin</a:t>
            </a:r>
            <a:r>
              <a:rPr lang="cs-CZ" b="1" dirty="0" smtClean="0"/>
              <a:t> Pyl - vyskytuje se zejména u </a:t>
            </a:r>
            <a:r>
              <a:rPr lang="cs-CZ" b="1" dirty="0" err="1" smtClean="0"/>
              <a:t>prokaryot</a:t>
            </a:r>
            <a:r>
              <a:rPr lang="cs-CZ" b="1" dirty="0" smtClean="0"/>
              <a:t>.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23. aminokyselina</a:t>
            </a:r>
          </a:p>
          <a:p>
            <a:r>
              <a:rPr lang="cs-CZ" b="1" dirty="0" smtClean="0">
                <a:hlinkClick r:id="rId9" tooltip="N-formylmethionin"/>
              </a:rPr>
              <a:t>N-</a:t>
            </a:r>
            <a:r>
              <a:rPr lang="cs-CZ" b="1" dirty="0" err="1" smtClean="0">
                <a:hlinkClick r:id="rId9" tooltip="N-formylmethionin"/>
              </a:rPr>
              <a:t>formylmethionin</a:t>
            </a:r>
            <a:r>
              <a:rPr lang="cs-CZ" b="1" dirty="0" smtClean="0"/>
              <a:t> f-Met - hraje roli při iniciaci </a:t>
            </a:r>
            <a:r>
              <a:rPr lang="cs-CZ" b="1" dirty="0" smtClean="0">
                <a:hlinkClick r:id="rId10" tooltip="Translace"/>
              </a:rPr>
              <a:t>translace</a:t>
            </a:r>
            <a:r>
              <a:rPr lang="cs-CZ" b="1" dirty="0" smtClean="0"/>
              <a:t> u bakterií a na </a:t>
            </a:r>
            <a:r>
              <a:rPr lang="cs-CZ" b="1" dirty="0" smtClean="0">
                <a:hlinkClick r:id="rId11" tooltip="Plastid"/>
              </a:rPr>
              <a:t>plastidových</a:t>
            </a:r>
            <a:r>
              <a:rPr lang="cs-CZ" b="1" dirty="0" smtClean="0"/>
              <a:t> a </a:t>
            </a:r>
            <a:r>
              <a:rPr lang="cs-CZ" b="1" dirty="0" smtClean="0">
                <a:hlinkClick r:id="rId12" tooltip="Mitochondrie"/>
              </a:rPr>
              <a:t>mitochondriálních</a:t>
            </a:r>
            <a:r>
              <a:rPr lang="cs-CZ" b="1" dirty="0" smtClean="0"/>
              <a:t> </a:t>
            </a:r>
            <a:r>
              <a:rPr lang="cs-CZ" b="1" dirty="0" smtClean="0">
                <a:hlinkClick r:id="rId13" tooltip="Ribozom"/>
              </a:rPr>
              <a:t>ribozomech</a:t>
            </a:r>
            <a:r>
              <a:rPr lang="cs-CZ" b="1" dirty="0" smtClean="0"/>
              <a:t>, je tedy první aminokyselinou zařazenou při tvorbě proteinu. 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img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7664" y="-963488"/>
            <a:ext cx="6048672" cy="83529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796136" y="620688"/>
            <a:ext cx="648072" cy="5472608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668344" y="620688"/>
            <a:ext cx="936104" cy="504056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588224" y="620688"/>
            <a:ext cx="1008112" cy="3600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9" name="Obrázek 8" descr="img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7708" y="-775460"/>
            <a:ext cx="1024128" cy="439248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Obrázek 9" descr="img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60185" y="-563441"/>
            <a:ext cx="864095" cy="380841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Obrázek 10" descr="img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8064896" cy="432048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6048671"/>
        </p:xfrm>
        <a:graphic>
          <a:graphicData uri="http://schemas.openxmlformats.org/drawingml/2006/table">
            <a:tbl>
              <a:tblPr/>
              <a:tblGrid>
                <a:gridCol w="1951617"/>
                <a:gridCol w="6401311"/>
              </a:tblGrid>
              <a:tr h="316524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2" tooltip="Glycin"/>
                        </a:rPr>
                        <a:t>Glycin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Gly</a:t>
                      </a:r>
                      <a:r>
                        <a:rPr lang="cs-CZ" sz="1800" dirty="0"/>
                        <a:t>, G)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3" tooltip="Alanin"/>
                        </a:rPr>
                        <a:t>Alanin</a:t>
                      </a:r>
                      <a:r>
                        <a:rPr lang="cs-CZ" sz="1800" dirty="0"/>
                        <a:t> (Ala, A)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38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4" tooltip="Valin"/>
                        </a:rPr>
                        <a:t>Valin</a:t>
                      </a:r>
                      <a:r>
                        <a:rPr lang="cs-CZ" sz="1800" dirty="0"/>
                        <a:t> (Val, V)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5" tooltip="Leucin"/>
                        </a:rPr>
                        <a:t>Leucin</a:t>
                      </a:r>
                      <a:r>
                        <a:rPr lang="cs-CZ" sz="1800" dirty="0"/>
                        <a:t> (Leu, L)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 err="1">
                          <a:hlinkClick r:id="rId6" tooltip="Isoleucin"/>
                        </a:rPr>
                        <a:t>Isoleucin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Ile</a:t>
                      </a:r>
                      <a:r>
                        <a:rPr lang="cs-CZ" sz="1800" dirty="0"/>
                        <a:t>, I)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Amminoacido_glic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48680"/>
            <a:ext cx="1104900" cy="914400"/>
          </a:xfrm>
          <a:prstGeom prst="rect">
            <a:avLst/>
          </a:prstGeom>
        </p:spPr>
      </p:pic>
      <p:pic>
        <p:nvPicPr>
          <p:cNvPr id="25" name="Obrázek 24" descr="Amminoacido_ala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772816"/>
            <a:ext cx="1247775" cy="914400"/>
          </a:xfrm>
          <a:prstGeom prst="rect">
            <a:avLst/>
          </a:prstGeom>
        </p:spPr>
      </p:pic>
      <p:pic>
        <p:nvPicPr>
          <p:cNvPr id="26" name="Obrázek 25" descr="Amminoacido_val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2924944"/>
            <a:ext cx="1266825" cy="914400"/>
          </a:xfrm>
          <a:prstGeom prst="rect">
            <a:avLst/>
          </a:prstGeom>
        </p:spPr>
      </p:pic>
      <p:pic>
        <p:nvPicPr>
          <p:cNvPr id="27" name="Obrázek 26" descr="Amminoacido_leuc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4077072"/>
            <a:ext cx="1552575" cy="914400"/>
          </a:xfrm>
          <a:prstGeom prst="rect">
            <a:avLst/>
          </a:prstGeom>
        </p:spPr>
      </p:pic>
      <p:pic>
        <p:nvPicPr>
          <p:cNvPr id="28" name="Obrázek 27" descr="Amminoacido_isoleucina_formul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5157192"/>
            <a:ext cx="15906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5976662"/>
        </p:xfrm>
        <a:graphic>
          <a:graphicData uri="http://schemas.openxmlformats.org/drawingml/2006/table">
            <a:tbl>
              <a:tblPr/>
              <a:tblGrid>
                <a:gridCol w="2376264"/>
                <a:gridCol w="5976664"/>
              </a:tblGrid>
              <a:tr h="359588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Threonin"/>
                        </a:rPr>
                        <a:t>Threonin</a:t>
                      </a:r>
                      <a:r>
                        <a:rPr lang="cs-CZ"/>
                        <a:t> (Thr, T)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2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3" tooltip="Tyrosin"/>
                        </a:rPr>
                        <a:t>Tyrosin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Tyr</a:t>
                      </a:r>
                      <a:r>
                        <a:rPr lang="cs-CZ" dirty="0"/>
                        <a:t>, Y)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76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Methionin"/>
                        </a:rPr>
                        <a:t>Methionin</a:t>
                      </a:r>
                      <a:r>
                        <a:rPr lang="cs-CZ"/>
                        <a:t> (Met, M)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Cystein"/>
                        </a:rPr>
                        <a:t>Cystein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Cys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treon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659622"/>
            <a:ext cx="1512168" cy="1091490"/>
          </a:xfrm>
          <a:prstGeom prst="rect">
            <a:avLst/>
          </a:prstGeom>
        </p:spPr>
      </p:pic>
      <p:pic>
        <p:nvPicPr>
          <p:cNvPr id="12" name="Obrázek 11" descr="Amminoacido_tiro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911489" y="1641238"/>
            <a:ext cx="1420366" cy="1971553"/>
          </a:xfrm>
          <a:prstGeom prst="rect">
            <a:avLst/>
          </a:prstGeom>
        </p:spPr>
      </p:pic>
      <p:pic>
        <p:nvPicPr>
          <p:cNvPr id="13" name="Obrázek 12" descr="115px-Amminoacido_metio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3" y="3645024"/>
            <a:ext cx="2658511" cy="1178992"/>
          </a:xfrm>
          <a:prstGeom prst="rect">
            <a:avLst/>
          </a:prstGeom>
        </p:spPr>
      </p:pic>
      <p:pic>
        <p:nvPicPr>
          <p:cNvPr id="14" name="Obrázek 13" descr="95px-Amminoacido_ciste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5" y="5013176"/>
            <a:ext cx="1665475" cy="10869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846379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Lysin"/>
                        </a:rPr>
                        <a:t>Lysin</a:t>
                      </a:r>
                      <a:r>
                        <a:rPr lang="cs-CZ"/>
                        <a:t> (Lys, K)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Kyselina asparagová"/>
                        </a:rPr>
                        <a:t>Kyselina asparagová</a:t>
                      </a:r>
                      <a:r>
                        <a:rPr lang="cs-CZ"/>
                        <a:t> (Asp, D)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Asparagin"/>
                        </a:rPr>
                        <a:t>Asparagin</a:t>
                      </a:r>
                      <a:r>
                        <a:rPr lang="cs-CZ"/>
                        <a:t> (Asn, N)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Kyselina glutamová"/>
                        </a:rPr>
                        <a:t>Kyselina </a:t>
                      </a:r>
                      <a:r>
                        <a:rPr lang="cs-CZ" dirty="0" err="1">
                          <a:hlinkClick r:id="rId5" tooltip="Kyselina glutamová"/>
                        </a:rPr>
                        <a:t>glutamová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Glu</a:t>
                      </a:r>
                      <a:r>
                        <a:rPr lang="cs-CZ" dirty="0"/>
                        <a:t>, E)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6" tooltip="Glutamin"/>
                        </a:rPr>
                        <a:t>Glutamin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Gln</a:t>
                      </a:r>
                      <a:r>
                        <a:rPr lang="cs-CZ" dirty="0"/>
                        <a:t>, Q)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rázek 9" descr="Amminoacido_li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620688"/>
            <a:ext cx="2333625" cy="914400"/>
          </a:xfrm>
          <a:prstGeom prst="rect">
            <a:avLst/>
          </a:prstGeom>
        </p:spPr>
      </p:pic>
      <p:pic>
        <p:nvPicPr>
          <p:cNvPr id="15" name="Obrázek 14" descr="Amminoacido_asparag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2708920"/>
            <a:ext cx="1790700" cy="914400"/>
          </a:xfrm>
          <a:prstGeom prst="rect">
            <a:avLst/>
          </a:prstGeom>
        </p:spPr>
      </p:pic>
      <p:pic>
        <p:nvPicPr>
          <p:cNvPr id="16" name="Obrázek 15" descr="Amminoacido_acido_aspartico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1628800"/>
            <a:ext cx="1724025" cy="914400"/>
          </a:xfrm>
          <a:prstGeom prst="rect">
            <a:avLst/>
          </a:prstGeom>
        </p:spPr>
      </p:pic>
      <p:pic>
        <p:nvPicPr>
          <p:cNvPr id="18" name="Obrázek 17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3789040"/>
            <a:ext cx="2057400" cy="914400"/>
          </a:xfrm>
          <a:prstGeom prst="rect">
            <a:avLst/>
          </a:prstGeom>
        </p:spPr>
      </p:pic>
      <p:pic>
        <p:nvPicPr>
          <p:cNvPr id="19" name="Obrázek 18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941168"/>
            <a:ext cx="2057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779534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Arginin"/>
                        </a:rPr>
                        <a:t>Arginin</a:t>
                      </a:r>
                      <a:r>
                        <a:rPr lang="cs-CZ"/>
                        <a:t> (Arg, R)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Histidin"/>
                        </a:rPr>
                        <a:t>Histidin</a:t>
                      </a:r>
                      <a:r>
                        <a:rPr lang="cs-CZ"/>
                        <a:t> (His, H)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4" tooltip="Fenylalanin"/>
                        </a:rPr>
                        <a:t>Fenylalanin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Phe</a:t>
                      </a:r>
                      <a:r>
                        <a:rPr lang="cs-CZ" dirty="0"/>
                        <a:t>, F)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5" tooltip="Tryptofan"/>
                        </a:rPr>
                        <a:t>Tryptofan</a:t>
                      </a:r>
                      <a:r>
                        <a:rPr lang="cs-CZ"/>
                        <a:t> (Trp, W)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sz="3600" dirty="0">
                          <a:latin typeface="Arial Black" pitchFamily="34" charset="0"/>
                          <a:hlinkClick r:id="rId6" tooltip="Prolin"/>
                        </a:rPr>
                        <a:t>Prolin</a:t>
                      </a:r>
                      <a:r>
                        <a:rPr lang="cs-CZ" sz="3600" dirty="0"/>
                        <a:t> </a:t>
                      </a:r>
                      <a:r>
                        <a:rPr lang="cs-CZ" dirty="0" smtClean="0"/>
                        <a:t>(Pro, P)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argin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620688"/>
            <a:ext cx="2600325" cy="914400"/>
          </a:xfrm>
          <a:prstGeom prst="rect">
            <a:avLst/>
          </a:prstGeom>
        </p:spPr>
      </p:pic>
      <p:pic>
        <p:nvPicPr>
          <p:cNvPr id="12" name="Obrázek 11" descr="Amminoacido_istid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628800"/>
            <a:ext cx="1790700" cy="962025"/>
          </a:xfrm>
          <a:prstGeom prst="rect">
            <a:avLst/>
          </a:prstGeom>
        </p:spPr>
      </p:pic>
      <p:pic>
        <p:nvPicPr>
          <p:cNvPr id="13" name="Obrázek 12" descr="Amminoacido_fenilalan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2636912"/>
            <a:ext cx="1743075" cy="962025"/>
          </a:xfrm>
          <a:prstGeom prst="rect">
            <a:avLst/>
          </a:prstGeom>
        </p:spPr>
      </p:pic>
      <p:pic>
        <p:nvPicPr>
          <p:cNvPr id="14" name="Obrázek 13" descr="Amminoacido_triptofano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3501008"/>
            <a:ext cx="2276475" cy="1314450"/>
          </a:xfrm>
          <a:prstGeom prst="rect">
            <a:avLst/>
          </a:prstGeom>
        </p:spPr>
      </p:pic>
      <p:pic>
        <p:nvPicPr>
          <p:cNvPr id="20" name="Obrázek 19" descr="800px-Amminoacido_prolina_formula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4149080"/>
            <a:ext cx="2512646" cy="17776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961138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6003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0697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Selenocystein"/>
                        </a:rPr>
                        <a:t>Selenocystein</a:t>
                      </a:r>
                      <a:r>
                        <a:rPr lang="cs-CZ"/>
                        <a:t> (SeCys,U)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32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Pyrolysin"/>
                        </a:rPr>
                        <a:t>Pyrolysin</a:t>
                      </a:r>
                      <a:r>
                        <a:rPr lang="cs-CZ"/>
                        <a:t> (Pyl,O)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4" tooltip="Serin"/>
                        </a:rPr>
                        <a:t>Serin</a:t>
                      </a:r>
                      <a:r>
                        <a:rPr lang="cs-CZ" dirty="0" smtClean="0"/>
                        <a:t> (Ser, S)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7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smtClean="0">
                          <a:hlinkClick r:id="rId5" tooltip="N-formylmethionin"/>
                        </a:rPr>
                        <a:t>N-</a:t>
                      </a:r>
                      <a:r>
                        <a:rPr lang="cs-CZ" dirty="0" err="1" smtClean="0">
                          <a:hlinkClick r:id="rId5" tooltip="N-formylmethionin"/>
                        </a:rPr>
                        <a:t>formylmethionin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fMet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Obrázek 14" descr="711px-L-selenocysteine-2D-skelet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48680"/>
            <a:ext cx="1450602" cy="1224136"/>
          </a:xfrm>
          <a:prstGeom prst="rect">
            <a:avLst/>
          </a:prstGeom>
        </p:spPr>
      </p:pic>
      <p:pic>
        <p:nvPicPr>
          <p:cNvPr id="16" name="Obrázek 15" descr="560px-Pyrrolysine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916832"/>
            <a:ext cx="4085861" cy="1313313"/>
          </a:xfrm>
          <a:prstGeom prst="rect">
            <a:avLst/>
          </a:prstGeom>
        </p:spPr>
      </p:pic>
      <p:pic>
        <p:nvPicPr>
          <p:cNvPr id="18" name="Obrázek 17" descr="430px-(S)-N-Formylmethionine_V_1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653136"/>
            <a:ext cx="1726462" cy="1160343"/>
          </a:xfrm>
          <a:prstGeom prst="rect">
            <a:avLst/>
          </a:prstGeom>
        </p:spPr>
      </p:pic>
      <p:pic>
        <p:nvPicPr>
          <p:cNvPr id="21" name="Obrázek 20" descr="Amminoacido_ser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3356992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22. 11. 2017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696" y="6245225"/>
            <a:ext cx="5760640" cy="476250"/>
          </a:xfrm>
          <a:noFill/>
        </p:spPr>
        <p:txBody>
          <a:bodyPr/>
          <a:lstStyle/>
          <a:p>
            <a:r>
              <a:rPr lang="pl-PL" smtClean="0"/>
              <a:t>PŘÍRODNÍ POLYMERY PŘF MU 8 2017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4906225"/>
        </p:xfrm>
        <a:graphic>
          <a:graphicData uri="http://schemas.openxmlformats.org/drawingml/2006/table">
            <a:tbl>
              <a:tblPr/>
              <a:tblGrid>
                <a:gridCol w="2232248"/>
                <a:gridCol w="6480720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rgbClr val="0033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8.11. &amp; 15. 11.</a:t>
                      </a:r>
                      <a:endParaRPr lang="cs-CZ" sz="1200" dirty="0">
                        <a:solidFill>
                          <a:srgbClr val="0033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33CC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solidFill>
                          <a:srgbClr val="0033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22. 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cs-CZ" sz="20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cs-CZ" sz="2000" dirty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kern="120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20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2000" b="1" kern="120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20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2000" b="1" kern="1200" dirty="0" err="1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20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2000" dirty="0" smtClean="0">
                        <a:solidFill>
                          <a:srgbClr val="008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29. 11. &amp; 6.  12.</a:t>
                      </a:r>
                      <a:endParaRPr lang="cs-CZ" sz="18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2000" dirty="0">
                        <a:solidFill>
                          <a:srgbClr val="C0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13. &amp; 20. 12.</a:t>
                      </a:r>
                      <a:endParaRPr lang="cs-CZ" sz="1800" dirty="0">
                        <a:solidFill>
                          <a:srgbClr val="7030A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kern="1200" dirty="0" smtClean="0">
                          <a:solidFill>
                            <a:srgbClr val="7030A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2000" dirty="0">
                        <a:solidFill>
                          <a:srgbClr val="7030A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 rowSpan="2"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FFC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20. 12.</a:t>
                      </a:r>
                      <a:endParaRPr lang="cs-CZ" sz="20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 vMerge="1"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FFC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solidFill>
                          <a:srgbClr val="FFC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12" name="Obrázek 11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57868" y="1124744"/>
            <a:ext cx="829937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107504" y="404665"/>
            <a:ext cx="88569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Izoelektrický bod je taková hodnota pH roztoku, v němž se </a:t>
            </a:r>
            <a:r>
              <a:rPr lang="cs-CZ" b="1" dirty="0" err="1" smtClean="0">
                <a:solidFill>
                  <a:srgbClr val="0000FF"/>
                </a:solidFill>
                <a:latin typeface="Arial Black" pitchFamily="34" charset="0"/>
              </a:rPr>
              <a:t>amfion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 nepohybuje v elektrickém poli</a:t>
            </a:r>
            <a:r>
              <a:rPr lang="cs-CZ" sz="1400" b="1" dirty="0" smtClean="0"/>
              <a:t>; </a:t>
            </a:r>
          </a:p>
          <a:p>
            <a:r>
              <a:rPr lang="cs-CZ" sz="1600" b="1" dirty="0" smtClean="0"/>
              <a:t>to znamená, že jeho volný náboj je zde nulový. Izoelektrický bod lze určit pro každý </a:t>
            </a:r>
            <a:r>
              <a:rPr lang="cs-CZ" sz="1600" b="1" dirty="0" err="1" smtClean="0"/>
              <a:t>amfion</a:t>
            </a:r>
            <a:r>
              <a:rPr lang="cs-CZ" sz="1600" b="1" dirty="0" smtClean="0"/>
              <a:t>, tedy zejména pro aminokyseliny, peptidy a bílkoviny. Jeho hodnota (zejména u bílkovin) výrazně závisí na složení pufru, v němž se provádí elektroforéza. Pokud je hodnota pH nižší, molekula získává celkově kladný elektrický náboj. Pro hodnoty pH vyšší je náboj molekuly celkově záporný.</a:t>
            </a:r>
            <a:endParaRPr lang="cs-CZ" sz="1600" b="1" dirty="0"/>
          </a:p>
        </p:txBody>
      </p:sp>
      <p:pic>
        <p:nvPicPr>
          <p:cNvPr id="11" name="Obrázek 10" descr="IZOELECTRIC POINT OF Glycine_pI WIKI 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322781" cy="3312589"/>
          </a:xfrm>
          <a:prstGeom prst="rect">
            <a:avLst/>
          </a:prstGeom>
        </p:spPr>
      </p:pic>
      <p:pic>
        <p:nvPicPr>
          <p:cNvPr id="12" name="Obrázek 11" descr="IZOELEKTRICKÝ BOD WIKI ENG 1 ADENOSIE MONO PHOSPH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276" y="2276872"/>
            <a:ext cx="3292109" cy="331236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79512" y="5661248"/>
            <a:ext cx="316835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glycine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pK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= 2.72, 9.60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47864" y="55892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adenosine </a:t>
            </a:r>
            <a:r>
              <a:rPr lang="cs-CZ" b="1" dirty="0" err="1" smtClean="0">
                <a:solidFill>
                  <a:srgbClr val="C00000"/>
                </a:solidFill>
              </a:rPr>
              <a:t>monophosphate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pK</a:t>
            </a:r>
            <a:r>
              <a:rPr lang="cs-CZ" b="1" dirty="0" smtClean="0">
                <a:solidFill>
                  <a:srgbClr val="C00000"/>
                </a:solidFill>
              </a:rPr>
              <a:t> = 2.15, 9.16, 10.67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528" y="764704"/>
          <a:ext cx="8496945" cy="5465324"/>
        </p:xfrm>
        <a:graphic>
          <a:graphicData uri="http://schemas.openxmlformats.org/drawingml/2006/table">
            <a:tbl>
              <a:tblPr/>
              <a:tblGrid>
                <a:gridCol w="1699198"/>
                <a:gridCol w="1699198"/>
                <a:gridCol w="1699198"/>
                <a:gridCol w="1699198"/>
                <a:gridCol w="1700153"/>
              </a:tblGrid>
              <a:tr h="100844"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Name</a:t>
                      </a:r>
                      <a:endParaRPr lang="cs-CZ" sz="1600" b="1" dirty="0"/>
                    </a:p>
                  </a:txBody>
                  <a:tcPr marL="23628" marR="23628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600"/>
                        <a:t>pK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pI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at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25°C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5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0000FF"/>
                          </a:solidFill>
                        </a:rPr>
                        <a:t>pK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l-GR" sz="1600" b="1" dirty="0">
                          <a:solidFill>
                            <a:srgbClr val="0000FF"/>
                          </a:solidFill>
                        </a:rPr>
                        <a:t>α-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CO</a:t>
                      </a:r>
                      <a:r>
                        <a:rPr lang="cs-CZ" sz="1600" b="1" baseline="-25000" dirty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H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0000FF"/>
                          </a:solidFill>
                        </a:rPr>
                        <a:t>pK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NH</a:t>
                      </a:r>
                      <a:r>
                        <a:rPr lang="cs-CZ" sz="1600" b="1" baseline="-25000" dirty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 err="1">
                          <a:solidFill>
                            <a:srgbClr val="008000"/>
                          </a:solidFill>
                        </a:rPr>
                        <a:t>pK</a:t>
                      </a:r>
                      <a:endParaRPr lang="cs-CZ" sz="1600" b="1" i="1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R-</a:t>
                      </a:r>
                      <a:r>
                        <a:rPr lang="cs-CZ" sz="1600" b="1" i="1" dirty="0" err="1">
                          <a:solidFill>
                            <a:srgbClr val="008000"/>
                          </a:solidFill>
                        </a:rPr>
                        <a:t>group</a:t>
                      </a:r>
                      <a:endParaRPr lang="cs-CZ" sz="1600" b="1" i="1" dirty="0">
                        <a:solidFill>
                          <a:srgbClr val="008000"/>
                        </a:solidFill>
                      </a:endParaRP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 dirty="0"/>
                        <a:t>Alanine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2.35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9.87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6.11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 dirty="0"/>
                        <a:t>Arginine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9.09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13.2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10.76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 dirty="0"/>
                        <a:t>Asparagine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9.09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13.2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10.76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Aspartic Acid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1.88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3.65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2.98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Cysteine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1.71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10.78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8.33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5.02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Glutamic Acid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9.67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4.25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3.08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Glutamine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Glycine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2.34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9.60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Histidine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1.78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8.97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5.97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7.64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Isoleucine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2.32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9.76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Leucine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2.36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Lysine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2.20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8.90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10.28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9.47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Methionine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9.21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5.74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Phenylalanine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2.58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9.24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5.91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Proline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1.99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10.60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6.30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Serine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Threonine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2.15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Tryptophan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2.38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9.39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5.88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Tyrosine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10.07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Valine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9.74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0779"/>
            <a:ext cx="8604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charset="0"/>
              </a:rPr>
              <a:t>pK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and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pl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Values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of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Amino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Acids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052736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</a:t>
            </a:r>
            <a:r>
              <a:rPr lang="en-US" dirty="0" smtClean="0">
                <a:hlinkClick r:id="rId2" tooltip="Amino acid"/>
              </a:rPr>
              <a:t>amino acid</a:t>
            </a:r>
            <a:r>
              <a:rPr lang="en-US" dirty="0" smtClean="0"/>
              <a:t> with only one </a:t>
            </a:r>
            <a:r>
              <a:rPr lang="en-US" dirty="0" smtClean="0">
                <a:hlinkClick r:id="rId3" tooltip="Amine"/>
              </a:rPr>
              <a:t>amine</a:t>
            </a:r>
            <a:r>
              <a:rPr lang="en-US" dirty="0" smtClean="0"/>
              <a:t> and one </a:t>
            </a:r>
            <a:r>
              <a:rPr lang="en-US" dirty="0" smtClean="0">
                <a:hlinkClick r:id="rId4" tooltip="Carboxyl"/>
              </a:rPr>
              <a:t>carboxyl</a:t>
            </a:r>
            <a:r>
              <a:rPr lang="en-US" dirty="0" smtClean="0"/>
              <a:t> group, the </a:t>
            </a:r>
            <a:r>
              <a:rPr lang="en-US" sz="2800" b="1" dirty="0" err="1" smtClean="0">
                <a:solidFill>
                  <a:srgbClr val="FF0000"/>
                </a:solidFill>
              </a:rPr>
              <a:t>pI</a:t>
            </a:r>
            <a:r>
              <a:rPr lang="en-US" dirty="0" smtClean="0"/>
              <a:t> can be calculated from the </a:t>
            </a:r>
            <a:r>
              <a:rPr lang="en-US" dirty="0" smtClean="0">
                <a:hlinkClick r:id="rId5" tooltip="Mean"/>
              </a:rPr>
              <a:t>mean</a:t>
            </a:r>
            <a:r>
              <a:rPr lang="en-US" dirty="0" smtClean="0"/>
              <a:t> of the </a:t>
            </a:r>
            <a:r>
              <a:rPr lang="en-US" dirty="0" err="1" smtClean="0">
                <a:solidFill>
                  <a:srgbClr val="FF0000"/>
                </a:solidFill>
                <a:hlinkClick r:id="rId6" tooltip="PKa"/>
              </a:rPr>
              <a:t>pKas</a:t>
            </a:r>
            <a:r>
              <a:rPr lang="en-US" dirty="0" smtClean="0"/>
              <a:t> of this molecule.</a:t>
            </a:r>
            <a:r>
              <a:rPr lang="en-US" baseline="30000" dirty="0" smtClean="0">
                <a:hlinkClick r:id="rId7"/>
              </a:rPr>
              <a:t>[1]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19888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pI</a:t>
            </a:r>
            <a:r>
              <a:rPr lang="cs-CZ" sz="2800" b="1" dirty="0" smtClean="0">
                <a:solidFill>
                  <a:srgbClr val="FF0000"/>
                </a:solidFill>
              </a:rPr>
              <a:t> = (</a:t>
            </a:r>
            <a:r>
              <a:rPr lang="cs-CZ" sz="2800" b="1" dirty="0" err="1" smtClean="0">
                <a:solidFill>
                  <a:srgbClr val="FF0000"/>
                </a:solidFill>
              </a:rPr>
              <a:t>pKa</a:t>
            </a:r>
            <a:r>
              <a:rPr lang="cs-CZ" sz="2800" b="1" dirty="0" smtClean="0">
                <a:solidFill>
                  <a:srgbClr val="FF0000"/>
                </a:solidFill>
              </a:rPr>
              <a:t> + </a:t>
            </a:r>
            <a:r>
              <a:rPr lang="cs-CZ" sz="2800" b="1" dirty="0" err="1" smtClean="0">
                <a:solidFill>
                  <a:srgbClr val="FF0000"/>
                </a:solidFill>
              </a:rPr>
              <a:t>pKb</a:t>
            </a:r>
            <a:r>
              <a:rPr lang="cs-CZ" sz="2800" b="1" dirty="0" smtClean="0">
                <a:solidFill>
                  <a:srgbClr val="FF0000"/>
                </a:solidFill>
              </a:rPr>
              <a:t>)/2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3691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Každá aminokyselina obsahuje aspoň dvě skupiny schopné </a:t>
            </a:r>
            <a:r>
              <a:rPr lang="cs-CZ" sz="2400" b="1" dirty="0" smtClean="0">
                <a:hlinkClick r:id="rId8" tooltip="Disociace"/>
              </a:rPr>
              <a:t>disociace</a:t>
            </a:r>
            <a:r>
              <a:rPr lang="cs-CZ" sz="2400" b="1" dirty="0" smtClean="0"/>
              <a:t>: -COOH a -NH</a:t>
            </a:r>
            <a:r>
              <a:rPr lang="cs-CZ" sz="2400" b="1" baseline="-25000" dirty="0" smtClean="0"/>
              <a:t>3</a:t>
            </a:r>
            <a:r>
              <a:rPr lang="cs-CZ" sz="2400" b="1" baseline="30000" dirty="0" smtClean="0"/>
              <a:t>+</a:t>
            </a:r>
            <a:r>
              <a:rPr lang="cs-CZ" sz="2400" b="1" dirty="0" smtClean="0"/>
              <a:t> a tvoří konjugované zásady -COO</a:t>
            </a:r>
            <a:r>
              <a:rPr lang="cs-CZ" sz="2400" b="1" baseline="30000" dirty="0" smtClean="0"/>
              <a:t>-</a:t>
            </a:r>
            <a:r>
              <a:rPr lang="cs-CZ" sz="2400" b="1" dirty="0" smtClean="0"/>
              <a:t> a -NH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V roztoku jsou kyselina i její konjugovaná zásada v protonové rovnováze: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R-COOH ↔ R-COO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−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3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 ↔ 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cs-CZ" sz="2400" b="1" dirty="0" smtClean="0"/>
              <a:t>Jak se ustaví rovnováha, záleží na </a:t>
            </a:r>
            <a:r>
              <a:rPr lang="cs-CZ" sz="2400" b="1" dirty="0" smtClean="0">
                <a:hlinkClick r:id="rId9" tooltip="PH"/>
              </a:rPr>
              <a:t>pH</a:t>
            </a:r>
            <a:r>
              <a:rPr lang="cs-CZ" sz="2400" b="1" dirty="0" smtClean="0"/>
              <a:t> prostředí, tedy na koncentraci protonů v okolí. Karboxylová skupina je silnější kyselina a proton snadněji odštěpuje než přijímá.</a:t>
            </a:r>
            <a:endParaRPr lang="cs-CZ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980728"/>
          <a:ext cx="3024336" cy="4673608"/>
        </p:xfrm>
        <a:graphic>
          <a:graphicData uri="http://schemas.openxmlformats.org/drawingml/2006/table">
            <a:tbl>
              <a:tblPr/>
              <a:tblGrid>
                <a:gridCol w="1296144"/>
                <a:gridCol w="1728192"/>
              </a:tblGrid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Essential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Nonessential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" tooltip="Histidine"/>
                        </a:rPr>
                        <a:t>Histidine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3" tooltip="Alanine"/>
                        </a:rPr>
                        <a:t>Alanine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4" tooltip="Isoleucine"/>
                        </a:rPr>
                        <a:t>Isoleucine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5" tooltip="Arginine"/>
                        </a:rPr>
                        <a:t>Arginine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6" tooltip="Leucine"/>
                        </a:rPr>
                        <a:t>Leucine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7" tooltip="Asparagine"/>
                        </a:rPr>
                        <a:t>Asparagine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8" tooltip="Lysine"/>
                        </a:rPr>
                        <a:t>Lysine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9" tooltip="Aspartic acid"/>
                        </a:rPr>
                        <a:t>Aspartic acid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0" tooltip="Methionine"/>
                        </a:rPr>
                        <a:t>Methionine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1" tooltip="Cysteine"/>
                        </a:rPr>
                        <a:t>Cysteine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2" tooltip="Phenylalanine"/>
                        </a:rPr>
                        <a:t>Phenylalanine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3" tooltip="Glutamic acid"/>
                        </a:rPr>
                        <a:t>Glutamic acid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4" tooltip="Threonine"/>
                        </a:rPr>
                        <a:t>Threonine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5" tooltip="Glutamine"/>
                        </a:rPr>
                        <a:t>Glutamine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6" tooltip="Tryptophan"/>
                        </a:rPr>
                        <a:t>Tryptophan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7" tooltip="Glycine"/>
                        </a:rPr>
                        <a:t>Glycine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8" tooltip="Valine"/>
                        </a:rPr>
                        <a:t>Valine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9" tooltip="Ornithine"/>
                        </a:rPr>
                        <a:t>Ornithine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0" tooltip="Proline"/>
                        </a:rPr>
                        <a:t>Proline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1" tooltip="Selenocysteine"/>
                        </a:rPr>
                        <a:t>Selenocysteine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2" tooltip="Serine"/>
                        </a:rPr>
                        <a:t>Serine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err="1">
                          <a:hlinkClick r:id="rId23" tooltip="Tyrosine"/>
                        </a:rPr>
                        <a:t>Tyrosine</a:t>
                      </a:r>
                      <a:endParaRPr lang="cs-CZ" sz="1600" b="1" dirty="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179512" y="573325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Essential only in certain cases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836712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Of the 22 standard amino acids, 9 are called </a:t>
            </a:r>
            <a:r>
              <a:rPr lang="en-US" sz="2000" b="1" dirty="0" smtClean="0">
                <a:hlinkClick r:id="rId24" tooltip="Essential amino acid"/>
              </a:rPr>
              <a:t>essential amino acids</a:t>
            </a:r>
            <a:r>
              <a:rPr lang="en-US" sz="2000" b="1" dirty="0" smtClean="0"/>
              <a:t> because the </a:t>
            </a:r>
            <a:r>
              <a:rPr lang="en-US" sz="2000" b="1" dirty="0" smtClean="0">
                <a:hlinkClick r:id="rId25" tooltip="Human body"/>
              </a:rPr>
              <a:t>human body</a:t>
            </a:r>
            <a:r>
              <a:rPr lang="en-US" sz="2000" b="1" dirty="0" smtClean="0"/>
              <a:t> cannot </a:t>
            </a:r>
            <a:r>
              <a:rPr lang="en-US" sz="2000" b="1" dirty="0" smtClean="0">
                <a:hlinkClick r:id="rId26" tooltip="Biosynthesis"/>
              </a:rPr>
              <a:t>synthesize</a:t>
            </a:r>
            <a:r>
              <a:rPr lang="en-US" sz="2000" b="1" dirty="0" smtClean="0"/>
              <a:t> them from other </a:t>
            </a:r>
            <a:r>
              <a:rPr lang="en-US" sz="2000" b="1" dirty="0" smtClean="0">
                <a:hlinkClick r:id="rId27" tooltip="Chemical compound"/>
              </a:rPr>
              <a:t>compounds</a:t>
            </a:r>
            <a:r>
              <a:rPr lang="en-US" sz="2000" b="1" dirty="0" smtClean="0"/>
              <a:t> at the level needed for normal growth, so they must be obtained from food.</a:t>
            </a:r>
            <a:r>
              <a:rPr lang="en-US" sz="2000" b="1" baseline="30000" dirty="0" smtClean="0">
                <a:hlinkClick r:id="rId28"/>
              </a:rPr>
              <a:t>[52]</a:t>
            </a:r>
            <a:r>
              <a:rPr lang="en-US" sz="2000" b="1" dirty="0" smtClean="0"/>
              <a:t> In addition, </a:t>
            </a:r>
            <a:r>
              <a:rPr lang="en-US" sz="2000" b="1" dirty="0" err="1" smtClean="0">
                <a:hlinkClick r:id="rId11" tooltip="Cysteine"/>
              </a:rPr>
              <a:t>cysteine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hlinkClick r:id="rId29" tooltip="Taurine"/>
              </a:rPr>
              <a:t>taurine</a:t>
            </a:r>
            <a:r>
              <a:rPr lang="en-US" sz="2000" b="1" dirty="0" smtClean="0"/>
              <a:t>, </a:t>
            </a:r>
            <a:r>
              <a:rPr lang="en-US" sz="2000" b="1" dirty="0" smtClean="0">
                <a:hlinkClick r:id="rId23" tooltip="Tyrosine"/>
              </a:rPr>
              <a:t>tyrosine</a:t>
            </a:r>
            <a:r>
              <a:rPr lang="en-US" sz="2000" b="1" dirty="0" smtClean="0"/>
              <a:t>, and </a:t>
            </a:r>
            <a:r>
              <a:rPr lang="en-US" sz="2000" b="1" dirty="0" err="1" smtClean="0">
                <a:hlinkClick r:id="rId5" tooltip="Arginine"/>
              </a:rPr>
              <a:t>arginine</a:t>
            </a:r>
            <a:r>
              <a:rPr lang="en-US" sz="2000" b="1" dirty="0" smtClean="0"/>
              <a:t> are considered </a:t>
            </a:r>
            <a:r>
              <a:rPr lang="en-US" sz="2000" b="1" dirty="0" err="1" smtClean="0"/>
              <a:t>semiessential</a:t>
            </a:r>
            <a:r>
              <a:rPr lang="en-US" sz="2000" b="1" dirty="0" smtClean="0"/>
              <a:t> amino-acids in children (though </a:t>
            </a:r>
            <a:r>
              <a:rPr lang="en-US" sz="2000" b="1" dirty="0" err="1" smtClean="0"/>
              <a:t>taurine</a:t>
            </a:r>
            <a:r>
              <a:rPr lang="en-US" sz="2000" b="1" dirty="0" smtClean="0"/>
              <a:t> is not technically an amino acid), because the metabolic pathways that synthesize these amino acids are not fully developed.</a:t>
            </a:r>
            <a:r>
              <a:rPr lang="en-US" sz="2000" b="1" baseline="30000" dirty="0" smtClean="0">
                <a:hlinkClick r:id="rId28"/>
              </a:rPr>
              <a:t>[53][54]</a:t>
            </a:r>
            <a:r>
              <a:rPr lang="en-US" sz="2000" b="1" dirty="0" smtClean="0"/>
              <a:t> The amounts required also depend on the age and health of the individual, so it is hard to make general statements about the dietary requirement for some amino acids.</a:t>
            </a:r>
            <a:endParaRPr lang="cs-CZ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39552" y="980728"/>
          <a:ext cx="7920880" cy="4824538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Class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Name of the amino acids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Aliphatic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Glycine, Alanine, Valine, Leucine, Isoleucine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 Black" pitchFamily="34" charset="0"/>
                        </a:rPr>
                        <a:t>Hydroxyl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or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Sulfur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-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containing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Serine, Cysteine, Threonine, Methionine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Cyclic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Proline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Aromatic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Phenylalanine, Tyrosine, Tryptophan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 Black" pitchFamily="34" charset="0"/>
                        </a:rPr>
                        <a:t>Basic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 Black" pitchFamily="34" charset="0"/>
                        </a:rPr>
                        <a:t>Histidine,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Lysine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, Arginine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Acidic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and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their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Amide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Aspartate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,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Glutamate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, Asparagine,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Glutamine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&gt;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&gt;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– </a:t>
            </a:r>
            <a:r>
              <a:rPr lang="cs-CZ" sz="2800" dirty="0" smtClean="0">
                <a:solidFill>
                  <a:srgbClr val="FF0000"/>
                </a:solidFill>
              </a:rPr>
              <a:t>monomer, výhradně L- konfigurace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- </a:t>
            </a:r>
            <a:r>
              <a:rPr lang="cs-CZ" sz="2800" dirty="0" smtClean="0">
                <a:solidFill>
                  <a:srgbClr val="008000"/>
                </a:solidFill>
              </a:rPr>
              <a:t>mají méně než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50</a:t>
            </a:r>
            <a:r>
              <a:rPr lang="cs-CZ" sz="2800" dirty="0" smtClean="0">
                <a:solidFill>
                  <a:srgbClr val="008000"/>
                </a:solidFill>
              </a:rPr>
              <a:t> aminokyselin, tj. M do cca. 5*10</a:t>
            </a:r>
            <a:r>
              <a:rPr lang="cs-CZ" sz="2800" baseline="30000" dirty="0" smtClean="0">
                <a:solidFill>
                  <a:srgbClr val="008000"/>
                </a:solidFill>
              </a:rPr>
              <a:t>5</a:t>
            </a:r>
            <a:r>
              <a:rPr lang="cs-CZ" sz="2800" dirty="0" smtClean="0">
                <a:solidFill>
                  <a:srgbClr val="008000"/>
                </a:solidFill>
              </a:rPr>
              <a:t>,</a:t>
            </a:r>
            <a:r>
              <a:rPr lang="cs-CZ" sz="2800" baseline="30000" dirty="0" smtClean="0">
                <a:solidFill>
                  <a:srgbClr val="008000"/>
                </a:solidFill>
              </a:rPr>
              <a:t> </a:t>
            </a:r>
            <a:r>
              <a:rPr lang="cs-CZ" sz="2800" dirty="0" smtClean="0">
                <a:solidFill>
                  <a:srgbClr val="008000"/>
                </a:solidFill>
              </a:rPr>
              <a:t>při </a:t>
            </a:r>
            <a:r>
              <a:rPr lang="cs-CZ" sz="2800" u="sng" dirty="0" smtClean="0">
                <a:solidFill>
                  <a:srgbClr val="008000"/>
                </a:solidFill>
              </a:rPr>
              <a:t>DIALÝZE</a:t>
            </a:r>
            <a:r>
              <a:rPr lang="cs-CZ" sz="2800" dirty="0" smtClean="0">
                <a:solidFill>
                  <a:srgbClr val="008000"/>
                </a:solidFill>
              </a:rPr>
              <a:t>  projde </a:t>
            </a:r>
            <a:r>
              <a:rPr lang="cs-CZ" sz="2800" u="sng" dirty="0" smtClean="0">
                <a:solidFill>
                  <a:srgbClr val="008000"/>
                </a:solidFill>
              </a:rPr>
              <a:t>celofánovou</a:t>
            </a:r>
            <a:r>
              <a:rPr lang="cs-CZ" sz="2800" dirty="0" smtClean="0">
                <a:solidFill>
                  <a:srgbClr val="008000"/>
                </a:solidFill>
              </a:rPr>
              <a:t> membránou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 – </a:t>
            </a:r>
            <a:r>
              <a:rPr lang="cs-CZ" sz="2800" dirty="0" smtClean="0">
                <a:solidFill>
                  <a:srgbClr val="0000FF"/>
                </a:solidFill>
              </a:rPr>
              <a:t>M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</a:rPr>
              <a:t>je od 5*10</a:t>
            </a:r>
            <a:r>
              <a:rPr lang="cs-CZ" sz="2800" baseline="30000" dirty="0" smtClean="0">
                <a:solidFill>
                  <a:srgbClr val="0000FF"/>
                </a:solidFill>
              </a:rPr>
              <a:t>5</a:t>
            </a:r>
            <a:r>
              <a:rPr lang="cs-CZ" sz="2800" dirty="0" smtClean="0">
                <a:solidFill>
                  <a:srgbClr val="0000FF"/>
                </a:solidFill>
              </a:rPr>
              <a:t> do X*10</a:t>
            </a:r>
            <a:r>
              <a:rPr lang="cs-CZ" sz="2800" baseline="30000" dirty="0" smtClean="0">
                <a:solidFill>
                  <a:srgbClr val="0000FF"/>
                </a:solidFill>
              </a:rPr>
              <a:t>6</a:t>
            </a:r>
            <a:r>
              <a:rPr lang="cs-CZ" sz="2800" dirty="0" smtClean="0">
                <a:solidFill>
                  <a:srgbClr val="0000FF"/>
                </a:solidFill>
              </a:rPr>
              <a:t>, X </a:t>
            </a:r>
            <a:r>
              <a:rPr lang="cs-CZ" sz="2800" dirty="0" smtClean="0">
                <a:solidFill>
                  <a:srgbClr val="0000FF"/>
                </a:solidFill>
                <a:latin typeface="Symbol" pitchFamily="18" charset="2"/>
              </a:rPr>
              <a:t>Î(1</a:t>
            </a:r>
            <a:r>
              <a:rPr lang="cs-CZ" sz="2800" dirty="0" smtClean="0">
                <a:solidFill>
                  <a:srgbClr val="0000FF"/>
                </a:solidFill>
              </a:rPr>
              <a:t>;10)</a:t>
            </a:r>
          </a:p>
          <a:p>
            <a:pPr algn="ctr"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Určování složení peptidů a proteinů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Kyselá hydrolýza na aminokyseliny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Chromatografie (</a:t>
            </a:r>
            <a:r>
              <a:rPr lang="cs-CZ" sz="2800" b="1" u="sng" dirty="0" smtClean="0">
                <a:solidFill>
                  <a:srgbClr val="C00000"/>
                </a:solidFill>
              </a:rPr>
              <a:t>tenká vrstva</a:t>
            </a:r>
            <a:r>
              <a:rPr lang="cs-CZ" sz="2800" dirty="0" smtClean="0">
                <a:solidFill>
                  <a:srgbClr val="C00000"/>
                </a:solidFill>
              </a:rPr>
              <a:t>, gelová)</a:t>
            </a:r>
          </a:p>
          <a:p>
            <a:pPr algn="ctr"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46050"/>
          </a:xfrm>
        </p:spPr>
        <p:txBody>
          <a:bodyPr/>
          <a:lstStyle/>
          <a:p>
            <a:r>
              <a:rPr lang="cs-CZ" sz="2800" cap="all" dirty="0" smtClean="0">
                <a:solidFill>
                  <a:srgbClr val="008000"/>
                </a:solidFill>
                <a:latin typeface="Arial Black" pitchFamily="34" charset="0"/>
              </a:rPr>
              <a:t>Peptidy X </a:t>
            </a:r>
            <a:r>
              <a:rPr lang="cs-CZ" sz="2800" cap="all" dirty="0" smtClean="0">
                <a:solidFill>
                  <a:srgbClr val="0000FF"/>
                </a:solidFill>
                <a:latin typeface="Arial Black" pitchFamily="34" charset="0"/>
              </a:rPr>
              <a:t>PROTEINY</a:t>
            </a:r>
            <a:endParaRPr lang="cs-CZ" sz="2800" cap="all" dirty="0">
              <a:solidFill>
                <a:srgbClr val="0000FF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4040188" cy="639762"/>
          </a:xfrm>
        </p:spPr>
        <p:txBody>
          <a:bodyPr/>
          <a:lstStyle/>
          <a:p>
            <a:pPr algn="ctr"/>
            <a:r>
              <a:rPr lang="cs-CZ" cap="all" dirty="0" smtClean="0">
                <a:solidFill>
                  <a:srgbClr val="008000"/>
                </a:solidFill>
                <a:latin typeface="Arial Black" pitchFamily="34" charset="0"/>
              </a:rPr>
              <a:t>Peptidy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107504" y="1412776"/>
            <a:ext cx="4896544" cy="4713387"/>
          </a:xfrm>
        </p:spPr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Má </a:t>
            </a:r>
            <a:r>
              <a:rPr lang="cs-CZ" b="1" smtClean="0">
                <a:solidFill>
                  <a:srgbClr val="008000"/>
                </a:solidFill>
              </a:rPr>
              <a:t>i aminokyseliny </a:t>
            </a: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b </a:t>
            </a:r>
            <a:r>
              <a:rPr lang="cs-CZ" b="1" dirty="0" smtClean="0">
                <a:solidFill>
                  <a:srgbClr val="008000"/>
                </a:solidFill>
              </a:rPr>
              <a:t>a </a:t>
            </a:r>
            <a:r>
              <a:rPr lang="cs-CZ" b="1" dirty="0" smtClean="0">
                <a:solidFill>
                  <a:srgbClr val="008000"/>
                </a:solidFill>
                <a:latin typeface="Symbol" pitchFamily="18" charset="2"/>
              </a:rPr>
              <a:t>g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Konfigurace D i L 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rgbClr val="008000"/>
                </a:solidFill>
                <a:latin typeface="Arial Black" pitchFamily="34" charset="0"/>
              </a:rPr>
              <a:t>Patří sem:</a:t>
            </a:r>
          </a:p>
          <a:p>
            <a:r>
              <a:rPr lang="cs-CZ" b="1" cap="all" dirty="0" err="1" smtClean="0">
                <a:solidFill>
                  <a:srgbClr val="008000"/>
                </a:solidFill>
              </a:rPr>
              <a:t>Glutathiony</a:t>
            </a:r>
            <a:r>
              <a:rPr lang="cs-CZ" b="1" dirty="0" smtClean="0">
                <a:solidFill>
                  <a:srgbClr val="008000"/>
                </a:solidFill>
              </a:rPr>
              <a:t> (</a:t>
            </a:r>
            <a:r>
              <a:rPr lang="cs-CZ" b="1" dirty="0" err="1" smtClean="0">
                <a:solidFill>
                  <a:srgbClr val="008000"/>
                </a:solidFill>
              </a:rPr>
              <a:t>bilologické</a:t>
            </a:r>
            <a:r>
              <a:rPr lang="cs-CZ" b="1" dirty="0" smtClean="0">
                <a:solidFill>
                  <a:srgbClr val="008000"/>
                </a:solidFill>
              </a:rPr>
              <a:t> </a:t>
            </a:r>
            <a:r>
              <a:rPr lang="cs-CZ" b="1" dirty="0" err="1" smtClean="0">
                <a:solidFill>
                  <a:srgbClr val="008000"/>
                </a:solidFill>
              </a:rPr>
              <a:t>redox</a:t>
            </a:r>
            <a:r>
              <a:rPr lang="cs-CZ" b="1" dirty="0" smtClean="0">
                <a:solidFill>
                  <a:srgbClr val="008000"/>
                </a:solidFill>
              </a:rPr>
              <a:t> systémy)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HORMONY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ANTIBIOTIKA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TOXINY (muchomůrka zelená a hlízovitá, včelí jed atd.)</a:t>
            </a:r>
          </a:p>
          <a:p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5102225" y="764704"/>
            <a:ext cx="4041775" cy="639762"/>
          </a:xfrm>
        </p:spPr>
        <p:txBody>
          <a:bodyPr/>
          <a:lstStyle/>
          <a:p>
            <a:pPr algn="ctr"/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PROTEINY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5102225" y="1412776"/>
            <a:ext cx="3862263" cy="4713387"/>
          </a:xfrm>
        </p:spPr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Jen </a:t>
            </a:r>
            <a:r>
              <a:rPr lang="cs-CZ" b="1" dirty="0" smtClean="0">
                <a:solidFill>
                  <a:srgbClr val="0000FF"/>
                </a:solidFill>
                <a:latin typeface="Symbol" pitchFamily="18" charset="2"/>
              </a:rPr>
              <a:t>a </a:t>
            </a:r>
            <a:r>
              <a:rPr lang="cs-CZ" b="1" dirty="0" smtClean="0">
                <a:solidFill>
                  <a:srgbClr val="0000FF"/>
                </a:solidFill>
              </a:rPr>
              <a:t>aminokyseliny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Konfigurace jenom D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Strukturní hierarchie peptidů a proteinů( bílkovin)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Primární struktura </a:t>
            </a:r>
            <a:r>
              <a:rPr lang="cs-CZ" sz="2800" b="1" dirty="0" smtClean="0">
                <a:solidFill>
                  <a:srgbClr val="FF0000"/>
                </a:solidFill>
              </a:rPr>
              <a:t>– sled aminokyselin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Sekundární struktura </a:t>
            </a:r>
            <a:r>
              <a:rPr lang="cs-CZ" sz="2800" b="1" dirty="0" smtClean="0">
                <a:solidFill>
                  <a:srgbClr val="0000FF"/>
                </a:solidFill>
              </a:rPr>
              <a:t>– interakce v rámci jedné makromolekuly 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Terciární struktura </a:t>
            </a:r>
            <a:r>
              <a:rPr lang="cs-CZ" sz="2800" b="1" dirty="0" smtClean="0">
                <a:solidFill>
                  <a:srgbClr val="008000"/>
                </a:solidFill>
              </a:rPr>
              <a:t>- interakce v rámci více makromolekul, svazky řetězců nebo nesousedními segmenty polymerního řetězce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Kvartérní struktura </a:t>
            </a:r>
            <a:r>
              <a:rPr lang="cs-CZ" sz="2800" b="1" dirty="0" smtClean="0">
                <a:solidFill>
                  <a:srgbClr val="C00000"/>
                </a:solidFill>
              </a:rPr>
              <a:t>– interakce mezi svazky řetězců, mezi </a:t>
            </a:r>
            <a:r>
              <a:rPr lang="cs-CZ" sz="2800" b="1" smtClean="0">
                <a:solidFill>
                  <a:srgbClr val="C00000"/>
                </a:solidFill>
              </a:rPr>
              <a:t>terciárními strukturami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cs-CZ" sz="2800" b="1" u="sng" dirty="0" smtClean="0">
                <a:solidFill>
                  <a:srgbClr val="7030A0"/>
                </a:solidFill>
                <a:latin typeface="Arial Black" pitchFamily="34" charset="0"/>
              </a:rPr>
              <a:t>Terciární a kvartérní struktury – tomu se budeme věnovat u kolagenu</a:t>
            </a:r>
            <a:endParaRPr lang="cs-CZ" sz="2800" b="1" u="sng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výskytu dalších složek v makromolekule 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JEDNODUCHÉ (PROTEINY) – </a:t>
            </a:r>
            <a:r>
              <a:rPr lang="cs-CZ" sz="2800" b="1" dirty="0" smtClean="0">
                <a:solidFill>
                  <a:srgbClr val="008000"/>
                </a:solidFill>
              </a:rPr>
              <a:t>hydrolýzu se štěpí jen na aminokyseliny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SLOŽENÉ (PROTEINY) – </a:t>
            </a:r>
            <a:r>
              <a:rPr lang="cs-CZ" sz="2800" b="1" dirty="0" smtClean="0">
                <a:solidFill>
                  <a:srgbClr val="0000FF"/>
                </a:solidFill>
              </a:rPr>
              <a:t>hydrolýzu se štěpí na aminokyseliny, cukry, tuky, …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LIPOPROTEINY (tuky)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GLYKOPROTEINY (cukry)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FOSFOPROTEINY (</a:t>
            </a:r>
            <a:r>
              <a:rPr lang="cs-CZ" sz="2400" b="1" dirty="0" err="1" smtClean="0">
                <a:solidFill>
                  <a:srgbClr val="0000FF"/>
                </a:solidFill>
              </a:rPr>
              <a:t>fostátové</a:t>
            </a:r>
            <a:r>
              <a:rPr lang="cs-CZ" sz="2400" b="1" dirty="0" smtClean="0">
                <a:solidFill>
                  <a:srgbClr val="0000FF"/>
                </a:solidFill>
              </a:rPr>
              <a:t> skupiny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KASEIN</a:t>
            </a:r>
            <a:r>
              <a:rPr lang="cs-CZ" sz="2400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CHROMOPEROTEINY (barviva, např. hemoglobin, melamin)</a:t>
            </a:r>
          </a:p>
          <a:p>
            <a:pPr lvl="1"/>
            <a:endParaRPr lang="cs-CZ" sz="2400" b="1" dirty="0" smtClean="0">
              <a:solidFill>
                <a:srgbClr val="0000FF"/>
              </a:solidFill>
            </a:endParaRP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</a:rPr>
              <a:t>Ing. J. Dvořáková: </a:t>
            </a:r>
            <a:r>
              <a:rPr lang="cs-CZ" sz="2400" b="1" dirty="0" smtClean="0">
                <a:solidFill>
                  <a:srgbClr val="FF0000"/>
                </a:solidFill>
              </a:rPr>
              <a:t>PŘÍRODNÍ POLYMERY</a:t>
            </a:r>
            <a:r>
              <a:rPr lang="cs-CZ" sz="2400" dirty="0" smtClean="0">
                <a:solidFill>
                  <a:srgbClr val="FF0000"/>
                </a:solidFill>
              </a:rPr>
              <a:t>, VŠCHT Praha, Katedra polymerů, skripta 1990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J. Mleziva, J. Kálal: </a:t>
            </a:r>
            <a:r>
              <a:rPr lang="cs-CZ" sz="2400" b="1" dirty="0" smtClean="0">
                <a:solidFill>
                  <a:srgbClr val="C00000"/>
                </a:solidFill>
              </a:rPr>
              <a:t>Základy makromolekulární chemie</a:t>
            </a:r>
            <a:r>
              <a:rPr lang="cs-CZ" sz="2400" dirty="0" smtClean="0">
                <a:solidFill>
                  <a:srgbClr val="C00000"/>
                </a:solidFill>
              </a:rPr>
              <a:t>, SNTL Praha, 1986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J. </a:t>
            </a:r>
            <a:r>
              <a:rPr lang="cs-CZ" sz="2400" dirty="0" err="1" smtClean="0">
                <a:solidFill>
                  <a:srgbClr val="0000FF"/>
                </a:solidFill>
              </a:rPr>
              <a:t>Zelinger</a:t>
            </a:r>
            <a:r>
              <a:rPr lang="cs-CZ" sz="2400" dirty="0" smtClean="0">
                <a:solidFill>
                  <a:srgbClr val="0000FF"/>
                </a:solidFill>
              </a:rPr>
              <a:t>, V. </a:t>
            </a:r>
            <a:r>
              <a:rPr lang="cs-CZ" sz="2400" dirty="0" err="1" smtClean="0">
                <a:solidFill>
                  <a:srgbClr val="0000FF"/>
                </a:solidFill>
              </a:rPr>
              <a:t>Heidingsfeld</a:t>
            </a:r>
            <a:r>
              <a:rPr lang="cs-CZ" sz="2400" dirty="0" smtClean="0">
                <a:solidFill>
                  <a:srgbClr val="0000FF"/>
                </a:solidFill>
              </a:rPr>
              <a:t>, P. Kotlík, E. Šimůnková: </a:t>
            </a:r>
            <a:r>
              <a:rPr lang="cs-CZ" sz="2400" b="1" dirty="0" smtClean="0">
                <a:solidFill>
                  <a:srgbClr val="0000FF"/>
                </a:solidFill>
              </a:rPr>
              <a:t>Chemie v práci konzervátora a restaurátora</a:t>
            </a:r>
            <a:r>
              <a:rPr lang="cs-CZ" sz="2400" dirty="0" smtClean="0">
                <a:solidFill>
                  <a:srgbClr val="0000FF"/>
                </a:solidFill>
              </a:rPr>
              <a:t>, ACADEMIA Praha 1987,  </a:t>
            </a:r>
          </a:p>
          <a:p>
            <a:r>
              <a:rPr lang="cs-CZ" sz="2400" dirty="0" smtClean="0">
                <a:solidFill>
                  <a:srgbClr val="008000"/>
                </a:solidFill>
              </a:rPr>
              <a:t>A. Blažej, V. </a:t>
            </a:r>
            <a:r>
              <a:rPr lang="cs-CZ" sz="2400" dirty="0" err="1" smtClean="0">
                <a:solidFill>
                  <a:srgbClr val="008000"/>
                </a:solidFill>
              </a:rPr>
              <a:t>Szilvová</a:t>
            </a:r>
            <a:r>
              <a:rPr lang="cs-CZ" sz="2400" dirty="0" smtClean="0">
                <a:solidFill>
                  <a:srgbClr val="008000"/>
                </a:solidFill>
              </a:rPr>
              <a:t>: </a:t>
            </a:r>
            <a:r>
              <a:rPr lang="cs-CZ" sz="2400" b="1" dirty="0" err="1" smtClean="0">
                <a:solidFill>
                  <a:srgbClr val="008000"/>
                </a:solidFill>
              </a:rPr>
              <a:t>Prírodné</a:t>
            </a:r>
            <a:r>
              <a:rPr lang="cs-CZ" sz="2400" b="1" dirty="0" smtClean="0">
                <a:solidFill>
                  <a:srgbClr val="008000"/>
                </a:solidFill>
              </a:rPr>
              <a:t> a syntetické polymery</a:t>
            </a:r>
            <a:r>
              <a:rPr lang="cs-CZ" sz="2400" dirty="0" smtClean="0">
                <a:solidFill>
                  <a:srgbClr val="008000"/>
                </a:solidFill>
              </a:rPr>
              <a:t>, SVŠT Bratislava, skripta 1985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cs-CZ" sz="3200" cap="all" dirty="0" smtClean="0">
                <a:solidFill>
                  <a:srgbClr val="FF0000"/>
                </a:solidFill>
                <a:latin typeface="Arial Black" pitchFamily="34" charset="0"/>
              </a:rPr>
              <a:t>Rozpustnost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versus </a:t>
            </a:r>
            <a:r>
              <a:rPr lang="cs-CZ" sz="3200" cap="all" dirty="0" err="1" smtClean="0">
                <a:solidFill>
                  <a:srgbClr val="0000FF"/>
                </a:solidFill>
                <a:latin typeface="Arial Black" pitchFamily="34" charset="0"/>
              </a:rPr>
              <a:t>botnání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7" name="Obrázek 6" descr="rozpust verus botn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93439" y="-717175"/>
            <a:ext cx="4741098" cy="84249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55976" y="54452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nebo jiného rozpouštědla (</a:t>
            </a:r>
            <a:r>
              <a:rPr lang="cs-CZ" sz="2000" dirty="0" err="1" smtClean="0">
                <a:solidFill>
                  <a:srgbClr val="008000"/>
                </a:solidFill>
                <a:latin typeface="Arial Black" pitchFamily="34" charset="0"/>
              </a:rPr>
              <a:t>solvatačního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činidla)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rozpustnosti ve vodě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ROZPUSTNÉ (SFÉROPROTEINY)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(TEPLO &gt; </a:t>
            </a:r>
            <a:r>
              <a:rPr lang="cs-CZ" sz="2400" u="sng" dirty="0" smtClean="0">
                <a:solidFill>
                  <a:srgbClr val="0000FF"/>
                </a:solidFill>
              </a:rPr>
              <a:t>KOAGULACE</a:t>
            </a:r>
            <a:r>
              <a:rPr lang="cs-CZ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Albumin &gt;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vaječný bílek</a:t>
            </a:r>
          </a:p>
          <a:p>
            <a:pPr lvl="1"/>
            <a:r>
              <a:rPr lang="cs-CZ" sz="2400" dirty="0" err="1" smtClean="0">
                <a:solidFill>
                  <a:srgbClr val="0000FF"/>
                </a:solidFill>
              </a:rPr>
              <a:t>Gluteliny</a:t>
            </a:r>
            <a:r>
              <a:rPr lang="cs-CZ" sz="2400" dirty="0" smtClean="0">
                <a:solidFill>
                  <a:srgbClr val="0000FF"/>
                </a:solidFill>
              </a:rPr>
              <a:t> &gt;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glutein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z pšenice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NEROZPUSTNÉ (SKLEROPROREINY)</a:t>
            </a: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Keratiny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400" dirty="0" err="1" smtClean="0">
                <a:solidFill>
                  <a:srgbClr val="008000"/>
                </a:solidFill>
              </a:rPr>
              <a:t>a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endParaRPr lang="cs-CZ" sz="2400" dirty="0" smtClean="0">
              <a:solidFill>
                <a:srgbClr val="008000"/>
              </a:solidFill>
            </a:endParaRP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Kolageny </a:t>
            </a:r>
          </a:p>
          <a:p>
            <a:pPr lvl="1"/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endParaRPr lang="cs-CZ" sz="2400" dirty="0" smtClean="0">
              <a:solidFill>
                <a:srgbClr val="0000FF"/>
              </a:solidFill>
            </a:endParaRP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tvaru molekul či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nadmolekulárních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útvarů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VLÁKNITÉ = FIBRILÁRNÍ </a:t>
            </a:r>
            <a:r>
              <a:rPr lang="cs-CZ" sz="2800" b="1" dirty="0" smtClean="0">
                <a:solidFill>
                  <a:srgbClr val="008000"/>
                </a:solidFill>
              </a:rPr>
              <a:t>&gt; HEDVÁBÍ, VLASY, SVALY, VAZIVA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KULOVÉ = GLOBULÁRNÍ </a:t>
            </a:r>
            <a:r>
              <a:rPr lang="cs-CZ" sz="2800" b="1" dirty="0" smtClean="0">
                <a:solidFill>
                  <a:srgbClr val="0000FF"/>
                </a:solidFill>
              </a:rPr>
              <a:t>&gt; ENZYMY, VAJEČNÉ A MLÉČNÉ BÍLKOVINY, INSULIN, …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9" name="Obrázek 8" descr="Protein_primary_struct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46" y="980728"/>
            <a:ext cx="8223104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Molekulová hmotnost proteinů 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1026" name="Picture 2" descr="C:\Users\ladapospa\Documents\Lada\PŘÍRODNÍ POLYMERY SCAN SKRIPT VŠCHT Praha 1990\str 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36510" y="-1032253"/>
            <a:ext cx="4680520" cy="7842387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53012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cap="all" dirty="0" err="1" smtClean="0">
                <a:solidFill>
                  <a:srgbClr val="0000FF"/>
                </a:solidFill>
                <a:latin typeface="Arial Black" pitchFamily="34" charset="0"/>
              </a:rPr>
              <a:t>NEVÍm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, zda se jedná o střední hodnotu </a:t>
            </a:r>
            <a:r>
              <a:rPr lang="cs-CZ" sz="2000" cap="all" dirty="0" smtClean="0">
                <a:solidFill>
                  <a:srgbClr val="0000FF"/>
                </a:solidFill>
                <a:latin typeface="Arial Black" pitchFamily="34" charset="0"/>
              </a:rPr>
              <a:t>číselnou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 nebo </a:t>
            </a:r>
            <a:r>
              <a:rPr lang="cs-CZ" sz="2000" cap="all" dirty="0" smtClean="0">
                <a:solidFill>
                  <a:srgbClr val="0000FF"/>
                </a:solidFill>
                <a:latin typeface="Arial Black" pitchFamily="34" charset="0"/>
              </a:rPr>
              <a:t>hmotnostní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. Asi hmotnostní.  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II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ŠTĚPENÍ POMOCÍ ENZYMŮ </a:t>
            </a:r>
            <a:r>
              <a:rPr lang="cs-CZ" sz="2400" dirty="0" smtClean="0">
                <a:solidFill>
                  <a:srgbClr val="FF0000"/>
                </a:solidFill>
              </a:rPr>
              <a:t>-  určitý enzym štěpí jen vazbu mezi určitými aminokyselinami</a:t>
            </a:r>
          </a:p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POPUŽITÍ RŮZNÝCH ENZYMŮ  </a:t>
            </a:r>
            <a:r>
              <a:rPr lang="cs-CZ" sz="2400" dirty="0" smtClean="0">
                <a:solidFill>
                  <a:srgbClr val="008000"/>
                </a:solidFill>
              </a:rPr>
              <a:t>- různé štěpy &gt; určení pořadí aminokyselin</a:t>
            </a:r>
          </a:p>
          <a:p>
            <a:r>
              <a:rPr lang="cs-CZ" sz="2400" dirty="0" smtClean="0">
                <a:solidFill>
                  <a:srgbClr val="008000"/>
                </a:solidFill>
              </a:rPr>
              <a:t> </a:t>
            </a:r>
            <a:endParaRPr lang="cs-CZ" sz="2400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III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Rozštěpení</a:t>
            </a:r>
            <a:r>
              <a:rPr lang="cs-CZ" sz="2000" dirty="0" smtClean="0"/>
              <a:t> na definovaných místech (jen mezi určitými aminokyselinami) na menší </a:t>
            </a:r>
            <a:r>
              <a:rPr lang="cs-CZ" sz="2000" smtClean="0"/>
              <a:t>části </a:t>
            </a:r>
            <a:r>
              <a:rPr lang="cs-CZ" sz="2000" b="1" smtClean="0">
                <a:solidFill>
                  <a:srgbClr val="FF0000"/>
                </a:solidFill>
              </a:rPr>
              <a:t>ENZYMY </a:t>
            </a:r>
            <a:r>
              <a:rPr lang="cs-CZ" sz="2000" b="1" dirty="0" smtClean="0">
                <a:solidFill>
                  <a:srgbClr val="FF0000"/>
                </a:solidFill>
              </a:rPr>
              <a:t>ZVANÝMI 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(je jich cca. 200 typů)</a:t>
            </a:r>
          </a:p>
          <a:p>
            <a:r>
              <a:rPr lang="cs-CZ" sz="2000" dirty="0" smtClean="0"/>
              <a:t>Další štěpení fragmentů vzniklých prvotním štěpením opět pomocí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,  </a:t>
            </a:r>
            <a:r>
              <a:rPr lang="cs-CZ" sz="2000" dirty="0" smtClean="0"/>
              <a:t>ale jinou než bylo děláno první štěpení</a:t>
            </a:r>
          </a:p>
          <a:p>
            <a:r>
              <a:rPr lang="cs-CZ" sz="2000" dirty="0" smtClean="0"/>
              <a:t>Elektroforetické rozdělení štěpů</a:t>
            </a:r>
          </a:p>
          <a:p>
            <a:r>
              <a:rPr lang="cs-CZ" sz="2000" dirty="0" smtClean="0"/>
              <a:t>Matematické zpracování výsledků</a:t>
            </a:r>
          </a:p>
          <a:p>
            <a:endParaRPr lang="cs-CZ" sz="2000" dirty="0"/>
          </a:p>
        </p:txBody>
      </p:sp>
      <p:pic>
        <p:nvPicPr>
          <p:cNvPr id="10" name="Obrázek 9" descr="800px-Sanger_sequencing_read_displ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76200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8" name="Obrázek 7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9288" y="1268760"/>
            <a:ext cx="876044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620688"/>
            <a:ext cx="8424936" cy="50521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3528" y="55172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LEVOTOČIVÁ</a:t>
            </a:r>
          </a:p>
          <a:p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SPIRÁLA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8" name="Obrázek 7" descr="ALFA  versus BETA šroubovice aminokyselin scan 0408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2130" y="1346142"/>
            <a:ext cx="4294717" cy="4139953"/>
          </a:xfrm>
          <a:prstGeom prst="rect">
            <a:avLst/>
          </a:prstGeom>
        </p:spPr>
      </p:pic>
      <p:pic>
        <p:nvPicPr>
          <p:cNvPr id="10" name="Obrázek 9" descr="400px-Cartesian_coordinate_system_handedness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810000" cy="2333625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300192" y="1124744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PRAVOTOČIVÉ</a:t>
            </a:r>
          </a:p>
          <a:p>
            <a:r>
              <a:rPr lang="cs-CZ" i="1" u="sng" dirty="0" smtClean="0">
                <a:solidFill>
                  <a:srgbClr val="FF0000"/>
                </a:solidFill>
                <a:latin typeface="Arial Black" pitchFamily="34" charset="0"/>
              </a:rPr>
              <a:t>Pravá ruka 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&gt; palec nahoru &gt; prsty do oblouku jsou ve směru této šipky 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44008" y="479715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LEVOTOČIVÉ</a:t>
            </a:r>
          </a:p>
          <a:p>
            <a:r>
              <a:rPr lang="cs-CZ" i="1" u="sng" dirty="0" smtClean="0">
                <a:solidFill>
                  <a:srgbClr val="008000"/>
                </a:solidFill>
                <a:latin typeface="Arial Black" pitchFamily="34" charset="0"/>
              </a:rPr>
              <a:t>LEVÁ ruka 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&gt; palec nahoru &gt; prsty do oblouku jsou ve směru této šipky 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555776" y="55892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LEVOTOČIVÁ</a:t>
            </a:r>
          </a:p>
          <a:p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SPIRÁLA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95536" y="6926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PRAVOTOČIVÁ</a:t>
            </a:r>
          </a:p>
          <a:p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SPIRÁLA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Chemie peptidů a proteinů    ( bílkovin)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>
                <a:latin typeface="Arial Black" pitchFamily="34" charset="0"/>
              </a:rPr>
              <a:t>Nadmolekulární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stuktura</a:t>
            </a:r>
            <a:r>
              <a:rPr lang="cs-CZ" sz="3600" dirty="0" smtClean="0">
                <a:latin typeface="Arial Black" pitchFamily="34" charset="0"/>
              </a:rPr>
              <a:t> peptidů a proteinů ( bílkovin)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48680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IV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620688"/>
            <a:ext cx="8424936" cy="50521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3528" y="5517232"/>
            <a:ext cx="2520280" cy="86177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LEVOTOČIVÁ</a:t>
            </a:r>
          </a:p>
          <a:p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SPIRÁLA , </a:t>
            </a:r>
            <a:r>
              <a:rPr lang="cs-CZ" sz="3200" b="1" u="sng" dirty="0" smtClean="0">
                <a:solidFill>
                  <a:srgbClr val="008000"/>
                </a:solidFill>
                <a:latin typeface="Symbol" pitchFamily="18" charset="2"/>
              </a:rPr>
              <a:t>a</a:t>
            </a:r>
            <a:r>
              <a:rPr lang="cs-CZ" u="sng" dirty="0" smtClean="0">
                <a:solidFill>
                  <a:srgbClr val="008000"/>
                </a:solidFill>
                <a:latin typeface="Symbol" pitchFamily="18" charset="2"/>
              </a:rPr>
              <a:t> </a:t>
            </a:r>
            <a:r>
              <a:rPr lang="cs-CZ" u="sng" dirty="0" err="1" smtClean="0">
                <a:solidFill>
                  <a:srgbClr val="008000"/>
                </a:solidFill>
                <a:latin typeface="Arial Black" pitchFamily="34" charset="0"/>
              </a:rPr>
              <a:t>helix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635896" y="620688"/>
            <a:ext cx="540060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ALFA HELIX 0408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02948" y="253636"/>
            <a:ext cx="4666496" cy="54006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660232" y="620688"/>
            <a:ext cx="2376264" cy="86177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PRAVOTOČIVÁ</a:t>
            </a:r>
          </a:p>
          <a:p>
            <a:r>
              <a:rPr lang="cs-CZ" u="sng" dirty="0" smtClean="0">
                <a:solidFill>
                  <a:srgbClr val="FF0000"/>
                </a:solidFill>
                <a:latin typeface="Arial Black" pitchFamily="34" charset="0"/>
              </a:rPr>
              <a:t>SPIRÁLA, </a:t>
            </a:r>
            <a:r>
              <a:rPr lang="cs-CZ" sz="3200" b="1" u="sng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cs-CZ" u="sng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cs-CZ" u="sng" dirty="0" err="1" smtClean="0">
                <a:solidFill>
                  <a:srgbClr val="FF0000"/>
                </a:solidFill>
                <a:latin typeface="Arial Black" pitchFamily="34" charset="0"/>
              </a:rPr>
              <a:t>helix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3419872" y="5157192"/>
            <a:ext cx="3888432" cy="720080"/>
          </a:xfrm>
          <a:prstGeom prst="rect">
            <a:avLst/>
          </a:prstGeom>
          <a:noFill/>
          <a:ln w="635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ovací šipka 14"/>
          <p:cNvCxnSpPr/>
          <p:nvPr/>
        </p:nvCxnSpPr>
        <p:spPr>
          <a:xfrm flipH="1" flipV="1">
            <a:off x="2555776" y="5085184"/>
            <a:ext cx="864096" cy="72008"/>
          </a:xfrm>
          <a:prstGeom prst="straightConnector1">
            <a:avLst/>
          </a:prstGeom>
          <a:ln w="635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2057400" cy="9144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7544" y="198884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4" tooltip="Prolin"/>
              </a:rPr>
              <a:t>Prolin</a:t>
            </a:r>
            <a:r>
              <a:rPr lang="cs-CZ" sz="2400" dirty="0" smtClean="0"/>
              <a:t> (Pro, P)</a:t>
            </a:r>
            <a:endParaRPr lang="cs-CZ" sz="2400" dirty="0"/>
          </a:p>
        </p:txBody>
      </p:sp>
      <p:pic>
        <p:nvPicPr>
          <p:cNvPr id="9" name="Obrázek 8" descr="800px-Amminoacido_prolina_formula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988840"/>
            <a:ext cx="1800200" cy="1273642"/>
          </a:xfrm>
          <a:prstGeom prst="rect">
            <a:avLst/>
          </a:prstGeom>
        </p:spPr>
      </p:pic>
      <p:pic>
        <p:nvPicPr>
          <p:cNvPr id="10" name="Obrázek 9" descr="img7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467544" y="3789040"/>
            <a:ext cx="4518262" cy="187220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44008" y="5157192"/>
            <a:ext cx="22322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je FOSFOPROTEID</a:t>
            </a:r>
            <a:endParaRPr lang="cs-CZ" dirty="0"/>
          </a:p>
        </p:txBody>
      </p:sp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1" y="3356992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429111" y="2780928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8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cxnSp>
        <p:nvCxnSpPr>
          <p:cNvPr id="16" name="Přímá spojovací šipka 15"/>
          <p:cNvCxnSpPr>
            <a:stCxn id="13" idx="1"/>
          </p:cNvCxnSpPr>
          <p:nvPr/>
        </p:nvCxnSpPr>
        <p:spPr>
          <a:xfrm flipH="1">
            <a:off x="2843808" y="3861048"/>
            <a:ext cx="3888433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5508104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508104" y="2996952"/>
            <a:ext cx="79208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39552" y="2996952"/>
            <a:ext cx="136815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– charakteristiky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8" name="Obrázek 7" descr="kasein slože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18886" y="-2658645"/>
            <a:ext cx="1512168" cy="864689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364088" y="980728"/>
            <a:ext cx="1008112" cy="136815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56490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KASEIN  versus 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TVAROH</a:t>
            </a:r>
            <a:endParaRPr lang="cs-CZ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328498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solidFill>
                  <a:srgbClr val="008000"/>
                </a:solidFill>
                <a:latin typeface="Arial Black" pitchFamily="34" charset="0"/>
              </a:rPr>
              <a:t>KASEIN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 se vyrábí z ODTUČNĚNÉHO (odstředěného) MLÉKA, VYSOKÝ TUK JE ZÁVADOU. </a:t>
            </a:r>
            <a:r>
              <a:rPr lang="cs-CZ" sz="2800" i="1" dirty="0" smtClean="0">
                <a:solidFill>
                  <a:srgbClr val="008000"/>
                </a:solidFill>
                <a:latin typeface="Arial Black" pitchFamily="34" charset="0"/>
              </a:rPr>
              <a:t>Vyprání fosforečnanů Ca.</a:t>
            </a:r>
          </a:p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TVAROH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 se vyrábí PLNOTUČNÉHO MLÉKA (může ale být i NÍZKOTUČNÝ). </a:t>
            </a:r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Ponechány soli Ca.</a:t>
            </a:r>
            <a:endParaRPr lang="cs-CZ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charakteristiky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Bílkovinná složka mléka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Rozeznáváme čtyři typy: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S1,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S2,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b, k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r>
              <a:rPr lang="cs-CZ" sz="2800" b="1" smtClean="0">
                <a:solidFill>
                  <a:srgbClr val="FF0000"/>
                </a:solidFill>
                <a:latin typeface="Arial Black" pitchFamily="34" charset="0"/>
              </a:rPr>
              <a:t>Získává se 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vysrážením kyselinami nebo enzymy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M = cca. 75 000 – 350 000</a:t>
            </a:r>
          </a:p>
          <a:p>
            <a:r>
              <a:rPr lang="cs-CZ" sz="2800" b="1" dirty="0" smtClean="0"/>
              <a:t>Nerozpustný ve vodě</a:t>
            </a:r>
          </a:p>
          <a:p>
            <a:r>
              <a:rPr lang="cs-CZ" sz="2800" b="1" dirty="0" smtClean="0"/>
              <a:t>Rozpustný v kyselinách a alkáliích</a:t>
            </a:r>
          </a:p>
          <a:p>
            <a:r>
              <a:rPr lang="cs-CZ" sz="2800" b="1" dirty="0" smtClean="0"/>
              <a:t>Alkalické roztoky mají schopnost dispergátorů</a:t>
            </a:r>
            <a:endParaRPr lang="cs-CZ" sz="28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634082"/>
          </a:xfrm>
        </p:spPr>
        <p:txBody>
          <a:bodyPr/>
          <a:lstStyle/>
          <a:p>
            <a:r>
              <a:rPr lang="cs-CZ" sz="4800" dirty="0" smtClean="0">
                <a:solidFill>
                  <a:srgbClr val="FF0000"/>
                </a:solidFill>
                <a:latin typeface="Arial Black" pitchFamily="34" charset="0"/>
              </a:rPr>
              <a:t>Od kaseinu k sýrům</a:t>
            </a:r>
            <a:endParaRPr lang="cs-CZ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ENZYMY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lvl="2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PROTEÁZY -  štěpí peptidickou vazbu </a:t>
            </a:r>
            <a:r>
              <a:rPr lang="cs-CZ" u="sng" dirty="0" smtClean="0">
                <a:solidFill>
                  <a:srgbClr val="C00000"/>
                </a:solidFill>
                <a:latin typeface="Arial Black" pitchFamily="34" charset="0"/>
              </a:rPr>
              <a:t>uprostřed řetězce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KASEINU &gt; ALBUMOZY &amp; PEPTONY</a:t>
            </a:r>
          </a:p>
          <a:p>
            <a:pPr lvl="2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PEPTIDÁZY - štěpí peptidickou vazbu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na konci řetězce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KASEINU</a:t>
            </a:r>
          </a:p>
          <a:p>
            <a:pPr lvl="2"/>
            <a:r>
              <a:rPr lang="cs-CZ" dirty="0" smtClean="0">
                <a:solidFill>
                  <a:srgbClr val="FFC000"/>
                </a:solidFill>
                <a:latin typeface="Arial Black" pitchFamily="34" charset="0"/>
              </a:rPr>
              <a:t>AMINÁZY – štěpí aminokyseliny (</a:t>
            </a:r>
            <a:r>
              <a:rPr lang="cs-CZ" sz="3200" u="sng" dirty="0" smtClean="0">
                <a:solidFill>
                  <a:srgbClr val="FFC000"/>
                </a:solidFill>
                <a:latin typeface="Arial Black" pitchFamily="34" charset="0"/>
              </a:rPr>
              <a:t>nežádoucí</a:t>
            </a:r>
            <a:r>
              <a:rPr lang="cs-CZ" dirty="0" smtClean="0">
                <a:solidFill>
                  <a:srgbClr val="FFC000"/>
                </a:solidFill>
                <a:latin typeface="Arial Black" pitchFamily="34" charset="0"/>
              </a:rPr>
              <a:t>)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SÝR = NAŠTĚPENÝ KASEIN</a:t>
            </a:r>
          </a:p>
          <a:p>
            <a:r>
              <a:rPr lang="cs-CZ" sz="4000" u="sng" dirty="0" smtClean="0">
                <a:solidFill>
                  <a:srgbClr val="7030A0"/>
                </a:solidFill>
                <a:latin typeface="Arial Black" pitchFamily="34" charset="0"/>
              </a:rPr>
              <a:t>„Díry“ v sýru </a:t>
            </a:r>
            <a:r>
              <a:rPr lang="cs-CZ" sz="2800" dirty="0" smtClean="0">
                <a:solidFill>
                  <a:srgbClr val="7030A0"/>
                </a:solidFill>
                <a:latin typeface="Arial Black" pitchFamily="34" charset="0"/>
              </a:rPr>
              <a:t>= dílo bakterií &amp; enzymů, uvolňujících CO</a:t>
            </a:r>
            <a:r>
              <a:rPr lang="cs-CZ" sz="2800" baseline="-25000" dirty="0" smtClean="0">
                <a:solidFill>
                  <a:srgbClr val="7030A0"/>
                </a:solidFill>
                <a:latin typeface="Arial Black" pitchFamily="34" charset="0"/>
              </a:rPr>
              <a:t>2</a:t>
            </a:r>
            <a:r>
              <a:rPr lang="cs-CZ" sz="2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5" name="Obrázek 4" descr="img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86972" y="-1130786"/>
            <a:ext cx="5544615" cy="83274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76056" y="1124744"/>
            <a:ext cx="19442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KASEIN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107504" y="1556792"/>
            <a:ext cx="88569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cap="all" dirty="0" smtClean="0">
                <a:solidFill>
                  <a:srgbClr val="C00000"/>
                </a:solidFill>
                <a:latin typeface="Arial Black" pitchFamily="34" charset="0"/>
              </a:rPr>
              <a:t>Pepton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b="1" dirty="0" smtClean="0"/>
              <a:t>je obecně polypeptid (nebo také směs polypeptidů) vznikající parciální </a:t>
            </a:r>
            <a:r>
              <a:rPr lang="cs-CZ" sz="2800" b="1" dirty="0" smtClean="0">
                <a:hlinkClick r:id="rId2" tooltip="Hydrolýza"/>
              </a:rPr>
              <a:t>hydrolýzou</a:t>
            </a:r>
            <a:r>
              <a:rPr lang="cs-CZ" sz="2800" b="1" dirty="0" smtClean="0"/>
              <a:t> proteinů </a:t>
            </a:r>
            <a:r>
              <a:rPr lang="cs-CZ" sz="2800" b="1" dirty="0" smtClean="0">
                <a:hlinkClick r:id="rId3" tooltip="Pepsin"/>
              </a:rPr>
              <a:t>pepsinem</a:t>
            </a:r>
            <a:r>
              <a:rPr lang="cs-CZ" sz="2800" b="1" dirty="0" smtClean="0"/>
              <a:t> a </a:t>
            </a:r>
            <a:r>
              <a:rPr lang="cs-CZ" sz="2800" b="1" dirty="0" smtClean="0">
                <a:hlinkClick r:id="rId4" tooltip="Kyselina chlorovodíková"/>
              </a:rPr>
              <a:t>kyselinou chlorovodíkovou (</a:t>
            </a:r>
            <a:r>
              <a:rPr lang="cs-CZ" sz="2800" b="1" dirty="0" err="1" smtClean="0">
                <a:hlinkClick r:id="rId4" tooltip="Kyselina chlorovodíková"/>
              </a:rPr>
              <a:t>HCl</a:t>
            </a:r>
            <a:r>
              <a:rPr lang="cs-CZ" sz="2800" b="1" dirty="0" smtClean="0">
                <a:hlinkClick r:id="rId4" tooltip="Kyselina chlorovodíková"/>
              </a:rPr>
              <a:t>)</a:t>
            </a:r>
            <a:r>
              <a:rPr lang="cs-CZ" sz="2800" b="1" dirty="0" smtClean="0"/>
              <a:t> v </a:t>
            </a:r>
            <a:r>
              <a:rPr lang="cs-CZ" sz="2800" b="1" dirty="0" smtClean="0">
                <a:hlinkClick r:id="rId5" tooltip="Žaludek"/>
              </a:rPr>
              <a:t>žaludku</a:t>
            </a:r>
            <a:r>
              <a:rPr lang="cs-CZ" sz="2800" b="1" dirty="0" smtClean="0"/>
              <a:t>.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Je udáváno na štěpy o 3 – 4 </a:t>
            </a:r>
            <a:r>
              <a:rPr lang="cs-CZ" sz="2800" b="1" dirty="0" err="1" smtClean="0">
                <a:solidFill>
                  <a:srgbClr val="C00000"/>
                </a:solidFill>
                <a:latin typeface="Arial Black" pitchFamily="34" charset="0"/>
              </a:rPr>
              <a:t>minokyselinách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cs-CZ" sz="2800" b="1" dirty="0" smtClean="0"/>
              <a:t>Peptony jsou dále v </a:t>
            </a:r>
            <a:r>
              <a:rPr lang="cs-CZ" sz="2800" b="1" dirty="0" smtClean="0">
                <a:hlinkClick r:id="rId6" tooltip="Tenké střevo"/>
              </a:rPr>
              <a:t>tenkém střevě</a:t>
            </a:r>
            <a:r>
              <a:rPr lang="cs-CZ" sz="2800" b="1" dirty="0" smtClean="0"/>
              <a:t> štěpeny </a:t>
            </a:r>
            <a:r>
              <a:rPr lang="cs-CZ" sz="2800" b="1" dirty="0" smtClean="0">
                <a:hlinkClick r:id="rId7" tooltip="Trypsin"/>
              </a:rPr>
              <a:t>trypsinem</a:t>
            </a:r>
            <a:r>
              <a:rPr lang="cs-CZ" sz="2800" b="1" dirty="0" smtClean="0"/>
              <a:t> a </a:t>
            </a:r>
            <a:r>
              <a:rPr lang="cs-CZ" sz="2800" b="1" dirty="0" smtClean="0">
                <a:hlinkClick r:id="rId8" tooltip="Chymotrypsin"/>
              </a:rPr>
              <a:t>chymotrypsinem</a:t>
            </a:r>
            <a:r>
              <a:rPr lang="cs-CZ" sz="2800" b="1" dirty="0" smtClean="0"/>
              <a:t> na kratší </a:t>
            </a:r>
            <a:r>
              <a:rPr lang="cs-CZ" sz="2800" b="1" dirty="0" smtClean="0">
                <a:hlinkClick r:id="rId9" tooltip="Peptid"/>
              </a:rPr>
              <a:t>peptidy</a:t>
            </a:r>
            <a:r>
              <a:rPr lang="cs-CZ" sz="2800" b="1" dirty="0" smtClean="0"/>
              <a:t>, které jsou dále degradovány působením karboxypeptidáz a aminopeptidáz až na jednotlivé </a:t>
            </a:r>
            <a:r>
              <a:rPr lang="cs-CZ" sz="2800" b="1" dirty="0" smtClean="0">
                <a:hlinkClick r:id="rId10" tooltip="Aminokyselina"/>
              </a:rPr>
              <a:t>aminokyseliny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solidFill>
                  <a:srgbClr val="C00000"/>
                </a:solidFill>
                <a:latin typeface="Arial Black" pitchFamily="34" charset="0"/>
              </a:rPr>
              <a:t>ALBUMOZY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– jsou to jen kratší bílkoviny z kaseinu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Kasein – použití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Lepidla</a:t>
            </a:r>
          </a:p>
          <a:p>
            <a:r>
              <a:rPr lang="cs-CZ" sz="2800" b="1" dirty="0" smtClean="0"/>
              <a:t>Barvy </a:t>
            </a:r>
          </a:p>
          <a:p>
            <a:r>
              <a:rPr lang="cs-CZ" sz="44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4400" b="1" dirty="0" smtClean="0"/>
              <a:t> </a:t>
            </a:r>
            <a:r>
              <a:rPr lang="cs-CZ" sz="2800" b="1" dirty="0" smtClean="0"/>
              <a:t>(termoset síťovaný FORMALDEHYDEM)</a:t>
            </a:r>
          </a:p>
          <a:p>
            <a:r>
              <a:rPr lang="cs-CZ" sz="2800" b="1" dirty="0" smtClean="0"/>
              <a:t>…………..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90066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3200" b="1" dirty="0" smtClean="0"/>
              <a:t> </a:t>
            </a:r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se vrací! 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9" name="Obrázek 8" descr="GALALIT  z KASEINU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620688"/>
            <a:ext cx="9144000" cy="6237312"/>
          </a:xfrm>
          <a:prstGeom prst="rect">
            <a:avLst/>
          </a:prstGeom>
        </p:spPr>
      </p:pic>
      <p:cxnSp>
        <p:nvCxnSpPr>
          <p:cNvPr id="11" name="Přímá spojovací čára 10"/>
          <p:cNvCxnSpPr/>
          <p:nvPr/>
        </p:nvCxnSpPr>
        <p:spPr>
          <a:xfrm>
            <a:off x="179512" y="2636912"/>
            <a:ext cx="259228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79512" y="2852936"/>
            <a:ext cx="2592288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0" name="Obrázek 9" descr="AminoAcid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68655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pic>
        <p:nvPicPr>
          <p:cNvPr id="5" name="Obrázek 4" descr="VÝROBA KASEINU PRŮMYSLOVÁ 0512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61901" y="-64949"/>
            <a:ext cx="5040560" cy="880533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43608" y="1916832"/>
            <a:ext cx="2952328" cy="707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Dávkování kyseliny (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</a:rPr>
              <a:t>HCl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nebo H</a:t>
            </a:r>
            <a:r>
              <a:rPr lang="cs-CZ" sz="2000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SO</a:t>
            </a:r>
            <a:r>
              <a:rPr lang="cs-CZ" sz="2000" baseline="-25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>
            <a:stCxn id="6" idx="3"/>
          </p:cNvCxnSpPr>
          <p:nvPr/>
        </p:nvCxnSpPr>
        <p:spPr>
          <a:xfrm>
            <a:off x="3995936" y="2270775"/>
            <a:ext cx="864096" cy="22212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915816" y="4005064"/>
            <a:ext cx="2232248" cy="36933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První prací žlab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4283968" y="3645024"/>
            <a:ext cx="216024" cy="28803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79512" y="4149080"/>
            <a:ext cx="1872208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Druhý prací + rozdružovací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žlab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467544" y="3717032"/>
            <a:ext cx="792088" cy="43204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0" y="11663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Kontinuální výroba KASEINU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3671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Vedlejší produkt je SYROVÁTKA (bílkoviny, cukry, anorganické látky …)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1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8" name="Obrázek 7" descr="galali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55180" y="-1138956"/>
            <a:ext cx="4968552" cy="87758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2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0" name="Obrázek 9" descr="galal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836712"/>
            <a:ext cx="8484091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3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" name="Obrázek 7" descr="galali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15716" y="-999492"/>
            <a:ext cx="4896544" cy="856895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076056" y="22048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1 </a:t>
            </a:r>
            <a:r>
              <a:rPr lang="cs-CZ" dirty="0" err="1" smtClean="0">
                <a:solidFill>
                  <a:srgbClr val="FF0000"/>
                </a:solidFill>
                <a:latin typeface="Arial Black" pitchFamily="34" charset="0"/>
              </a:rPr>
              <a:t>kp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/cm**2 = cca. 0.1 </a:t>
            </a:r>
            <a:r>
              <a:rPr lang="cs-CZ" dirty="0" err="1" smtClean="0">
                <a:solidFill>
                  <a:srgbClr val="FF0000"/>
                </a:solidFill>
                <a:latin typeface="Arial Black" pitchFamily="34" charset="0"/>
              </a:rPr>
              <a:t>MPa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4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0" name="Obrázek 9" descr="galalit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99501" y="-867253"/>
            <a:ext cx="5112568" cy="837648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1026" name="Picture 2" descr="C:\Users\ladapospa\Documents\Lada\GRANT LABORKY PŘÍRODNÍ POLYMERY 2016\Galalith_Synthesis_SCHEMATIC_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168352" cy="584495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707904" y="404664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Síťování KASEINU na GALALIT formaldehydem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07904" y="2204864"/>
            <a:ext cx="5184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POSTUP: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0000FF"/>
                </a:solidFill>
              </a:rPr>
              <a:t>vytvořit výrobek z </a:t>
            </a:r>
            <a:r>
              <a:rPr lang="cs-CZ" b="1" dirty="0" err="1" smtClean="0">
                <a:solidFill>
                  <a:srgbClr val="0000FF"/>
                </a:solidFill>
              </a:rPr>
              <a:t>kaseinové</a:t>
            </a:r>
            <a:r>
              <a:rPr lang="cs-CZ" b="1" dirty="0" smtClean="0">
                <a:solidFill>
                  <a:srgbClr val="0000FF"/>
                </a:solidFill>
              </a:rPr>
              <a:t> kaše, ponořit do 4 % formaldehydu a nechat několik dní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008000"/>
                </a:solidFill>
              </a:rPr>
              <a:t>vytvořit výrobek z </a:t>
            </a:r>
            <a:r>
              <a:rPr lang="cs-CZ" b="1" dirty="0" err="1" smtClean="0">
                <a:solidFill>
                  <a:srgbClr val="008000"/>
                </a:solidFill>
              </a:rPr>
              <a:t>kaseinové</a:t>
            </a:r>
            <a:r>
              <a:rPr lang="cs-CZ" b="1" dirty="0" smtClean="0">
                <a:solidFill>
                  <a:srgbClr val="008000"/>
                </a:solidFill>
              </a:rPr>
              <a:t> kaše + formaldehydu </a:t>
            </a:r>
            <a:r>
              <a:rPr lang="cs-CZ" b="1" dirty="0" smtClean="0">
                <a:solidFill>
                  <a:srgbClr val="C00000"/>
                </a:solidFill>
              </a:rPr>
              <a:t>(cca. 5 – 10 kasein + 1 formaldehyd)</a:t>
            </a:r>
            <a:r>
              <a:rPr lang="cs-CZ" b="1" dirty="0" smtClean="0">
                <a:solidFill>
                  <a:srgbClr val="008000"/>
                </a:solidFill>
              </a:rPr>
              <a:t>, nechat několik hodin či dní při laboratorní teplotě nebo při 30 – 40 °C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3928" y="4509120"/>
            <a:ext cx="4860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(cca. 5 – 10 kasein + 1 formaldehyd)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NUTNO ODZKOUŠET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lepidlo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1800" b="1" dirty="0" err="1" smtClean="0"/>
              <a:t>Kaseinový</a:t>
            </a:r>
            <a:r>
              <a:rPr lang="cs-CZ" sz="1800" b="1" dirty="0" smtClean="0"/>
              <a:t> klíh se čpavkem: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50 g technicky čistého kaseinu smícháme s 250 </a:t>
            </a:r>
            <a:r>
              <a:rPr lang="cs-CZ" sz="1800" dirty="0" err="1" smtClean="0"/>
              <a:t>ccm</a:t>
            </a:r>
            <a:r>
              <a:rPr lang="cs-CZ" sz="1800" dirty="0" smtClean="0"/>
              <a:t> vody a mírně ohřejeme. </a:t>
            </a:r>
            <a:br>
              <a:rPr lang="cs-CZ" sz="1800" dirty="0" smtClean="0"/>
            </a:br>
            <a:r>
              <a:rPr lang="cs-CZ" sz="1800" dirty="0" smtClean="0"/>
              <a:t>15 g čpavku smícháme s troškou vody a </a:t>
            </a:r>
            <a:r>
              <a:rPr lang="cs-CZ" sz="1800" dirty="0" err="1" smtClean="0"/>
              <a:t>nalejeme</a:t>
            </a:r>
            <a:r>
              <a:rPr lang="cs-CZ" sz="1800" dirty="0" smtClean="0"/>
              <a:t> do ohřátého kaseinu. Roztok vzkypí a uniká z něj kyselina uhličitá.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mícháme tak dlouho, dokud nepřestane šumět. </a:t>
            </a:r>
          </a:p>
          <a:p>
            <a:pPr>
              <a:buNone/>
            </a:pPr>
            <a:r>
              <a:rPr lang="cs-CZ" sz="1800" b="1" dirty="0" smtClean="0"/>
              <a:t>Vápenné </a:t>
            </a:r>
            <a:r>
              <a:rPr lang="cs-CZ" sz="1800" b="1" dirty="0" err="1" smtClean="0"/>
              <a:t>kaseinové</a:t>
            </a:r>
            <a:r>
              <a:rPr lang="cs-CZ" sz="1800" b="1" dirty="0" smtClean="0"/>
              <a:t> pojidlo: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4 díly tuk neobsahujícího tvarohu smícháme s 1 dílem hašeného nejméně 2 roky starého vápna. Po deseti minutách reakce je pojidlo hotové.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se musí každý den namíchat čerstvé. Na míchaní </a:t>
            </a:r>
            <a:r>
              <a:rPr lang="cs-CZ" sz="1800" dirty="0" err="1" smtClean="0"/>
              <a:t>kaseinových</a:t>
            </a:r>
            <a:r>
              <a:rPr lang="cs-CZ" sz="1800" dirty="0" smtClean="0"/>
              <a:t> barev pojidlo rozředíme s 2-3 díly vody. </a:t>
            </a:r>
          </a:p>
          <a:p>
            <a:pPr>
              <a:buNone/>
            </a:pPr>
            <a:r>
              <a:rPr lang="cs-CZ" sz="1800" b="1" dirty="0" smtClean="0"/>
              <a:t>Další návod:</a:t>
            </a:r>
          </a:p>
          <a:p>
            <a:pPr>
              <a:buNone/>
            </a:pPr>
            <a:r>
              <a:rPr lang="cs-CZ" sz="1800" dirty="0" smtClean="0"/>
              <a:t>30 g </a:t>
            </a:r>
            <a:r>
              <a:rPr lang="cs-CZ" sz="1800" b="1" dirty="0" smtClean="0"/>
              <a:t>jedlé sody </a:t>
            </a:r>
            <a:r>
              <a:rPr lang="cs-CZ" sz="1800" dirty="0" smtClean="0"/>
              <a:t>rozpustím v horké vodě a za stálého míchání nechám vychladnout. Přidám k 500 g (1/2 kg) odtučněného tvarohu a promíchám kuchyňským mixérem. </a:t>
            </a:r>
            <a:br>
              <a:rPr lang="cs-CZ" sz="1800" dirty="0" smtClean="0"/>
            </a:br>
            <a:r>
              <a:rPr lang="cs-CZ" sz="1800" dirty="0" smtClean="0"/>
              <a:t>Nechám půl hodiny stát. Pak lze lepidlo studenou vodou rozředit na potřebnou konzistenci. </a:t>
            </a:r>
            <a:r>
              <a:rPr lang="cs-CZ" sz="1800" dirty="0" err="1" smtClean="0"/>
              <a:t>Kaseinový</a:t>
            </a:r>
            <a:r>
              <a:rPr lang="cs-CZ" sz="1800" dirty="0" smtClean="0"/>
              <a:t> klíh se sodou je vhodný jako lepidlo anebo jako pojidlo na barvy. </a:t>
            </a:r>
            <a:br>
              <a:rPr lang="cs-CZ" sz="1800" dirty="0" smtClean="0"/>
            </a:br>
            <a:endParaRPr lang="cs-CZ" sz="1800" b="1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barvy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Kaseinový</a:t>
            </a:r>
            <a:r>
              <a:rPr lang="cs-CZ" sz="2000" b="1" dirty="0" smtClean="0"/>
              <a:t> klih - jednoduchý recept: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Lžíci boraxu rozpustíme v šálku horké vody. Tento roztok přelijeme přes 1/2 kg tuk neobsahujícího tvarohu a dobře rozmícháme mixérem. 20 minut necháme působit a posléze znovu rozmícháme.</a:t>
            </a:r>
          </a:p>
          <a:p>
            <a:pPr>
              <a:buNone/>
            </a:pPr>
            <a:r>
              <a:rPr lang="cs-CZ" sz="2000" b="1" dirty="0" smtClean="0"/>
              <a:t>Malba </a:t>
            </a:r>
            <a:r>
              <a:rPr lang="cs-CZ" sz="2000" b="1" dirty="0" err="1" smtClean="0"/>
              <a:t>kaseinovými</a:t>
            </a:r>
            <a:r>
              <a:rPr lang="cs-CZ" sz="2000" b="1" dirty="0" smtClean="0"/>
              <a:t> barvami: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Pigmenty barev smícháme s trochou vody na kaši. Na jeden díl barevné kaše přidáme jeden díl </a:t>
            </a:r>
            <a:r>
              <a:rPr lang="cs-CZ" sz="2000" dirty="0" err="1" smtClean="0"/>
              <a:t>kaseinového</a:t>
            </a:r>
            <a:r>
              <a:rPr lang="cs-CZ" sz="2000" dirty="0" smtClean="0"/>
              <a:t> klihu a tři díly vody.</a:t>
            </a:r>
          </a:p>
          <a:p>
            <a:pPr>
              <a:buNone/>
            </a:pPr>
            <a:r>
              <a:rPr lang="cs-CZ" sz="2000" b="1" dirty="0" smtClean="0"/>
              <a:t>Recept na nástěnnou </a:t>
            </a:r>
            <a:r>
              <a:rPr lang="cs-CZ" sz="2000" b="1" dirty="0" err="1" smtClean="0"/>
              <a:t>kaseinovou</a:t>
            </a:r>
            <a:r>
              <a:rPr lang="cs-CZ" sz="2000" b="1" dirty="0" smtClean="0"/>
              <a:t> barvu: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1) 2 kg tuk neobsahujícího tvarohu dáme do vyšší nádoby </a:t>
            </a:r>
            <a:br>
              <a:rPr lang="cs-CZ" sz="2000" dirty="0" smtClean="0"/>
            </a:br>
            <a:r>
              <a:rPr lang="cs-CZ" sz="2000" dirty="0" smtClean="0"/>
              <a:t>2) 90 g boraxu rozpustíme v 1/2 l horké vody a tímto roztokem tvaroh přelijeme </a:t>
            </a:r>
            <a:br>
              <a:rPr lang="cs-CZ" sz="2000" dirty="0" smtClean="0"/>
            </a:br>
            <a:r>
              <a:rPr lang="cs-CZ" sz="2000" dirty="0" smtClean="0"/>
              <a:t>3) mixérem dobře rozmícháme a necháme 20 min. odpočinout </a:t>
            </a:r>
            <a:br>
              <a:rPr lang="cs-CZ" sz="2000" dirty="0" smtClean="0"/>
            </a:br>
            <a:r>
              <a:rPr lang="cs-CZ" sz="2000" dirty="0" smtClean="0"/>
              <a:t>4) na základní nátěr rozředíme s 8 I vody </a:t>
            </a:r>
            <a:br>
              <a:rPr lang="cs-CZ" sz="2000" dirty="0" smtClean="0"/>
            </a:br>
            <a:r>
              <a:rPr lang="cs-CZ" sz="2000" dirty="0" smtClean="0"/>
              <a:t>5) na malování smícháme 1-2 díly barevné kaše (pigment s vodou) s jedním dílem pojidla a s 2-3 díly vody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Kasein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53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PROTEINU nebo jejího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Vápenná sůl</a:t>
                      </a:r>
                    </a:p>
                    <a:p>
                      <a:r>
                        <a:rPr lang="cs-CZ" sz="1600" b="1" dirty="0" smtClean="0"/>
                        <a:t>(</a:t>
                      </a:r>
                      <a:r>
                        <a:rPr lang="cs-CZ" sz="1600" b="1" dirty="0" err="1" smtClean="0"/>
                        <a:t>kaseinát</a:t>
                      </a:r>
                      <a:r>
                        <a:rPr lang="cs-CZ" sz="1600" b="1" dirty="0" smtClean="0"/>
                        <a:t>)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Vodný</a:t>
                      </a:r>
                      <a:r>
                        <a:rPr lang="cs-CZ" sz="1600" baseline="0" dirty="0" smtClean="0"/>
                        <a:t> roztok či disperze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Lepidlo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Vhodné je toto konzervovat proti plísním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00FF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00FF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Pojivo pigmentů v malbě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 smtClean="0">
                          <a:solidFill>
                            <a:srgbClr val="0000FF"/>
                          </a:solidFill>
                        </a:rPr>
                        <a:t>Fresco</a:t>
                      </a:r>
                      <a:r>
                        <a:rPr lang="cs-CZ" sz="1600" b="0" baseline="0" dirty="0" smtClean="0">
                          <a:solidFill>
                            <a:srgbClr val="0000FF"/>
                          </a:solidFill>
                        </a:rPr>
                        <a:t> – secco</a:t>
                      </a:r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800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8000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Zpevňující přísada do malt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Reaguje s Ca</a:t>
                      </a:r>
                      <a:r>
                        <a:rPr lang="cs-CZ" sz="1600" baseline="30000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 v maltě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Kasein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 roztok v 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OH nebo (NH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16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pigmentů v malbě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Pro alkalicky málo odolné pigmenty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7030A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 amonný</a:t>
                      </a:r>
                      <a:endParaRPr lang="cs-CZ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7030A0"/>
                          </a:solidFill>
                        </a:rPr>
                        <a:t> roztok či disperze</a:t>
                      </a:r>
                      <a:endParaRPr lang="cs-CZ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Tempery olejové pryskyřičné, voskové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096344" cy="914400"/>
          </a:xfrm>
          <a:prstGeom prst="rect">
            <a:avLst/>
          </a:prstGeom>
        </p:spPr>
      </p:pic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212976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300192" y="2636912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5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pic>
        <p:nvPicPr>
          <p:cNvPr id="15" name="Obrázek 14" descr="Amminoacido_leuc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013176"/>
            <a:ext cx="1956217" cy="115212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995936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 tooltip="Leucin"/>
              </a:rPr>
              <a:t>Leucin</a:t>
            </a:r>
            <a:r>
              <a:rPr lang="cs-CZ" dirty="0" smtClean="0"/>
              <a:t> (Leu, L)</a:t>
            </a:r>
            <a:endParaRPr lang="cs-CZ" dirty="0"/>
          </a:p>
        </p:txBody>
      </p:sp>
      <p:pic>
        <p:nvPicPr>
          <p:cNvPr id="18" name="Obrázek 17" descr="Amminoacido_glic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564904"/>
            <a:ext cx="1368152" cy="1132264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83568" y="28529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 tooltip="Glycin"/>
              </a:rPr>
              <a:t>Glycin</a:t>
            </a:r>
            <a:r>
              <a:rPr lang="cs-CZ" dirty="0" smtClean="0"/>
              <a:t> (</a:t>
            </a:r>
            <a:r>
              <a:rPr lang="cs-CZ" dirty="0" err="1" smtClean="0"/>
              <a:t>Gly</a:t>
            </a:r>
            <a:r>
              <a:rPr lang="cs-CZ" dirty="0" smtClean="0"/>
              <a:t>, G)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Obrázek 8" descr="Amino_acid_zwitterion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4437884" cy="2160240"/>
          </a:xfrm>
          <a:prstGeom prst="rect">
            <a:avLst/>
          </a:prstGeom>
        </p:spPr>
      </p:pic>
      <p:pic>
        <p:nvPicPr>
          <p:cNvPr id="10" name="Obrázek 9" descr="D+L-Alan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450310" cy="1692399"/>
          </a:xfrm>
          <a:prstGeom prst="rect">
            <a:avLst/>
          </a:prstGeom>
        </p:spPr>
      </p:pic>
      <p:pic>
        <p:nvPicPr>
          <p:cNvPr id="11" name="Obrázek 10" descr="Beta_alanine_comparison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861048"/>
            <a:ext cx="3755765" cy="183641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β-</a:t>
            </a:r>
            <a:r>
              <a:rPr lang="en-US" dirty="0" err="1" smtClean="0"/>
              <a:t>alanine</a:t>
            </a:r>
            <a:r>
              <a:rPr lang="en-US" dirty="0" smtClean="0"/>
              <a:t> and its α-</a:t>
            </a:r>
            <a:r>
              <a:rPr lang="en-US" dirty="0" err="1" smtClean="0"/>
              <a:t>alanine</a:t>
            </a:r>
            <a:r>
              <a:rPr lang="en-US" dirty="0" smtClean="0"/>
              <a:t> isomer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64088" y="8367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 amino acid in its (1) un-ionized and (2) </a:t>
            </a:r>
            <a:r>
              <a:rPr lang="en-US" sz="1600" b="1" dirty="0" err="1" smtClean="0"/>
              <a:t>zwitterionic</a:t>
            </a:r>
            <a:r>
              <a:rPr lang="en-US" sz="1600" b="1" dirty="0" smtClean="0"/>
              <a:t> forms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364088" y="206084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 smtClean="0">
                <a:solidFill>
                  <a:srgbClr val="0000FF"/>
                </a:solidFill>
                <a:latin typeface="Arial Black" pitchFamily="34" charset="0"/>
              </a:rPr>
              <a:t>amfion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cs-CZ" dirty="0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6012160" y="1412776"/>
            <a:ext cx="1440160" cy="720080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380312" y="227687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Převzato z NĚMČINY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20" name="Přímá spojovací šipka 19"/>
          <p:cNvCxnSpPr>
            <a:stCxn id="18" idx="0"/>
          </p:cNvCxnSpPr>
          <p:nvPr/>
        </p:nvCxnSpPr>
        <p:spPr>
          <a:xfrm flipH="1" flipV="1">
            <a:off x="7884368" y="1340768"/>
            <a:ext cx="252028" cy="936104"/>
          </a:xfrm>
          <a:prstGeom prst="straightConnector1">
            <a:avLst/>
          </a:prstGeom>
          <a:ln w="635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6660232" y="1340768"/>
            <a:ext cx="792088" cy="43204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884368" y="2564904"/>
            <a:ext cx="79208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84368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6804248" y="278092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6876256" y="33569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6876256" y="400506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6876256" y="422108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04248" y="508518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100392" y="508518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539552" y="2564904"/>
            <a:ext cx="151216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611560" y="386104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611560" y="407707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539552" y="51571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7956376" y="400506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proteiny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pic>
        <p:nvPicPr>
          <p:cNvPr id="7" name="Obrázek 6" descr="LECITHIN 800px-1-Oleoyl-2-almitoyl-phosphatidylcholine_Structural_Formulae_V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1160"/>
            <a:ext cx="6707570" cy="41120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19672" y="551723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FOSFOLIPID  LECITIN -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složky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5172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CHOLESTEROL – STEROID &amp;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Obrázek 8" descr="440px-Cholestero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027" y="980728"/>
            <a:ext cx="631529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Vaječný bílek &amp; nápoje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90872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ČIŘENÍ ovocných šťáv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Patrně nejstarší čiřidlo vín a ovocných šťáv</a:t>
            </a:r>
          </a:p>
          <a:p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pic>
        <p:nvPicPr>
          <p:cNvPr id="11" name="Obrázek 10" descr="600px-Luteine_-_Lute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1656184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755576" y="1916838"/>
          <a:ext cx="7776864" cy="4408932"/>
        </p:xfrm>
        <a:graphic>
          <a:graphicData uri="http://schemas.openxmlformats.org/drawingml/2006/table">
            <a:tbl>
              <a:tblPr/>
              <a:tblGrid>
                <a:gridCol w="3024336"/>
                <a:gridCol w="4752528"/>
              </a:tblGrid>
              <a:tr h="393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Lutein  - barvivo</a:t>
                      </a:r>
                      <a:r>
                        <a:rPr lang="cs-CZ" sz="2400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ve žloutku</a:t>
                      </a:r>
                      <a:endParaRPr lang="cs-CZ" sz="2400" dirty="0">
                        <a:solidFill>
                          <a:srgbClr val="FF99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Chemický název"/>
                        </a:rPr>
                        <a:t>Chemický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β,ε-karoten-3,3'-diol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Registrační číslo CAS"/>
                        </a:rPr>
                        <a:t>Registrační číslo CAS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127-40-2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Vzhled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pevná </a:t>
                      </a:r>
                      <a:r>
                        <a:rPr lang="cs-CZ" sz="2000" b="1" dirty="0">
                          <a:solidFill>
                            <a:srgbClr val="FF99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červeno-oranžová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cs-CZ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krystalická </a:t>
                      </a: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látka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Molární hmotnost"/>
                        </a:rPr>
                        <a:t>Molární hmotnost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568,871 g/mol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Teplota tání"/>
                        </a:rPr>
                        <a:t>Teplota tání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190 °C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ve vodě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 tucích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341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Část vejce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Žloutek, lecitin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PEVNÁ LÁTKA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Tempery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Cholesterol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PEVNÁ LÁTKA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OCHRANNÝ KOLOID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Bílek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Pojivo barev,</a:t>
                      </a:r>
                    </a:p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Podklad </a:t>
                      </a:r>
                      <a:r>
                        <a:rPr lang="cs-CZ" sz="1600" smtClean="0">
                          <a:solidFill>
                            <a:srgbClr val="008000"/>
                          </a:solidFill>
                        </a:rPr>
                        <a:t>pod zlacení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Celé vejce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barev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Nevysýchavé oleje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65</a:t>
            </a:fld>
            <a:endParaRPr lang="sk-SK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je žlutozelená </a:t>
            </a:r>
            <a:r>
              <a:rPr lang="cs-CZ" sz="2000" dirty="0" smtClean="0">
                <a:hlinkClick r:id="rId2" tooltip="Tekutina"/>
              </a:rPr>
              <a:t>tekutina</a:t>
            </a:r>
            <a:r>
              <a:rPr lang="cs-CZ" sz="2000" dirty="0" smtClean="0"/>
              <a:t>, která </a:t>
            </a:r>
            <a:r>
              <a:rPr lang="cs-CZ" sz="2000" dirty="0" err="1" smtClean="0"/>
              <a:t>zbyde</a:t>
            </a:r>
            <a:r>
              <a:rPr lang="cs-CZ" sz="2000" dirty="0" smtClean="0"/>
              <a:t> po sražení </a:t>
            </a:r>
            <a:r>
              <a:rPr lang="cs-CZ" sz="2000" dirty="0" smtClean="0">
                <a:hlinkClick r:id="rId3" tooltip="Mléko"/>
              </a:rPr>
              <a:t>mléka</a:t>
            </a:r>
            <a:r>
              <a:rPr lang="cs-CZ" sz="2000" dirty="0" smtClean="0"/>
              <a:t>. Syrovátka je vlastně mléčné sérum, které se získává po odstranění kaseinu z mléka. V praxi to vypadá asi tak, že se mléko úmyslně srazí a vznikne tuhá část </a:t>
            </a:r>
            <a:r>
              <a:rPr lang="cs-CZ" sz="2000" dirty="0" smtClean="0">
                <a:hlinkClick r:id="rId4" tooltip="Kasein"/>
              </a:rPr>
              <a:t>kasein</a:t>
            </a:r>
            <a:r>
              <a:rPr lang="cs-CZ" sz="2000" dirty="0" smtClean="0"/>
              <a:t>, což je v podstatě </a:t>
            </a:r>
            <a:r>
              <a:rPr lang="cs-CZ" sz="2000" dirty="0" smtClean="0">
                <a:hlinkClick r:id="rId5" tooltip="Tvaroh"/>
              </a:rPr>
              <a:t>tvaroh</a:t>
            </a:r>
            <a:r>
              <a:rPr lang="cs-CZ" sz="2000" dirty="0" smtClean="0"/>
              <a:t>, a tekutá část, které se občas říká mléčné sérum, což je syrovátka.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Sušená syrovátka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000" dirty="0" smtClean="0"/>
              <a:t>vzniká jako vedlejší produkt při výrobě </a:t>
            </a:r>
            <a:r>
              <a:rPr lang="cs-CZ" sz="2000" dirty="0" smtClean="0">
                <a:hlinkClick r:id="rId6" tooltip="Sýr"/>
              </a:rPr>
              <a:t>sýrů</a:t>
            </a:r>
            <a:r>
              <a:rPr lang="cs-CZ" sz="2000" dirty="0" smtClean="0"/>
              <a:t> nebo </a:t>
            </a:r>
            <a:r>
              <a:rPr lang="cs-CZ" sz="2000" dirty="0" smtClean="0">
                <a:hlinkClick r:id="rId5" tooltip="Tvaroh"/>
              </a:rPr>
              <a:t>tvarohu</a:t>
            </a:r>
            <a:r>
              <a:rPr lang="cs-CZ" sz="2000" dirty="0" smtClean="0"/>
              <a:t>.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obsahuje vitamíny B1, B2, B6, B12, dále obsahuje i vitaminy C a E. Z minerálních látek to jsou hlavně </a:t>
            </a:r>
            <a:r>
              <a:rPr lang="cs-CZ" sz="2000" dirty="0" smtClean="0">
                <a:hlinkClick r:id="rId7" tooltip="Hořčík"/>
              </a:rPr>
              <a:t>hořčík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 tooltip="Fosfor"/>
              </a:rPr>
              <a:t>fosfor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 tooltip="Vápník"/>
              </a:rPr>
              <a:t>vápník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 tooltip="Draslík"/>
              </a:rPr>
              <a:t>draslík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1" tooltip="Sodík"/>
              </a:rPr>
              <a:t>sodík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2" tooltip="Zinek"/>
              </a:rPr>
              <a:t>zinek</a:t>
            </a:r>
            <a:r>
              <a:rPr lang="cs-CZ" sz="2000" dirty="0" smtClean="0"/>
              <a:t>. Obsahuje cukr </a:t>
            </a:r>
            <a:r>
              <a:rPr lang="cs-CZ" sz="2000" b="1" dirty="0" smtClean="0">
                <a:solidFill>
                  <a:srgbClr val="0000FF"/>
                </a:solidFill>
              </a:rPr>
              <a:t>LAKTÓZU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Při vnějším užívání má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protizánětlivé účinky, proto je vhodná na citlivou pleť. Také je vhodná na každodenní mytí při </a:t>
            </a:r>
            <a:r>
              <a:rPr lang="cs-CZ" sz="2000" dirty="0" smtClean="0">
                <a:hlinkClick r:id="rId13" tooltip="Akné"/>
              </a:rPr>
              <a:t>akné</a:t>
            </a:r>
            <a:r>
              <a:rPr lang="cs-CZ" sz="2000" dirty="0" smtClean="0"/>
              <a:t> i nespecifických dermatózách, napíná pokožku, prokrvuje a vyhlazuje. Reguluje </a:t>
            </a:r>
            <a:r>
              <a:rPr lang="cs-CZ" sz="2000" dirty="0" smtClean="0">
                <a:hlinkClick r:id="rId14" tooltip="PH"/>
              </a:rPr>
              <a:t>pH</a:t>
            </a:r>
            <a:r>
              <a:rPr lang="cs-CZ" sz="2000" dirty="0" smtClean="0"/>
              <a:t>, proto se doporučuje jako přísada do koupelí. Při ekzémech a lupence je doporučeno pití i koupele.</a:t>
            </a:r>
            <a:endParaRPr lang="cs-CZ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cs-CZ" sz="2800" i="1" dirty="0" err="1" smtClean="0">
                <a:solidFill>
                  <a:srgbClr val="0000FF"/>
                </a:solidFill>
                <a:latin typeface="Arial Black" pitchFamily="34" charset="0"/>
              </a:rPr>
              <a:t>Whey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)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OBSAŽENÉ PROTEINY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Whey protein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is a mixture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solidFill>
                  <a:srgbClr val="0000FF"/>
                </a:solidFill>
                <a:hlinkClick r:id="rId3" tooltip="Whey"/>
              </a:rPr>
              <a:t>whey</a:t>
            </a:r>
            <a:endParaRPr lang="cs-CZ" sz="1800" dirty="0" smtClean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0000FF"/>
                </a:solidFill>
              </a:rPr>
              <a:t>Whey protein </a:t>
            </a:r>
            <a:r>
              <a:rPr lang="en-US" sz="1800" dirty="0" smtClean="0"/>
              <a:t>is the collection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hlinkClick r:id="rId3" tooltip="Whey"/>
              </a:rPr>
              <a:t>whey</a:t>
            </a:r>
            <a:r>
              <a:rPr lang="en-US" sz="1800" dirty="0" smtClean="0"/>
              <a:t>, a by-product of </a:t>
            </a:r>
            <a:r>
              <a:rPr lang="en-US" sz="1800" dirty="0" smtClean="0">
                <a:hlinkClick r:id="rId4" tooltip="Cheese"/>
              </a:rPr>
              <a:t>cheese</a:t>
            </a:r>
            <a:r>
              <a:rPr lang="en-US" sz="1800" dirty="0" smtClean="0"/>
              <a:t> manufactured from cow's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. The protein in cow's milk is 20% whey protein and 80% casein protein, whereas the protein in human milk is 60% whey and 40% casein. The protein fraction in whey constitutes approximately 10% of the total dry solids in whey. This protein is typically a mixture of </a:t>
            </a:r>
            <a:r>
              <a:rPr lang="en-US" sz="1800" dirty="0" smtClean="0">
                <a:hlinkClick r:id="rId6" tooltip="Beta-lactoglobulin"/>
              </a:rPr>
              <a:t>beta-</a:t>
            </a:r>
            <a:r>
              <a:rPr lang="en-US" sz="1800" dirty="0" err="1" smtClean="0">
                <a:hlinkClick r:id="rId6" tooltip="Beta-lactoglobulin"/>
              </a:rPr>
              <a:t>lactoglobulin</a:t>
            </a:r>
            <a:r>
              <a:rPr lang="en-US" sz="1800" dirty="0" smtClean="0"/>
              <a:t> (~65%), </a:t>
            </a:r>
            <a:r>
              <a:rPr lang="en-US" sz="1800" dirty="0" smtClean="0">
                <a:hlinkClick r:id="rId7" tooltip="Alpha-lactalbumin"/>
              </a:rPr>
              <a:t>alpha-</a:t>
            </a:r>
            <a:r>
              <a:rPr lang="en-US" sz="1800" dirty="0" err="1" smtClean="0">
                <a:hlinkClick r:id="rId7" tooltip="Alpha-lactalbumin"/>
              </a:rPr>
              <a:t>lactalbumin</a:t>
            </a:r>
            <a:r>
              <a:rPr lang="en-US" sz="1800" dirty="0" smtClean="0"/>
              <a:t> (~25%), </a:t>
            </a:r>
            <a:r>
              <a:rPr lang="en-US" sz="1800" dirty="0" smtClean="0">
                <a:hlinkClick r:id="rId8" tooltip="Bovine serum albumin"/>
              </a:rPr>
              <a:t>bovine serum albumin</a:t>
            </a:r>
            <a:r>
              <a:rPr lang="en-US" sz="1800" dirty="0" smtClean="0"/>
              <a:t> (~8%)(see also </a:t>
            </a:r>
            <a:r>
              <a:rPr lang="en-US" sz="1800" dirty="0" smtClean="0">
                <a:hlinkClick r:id="rId9" tooltip="Serum albumin"/>
              </a:rPr>
              <a:t>serum albumin</a:t>
            </a:r>
            <a:r>
              <a:rPr lang="en-US" sz="1800" dirty="0" smtClean="0"/>
              <a:t>), and </a:t>
            </a:r>
            <a:r>
              <a:rPr lang="en-US" sz="1800" dirty="0" err="1" smtClean="0">
                <a:hlinkClick r:id="rId10" tooltip="Immunoglobulins"/>
              </a:rPr>
              <a:t>immunoglobulins</a:t>
            </a:r>
            <a:r>
              <a:rPr lang="en-US" sz="1800" dirty="0" smtClean="0"/>
              <a:t>. These are soluble in their native forms, independent of </a:t>
            </a:r>
            <a:r>
              <a:rPr lang="en-US" sz="1800" dirty="0" err="1" smtClean="0">
                <a:hlinkClick r:id="rId11" tooltip="PH"/>
              </a:rPr>
              <a:t>pH</a:t>
            </a:r>
            <a:r>
              <a:rPr lang="en-US" sz="1800" dirty="0" err="1" smtClean="0"/>
              <a:t>.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β-</a:t>
            </a:r>
            <a:r>
              <a:rPr lang="en-US" sz="1800" b="1" dirty="0" err="1" smtClean="0">
                <a:solidFill>
                  <a:srgbClr val="008000"/>
                </a:solidFill>
              </a:rPr>
              <a:t>Lactoglobulin</a:t>
            </a:r>
            <a:r>
              <a:rPr lang="en-US" sz="1800" dirty="0" smtClean="0"/>
              <a:t> is the major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of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14" tooltip="Sheep"/>
              </a:rPr>
              <a:t>sheep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(~3 g/l),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α-</a:t>
            </a:r>
            <a:r>
              <a:rPr lang="en-US" sz="1800" b="1" dirty="0" err="1" smtClean="0">
                <a:solidFill>
                  <a:srgbClr val="008000"/>
                </a:solidFill>
              </a:rPr>
              <a:t>Lactalbumin</a:t>
            </a:r>
            <a:r>
              <a:rPr lang="en-US" sz="1800" dirty="0" smtClean="0"/>
              <a:t> is an important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(~1 g/l) that enhances efficiency of </a:t>
            </a:r>
            <a:r>
              <a:rPr lang="en-US" sz="1800" dirty="0" smtClean="0">
                <a:hlinkClick r:id="rId15" tooltip="Brain function"/>
              </a:rPr>
              <a:t>brain function</a:t>
            </a:r>
            <a:r>
              <a:rPr lang="en-US" sz="1800" dirty="0" smtClean="0"/>
              <a:t>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Serum albumin</a:t>
            </a:r>
            <a:r>
              <a:rPr lang="en-US" sz="1800" dirty="0" smtClean="0"/>
              <a:t>, often referred to simply as </a:t>
            </a:r>
            <a:r>
              <a:rPr lang="en-US" sz="1800" b="1" dirty="0" smtClean="0"/>
              <a:t>albumin</a:t>
            </a:r>
            <a:r>
              <a:rPr lang="en-US" sz="1800" dirty="0" smtClean="0"/>
              <a:t> is a </a:t>
            </a:r>
            <a:r>
              <a:rPr lang="en-US" sz="1800" dirty="0" smtClean="0">
                <a:hlinkClick r:id="rId2" tooltip="Globular protein"/>
              </a:rPr>
              <a:t>globular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cs-CZ" sz="1800" dirty="0" smtClean="0"/>
              <a:t>. </a:t>
            </a:r>
            <a:r>
              <a:rPr lang="en-US" sz="1800" b="1" dirty="0" smtClean="0">
                <a:solidFill>
                  <a:srgbClr val="008000"/>
                </a:solidFill>
              </a:rPr>
              <a:t>Serum albumin </a:t>
            </a:r>
            <a:r>
              <a:rPr lang="en-US" sz="1800" dirty="0" smtClean="0"/>
              <a:t>is the most abundant </a:t>
            </a:r>
            <a:r>
              <a:rPr lang="en-US" sz="1800" dirty="0" smtClean="0">
                <a:hlinkClick r:id="rId17" tooltip="Plasma protein"/>
              </a:rPr>
              <a:t>plasma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8" tooltip="Mammal"/>
              </a:rPr>
              <a:t>mammals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r>
              <a:rPr lang="en-US" sz="1800" dirty="0" smtClean="0"/>
              <a:t>An </a:t>
            </a:r>
            <a:r>
              <a:rPr lang="en-US" sz="1800" b="1" dirty="0" smtClean="0">
                <a:solidFill>
                  <a:srgbClr val="008000"/>
                </a:solidFill>
              </a:rPr>
              <a:t>antibody</a:t>
            </a:r>
            <a:r>
              <a:rPr lang="en-US" sz="1800" dirty="0" smtClean="0"/>
              <a:t> (</a:t>
            </a:r>
            <a:r>
              <a:rPr lang="en-US" sz="1800" dirty="0" err="1" smtClean="0"/>
              <a:t>Ab</a:t>
            </a:r>
            <a:r>
              <a:rPr lang="en-US" sz="1800" dirty="0" smtClean="0"/>
              <a:t>), also known as an </a:t>
            </a:r>
            <a:r>
              <a:rPr lang="en-US" sz="1800" b="1" dirty="0" smtClean="0">
                <a:solidFill>
                  <a:srgbClr val="008000"/>
                </a:solidFill>
              </a:rPr>
              <a:t>immunoglobulin</a:t>
            </a:r>
            <a:r>
              <a:rPr lang="en-US" sz="1800" dirty="0" smtClean="0"/>
              <a:t> (</a:t>
            </a:r>
            <a:r>
              <a:rPr lang="en-US" sz="1800" dirty="0" err="1" smtClean="0"/>
              <a:t>Ig</a:t>
            </a:r>
            <a:r>
              <a:rPr lang="en-US" sz="1800" dirty="0" smtClean="0"/>
              <a:t>), is a large Y-shaped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en-US" sz="1800" dirty="0" smtClean="0"/>
              <a:t> produced by </a:t>
            </a:r>
            <a:r>
              <a:rPr lang="en-US" sz="1800" dirty="0" smtClean="0">
                <a:hlinkClick r:id="rId19" tooltip="B cell"/>
              </a:rPr>
              <a:t>B cells</a:t>
            </a:r>
            <a:r>
              <a:rPr lang="en-US" sz="1800" dirty="0" smtClean="0"/>
              <a:t> that is used by the </a:t>
            </a:r>
            <a:r>
              <a:rPr lang="en-US" sz="1800" dirty="0" smtClean="0">
                <a:hlinkClick r:id="rId20" tooltip="Immune system"/>
              </a:rPr>
              <a:t>immune system</a:t>
            </a:r>
            <a:r>
              <a:rPr lang="en-US" sz="1800" dirty="0" smtClean="0"/>
              <a:t> to identify and neutralize foreign objects such as </a:t>
            </a:r>
            <a:r>
              <a:rPr lang="en-US" sz="1800" dirty="0" smtClean="0">
                <a:hlinkClick r:id="rId21" tooltip="Bacterium"/>
              </a:rPr>
              <a:t>bacteria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22" tooltip="Virus"/>
              </a:rPr>
              <a:t>viruses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endParaRPr lang="cs-CZ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Syrovátka v práci konzervátora a restaurátora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68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Použití není mi známo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50405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Rostlinné bílkoviny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944216"/>
          </a:xfrm>
        </p:spPr>
        <p:txBody>
          <a:bodyPr/>
          <a:lstStyle/>
          <a:p>
            <a:pPr algn="ctr">
              <a:buNone/>
            </a:pPr>
            <a:r>
              <a:rPr lang="cs-CZ" sz="1800" b="1" dirty="0" smtClean="0">
                <a:solidFill>
                  <a:srgbClr val="FF0000"/>
                </a:solidFill>
                <a:latin typeface="Arial Black" pitchFamily="34" charset="0"/>
              </a:rPr>
              <a:t>Bílkoviny</a:t>
            </a:r>
            <a:r>
              <a:rPr lang="cs-CZ" sz="1800" b="1" dirty="0" smtClean="0">
                <a:solidFill>
                  <a:srgbClr val="008000"/>
                </a:solidFill>
                <a:latin typeface="Arial Black" pitchFamily="34" charset="0"/>
              </a:rPr>
              <a:t> si obvykle spojujeme s produkty živočišnými, ale bílkoviny jsou i </a:t>
            </a:r>
            <a:r>
              <a:rPr lang="cs-CZ" sz="1800" b="1" dirty="0" smtClean="0">
                <a:solidFill>
                  <a:srgbClr val="FF0000"/>
                </a:solidFill>
                <a:latin typeface="Arial Black" pitchFamily="34" charset="0"/>
              </a:rPr>
              <a:t>původu rostlinného</a:t>
            </a:r>
            <a:r>
              <a:rPr lang="cs-CZ" sz="1800" b="1" dirty="0" smtClean="0">
                <a:solidFill>
                  <a:srgbClr val="008000"/>
                </a:solidFill>
                <a:latin typeface="Arial Black" pitchFamily="34" charset="0"/>
              </a:rPr>
              <a:t>!</a:t>
            </a:r>
          </a:p>
          <a:p>
            <a:r>
              <a:rPr lang="cs-CZ" sz="1800" b="1" dirty="0" smtClean="0">
                <a:solidFill>
                  <a:srgbClr val="008000"/>
                </a:solidFill>
                <a:latin typeface="Arial Black" pitchFamily="34" charset="0"/>
              </a:rPr>
              <a:t>Gluteny (</a:t>
            </a:r>
            <a:r>
              <a:rPr lang="cs-CZ" sz="1800" b="1" dirty="0" err="1" smtClean="0">
                <a:solidFill>
                  <a:srgbClr val="008000"/>
                </a:solidFill>
                <a:latin typeface="Arial Black" pitchFamily="34" charset="0"/>
              </a:rPr>
              <a:t>gluteliny</a:t>
            </a:r>
            <a:r>
              <a:rPr lang="cs-CZ" sz="1800" b="1" dirty="0" smtClean="0">
                <a:solidFill>
                  <a:srgbClr val="008000"/>
                </a:solidFill>
                <a:latin typeface="Arial Black" pitchFamily="34" charset="0"/>
              </a:rPr>
              <a:t>)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Arial Black" pitchFamily="34" charset="0"/>
              </a:rPr>
              <a:t>Prolaminy (gliadiny)</a:t>
            </a:r>
          </a:p>
          <a:p>
            <a:r>
              <a:rPr lang="cs-CZ" sz="1800" b="1" dirty="0" smtClean="0">
                <a:solidFill>
                  <a:srgbClr val="0000FF"/>
                </a:solidFill>
                <a:latin typeface="Arial Black" pitchFamily="34" charset="0"/>
              </a:rPr>
              <a:t>Jsou VĚTŠINOU nerozpustné ve vodě (cca. 80 %)</a:t>
            </a:r>
          </a:p>
          <a:p>
            <a:r>
              <a:rPr lang="cs-CZ" sz="1800" b="1" dirty="0" smtClean="0">
                <a:solidFill>
                  <a:srgbClr val="0000FF"/>
                </a:solidFill>
                <a:latin typeface="Arial Black" pitchFamily="34" charset="0"/>
              </a:rPr>
              <a:t>hlavní složka je </a:t>
            </a:r>
            <a:r>
              <a:rPr lang="cs-CZ" sz="1800" b="1" dirty="0" smtClean="0">
                <a:solidFill>
                  <a:srgbClr val="C00000"/>
                </a:solidFill>
                <a:latin typeface="Arial Black" pitchFamily="34" charset="0"/>
              </a:rPr>
              <a:t>KYSELINA GLUTAMOVÁ</a:t>
            </a:r>
            <a:endParaRPr lang="cs-CZ" sz="1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51520" y="2564904"/>
          <a:ext cx="8605465" cy="419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440160"/>
                <a:gridCol w="2181093"/>
                <a:gridCol w="296798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Rostlina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Skupina 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Bílkovina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Upřesnění, poznámka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Arial Black" pitchFamily="34" charset="0"/>
                        </a:rPr>
                        <a:t>Pšenice, ječmen, žito </a:t>
                      </a:r>
                      <a:endParaRPr lang="cs-CZ" sz="20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Gluten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glutenin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 – 13, někdy i 15 % bílkovin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Arial Black" pitchFamily="34" charset="0"/>
                        </a:rPr>
                        <a:t>Rýže</a:t>
                      </a:r>
                      <a:endParaRPr lang="cs-CZ" sz="20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oryzenin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Arial Black" pitchFamily="34" charset="0"/>
                        </a:rPr>
                        <a:t>Pšenice, žito</a:t>
                      </a:r>
                      <a:endParaRPr lang="cs-CZ" sz="20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Prolamin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gliadin</a:t>
                      </a:r>
                      <a:endParaRPr lang="cs-CZ" sz="360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i="1" dirty="0" err="1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Celiakie</a:t>
                      </a:r>
                      <a:r>
                        <a:rPr lang="cs-CZ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, </a:t>
                      </a:r>
                      <a:r>
                        <a:rPr lang="cs-CZ" i="1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alergie na lepek</a:t>
                      </a:r>
                      <a:endParaRPr lang="cs-CZ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Arial Black" pitchFamily="34" charset="0"/>
                        </a:rPr>
                        <a:t>Kukuřice</a:t>
                      </a:r>
                      <a:endParaRPr lang="cs-CZ" sz="20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zein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Arial Black" pitchFamily="34" charset="0"/>
                        </a:rPr>
                        <a:t>Ječmen </a:t>
                      </a:r>
                      <a:endParaRPr lang="cs-CZ" sz="20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3600" dirty="0" err="1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hordein</a:t>
                      </a:r>
                      <a:endParaRPr lang="cs-CZ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latin typeface="Arial Black" pitchFamily="34" charset="0"/>
                          <a:hlinkClick r:id="rId2" tooltip="Glycoprotein"/>
                        </a:rPr>
                        <a:t>Glycoprotein</a:t>
                      </a:r>
                      <a:r>
                        <a:rPr lang="cs-CZ" dirty="0" smtClean="0"/>
                        <a:t>, </a:t>
                      </a:r>
                      <a:r>
                        <a:rPr lang="cs-CZ" i="1" dirty="0" err="1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Celiakie</a:t>
                      </a:r>
                      <a:r>
                        <a:rPr lang="cs-CZ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, </a:t>
                      </a:r>
                      <a:r>
                        <a:rPr lang="cs-CZ" i="1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alergie na lepek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LUŠTĚNINY</a:t>
                      </a:r>
                      <a:endParaRPr lang="cs-CZ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Hrách, fazol, čočka, sója, podzemnice olejná atd., až 45 % bílkovin</a:t>
                      </a:r>
                      <a:endParaRPr lang="cs-CZ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rgbClr val="7030A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8" name="Obrázek 7" descr="Lysine_fisher_structure_and_3d_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5793258" cy="529064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691680" y="6237312"/>
            <a:ext cx="4464496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63500"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LYSIN – „půjčil“ si ještě jeden H+ 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 flipV="1">
            <a:off x="3419872" y="5589240"/>
            <a:ext cx="1296144" cy="576064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Volný tvar 12"/>
          <p:cNvSpPr/>
          <p:nvPr/>
        </p:nvSpPr>
        <p:spPr>
          <a:xfrm>
            <a:off x="1857375" y="906463"/>
            <a:ext cx="1562497" cy="903287"/>
          </a:xfrm>
          <a:custGeom>
            <a:avLst/>
            <a:gdLst>
              <a:gd name="connsiteX0" fmla="*/ 0 w 1758950"/>
              <a:gd name="connsiteY0" fmla="*/ 903287 h 903287"/>
              <a:gd name="connsiteX1" fmla="*/ 581025 w 1758950"/>
              <a:gd name="connsiteY1" fmla="*/ 103187 h 903287"/>
              <a:gd name="connsiteX2" fmla="*/ 1590675 w 1758950"/>
              <a:gd name="connsiteY2" fmla="*/ 284162 h 903287"/>
              <a:gd name="connsiteX3" fmla="*/ 1590675 w 1758950"/>
              <a:gd name="connsiteY3" fmla="*/ 293687 h 903287"/>
              <a:gd name="connsiteX4" fmla="*/ 1590675 w 1758950"/>
              <a:gd name="connsiteY4" fmla="*/ 284162 h 903287"/>
              <a:gd name="connsiteX5" fmla="*/ 1619250 w 1758950"/>
              <a:gd name="connsiteY5" fmla="*/ 284162 h 903287"/>
              <a:gd name="connsiteX6" fmla="*/ 1628775 w 1758950"/>
              <a:gd name="connsiteY6" fmla="*/ 293687 h 90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8950" h="903287">
                <a:moveTo>
                  <a:pt x="0" y="903287"/>
                </a:moveTo>
                <a:cubicBezTo>
                  <a:pt x="157956" y="554831"/>
                  <a:pt x="315913" y="206375"/>
                  <a:pt x="581025" y="103187"/>
                </a:cubicBezTo>
                <a:cubicBezTo>
                  <a:pt x="846138" y="0"/>
                  <a:pt x="1422400" y="252412"/>
                  <a:pt x="1590675" y="284162"/>
                </a:cubicBezTo>
                <a:cubicBezTo>
                  <a:pt x="1758950" y="315912"/>
                  <a:pt x="1590675" y="293687"/>
                  <a:pt x="1590675" y="293687"/>
                </a:cubicBezTo>
                <a:cubicBezTo>
                  <a:pt x="1590675" y="293687"/>
                  <a:pt x="1585913" y="285749"/>
                  <a:pt x="1590675" y="284162"/>
                </a:cubicBezTo>
                <a:cubicBezTo>
                  <a:pt x="1595437" y="282575"/>
                  <a:pt x="1612900" y="282575"/>
                  <a:pt x="1619250" y="284162"/>
                </a:cubicBezTo>
                <a:cubicBezTo>
                  <a:pt x="1625600" y="285750"/>
                  <a:pt x="1627188" y="295274"/>
                  <a:pt x="1628775" y="293687"/>
                </a:cubicBezTo>
              </a:path>
            </a:pathLst>
          </a:custGeom>
          <a:ln w="63500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26768" cy="2592288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Rostlinné bílkoviny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KOHO BY TO VÍCE ZAJÍMALO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ISBN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978-80-86659-16-9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70</a:t>
            </a:fld>
            <a:endParaRPr lang="sk-SK"/>
          </a:p>
        </p:txBody>
      </p:sp>
      <p:pic>
        <p:nvPicPr>
          <p:cNvPr id="12" name="Obrázek 11" descr="Chemie potravin I scan obálka 0608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4860032" cy="67860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Vznik </a:t>
            </a:r>
            <a:r>
              <a:rPr lang="cs-CZ" sz="2400" b="1" dirty="0" smtClean="0">
                <a:latin typeface="Arial Black" pitchFamily="34" charset="0"/>
                <a:hlinkClick r:id="rId2" tooltip="Peptidová vazba"/>
              </a:rPr>
              <a:t>peptidové vazby</a:t>
            </a:r>
            <a:r>
              <a:rPr lang="cs-CZ" sz="2400" b="1" dirty="0" smtClean="0">
                <a:latin typeface="Arial Black" pitchFamily="34" charset="0"/>
              </a:rPr>
              <a:t> </a:t>
            </a:r>
            <a:r>
              <a:rPr lang="cs-CZ" sz="2400" b="1" dirty="0" smtClean="0"/>
              <a:t>je reakce, při které reagují alfa-karboxylová skupina jedné aminokyseliny s alfa-aminovou skupinou druhé za odštěpení molekuly </a:t>
            </a:r>
            <a:r>
              <a:rPr lang="cs-CZ" sz="2400" b="1" dirty="0" smtClean="0">
                <a:hlinkClick r:id="rId3" tooltip="Voda"/>
              </a:rPr>
              <a:t>vody</a:t>
            </a:r>
            <a:r>
              <a:rPr lang="cs-CZ" sz="2400" b="1" dirty="0" smtClean="0"/>
              <a:t>. Toto řetězení aminokyselin je principem spojování v </a:t>
            </a:r>
            <a:r>
              <a:rPr lang="cs-CZ" sz="2400" b="1" dirty="0" smtClean="0">
                <a:latin typeface="Arial Black" pitchFamily="34" charset="0"/>
                <a:hlinkClick r:id="rId4" tooltip="Peptid"/>
              </a:rPr>
              <a:t>peptidy</a:t>
            </a:r>
            <a:r>
              <a:rPr lang="cs-CZ" sz="2400" b="1" dirty="0" smtClean="0"/>
              <a:t> a dále v </a:t>
            </a:r>
            <a:r>
              <a:rPr lang="cs-CZ" sz="2400" b="1" dirty="0" smtClean="0">
                <a:latin typeface="Arial Black" pitchFamily="34" charset="0"/>
                <a:hlinkClick r:id="rId5" tooltip="Bílkovina"/>
              </a:rPr>
              <a:t>proteiny</a:t>
            </a:r>
            <a:r>
              <a:rPr lang="cs-CZ" sz="2400" b="1" dirty="0" smtClean="0"/>
              <a:t> (bílkoviny). Je to nejdůležitější reakce aminokyselin. K jejímu uskutečnění je třeba dodat energii.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92494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Až na nepatrné výjimky jsou všechny proteiny ve všech živých organismech sestaveny z pouhých 19 druhů aminokyselin a jedné </a:t>
            </a:r>
            <a:r>
              <a:rPr lang="cs-CZ" sz="2400" b="1" dirty="0" err="1" smtClean="0">
                <a:latin typeface="Arial Black" pitchFamily="34" charset="0"/>
                <a:hlinkClick r:id="rId6" tooltip="Iminokyselina (stránka neexistuje)"/>
              </a:rPr>
              <a:t>iminokyseliny</a:t>
            </a:r>
            <a:r>
              <a:rPr lang="cs-CZ" sz="2400" b="1" dirty="0" smtClean="0"/>
              <a:t>, prolinu. Ty se obvykle označují jako 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biogenní nebo také </a:t>
            </a:r>
            <a:r>
              <a:rPr lang="cs-CZ" sz="2400" b="1" cap="all" dirty="0" err="1" smtClean="0">
                <a:solidFill>
                  <a:srgbClr val="FF0000"/>
                </a:solidFill>
                <a:latin typeface="Arial Black" pitchFamily="34" charset="0"/>
              </a:rPr>
              <a:t>proteinogenní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 aminokyseliny.</a:t>
            </a:r>
            <a:r>
              <a:rPr lang="cs-CZ" sz="2400" b="1" dirty="0" smtClean="0"/>
              <a:t> Dále ještě existují 21. a 22. aminokyselina (</a:t>
            </a:r>
            <a:r>
              <a:rPr lang="cs-CZ" sz="2400" b="1" dirty="0" err="1" smtClean="0">
                <a:hlinkClick r:id="rId7" tooltip="Selenocystein"/>
              </a:rPr>
              <a:t>selenocystein</a:t>
            </a:r>
            <a:r>
              <a:rPr lang="cs-CZ" sz="2400" b="1" dirty="0" smtClean="0"/>
              <a:t> a </a:t>
            </a:r>
            <a:r>
              <a:rPr lang="cs-CZ" sz="2400" b="1" dirty="0" err="1" smtClean="0">
                <a:hlinkClick r:id="rId8" tooltip="Pyrolysin"/>
              </a:rPr>
              <a:t>pyrolysin</a:t>
            </a:r>
            <a:r>
              <a:rPr lang="cs-CZ" sz="2400" b="1" dirty="0" smtClean="0"/>
              <a:t>), které se ovšem vyskytují vzácně a 23. aminokyselina </a:t>
            </a:r>
            <a:r>
              <a:rPr lang="cs-CZ" sz="2400" b="1" dirty="0" smtClean="0">
                <a:hlinkClick r:id="rId9" tooltip="N-formylmethionin"/>
              </a:rPr>
              <a:t>N-</a:t>
            </a:r>
            <a:r>
              <a:rPr lang="cs-CZ" sz="2400" b="1" dirty="0" err="1" smtClean="0">
                <a:hlinkClick r:id="rId9" tooltip="N-formylmethionin"/>
              </a:rPr>
              <a:t>formylmethionin</a:t>
            </a:r>
            <a:r>
              <a:rPr lang="cs-CZ" sz="2400" b="1" dirty="0" smtClean="0"/>
              <a:t> využívaná bakteriemi místo </a:t>
            </a:r>
            <a:r>
              <a:rPr lang="cs-CZ" sz="2400" b="1" dirty="0" err="1" smtClean="0">
                <a:hlinkClick r:id="rId10" tooltip="Methionin"/>
              </a:rPr>
              <a:t>methioninu</a:t>
            </a:r>
            <a:endParaRPr lang="cs-CZ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6000" dirty="0" smtClean="0">
                <a:solidFill>
                  <a:srgbClr val="0000FF"/>
                </a:solidFill>
                <a:latin typeface="Arial Black" pitchFamily="34" charset="0"/>
              </a:rPr>
              <a:t>HIERARCHIE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22. 11. 2017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2017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556792"/>
            <a:ext cx="6912768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AMINOKYSELINA = </a:t>
            </a:r>
            <a:r>
              <a:rPr lang="cs-CZ" sz="3200" i="1" dirty="0" smtClean="0">
                <a:solidFill>
                  <a:srgbClr val="0000FF"/>
                </a:solidFill>
                <a:latin typeface="Arial Black" pitchFamily="34" charset="0"/>
              </a:rPr>
              <a:t>monomer</a:t>
            </a:r>
            <a:endParaRPr lang="cs-CZ" sz="32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23728" y="2420888"/>
            <a:ext cx="6624736" cy="830997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08000"/>
                </a:solidFill>
                <a:latin typeface="Arial Black" pitchFamily="34" charset="0"/>
              </a:rPr>
              <a:t>PEPTID = </a:t>
            </a:r>
            <a:r>
              <a:rPr lang="cs-CZ" sz="4800" i="1" dirty="0" smtClean="0">
                <a:solidFill>
                  <a:srgbClr val="008000"/>
                </a:solidFill>
                <a:latin typeface="Arial Black" pitchFamily="34" charset="0"/>
              </a:rPr>
              <a:t>oligomer</a:t>
            </a:r>
            <a:endParaRPr lang="cs-CZ" sz="4800" i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95936" y="3717032"/>
            <a:ext cx="4680520" cy="2308324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0000"/>
                </a:solidFill>
                <a:latin typeface="Arial Black" pitchFamily="34" charset="0"/>
              </a:rPr>
              <a:t>PROTEIN = BÍLKOVINA = </a:t>
            </a:r>
            <a:r>
              <a:rPr lang="cs-CZ" sz="4800" i="1" dirty="0" smtClean="0">
                <a:solidFill>
                  <a:srgbClr val="FF0000"/>
                </a:solidFill>
                <a:latin typeface="Arial Black" pitchFamily="34" charset="0"/>
              </a:rPr>
              <a:t>polymer</a:t>
            </a:r>
            <a:endParaRPr lang="cs-CZ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6886</TotalTime>
  <Words>3713</Words>
  <Application>Microsoft Office PowerPoint</Application>
  <PresentationFormat>Předvádění na obrazovce (4:3)</PresentationFormat>
  <Paragraphs>754</Paragraphs>
  <Slides>70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Default Design</vt:lpstr>
      <vt:lpstr>PŘÍRODNÍ POLYMERY Kasein, syrovátka, vaječné proteiny    </vt:lpstr>
      <vt:lpstr>Časový plán</vt:lpstr>
      <vt:lpstr>LITERATURA</vt:lpstr>
      <vt:lpstr>Snímek 4</vt:lpstr>
      <vt:lpstr>Chemie peptidů a proteinů( bílkovin)</vt:lpstr>
      <vt:lpstr>Chemie peptidů a proteinů( bílkovin)</vt:lpstr>
      <vt:lpstr>Chemie peptidů a proteinů( bílkovin)</vt:lpstr>
      <vt:lpstr>Snímek 8</vt:lpstr>
      <vt:lpstr>Chemie peptidů a proteinů( bílkovin) HIERARCHIE</vt:lpstr>
      <vt:lpstr>Chemie peptidů a proteinů( bílkovin)</vt:lpstr>
      <vt:lpstr>Snímek 11</vt:lpstr>
      <vt:lpstr>Snímek 12</vt:lpstr>
      <vt:lpstr>Snímek 13</vt:lpstr>
      <vt:lpstr>Chemie peptidů a proteinů( bílkovin)</vt:lpstr>
      <vt:lpstr>Snímek 15</vt:lpstr>
      <vt:lpstr>Snímek 16</vt:lpstr>
      <vt:lpstr>Snímek 17</vt:lpstr>
      <vt:lpstr>Snímek 18</vt:lpstr>
      <vt:lpstr>Snímek 19</vt:lpstr>
      <vt:lpstr>Chemie peptidů a proteinů( bílkovin)</vt:lpstr>
      <vt:lpstr>Chemie peptidů a proteinů( bílkovin)</vt:lpstr>
      <vt:lpstr>Snímek 22</vt:lpstr>
      <vt:lpstr>Chemie peptidů a proteinů( bílkovin)</vt:lpstr>
      <vt:lpstr>Chemie peptidů a proteinů( bílkovin)</vt:lpstr>
      <vt:lpstr>Chemie peptidů a proteinů( bílkovin)</vt:lpstr>
      <vt:lpstr>Aminokyselina &gt; peptid &gt; protein, bílkovina</vt:lpstr>
      <vt:lpstr>Peptidy X PROTEINY</vt:lpstr>
      <vt:lpstr>Strukturní hierarchie peptidů a proteinů( bílkovin)</vt:lpstr>
      <vt:lpstr>Dělení proteinů( bílkovin) podle výskytu dalších složek v makromolekule </vt:lpstr>
      <vt:lpstr>Rozpustnost versus botnání</vt:lpstr>
      <vt:lpstr>Dělení proteinů( bílkovin) podle rozpustnosti ve vodě</vt:lpstr>
      <vt:lpstr>Dělení proteinů( bílkovin) podle tvaru molekul či nadmolekulárních útvarů</vt:lpstr>
      <vt:lpstr>PRIMÁRNÍ STRUKTURA proteinů I</vt:lpstr>
      <vt:lpstr>Molekulová hmotnost proteinů </vt:lpstr>
      <vt:lpstr>PRIMÁRNÍ STRUKTURA proteinů II URČOVÁNÍ SEKVENCE AMINOKYSLEIN</vt:lpstr>
      <vt:lpstr>PRIMÁRNÍ STRUKTURA proteinů III URČOVÁNÍ SEKVENCE AMINOKYSLEIN</vt:lpstr>
      <vt:lpstr>SEKUNDÁRNÍ STRUKTURA proteinů I</vt:lpstr>
      <vt:lpstr>SEKUNDÁRNÍ STRUKTURA proteinů II</vt:lpstr>
      <vt:lpstr>SEKUNDÁRNÍ STRUKTURA proteinů III</vt:lpstr>
      <vt:lpstr>SEKUNDÁRNÍ STRUKTURA proteinů IV</vt:lpstr>
      <vt:lpstr>Kasein – hlavní aminokyselinové složky </vt:lpstr>
      <vt:lpstr>Snímek 42</vt:lpstr>
      <vt:lpstr>Kasein – charakteristiky</vt:lpstr>
      <vt:lpstr>Kasein – charakteristiky</vt:lpstr>
      <vt:lpstr>Od kaseinu k sýrům</vt:lpstr>
      <vt:lpstr>Snímek 46</vt:lpstr>
      <vt:lpstr>Snímek 47</vt:lpstr>
      <vt:lpstr>Kasein – použití</vt:lpstr>
      <vt:lpstr>Galalit se vrací! </vt:lpstr>
      <vt:lpstr>Snímek 50</vt:lpstr>
      <vt:lpstr>Galalit se kdysi vyráběl i v ČR 1</vt:lpstr>
      <vt:lpstr>Galalit se kdysi vyráběl i v ČR 2</vt:lpstr>
      <vt:lpstr>Galalit se kdysi vyráběl i v ČR 3</vt:lpstr>
      <vt:lpstr>Galalit se kdysi vyráběl i v ČR 4</vt:lpstr>
      <vt:lpstr>Snímek 55</vt:lpstr>
      <vt:lpstr>Kaseinové lepidlo</vt:lpstr>
      <vt:lpstr>Kaseinové barvy</vt:lpstr>
      <vt:lpstr> Kasein v práci konzervátora a restaurátora</vt:lpstr>
      <vt:lpstr>Vaječné proteiny – hlavní aminokyselinové složky </vt:lpstr>
      <vt:lpstr>Snímek 60</vt:lpstr>
      <vt:lpstr> Vaječné proteiny – použití</vt:lpstr>
      <vt:lpstr> Vaječné složky – použití</vt:lpstr>
      <vt:lpstr>Vaječný bílek &amp; nápoje</vt:lpstr>
      <vt:lpstr>Snímek 64</vt:lpstr>
      <vt:lpstr>Vaječné proteiny v práci konzervátora a restaurátora</vt:lpstr>
      <vt:lpstr>Syrovátka </vt:lpstr>
      <vt:lpstr>Syrovátka (Whey) – OBSAŽENÉ PROTEINY </vt:lpstr>
      <vt:lpstr>Syrovátka v práci konzervátora a restaurátora</vt:lpstr>
      <vt:lpstr>Rostlinné bílkoviny</vt:lpstr>
      <vt:lpstr>Rostlinné bílkoviny KOHO BY TO VÍCE ZAJÍMALO ISBN 978-80-86659-16-9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685</cp:revision>
  <dcterms:created xsi:type="dcterms:W3CDTF">2008-02-10T16:41:08Z</dcterms:created>
  <dcterms:modified xsi:type="dcterms:W3CDTF">2017-11-21T16:39:59Z</dcterms:modified>
</cp:coreProperties>
</file>