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4"/>
  </p:notesMasterIdLst>
  <p:sldIdLst>
    <p:sldId id="256" r:id="rId2"/>
    <p:sldId id="597" r:id="rId3"/>
    <p:sldId id="397" r:id="rId4"/>
    <p:sldId id="398" r:id="rId5"/>
    <p:sldId id="531" r:id="rId6"/>
    <p:sldId id="441" r:id="rId7"/>
    <p:sldId id="576" r:id="rId8"/>
    <p:sldId id="573" r:id="rId9"/>
    <p:sldId id="594" r:id="rId10"/>
    <p:sldId id="595" r:id="rId11"/>
    <p:sldId id="575" r:id="rId12"/>
    <p:sldId id="574" r:id="rId13"/>
    <p:sldId id="554" r:id="rId14"/>
    <p:sldId id="559" r:id="rId15"/>
    <p:sldId id="440" r:id="rId16"/>
    <p:sldId id="577" r:id="rId17"/>
    <p:sldId id="578" r:id="rId18"/>
    <p:sldId id="579" r:id="rId19"/>
    <p:sldId id="446" r:id="rId20"/>
    <p:sldId id="585" r:id="rId21"/>
    <p:sldId id="571" r:id="rId22"/>
    <p:sldId id="580" r:id="rId23"/>
    <p:sldId id="450" r:id="rId24"/>
    <p:sldId id="560" r:id="rId25"/>
    <p:sldId id="522" r:id="rId26"/>
    <p:sldId id="590" r:id="rId27"/>
    <p:sldId id="451" r:id="rId28"/>
    <p:sldId id="452" r:id="rId29"/>
    <p:sldId id="587" r:id="rId30"/>
    <p:sldId id="558" r:id="rId31"/>
    <p:sldId id="443" r:id="rId32"/>
    <p:sldId id="444" r:id="rId33"/>
    <p:sldId id="454" r:id="rId34"/>
    <p:sldId id="596" r:id="rId35"/>
    <p:sldId id="447" r:id="rId36"/>
    <p:sldId id="445" r:id="rId37"/>
    <p:sldId id="572" r:id="rId38"/>
    <p:sldId id="448" r:id="rId39"/>
    <p:sldId id="449" r:id="rId40"/>
    <p:sldId id="453" r:id="rId41"/>
    <p:sldId id="581" r:id="rId42"/>
    <p:sldId id="582" r:id="rId43"/>
    <p:sldId id="568" r:id="rId44"/>
    <p:sldId id="491" r:id="rId45"/>
    <p:sldId id="604" r:id="rId46"/>
    <p:sldId id="605" r:id="rId47"/>
    <p:sldId id="606" r:id="rId48"/>
    <p:sldId id="607" r:id="rId49"/>
    <p:sldId id="608" r:id="rId50"/>
    <p:sldId id="598" r:id="rId51"/>
    <p:sldId id="601" r:id="rId52"/>
    <p:sldId id="455" r:id="rId53"/>
    <p:sldId id="588" r:id="rId54"/>
    <p:sldId id="487" r:id="rId55"/>
    <p:sldId id="456" r:id="rId56"/>
    <p:sldId id="459" r:id="rId57"/>
    <p:sldId id="460" r:id="rId58"/>
    <p:sldId id="457" r:id="rId59"/>
    <p:sldId id="458" r:id="rId60"/>
    <p:sldId id="599" r:id="rId61"/>
    <p:sldId id="600" r:id="rId62"/>
    <p:sldId id="462" r:id="rId63"/>
    <p:sldId id="461" r:id="rId64"/>
    <p:sldId id="549" r:id="rId65"/>
    <p:sldId id="496" r:id="rId66"/>
    <p:sldId id="486" r:id="rId67"/>
    <p:sldId id="543" r:id="rId68"/>
    <p:sldId id="569" r:id="rId69"/>
    <p:sldId id="570" r:id="rId70"/>
    <p:sldId id="544" r:id="rId71"/>
    <p:sldId id="463" r:id="rId72"/>
    <p:sldId id="583" r:id="rId73"/>
    <p:sldId id="550" r:id="rId74"/>
    <p:sldId id="498" r:id="rId75"/>
    <p:sldId id="584" r:id="rId76"/>
    <p:sldId id="500" r:id="rId77"/>
    <p:sldId id="537" r:id="rId78"/>
    <p:sldId id="538" r:id="rId79"/>
    <p:sldId id="540" r:id="rId80"/>
    <p:sldId id="542" r:id="rId81"/>
    <p:sldId id="541" r:id="rId82"/>
    <p:sldId id="565" r:id="rId83"/>
    <p:sldId id="464" r:id="rId84"/>
    <p:sldId id="467" r:id="rId85"/>
    <p:sldId id="465" r:id="rId86"/>
    <p:sldId id="466" r:id="rId87"/>
    <p:sldId id="468" r:id="rId88"/>
    <p:sldId id="469" r:id="rId89"/>
    <p:sldId id="488" r:id="rId90"/>
    <p:sldId id="474" r:id="rId91"/>
    <p:sldId id="470" r:id="rId92"/>
    <p:sldId id="471" r:id="rId93"/>
    <p:sldId id="472" r:id="rId94"/>
    <p:sldId id="592" r:id="rId95"/>
    <p:sldId id="593" r:id="rId96"/>
    <p:sldId id="523" r:id="rId97"/>
    <p:sldId id="524" r:id="rId98"/>
    <p:sldId id="525" r:id="rId99"/>
    <p:sldId id="526" r:id="rId100"/>
    <p:sldId id="527" r:id="rId101"/>
    <p:sldId id="528" r:id="rId102"/>
    <p:sldId id="529" r:id="rId103"/>
    <p:sldId id="530" r:id="rId104"/>
    <p:sldId id="483" r:id="rId105"/>
    <p:sldId id="484" r:id="rId106"/>
    <p:sldId id="490" r:id="rId107"/>
    <p:sldId id="556" r:id="rId108"/>
    <p:sldId id="489" r:id="rId109"/>
    <p:sldId id="478" r:id="rId110"/>
    <p:sldId id="479" r:id="rId111"/>
    <p:sldId id="473" r:id="rId112"/>
    <p:sldId id="515" r:id="rId113"/>
    <p:sldId id="475" r:id="rId114"/>
    <p:sldId id="546" r:id="rId115"/>
    <p:sldId id="492" r:id="rId116"/>
    <p:sldId id="586" r:id="rId117"/>
    <p:sldId id="516" r:id="rId118"/>
    <p:sldId id="477" r:id="rId119"/>
    <p:sldId id="545" r:id="rId120"/>
    <p:sldId id="533" r:id="rId121"/>
    <p:sldId id="494" r:id="rId122"/>
    <p:sldId id="504" r:id="rId123"/>
    <p:sldId id="503" r:id="rId124"/>
    <p:sldId id="505" r:id="rId125"/>
    <p:sldId id="521" r:id="rId126"/>
    <p:sldId id="557" r:id="rId127"/>
    <p:sldId id="551" r:id="rId128"/>
    <p:sldId id="552" r:id="rId129"/>
    <p:sldId id="553" r:id="rId130"/>
    <p:sldId id="567" r:id="rId131"/>
    <p:sldId id="564" r:id="rId132"/>
    <p:sldId id="563" r:id="rId133"/>
    <p:sldId id="476" r:id="rId134"/>
    <p:sldId id="493" r:id="rId135"/>
    <p:sldId id="562" r:id="rId136"/>
    <p:sldId id="507" r:id="rId137"/>
    <p:sldId id="566" r:id="rId138"/>
    <p:sldId id="561" r:id="rId139"/>
    <p:sldId id="520" r:id="rId140"/>
    <p:sldId id="547" r:id="rId141"/>
    <p:sldId id="508" r:id="rId142"/>
    <p:sldId id="514" r:id="rId143"/>
    <p:sldId id="518" r:id="rId144"/>
    <p:sldId id="519" r:id="rId145"/>
    <p:sldId id="589" r:id="rId146"/>
    <p:sldId id="534" r:id="rId147"/>
    <p:sldId id="535" r:id="rId148"/>
    <p:sldId id="548" r:id="rId149"/>
    <p:sldId id="517" r:id="rId150"/>
    <p:sldId id="532" r:id="rId151"/>
    <p:sldId id="485" r:id="rId152"/>
    <p:sldId id="495" r:id="rId153"/>
    <p:sldId id="501" r:id="rId154"/>
    <p:sldId id="502" r:id="rId155"/>
    <p:sldId id="497" r:id="rId156"/>
    <p:sldId id="480" r:id="rId157"/>
    <p:sldId id="539" r:id="rId158"/>
    <p:sldId id="509" r:id="rId159"/>
    <p:sldId id="510" r:id="rId160"/>
    <p:sldId id="511" r:id="rId161"/>
    <p:sldId id="512" r:id="rId162"/>
    <p:sldId id="513" r:id="rId163"/>
    <p:sldId id="481" r:id="rId164"/>
    <p:sldId id="609" r:id="rId165"/>
    <p:sldId id="603" r:id="rId166"/>
    <p:sldId id="602" r:id="rId167"/>
    <p:sldId id="482" r:id="rId168"/>
    <p:sldId id="610" r:id="rId169"/>
    <p:sldId id="439" r:id="rId170"/>
    <p:sldId id="499" r:id="rId171"/>
    <p:sldId id="591" r:id="rId172"/>
    <p:sldId id="536" r:id="rId173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FF99"/>
    <a:srgbClr val="FF00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69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149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Voln%C3%BD_elektronov%C3%BD_p%C3%A1r&amp;action=edit&amp;redlink=1" TargetMode="External"/><Relationship Id="rId3" Type="http://schemas.openxmlformats.org/officeDocument/2006/relationships/hyperlink" Target="https://cs.wikipedia.org/w/index.php?title=Hemiacetal&amp;action=edit&amp;redlink=1" TargetMode="External"/><Relationship Id="rId7" Type="http://schemas.openxmlformats.org/officeDocument/2006/relationships/hyperlink" Target="https://cs.wikipedia.org/wiki/Nukleofiln%C3%AD_adic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etony" TargetMode="External"/><Relationship Id="rId11" Type="http://schemas.openxmlformats.org/officeDocument/2006/relationships/hyperlink" Target="https://cs.wikipedia.org/w/index.php?title=Acetal&amp;action=edit&amp;redlink=1" TargetMode="External"/><Relationship Id="rId5" Type="http://schemas.openxmlformats.org/officeDocument/2006/relationships/hyperlink" Target="https://cs.wikipedia.org/wiki/Aldehydy" TargetMode="External"/><Relationship Id="rId10" Type="http://schemas.openxmlformats.org/officeDocument/2006/relationships/hyperlink" Target="https://cs.wikipedia.org/wiki/Pyran%C3%B3za" TargetMode="External"/><Relationship Id="rId4" Type="http://schemas.openxmlformats.org/officeDocument/2006/relationships/hyperlink" Target="https://cs.wikipedia.org/wiki/Karbonylov%C3%A9_slou%C4%8Deniny" TargetMode="External"/><Relationship Id="rId9" Type="http://schemas.openxmlformats.org/officeDocument/2006/relationships/hyperlink" Target="https://cs.wikipedia.org/wiki/Furan%C3%B3za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CELULÓZA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8. 11.  2017</a:t>
            </a:r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2852936"/>
            <a:ext cx="88569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Celulóza je nejrozšířenějším BIOPOLYMEREM na zemském povrchu, ročně jí vzniká až 1,5×10</a:t>
            </a:r>
            <a:r>
              <a:rPr lang="cs-CZ" sz="4400" baseline="30000" dirty="0" smtClean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 tun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pic>
        <p:nvPicPr>
          <p:cNvPr id="8" name="Obrázek 7" descr="struktura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669685" cy="3717772"/>
          </a:xfrm>
          <a:prstGeom prst="rect">
            <a:avLst/>
          </a:prstGeom>
        </p:spPr>
      </p:pic>
      <p:pic>
        <p:nvPicPr>
          <p:cNvPr id="9" name="Obrázek 8" descr="struktura CELULÓZA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87359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3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4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4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692696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1000x,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5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9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86134" cy="371688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200x,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viskóza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Vlákna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celofán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Acetát celulózy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Propionát celulózy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Nitrát celulózy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5" name="Obrázek 4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6632"/>
            <a:ext cx="8208912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134076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Základní opakující se část molekuly 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4797152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Základní opakující se část molekuly CELULÓZY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 smtClean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1920 – </a:t>
            </a:r>
            <a:r>
              <a:rPr lang="cs-CZ" sz="2800" b="1" dirty="0" err="1" smtClean="0">
                <a:solidFill>
                  <a:srgbClr val="C00000"/>
                </a:solidFill>
              </a:rPr>
              <a:t>Senica</a:t>
            </a:r>
            <a:r>
              <a:rPr lang="cs-CZ" sz="2800" b="1" dirty="0" smtClean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 smtClean="0">
                <a:solidFill>
                  <a:srgbClr val="C00000"/>
                </a:solidFill>
              </a:rPr>
              <a:t>Popradu</a:t>
            </a:r>
            <a:r>
              <a:rPr lang="cs-CZ" sz="2800" b="1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 smtClean="0"/>
              <a:t>lovenská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 smtClean="0"/>
              <a:t>skózová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 smtClean="0"/>
              <a:t>ováreň</a:t>
            </a:r>
            <a:r>
              <a:rPr lang="cs-CZ" sz="2800" dirty="0" smtClean="0"/>
              <a:t>), </a:t>
            </a:r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 smtClean="0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celulózy musí být extrémní, 95 % hmot.&gt; a více</a:t>
            </a:r>
          </a:p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Schweitzerovo</a:t>
            </a:r>
            <a:r>
              <a:rPr lang="cs-CZ" sz="2400" b="1" dirty="0" smtClean="0">
                <a:solidFill>
                  <a:srgbClr val="FF0000"/>
                </a:solidFill>
              </a:rPr>
              <a:t> činidlo = </a:t>
            </a:r>
            <a:r>
              <a:rPr lang="cs-CZ" sz="2400" b="1" dirty="0" err="1" smtClean="0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Roztok celulózy v </a:t>
            </a:r>
            <a:r>
              <a:rPr lang="cs-CZ" b="1" dirty="0" err="1" smtClean="0">
                <a:solidFill>
                  <a:srgbClr val="008000"/>
                </a:solidFill>
              </a:rPr>
              <a:t>NaOH</a:t>
            </a:r>
            <a:r>
              <a:rPr lang="cs-CZ" b="1" dirty="0" smtClean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 na XANTOGENÁT CELULÓZY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ČSN 50 0279:</a:t>
            </a:r>
          </a:p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roztoku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Metodou je relativní viskozita v kapilárním viskozimetru a empirická rovnice 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 smtClean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 smtClean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REGENERACE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" y="0"/>
            <a:ext cx="2771799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6350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990099"/>
                </a:solidFill>
                <a:latin typeface="Arial Black" pitchFamily="34" charset="0"/>
              </a:rPr>
              <a:t>Přehled důležitých disacharidů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395288" y="2997200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14340" name="Picture 23" descr="malt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7609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24"/>
          <p:cNvSpPr txBox="1">
            <a:spLocks noChangeArrowheads="1"/>
          </p:cNvSpPr>
          <p:nvPr/>
        </p:nvSpPr>
        <p:spPr bwMode="auto">
          <a:xfrm>
            <a:off x="2339752" y="98072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0099"/>
                </a:solidFill>
                <a:latin typeface="Arial Black" pitchFamily="34" charset="0"/>
              </a:rPr>
              <a:t>Maltóza</a:t>
            </a:r>
          </a:p>
        </p:txBody>
      </p:sp>
      <p:sp>
        <p:nvSpPr>
          <p:cNvPr id="14342" name="Text Box 25"/>
          <p:cNvSpPr txBox="1">
            <a:spLocks noChangeArrowheads="1"/>
          </p:cNvSpPr>
          <p:nvPr/>
        </p:nvSpPr>
        <p:spPr bwMode="auto">
          <a:xfrm>
            <a:off x="250825" y="692150"/>
            <a:ext cx="345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štěpný produkt škrobu</a:t>
            </a:r>
          </a:p>
        </p:txBody>
      </p:sp>
      <p:pic>
        <p:nvPicPr>
          <p:cNvPr id="14343" name="Picture 28" descr="sacha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196975"/>
            <a:ext cx="34194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30"/>
          <p:cNvSpPr txBox="1">
            <a:spLocks noChangeArrowheads="1"/>
          </p:cNvSpPr>
          <p:nvPr/>
        </p:nvSpPr>
        <p:spPr bwMode="auto">
          <a:xfrm>
            <a:off x="6227763" y="188913"/>
            <a:ext cx="2089150" cy="461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Sacharóza</a:t>
            </a:r>
          </a:p>
        </p:txBody>
      </p:sp>
      <p:pic>
        <p:nvPicPr>
          <p:cNvPr id="14345" name="Picture 31" descr="lakt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143375"/>
            <a:ext cx="3729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32"/>
          <p:cNvSpPr txBox="1">
            <a:spLocks noChangeArrowheads="1"/>
          </p:cNvSpPr>
          <p:nvPr/>
        </p:nvSpPr>
        <p:spPr bwMode="auto">
          <a:xfrm>
            <a:off x="0" y="5013325"/>
            <a:ext cx="3851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mléčný cukr (4,5% - 7%)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intolerance (absence laktázy)</a:t>
            </a:r>
          </a:p>
        </p:txBody>
      </p:sp>
      <p:sp>
        <p:nvSpPr>
          <p:cNvPr id="14347" name="Text Box 33"/>
          <p:cNvSpPr txBox="1">
            <a:spLocks noChangeArrowheads="1"/>
          </p:cNvSpPr>
          <p:nvPr/>
        </p:nvSpPr>
        <p:spPr bwMode="auto">
          <a:xfrm>
            <a:off x="1" y="4365625"/>
            <a:ext cx="1619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Laktóza</a:t>
            </a:r>
          </a:p>
        </p:txBody>
      </p:sp>
      <p:sp>
        <p:nvSpPr>
          <p:cNvPr id="14348" name="Text Box 34"/>
          <p:cNvSpPr txBox="1">
            <a:spLocks noChangeArrowheads="1"/>
          </p:cNvSpPr>
          <p:nvPr/>
        </p:nvSpPr>
        <p:spPr bwMode="auto">
          <a:xfrm>
            <a:off x="5940425" y="692150"/>
            <a:ext cx="28797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třtinový cukr, řepný cukr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</a:t>
            </a:r>
            <a:r>
              <a:rPr lang="cs-CZ" sz="2400" i="1">
                <a:solidFill>
                  <a:srgbClr val="FF0000"/>
                </a:solidFill>
                <a:latin typeface="Arial Black" pitchFamily="34" charset="0"/>
              </a:rPr>
              <a:t>neredukující</a:t>
            </a:r>
            <a:endParaRPr lang="cs-CZ" i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349" name="TextovéPole 12"/>
          <p:cNvSpPr txBox="1">
            <a:spLocks noChangeArrowheads="1"/>
          </p:cNvSpPr>
          <p:nvPr/>
        </p:nvSpPr>
        <p:spPr bwMode="auto">
          <a:xfrm>
            <a:off x="3995738" y="188913"/>
            <a:ext cx="1944687" cy="14763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FF0000"/>
                </a:solidFill>
              </a:rPr>
              <a:t>Vazba vzniknula přes polocetalové HYDROXYLY z obou složek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5940425" y="1268413"/>
            <a:ext cx="360363" cy="4318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ovéPole 15"/>
          <p:cNvSpPr txBox="1">
            <a:spLocks noChangeArrowheads="1"/>
          </p:cNvSpPr>
          <p:nvPr/>
        </p:nvSpPr>
        <p:spPr bwMode="auto">
          <a:xfrm>
            <a:off x="1331913" y="3644900"/>
            <a:ext cx="2663825" cy="1200150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0000FF"/>
                </a:solidFill>
              </a:rPr>
              <a:t>Vazba vzniknula přes polocetalové HYDROXYL z jedné složky a jiný z druhé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1692275" y="2492375"/>
            <a:ext cx="287338" cy="1152525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2843213" y="4076700"/>
            <a:ext cx="2089150" cy="1081088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ovéPole 21"/>
          <p:cNvSpPr txBox="1">
            <a:spLocks noChangeArrowheads="1"/>
          </p:cNvSpPr>
          <p:nvPr/>
        </p:nvSpPr>
        <p:spPr bwMode="auto">
          <a:xfrm>
            <a:off x="539750" y="5732463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solidFill>
                  <a:srgbClr val="0000FF"/>
                </a:solidFill>
                <a:latin typeface="Arial Black" pitchFamily="34" charset="0"/>
              </a:rPr>
              <a:t>Redukující cukry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5436096" y="62373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CELULÓZA PŘF MU  7 2017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  <a:endParaRPr lang="cs-CZ" sz="2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r>
              <a:rPr lang="cs-CZ" sz="2400" b="1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 smtClean="0">
                <a:solidFill>
                  <a:srgbClr val="008000"/>
                </a:solidFill>
              </a:rPr>
              <a:t>víceplášťových</a:t>
            </a:r>
            <a:r>
              <a:rPr lang="cs-CZ" sz="2400" b="1" dirty="0" smtClean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endParaRPr lang="cs-CZ" sz="2400" b="1" baseline="-25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Jádro s jinou strukturou 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SLUPKA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 smtClean="0">
                <a:solidFill>
                  <a:srgbClr val="FF0000"/>
                </a:solidFill>
              </a:rPr>
              <a:t> </a:t>
            </a:r>
            <a:r>
              <a:rPr lang="cs-CZ" sz="2400" b="1" u="sng" dirty="0" smtClean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 smtClean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 smtClean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 smtClean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  <a:endParaRPr lang="cs-CZ" sz="3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/>
                <a:gridCol w="1944216"/>
                <a:gridCol w="486003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Celofán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 57 000 t !</a:t>
            </a:r>
            <a:endParaRPr lang="cs-CZ" sz="6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Od GLUKÓZY k MALTÓZE a od ní ke ŠKROBU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228221" y="244389"/>
            <a:ext cx="2448272" cy="6081191"/>
          </a:xfrm>
          <a:prstGeom prst="rect">
            <a:avLst/>
          </a:prstGeom>
        </p:spPr>
      </p:pic>
      <p:pic>
        <p:nvPicPr>
          <p:cNvPr id="13" name="Obrázek 12" descr="str 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46487" y="-1178336"/>
            <a:ext cx="1874561" cy="460851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2195736" y="188640"/>
            <a:ext cx="273630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051720" y="980728"/>
            <a:ext cx="2016224" cy="122413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115616" y="4077072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11760" y="501317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21196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</a:t>
            </a:r>
            <a:endParaRPr lang="cs-CZ" b="1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4788024" y="3645024"/>
            <a:ext cx="864096" cy="129614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 smtClean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 smtClean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  <a:endParaRPr lang="cs-CZ" sz="2800" i="1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 smtClean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 smtClean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 smtClean="0"/>
              <a:t>???????????????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Působením aldehydu vzniká POLOACETAL  a pak může reagovat na  ACETAL.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 smtClean="0"/>
              <a:t>PRÁŠEK</a:t>
            </a:r>
          </a:p>
          <a:p>
            <a:pPr lvl="1"/>
            <a:r>
              <a:rPr lang="cs-CZ" sz="2000" b="1" dirty="0" smtClean="0"/>
              <a:t>TEXTILIE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 smtClean="0"/>
              <a:t>Technické –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 smtClean="0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US Patent 8,828,050 B2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XStat</a:t>
            </a:r>
            <a:r>
              <a:rPr lang="cs-CZ" dirty="0" smtClean="0"/>
              <a:t>®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first</a:t>
            </a:r>
            <a:r>
              <a:rPr lang="cs-CZ" dirty="0" smtClean="0"/>
              <a:t>-in-</a:t>
            </a:r>
            <a:r>
              <a:rPr lang="cs-CZ" dirty="0" err="1" smtClean="0"/>
              <a:t>kind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hemostatic</a:t>
            </a:r>
            <a:r>
              <a:rPr lang="cs-CZ" b="1" dirty="0" smtClean="0">
                <a:solidFill>
                  <a:srgbClr val="FF0000"/>
                </a:solidFill>
              </a:rPr>
              <a:t> device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gunshot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shrapnel</a:t>
            </a:r>
            <a:r>
              <a:rPr lang="cs-CZ" dirty="0" smtClean="0"/>
              <a:t> </a:t>
            </a:r>
            <a:r>
              <a:rPr lang="cs-CZ" dirty="0" err="1" smtClean="0"/>
              <a:t>wounds</a:t>
            </a:r>
            <a:r>
              <a:rPr lang="cs-CZ" dirty="0" smtClean="0"/>
              <a:t>. </a:t>
            </a:r>
            <a:r>
              <a:rPr lang="cs-CZ" dirty="0" err="1" smtClean="0"/>
              <a:t>XStat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by </a:t>
            </a:r>
            <a:r>
              <a:rPr lang="cs-CZ" dirty="0" err="1" smtClean="0"/>
              <a:t>injecting</a:t>
            </a:r>
            <a:r>
              <a:rPr lang="cs-CZ" dirty="0" smtClean="0"/>
              <a:t> a </a:t>
            </a:r>
            <a:r>
              <a:rPr lang="cs-CZ" dirty="0" err="1" smtClean="0"/>
              <a:t>group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small</a:t>
            </a:r>
            <a:r>
              <a:rPr lang="cs-CZ" b="1" dirty="0" smtClean="0">
                <a:solidFill>
                  <a:srgbClr val="FF0000"/>
                </a:solidFill>
              </a:rPr>
              <a:t>, </a:t>
            </a:r>
            <a:r>
              <a:rPr lang="cs-CZ" b="1" dirty="0" err="1" smtClean="0">
                <a:solidFill>
                  <a:srgbClr val="FF0000"/>
                </a:solidFill>
              </a:rPr>
              <a:t>rapidly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expanding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sponges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into</a:t>
            </a:r>
            <a:r>
              <a:rPr lang="cs-CZ" b="1" dirty="0" smtClean="0">
                <a:solidFill>
                  <a:srgbClr val="FF0000"/>
                </a:solidFill>
              </a:rPr>
              <a:t> a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a syringe-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applicator</a:t>
            </a:r>
            <a:r>
              <a:rPr lang="cs-CZ" dirty="0" smtClean="0"/>
              <a:t>.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sponge</a:t>
            </a:r>
            <a:r>
              <a:rPr lang="cs-CZ" dirty="0" smtClean="0"/>
              <a:t>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detectable</a:t>
            </a:r>
            <a:r>
              <a:rPr lang="cs-CZ" dirty="0" smtClean="0"/>
              <a:t> </a:t>
            </a:r>
            <a:r>
              <a:rPr lang="cs-CZ" dirty="0" err="1" smtClean="0"/>
              <a:t>marker</a:t>
            </a:r>
            <a:r>
              <a:rPr lang="cs-CZ" dirty="0" smtClean="0"/>
              <a:t>.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wound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XSTAT </a:t>
            </a:r>
            <a:r>
              <a:rPr lang="cs-CZ" dirty="0" err="1" smtClean="0"/>
              <a:t>sponges</a:t>
            </a:r>
            <a:r>
              <a:rPr lang="cs-CZ" dirty="0" smtClean="0"/>
              <a:t> </a:t>
            </a:r>
            <a:r>
              <a:rPr lang="cs-CZ" dirty="0" err="1" smtClean="0"/>
              <a:t>expand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swell</a:t>
            </a:r>
            <a:r>
              <a:rPr lang="cs-CZ" dirty="0" smtClean="0"/>
              <a:t> to </a:t>
            </a:r>
            <a:r>
              <a:rPr lang="cs-CZ" b="1" dirty="0" err="1" smtClean="0">
                <a:solidFill>
                  <a:srgbClr val="FF0000"/>
                </a:solidFill>
              </a:rPr>
              <a:t>fill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the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within</a:t>
            </a:r>
            <a:r>
              <a:rPr lang="cs-CZ" b="1" dirty="0" smtClean="0">
                <a:solidFill>
                  <a:srgbClr val="FF0000"/>
                </a:solidFill>
              </a:rPr>
              <a:t> 20 </a:t>
            </a:r>
            <a:r>
              <a:rPr lang="cs-CZ" b="1" dirty="0" err="1" smtClean="0">
                <a:solidFill>
                  <a:srgbClr val="FF0000"/>
                </a:solidFill>
              </a:rPr>
              <a:t>seconds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of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contact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blood</a:t>
            </a:r>
            <a:r>
              <a:rPr lang="cs-CZ" b="1" dirty="0" smtClean="0">
                <a:solidFill>
                  <a:srgbClr val="FF0000"/>
                </a:solidFill>
              </a:rPr>
              <a:t>. </a:t>
            </a:r>
            <a:r>
              <a:rPr lang="cs-CZ" b="1" dirty="0" err="1" smtClean="0">
                <a:solidFill>
                  <a:srgbClr val="008000"/>
                </a:solidFill>
              </a:rPr>
              <a:t>This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creates</a:t>
            </a:r>
            <a:r>
              <a:rPr lang="cs-CZ" b="1" dirty="0" smtClean="0">
                <a:solidFill>
                  <a:srgbClr val="008000"/>
                </a:solidFill>
              </a:rPr>
              <a:t> a </a:t>
            </a:r>
            <a:r>
              <a:rPr lang="cs-CZ" b="1" dirty="0" err="1" smtClean="0">
                <a:solidFill>
                  <a:srgbClr val="008000"/>
                </a:solidFill>
              </a:rPr>
              <a:t>temporary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barrier</a:t>
            </a:r>
            <a:r>
              <a:rPr lang="cs-CZ" b="1" dirty="0" smtClean="0">
                <a:solidFill>
                  <a:srgbClr val="008000"/>
                </a:solidFill>
              </a:rPr>
              <a:t> to </a:t>
            </a:r>
            <a:r>
              <a:rPr lang="cs-CZ" b="1" dirty="0" err="1" smtClean="0">
                <a:solidFill>
                  <a:srgbClr val="008000"/>
                </a:solidFill>
              </a:rPr>
              <a:t>blood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flow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and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provides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hemostatic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pressure</a:t>
            </a:r>
            <a:r>
              <a:rPr lang="cs-CZ" b="1" dirty="0" smtClean="0">
                <a:solidFill>
                  <a:srgbClr val="008000"/>
                </a:solidFill>
              </a:rPr>
              <a:t>. 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6" name="Obrázek 5" descr="glukóza  celobióza 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861174" y="323404"/>
            <a:ext cx="1944216" cy="6571233"/>
          </a:xfrm>
          <a:prstGeom prst="rect">
            <a:avLst/>
          </a:prstGeom>
        </p:spPr>
      </p:pic>
      <p:pic>
        <p:nvPicPr>
          <p:cNvPr id="7" name="Obrázek 6" descr="glukóza  celobióza  CELULÓZ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65797" y="2379796"/>
            <a:ext cx="2132856" cy="6823551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4283968" y="2060848"/>
            <a:ext cx="1296144" cy="86409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6876256" y="3861048"/>
            <a:ext cx="576064" cy="10081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220072" y="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Od GLUKÓZY k  CELOBIÓZE a od ní k CELULÓZE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546487" y="-1250344"/>
            <a:ext cx="1874561" cy="460851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2195736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Podrobný popis výrobku </a:t>
            </a:r>
            <a:r>
              <a:rPr lang="cs-CZ" b="1" dirty="0" smtClean="0">
                <a:solidFill>
                  <a:srgbClr val="FF0000"/>
                </a:solidFill>
              </a:rPr>
              <a:t>Kompres </a:t>
            </a:r>
            <a:r>
              <a:rPr lang="cs-CZ" b="1" dirty="0" err="1" smtClean="0">
                <a:solidFill>
                  <a:srgbClr val="FF0000"/>
                </a:solidFill>
              </a:rPr>
              <a:t>Medicomp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/>
              <a:t>nester.10x10cm/100ks 4218251</a:t>
            </a:r>
          </a:p>
          <a:p>
            <a:r>
              <a:rPr lang="cs-CZ" dirty="0" smtClean="0"/>
              <a:t>Kompres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může být v mnoha oblastech na oddělení i v ambulanci vhodnou alternativou ke klasickému mulovému kompresu.</a:t>
            </a:r>
          </a:p>
          <a:p>
            <a:r>
              <a:rPr lang="cs-CZ" dirty="0" smtClean="0"/>
              <a:t>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</a:t>
            </a:r>
            <a:r>
              <a:rPr lang="cs-CZ" dirty="0" err="1" smtClean="0"/>
              <a:t>Drain</a:t>
            </a:r>
            <a:r>
              <a:rPr lang="cs-CZ" dirty="0" smtClean="0"/>
              <a:t> ve tvaru Y.</a:t>
            </a:r>
          </a:p>
          <a:p>
            <a:r>
              <a:rPr lang="cs-CZ" dirty="0" smtClean="0"/>
              <a:t>Ke všeobecnému ošetření ran; jako tampon a jako kompres při ambulantních a stacionárních zásazích.</a:t>
            </a:r>
            <a:endParaRPr lang="cs-CZ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Dodává se jako </a:t>
            </a:r>
            <a:r>
              <a:rPr lang="cs-CZ" b="1" i="1" u="sng" dirty="0" smtClean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 smtClean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 smtClean="0"/>
              <a:t> </a:t>
            </a:r>
            <a:r>
              <a:rPr lang="cs-CZ" sz="2400" u="sng" dirty="0" smtClean="0"/>
              <a:t>je roztok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 smtClean="0"/>
              <a:t> v </a:t>
            </a:r>
            <a:r>
              <a:rPr lang="cs-CZ" sz="2400" dirty="0" smtClean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 smtClean="0"/>
              <a:t> a </a:t>
            </a:r>
            <a:r>
              <a:rPr lang="cs-CZ" sz="2400" dirty="0" err="1" smtClean="0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 smtClean="0"/>
              <a:t> mající sirupovitou konzistenci, používaný v </a:t>
            </a:r>
            <a:r>
              <a:rPr lang="cs-CZ" sz="2400" dirty="0" smtClean="0">
                <a:hlinkClick r:id="rId5" tooltip="Chirurgie"/>
              </a:rPr>
              <a:t>chirurgii</a:t>
            </a:r>
            <a:r>
              <a:rPr lang="cs-CZ" sz="2400" dirty="0" smtClean="0"/>
              <a:t> jako "tekutý obvaz" a pro udržení krytí na místě. Natře-li se na kůži, zasychá do podoby pružného </a:t>
            </a:r>
            <a:r>
              <a:rPr lang="cs-CZ" sz="2400" dirty="0" smtClean="0">
                <a:hlinkClick r:id="rId6" tooltip="Celulóza"/>
              </a:rPr>
              <a:t>celulózového</a:t>
            </a:r>
            <a:r>
              <a:rPr lang="cs-CZ" sz="2400" dirty="0" smtClean="0"/>
              <a:t> filmu. </a:t>
            </a:r>
          </a:p>
          <a:p>
            <a:pPr>
              <a:buNone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 Black" pitchFamily="34" charset="0"/>
              </a:rPr>
              <a:t>Pyroxylin</a:t>
            </a:r>
            <a:r>
              <a:rPr lang="cs-CZ" sz="2400" dirty="0" smtClean="0">
                <a:latin typeface="Arial Black" pitchFamily="34" charset="0"/>
              </a:rPr>
              <a:t> = jiný  </a:t>
            </a:r>
            <a:r>
              <a:rPr lang="cs-CZ" sz="2400" i="1" dirty="0" smtClean="0">
                <a:latin typeface="Arial Black" pitchFamily="34" charset="0"/>
              </a:rPr>
              <a:t>ANGLICKÝ</a:t>
            </a:r>
            <a:r>
              <a:rPr lang="cs-CZ" sz="2400" dirty="0" smtClean="0">
                <a:latin typeface="Arial Black" pitchFamily="34" charset="0"/>
              </a:rPr>
              <a:t> název pro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 smtClean="0">
                <a:latin typeface="Arial Black" pitchFamily="34" charset="0"/>
              </a:rPr>
              <a:t>Nižší obsah dusíku &gt; rozpustnost v </a:t>
            </a:r>
            <a:r>
              <a:rPr lang="cs-CZ" sz="2800" dirty="0" err="1" smtClean="0">
                <a:latin typeface="Arial Black" pitchFamily="34" charset="0"/>
              </a:rPr>
              <a:t>EtOH</a:t>
            </a:r>
            <a:r>
              <a:rPr lang="cs-CZ" sz="2800" dirty="0" smtClean="0">
                <a:latin typeface="Arial Black" pitchFamily="34" charset="0"/>
              </a:rPr>
              <a:t> a aromátech &gt; </a:t>
            </a:r>
            <a:r>
              <a:rPr lang="cs-CZ" sz="2800" cap="all" dirty="0" smtClean="0">
                <a:latin typeface="Arial Black" pitchFamily="34" charset="0"/>
              </a:rPr>
              <a:t>politury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 smtClean="0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 smtClean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 smtClean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 smtClean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 smtClean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/>
                <a:gridCol w="126247"/>
                <a:gridCol w="3546160"/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 smtClean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/>
          <a:lstStyle/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Chemie celulózy I/1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r>
              <a:rPr lang="cs-CZ" sz="2800" dirty="0" smtClean="0"/>
              <a:t>Patří do skupiny </a:t>
            </a:r>
            <a:r>
              <a:rPr lang="cs-CZ" sz="2800" b="1" dirty="0" smtClean="0">
                <a:latin typeface="Arial Black" pitchFamily="34" charset="0"/>
              </a:rPr>
              <a:t>polysacharidů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Tvoří největší podíl z biomasy </a:t>
            </a:r>
          </a:p>
          <a:p>
            <a:r>
              <a:rPr lang="cs-CZ" sz="2800" dirty="0" err="1" smtClean="0"/>
              <a:t>Poly</a:t>
            </a:r>
            <a:r>
              <a:rPr lang="cs-CZ" sz="2800" dirty="0" smtClean="0"/>
              <a:t>-(</a:t>
            </a:r>
            <a:r>
              <a:rPr lang="cs-CZ" sz="2800" dirty="0" smtClean="0">
                <a:latin typeface="Symbol" pitchFamily="18" charset="2"/>
              </a:rPr>
              <a:t>b-</a:t>
            </a:r>
            <a:r>
              <a:rPr lang="cs-CZ" sz="2800" dirty="0" smtClean="0"/>
              <a:t>D-glukosa) (</a:t>
            </a:r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zjednodušený název</a:t>
            </a:r>
            <a:r>
              <a:rPr lang="cs-CZ" sz="2800" dirty="0" smtClean="0"/>
              <a:t>)</a:t>
            </a:r>
          </a:p>
          <a:p>
            <a:r>
              <a:rPr lang="cs-CZ" sz="2800" b="1" dirty="0" err="1" smtClean="0">
                <a:solidFill>
                  <a:srgbClr val="FF0000"/>
                </a:solidFill>
              </a:rPr>
              <a:t>Poly</a:t>
            </a:r>
            <a:r>
              <a:rPr lang="cs-CZ" sz="2800" b="1" dirty="0" smtClean="0">
                <a:solidFill>
                  <a:srgbClr val="FF0000"/>
                </a:solidFill>
              </a:rPr>
              <a:t>-1,4-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b-</a:t>
            </a:r>
            <a:r>
              <a:rPr lang="cs-CZ" sz="2800" b="1" dirty="0" smtClean="0">
                <a:solidFill>
                  <a:srgbClr val="FF0000"/>
                </a:solidFill>
              </a:rPr>
              <a:t>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glukopyranoyl</a:t>
            </a:r>
            <a:r>
              <a:rPr lang="cs-CZ" sz="2800" b="1" dirty="0" smtClean="0">
                <a:solidFill>
                  <a:srgbClr val="FF0000"/>
                </a:solidFill>
              </a:rPr>
              <a:t>-D-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glukopyranosa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10" name="Obrázek 9" descr="cellobiosa &amp; celul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80920" cy="3702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3968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573325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635896" y="3789040"/>
            <a:ext cx="648072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3059832" y="3861048"/>
            <a:ext cx="1656184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283968" y="4869160"/>
            <a:ext cx="57606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 flipV="1">
            <a:off x="4211960" y="5445224"/>
            <a:ext cx="50405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vlákna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Vazba přes –OH skupiny na jednom řetězci není žádoucí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Vazba přes –OH skupiny na RŮZNÝCH ŘETĚZCÍCH JE ŽÁDOUCÍ</a:t>
            </a:r>
            <a:endParaRPr lang="cs-CZ" sz="2000" b="1" dirty="0">
              <a:solidFill>
                <a:srgbClr val="FF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 smtClean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 smtClean="0"/>
              <a:t>Inertní látka pro přenos účinné látky léčiv a potravinových doplňků</a:t>
            </a:r>
          </a:p>
          <a:p>
            <a:r>
              <a:rPr lang="cs-CZ" dirty="0" err="1" smtClean="0"/>
              <a:t>Nakypřovací</a:t>
            </a:r>
            <a:r>
              <a:rPr lang="cs-CZ" dirty="0" smtClean="0"/>
              <a:t> prostředek v potravinách</a:t>
            </a:r>
          </a:p>
          <a:p>
            <a:r>
              <a:rPr lang="cs-CZ" dirty="0" smtClean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5" name="Obrázek 4" descr="str 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9433" y="144984"/>
            <a:ext cx="4163922" cy="9003765"/>
          </a:xfrm>
          <a:prstGeom prst="rect">
            <a:avLst/>
          </a:prstGeom>
        </p:spPr>
      </p:pic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I/2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90872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 Black" pitchFamily="34" charset="0"/>
              </a:rPr>
              <a:t>Strukturně se jedná 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REDUKUJÍCÍ FORMU</a:t>
            </a:r>
            <a:r>
              <a:rPr lang="cs-CZ" sz="2400" dirty="0" smtClean="0">
                <a:latin typeface="Arial Black" pitchFamily="34" charset="0"/>
              </a:rPr>
              <a:t>, ale vzhledem k malé koncentraci </a:t>
            </a:r>
            <a:r>
              <a:rPr lang="cs-CZ" sz="2400" i="1" dirty="0" smtClean="0">
                <a:solidFill>
                  <a:srgbClr val="0000FF"/>
                </a:solidFill>
                <a:latin typeface="Arial Black" pitchFamily="34" charset="0"/>
              </a:rPr>
              <a:t>(jen konce makromolekul)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JE JEN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MÁLO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REDUKUJÍCÍ POLYSACHARID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7452320" y="1268760"/>
            <a:ext cx="504056" cy="20882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160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161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162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KŘEMELINA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163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908720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, or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microfibrillated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cellulose (MFC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is a material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composed of </a:t>
            </a:r>
            <a:r>
              <a:rPr lang="en-US" dirty="0" err="1" smtClean="0"/>
              <a:t>nanosized</a:t>
            </a:r>
            <a:r>
              <a:rPr lang="en-US" dirty="0" smtClean="0"/>
              <a:t> cellulose fibrils with a high aspect ratio (length</a:t>
            </a:r>
            <a:r>
              <a:rPr lang="cs-CZ" dirty="0" smtClean="0"/>
              <a:t> </a:t>
            </a:r>
            <a:r>
              <a:rPr lang="en-US" dirty="0" smtClean="0"/>
              <a:t>to width ratio). Typical </a:t>
            </a:r>
            <a:r>
              <a:rPr lang="en-US" b="1" dirty="0" smtClean="0">
                <a:solidFill>
                  <a:srgbClr val="0000FF"/>
                </a:solidFill>
              </a:rPr>
              <a:t>lateral dimensions are 5–20 nanometers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longitudinal dimension is in a wide range from tens of nanometers to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several micrometers</a:t>
            </a:r>
            <a:r>
              <a:rPr lang="en-US" dirty="0" smtClean="0"/>
              <a:t>. It is pseudo-plastic and exhibits the property of</a:t>
            </a:r>
            <a:r>
              <a:rPr lang="cs-CZ" dirty="0" smtClean="0"/>
              <a:t> </a:t>
            </a:r>
            <a:r>
              <a:rPr lang="en-US" dirty="0" smtClean="0"/>
              <a:t>certain gels or fluids that are thick (viscous) under normal conditions,</a:t>
            </a:r>
            <a:r>
              <a:rPr lang="cs-CZ" dirty="0" smtClean="0"/>
              <a:t> </a:t>
            </a:r>
            <a:r>
              <a:rPr lang="en-US" dirty="0" smtClean="0"/>
              <a:t>but flow (become thin, less viscous) over time when shaken, agitated,</a:t>
            </a:r>
            <a:r>
              <a:rPr lang="cs-CZ" dirty="0" smtClean="0"/>
              <a:t> </a:t>
            </a:r>
            <a:r>
              <a:rPr lang="en-US" dirty="0" smtClean="0"/>
              <a:t>or otherwise stressed. This property is known as </a:t>
            </a:r>
            <a:r>
              <a:rPr lang="en-US" dirty="0" err="1" smtClean="0"/>
              <a:t>thixotropy</a:t>
            </a:r>
            <a:r>
              <a:rPr lang="en-US" dirty="0" smtClean="0"/>
              <a:t>. When the</a:t>
            </a:r>
            <a:r>
              <a:rPr lang="cs-CZ" dirty="0" smtClean="0"/>
              <a:t> </a:t>
            </a:r>
            <a:r>
              <a:rPr lang="en-US" dirty="0" smtClean="0"/>
              <a:t>shearing forces are removed the gel regains much of its original state.</a:t>
            </a:r>
            <a:r>
              <a:rPr lang="cs-CZ" dirty="0" smtClean="0"/>
              <a:t> </a:t>
            </a:r>
            <a:r>
              <a:rPr lang="en-US" dirty="0" smtClean="0"/>
              <a:t>The fibrils are isolated from any cellulose containing source including</a:t>
            </a:r>
            <a:r>
              <a:rPr lang="cs-CZ" dirty="0" smtClean="0"/>
              <a:t> </a:t>
            </a:r>
            <a:r>
              <a:rPr lang="en-US" dirty="0" smtClean="0"/>
              <a:t>wood-based fibers (pulp fibers) through high-pressure, high</a:t>
            </a:r>
            <a:r>
              <a:rPr lang="cs-CZ" dirty="0" smtClean="0"/>
              <a:t> </a:t>
            </a:r>
            <a:r>
              <a:rPr lang="en-US" dirty="0" smtClean="0"/>
              <a:t>temperature and high velocity impact homogenization (see manufacture below).</a:t>
            </a:r>
          </a:p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can also be obtained from native fibers by an acid hydrolysis</a:t>
            </a:r>
            <a:r>
              <a:rPr lang="en-US" dirty="0" smtClean="0"/>
              <a:t>, giving rise to highly crystalline and</a:t>
            </a:r>
            <a:r>
              <a:rPr lang="cs-CZ" dirty="0" smtClean="0"/>
              <a:t> </a:t>
            </a:r>
            <a:r>
              <a:rPr lang="en-US" dirty="0" smtClean="0"/>
              <a:t>rigid </a:t>
            </a:r>
            <a:r>
              <a:rPr lang="en-US" dirty="0" err="1" smtClean="0"/>
              <a:t>nanoparticles</a:t>
            </a:r>
            <a:r>
              <a:rPr lang="en-US" dirty="0" smtClean="0"/>
              <a:t> (generally referred to as </a:t>
            </a:r>
            <a:r>
              <a:rPr lang="en-US" b="1" dirty="0" err="1" smtClean="0"/>
              <a:t>nanowhiskers</a:t>
            </a:r>
            <a:r>
              <a:rPr lang="en-US" b="1" dirty="0" smtClean="0"/>
              <a:t>) which are shorter (100s to 1000 nanometers) than the</a:t>
            </a:r>
            <a:r>
              <a:rPr lang="cs-CZ" b="1" dirty="0" smtClean="0"/>
              <a:t> </a:t>
            </a:r>
            <a:r>
              <a:rPr lang="en-US" dirty="0" err="1" smtClean="0"/>
              <a:t>nanofibrils</a:t>
            </a:r>
            <a:r>
              <a:rPr lang="en-US" dirty="0" smtClean="0"/>
              <a:t> obtained through the homogenization route. The resulting material is known as </a:t>
            </a:r>
            <a:r>
              <a:rPr lang="en-US" b="1" dirty="0" err="1" smtClean="0"/>
              <a:t>nanocrystalline</a:t>
            </a:r>
            <a:r>
              <a:rPr lang="en-US" b="1" dirty="0" smtClean="0"/>
              <a:t> cellulose</a:t>
            </a:r>
            <a:r>
              <a:rPr lang="cs-CZ" b="1" dirty="0" smtClean="0"/>
              <a:t> </a:t>
            </a:r>
            <a:r>
              <a:rPr lang="cs-CZ" dirty="0" smtClean="0"/>
              <a:t>(NCC).</a:t>
            </a:r>
            <a:endParaRPr lang="cs-CZ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– schéma přípravy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164</a:t>
            </a:fld>
            <a:endParaRPr lang="sk-SK"/>
          </a:p>
        </p:txBody>
      </p:sp>
      <p:pic>
        <p:nvPicPr>
          <p:cNvPr id="7" name="Obrázek 6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620688"/>
            <a:ext cx="4248472" cy="3168352"/>
          </a:xfrm>
          <a:prstGeom prst="rect">
            <a:avLst/>
          </a:prstGeom>
        </p:spPr>
      </p:pic>
      <p:pic>
        <p:nvPicPr>
          <p:cNvPr id="8" name="Obrázek 7" descr="nadmolekulární struktura celulózového vlák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42500" y="1070268"/>
            <a:ext cx="4437112" cy="39700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645024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Fibrily se SELEKTIVNĚ ŠTĚPÍ V AMORFNÍ OBLASTI &gt;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NANOČÁSTICE KRYSTALICKÝCH ČÁSTÍ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067944" y="3284984"/>
            <a:ext cx="1944216" cy="43204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2483768" y="2492896"/>
            <a:ext cx="720080" cy="122413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3203848" y="4005064"/>
            <a:ext cx="280831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131840" y="2996952"/>
            <a:ext cx="216024" cy="216024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165</a:t>
            </a:fld>
            <a:endParaRPr lang="sk-SK"/>
          </a:p>
        </p:txBody>
      </p:sp>
      <p:pic>
        <p:nvPicPr>
          <p:cNvPr id="5" name="Obrázek 4" descr="NANOCELULÓZA články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439578"/>
            <a:ext cx="9036496" cy="541842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2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Nanocelulóze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je věnována pozornost již MINIMÁLNĚ 10 let, hlavně ve Švédsku, Finsku a Norsku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166</a:t>
            </a:fld>
            <a:endParaRPr lang="sk-SK"/>
          </a:p>
        </p:txBody>
      </p:sp>
      <p:pic>
        <p:nvPicPr>
          <p:cNvPr id="5" name="Obrázek 4" descr="NANOCELULÓZA články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167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6" cy="4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AFM</a:t>
            </a:r>
            <a:r>
              <a:rPr lang="en-US" b="1" dirty="0" smtClean="0"/>
              <a:t> height image of </a:t>
            </a:r>
            <a:r>
              <a:rPr lang="en-US" b="1" dirty="0" err="1" smtClean="0"/>
              <a:t>carboxymethylated</a:t>
            </a:r>
            <a:endParaRPr lang="en-US" b="1" dirty="0" smtClean="0"/>
          </a:p>
          <a:p>
            <a:r>
              <a:rPr lang="en-US" b="1" dirty="0" err="1" smtClean="0"/>
              <a:t>nanocellulose</a:t>
            </a:r>
            <a:r>
              <a:rPr lang="en-US" b="1" dirty="0" smtClean="0"/>
              <a:t> adsorbed on a silica </a:t>
            </a:r>
            <a:r>
              <a:rPr lang="cs-CZ" b="1" dirty="0" smtClean="0"/>
              <a:t>s</a:t>
            </a:r>
            <a:r>
              <a:rPr lang="en-US" b="1" dirty="0" err="1" smtClean="0"/>
              <a:t>urface</a:t>
            </a:r>
            <a:r>
              <a:rPr lang="en-US" b="1" dirty="0" smtClean="0"/>
              <a:t>. The</a:t>
            </a:r>
            <a:r>
              <a:rPr lang="cs-CZ" b="1" dirty="0" smtClean="0"/>
              <a:t> </a:t>
            </a:r>
            <a:r>
              <a:rPr lang="en-US" b="1" dirty="0" smtClean="0"/>
              <a:t>scanned surface area is 1 μm</a:t>
            </a:r>
            <a:r>
              <a:rPr lang="en-US" b="1" baseline="30000" dirty="0" smtClean="0"/>
              <a:t>2</a:t>
            </a:r>
            <a:r>
              <a:rPr lang="cs-CZ" b="1" baseline="30000" dirty="0" smtClean="0"/>
              <a:t> </a:t>
            </a:r>
            <a:r>
              <a:rPr lang="cs-CZ" b="1" dirty="0" smtClean="0"/>
              <a:t> 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VLÁKNA MAJÍ 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průměr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cca.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80 – 100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nm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9807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MOŽNÁ TO ZKUSÍME UDĚLAT V LABORKÁCH!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168</a:t>
            </a:fld>
            <a:endParaRPr lang="sk-SK"/>
          </a:p>
        </p:txBody>
      </p:sp>
      <p:pic>
        <p:nvPicPr>
          <p:cNvPr id="5" name="Obrázek 4" descr="možná  NANOCELULÓZ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7663" y="-583447"/>
            <a:ext cx="6021288" cy="8861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Možná je to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sesíťovaná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modifikovaná NANOCELULÓZA???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1092761"/>
          <a:ext cx="8229600" cy="414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584176"/>
                <a:gridCol w="2129408"/>
                <a:gridCol w="2057400"/>
              </a:tblGrid>
              <a:tr h="79177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nebo jejího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949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Nativní celulóza</a:t>
                      </a:r>
                      <a:endParaRPr lang="cs-CZ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Vlákna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Doplňovací materiál pro papír a kartónu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Případně dobarvit do odstínu restaurovaného dokumentu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462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0000FF"/>
                          </a:solidFill>
                        </a:rPr>
                        <a:t>Nitrocelulóza</a:t>
                      </a:r>
                      <a:endParaRPr lang="cs-CZ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Lepidlo, tmel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rgbClr val="0000FF"/>
                          </a:solidFill>
                        </a:rPr>
                        <a:t>Výplňový tmel plněný dřevitou moučkou</a:t>
                      </a:r>
                      <a:endParaRPr lang="cs-CZ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008000"/>
                          </a:solidFill>
                        </a:rPr>
                        <a:t>Karboxymethylcelulóza</a:t>
                      </a:r>
                      <a:endParaRPr lang="cs-CZ" sz="1600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Lepidlo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Restaurování tapet,</a:t>
                      </a:r>
                      <a:r>
                        <a:rPr lang="cs-CZ" sz="1600" baseline="0" dirty="0" smtClean="0">
                          <a:solidFill>
                            <a:srgbClr val="008000"/>
                          </a:solidFill>
                        </a:rPr>
                        <a:t> lepení papíru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Propionát celulózy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Tuhá látka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Imitace přírodních lesklých hmot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Zpracování </a:t>
                      </a:r>
                      <a:r>
                        <a:rPr lang="cs-CZ" sz="1600" smtClean="0">
                          <a:solidFill>
                            <a:srgbClr val="C00000"/>
                          </a:solidFill>
                        </a:rPr>
                        <a:t>v tavenině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169</a:t>
            </a:fld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I/3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JE HODNĚ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až po HYDROLÝZE NA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GLUKÓZU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cs typeface="Arial" charset="0"/>
              </a:rPr>
              <a:t>ß</a:t>
            </a:r>
            <a:r>
              <a:rPr lang="cs-CZ" sz="4000" b="1" dirty="0" smtClean="0">
                <a:solidFill>
                  <a:srgbClr val="FF0000"/>
                </a:solidFill>
                <a:cs typeface="Arial" charset="0"/>
              </a:rPr>
              <a:t>-D-G</a:t>
            </a:r>
            <a:r>
              <a:rPr lang="cs-CZ" sz="4000" b="1" dirty="0" smtClean="0">
                <a:solidFill>
                  <a:srgbClr val="FF0000"/>
                </a:solidFill>
              </a:rPr>
              <a:t>lukózu )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76964" y="256490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170</a:t>
            </a:fld>
            <a:endParaRPr lang="sk-SK"/>
          </a:p>
        </p:txBody>
      </p:sp>
      <p:pic>
        <p:nvPicPr>
          <p:cNvPr id="10" name="Obrázek 9" descr="img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5769300"/>
          </a:xfrm>
          <a:prstGeom prst="rect">
            <a:avLst/>
          </a:prstGeom>
        </p:spPr>
      </p:pic>
      <p:pic>
        <p:nvPicPr>
          <p:cNvPr id="11" name="Obrázek 10" descr="img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541" y="188640"/>
            <a:ext cx="4558283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171</a:t>
            </a:fld>
            <a:endParaRPr lang="sk-SK"/>
          </a:p>
        </p:txBody>
      </p:sp>
      <p:pic>
        <p:nvPicPr>
          <p:cNvPr id="5" name="Obrázek 4" descr="celulózová nanovlákna v automobile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8301" y="-440149"/>
            <a:ext cx="3062902" cy="4320480"/>
          </a:xfrm>
          <a:prstGeom prst="rect">
            <a:avLst/>
          </a:prstGeom>
        </p:spPr>
      </p:pic>
      <p:pic>
        <p:nvPicPr>
          <p:cNvPr id="6" name="Obrázek 5" descr="celulózová nanovlákna v automobile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18301" y="-357662"/>
            <a:ext cx="3011853" cy="4248472"/>
          </a:xfrm>
          <a:prstGeom prst="rect">
            <a:avLst/>
          </a:prstGeom>
        </p:spPr>
      </p:pic>
      <p:pic>
        <p:nvPicPr>
          <p:cNvPr id="7" name="Obrázek 6" descr="celulózová nanovlákna v automobilech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83421" y="3619924"/>
            <a:ext cx="3478193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31840" y="335699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Tak horké to asi nebude, ale vy se toho třeba dožijete</a:t>
            </a:r>
            <a:endParaRPr lang="cs-CZ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172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"This work was supported by the project R&amp;D Centre for Low-Cost Plasma and Nanotechnology Surface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Modifications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Z.1.05/2.1.00/03.0086 funding by the</a:t>
            </a:r>
            <a:b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European Regional Development Fund and by the project LO1411 (NPU I)  funded by Ministry of Education Youth and Sports of Czech Republic.”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4077072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avid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Arial Black" pitchFamily="34" charset="0"/>
              </a:rPr>
              <a:t>Pavliňák</a:t>
            </a:r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Ph.D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CEPLANT - R&amp;D Centre for Low-Cost Plasma and Nanotechnology</a:t>
            </a:r>
            <a:b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Surface Modifications“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166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KDE JSEM DĚLAL SEM SNÍMKY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I/4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jako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se používá ke STANOVENÍ PRŮMĚRNÉHO POLYMERAČNÍHO STUPNĚ METODOU STANOVENÍ KONCOVÝCH SKUPIN,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která ale je považována za MÁLO PŘESNOU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55576" y="328498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7" name="Zástupný symbol pro obsah 16" descr="řetězec celilózy rozmě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07643" cy="494200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8. 11.  2017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smtClean="0"/>
              <a:t>PŘÍRODNÍ POLYMERY CELULÓZA PŘF MU  7 2017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065830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</a:t>
                      </a: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</a:t>
                      </a: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OPAKOVÁNÍ JE MATKA MOUDROSTI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8" name="Obrázek 7" descr="vodíkové můstky - příklady z litera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67744" y="44624"/>
            <a:ext cx="4536504" cy="8856984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107504" y="6206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Vodíkové můstky NEMAJÍ  pevnost chemické vazby a snadno se trhají. Vzápětí se ale navazují nové a tak existuje za dané teploty stálý stupeň asociace přes vodíkové můstky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8" name="Obrázek 7" descr="molekula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1214" y="2420888"/>
            <a:ext cx="9155214" cy="4192496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V="1">
            <a:off x="1835696" y="5085184"/>
            <a:ext cx="1080120" cy="122413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 flipV="1">
            <a:off x="1619672" y="4005064"/>
            <a:ext cx="216024" cy="230425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7504" y="62068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ial Black" pitchFamily="34" charset="0"/>
              </a:rPr>
              <a:t>VODÍKOVÉ VAZBY  jsou jak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 rámci jedné makromolekuly</a:t>
            </a:r>
            <a:r>
              <a:rPr lang="cs-CZ" sz="3200" dirty="0" smtClean="0">
                <a:latin typeface="Arial Black" pitchFamily="34" charset="0"/>
              </a:rPr>
              <a:t>, tak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 rámci dvou sousedních molekul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1403648" y="3429000"/>
            <a:ext cx="504056" cy="648072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2987824" y="2780928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6732240" y="3140968"/>
            <a:ext cx="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4932040" y="4365104"/>
            <a:ext cx="360040" cy="5040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8172400" y="4437112"/>
            <a:ext cx="36004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067944" y="21328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Sekundární struktura (interakce v rámci jednoho řetězce)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924200" y="4877544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067944" y="530120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Terciární struktura (interakce v rámci více řetězců)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20" name="Obrázek 19" descr="Cellulose_str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280920" cy="489654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0" y="54868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Ještě jednou interakce mezi řetězci i v rámci jedné makromolekuly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Zástupný symbol pro obsah 7" descr="img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15544" cy="3024336"/>
          </a:xfrm>
        </p:spPr>
      </p:pic>
      <p:sp>
        <p:nvSpPr>
          <p:cNvPr id="9" name="TextovéPole 8"/>
          <p:cNvSpPr txBox="1"/>
          <p:nvPr/>
        </p:nvSpPr>
        <p:spPr>
          <a:xfrm>
            <a:off x="6588224" y="41490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 = M/162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4005064"/>
            <a:ext cx="5328592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  <a:latin typeface="Arial Black" pitchFamily="34" charset="0"/>
              </a:rPr>
              <a:t>M</a:t>
            </a:r>
            <a:r>
              <a:rPr lang="cs-CZ" sz="2400" b="1" baseline="-25000" dirty="0" err="1" smtClean="0">
                <a:solidFill>
                  <a:srgbClr val="C00000"/>
                </a:solidFill>
                <a:latin typeface="Arial Black" pitchFamily="34" charset="0"/>
              </a:rPr>
              <a:t>w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 (podle jiného zdroje)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sz="2400" b="1" dirty="0" smtClean="0">
                <a:solidFill>
                  <a:srgbClr val="C00000"/>
                </a:solidFill>
              </a:rPr>
              <a:t>Bavlna                     1,78 – 2,43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Sulfitová buničina             0,60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Viskózová vlákna     0,23 x 10</a:t>
            </a:r>
            <a:r>
              <a:rPr lang="cs-CZ" sz="2400" b="1" baseline="30000" dirty="0" smtClean="0">
                <a:solidFill>
                  <a:srgbClr val="C00000"/>
                </a:solidFill>
                <a:latin typeface="Arial Black" pitchFamily="34" charset="0"/>
              </a:rPr>
              <a:t>6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08104" y="4725144"/>
            <a:ext cx="3635896" cy="120032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DALŠÍ ZDROJ (P):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bavlna 15 000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celulóza ze dřeva 5 – 9000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viskózová vlákna 300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332656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Krátká nespřádatelná vlákna v bavlně (odpadní vlákna, používaná např. k chemické </a:t>
            </a:r>
            <a:r>
              <a:rPr lang="cs-CZ" sz="2000" cap="all" dirty="0" err="1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  <a:r>
              <a:rPr lang="cs-CZ" sz="2000" cap="all" dirty="0" smtClean="0">
                <a:solidFill>
                  <a:srgbClr val="008000"/>
                </a:solidFill>
                <a:latin typeface="Arial Black" pitchFamily="34" charset="0"/>
              </a:rPr>
              <a:t> modifikaci 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polymeru – celulózy)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1907704" y="1196752"/>
            <a:ext cx="2592288" cy="165618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427984" y="0"/>
            <a:ext cx="4269160" cy="476672"/>
          </a:xfrm>
        </p:spPr>
        <p:txBody>
          <a:bodyPr/>
          <a:lstStyle/>
          <a:p>
            <a:pPr algn="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 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6" name="Obrázek 15" descr="str 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89449" y="498985"/>
            <a:ext cx="4149080" cy="8568950"/>
          </a:xfrm>
          <a:prstGeom prst="rect">
            <a:avLst/>
          </a:prstGeom>
        </p:spPr>
      </p:pic>
      <p:pic>
        <p:nvPicPr>
          <p:cNvPr id="17" name="Obrázek 16" descr="str 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796" y="-949796"/>
            <a:ext cx="2420888" cy="432048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355976" y="476672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OBECNĚ: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stonková vlákna a bavlna &gt; VYSOKÉ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DŘEVINY – NIŽŠÍ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REGENEROVANÁ CELULÓZA -  nízký P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2492896"/>
            <a:ext cx="2232248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7030A0"/>
                </a:solidFill>
              </a:rPr>
              <a:t>Linters</a:t>
            </a:r>
            <a:r>
              <a:rPr lang="cs-CZ" sz="2000" b="1" dirty="0" smtClean="0">
                <a:solidFill>
                  <a:srgbClr val="7030A0"/>
                </a:solidFill>
              </a:rPr>
              <a:t> = krátká, nespřádatelná vlákna z bavlny</a:t>
            </a:r>
            <a:endParaRPr lang="cs-CZ" sz="2000" b="1" dirty="0">
              <a:solidFill>
                <a:srgbClr val="7030A0"/>
              </a:solidFill>
            </a:endParaRPr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107504" y="3501008"/>
            <a:ext cx="72008" cy="2016224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5085184"/>
            <a:ext cx="1728192" cy="792088"/>
          </a:xfrm>
          <a:prstGeom prst="rect">
            <a:avLst/>
          </a:prstGeom>
          <a:noFill/>
          <a:ln w="635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28945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o MW se dost liší, KROMĚ BAVLNY</a:t>
            </a:r>
          </a:p>
          <a:p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Může to být: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přírodní zdroje,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viskózy (</a:t>
            </a:r>
            <a:r>
              <a:rPr lang="cs-CZ" u="sng" cap="all" dirty="0" smtClean="0">
                <a:solidFill>
                  <a:srgbClr val="008000"/>
                </a:solidFill>
                <a:latin typeface="Arial Black" pitchFamily="34" charset="0"/>
              </a:rPr>
              <a:t>velmi pravděpodobně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metody měření.</a:t>
            </a:r>
          </a:p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Co chybí: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MWD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Údaje o typu MW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n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nebo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w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FYZIKA celulózy 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HUSTOTA  cca. 1,5 g/cm</a:t>
            </a:r>
            <a:r>
              <a:rPr lang="cs-CZ" sz="2800" baseline="30000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heteroatomů &gt; vyšší hustota než VĚTŠINA  SYNTETICKÝCH POLYMERŮ (kromě např. PVC)</a:t>
            </a: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Vliv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krystalinity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&gt; vyšší hustota než amorfní části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PEVNOST V TAHU cca. 300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MPa</a:t>
            </a:r>
            <a:endParaRPr lang="cs-CZ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orientace vláken a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krystalinity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Za mokra je pevnost nižší &gt; vliv vody na snížení interakce mezi fibrilami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SORPCE VODY  vysoká cca. 7 % hmot. při 20 °C a 65 % RV (</a:t>
            </a:r>
            <a:r>
              <a:rPr lang="cs-CZ" sz="2800" smtClean="0">
                <a:solidFill>
                  <a:srgbClr val="C00000"/>
                </a:solidFill>
                <a:latin typeface="Arial Black" pitchFamily="34" charset="0"/>
              </a:rPr>
              <a:t>relativní vlhkost)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872208"/>
                <a:gridCol w="3106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ROZPOUŠTĚDLO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Rozpustnost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Průvodní děje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Voda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Nerozpustná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Sorpce vody, bez změny polymeračního stupně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Roztoky některých anorganických solí (ZnCl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AlCl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SnCl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Minerální kyseliny (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HCl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Hydroxidy  alkalických kovů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alkoholátů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Aminové komplexy –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Schweitzerovo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činidlo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 komplexů mědi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Alkylaminy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NEVÍM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37320"/>
                <a:gridCol w="3549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ROZPOUŠTĚDLO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17,5 % </a:t>
                      </a:r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NaOH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ve vodě 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Rozpustnost</a:t>
                      </a:r>
                      <a:endParaRPr lang="cs-CZ" sz="20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Průvodní děje</a:t>
                      </a:r>
                      <a:endParaRPr lang="cs-CZ" sz="20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a"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nerozpustná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None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Okyselením filtrátu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kys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. octovou vypadnou z filtrátu řetězce s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cs-CZ" sz="2000" b="1" baseline="-25000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 &gt; 200, vzniklé při delignifikaci</a:t>
                      </a:r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Zbude v roztoku po vysrážení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a je jí nutno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vysrážet </a:t>
                      </a:r>
                      <a:r>
                        <a:rPr lang="cs-CZ" sz="2000" b="1" baseline="0" dirty="0" err="1" smtClean="0">
                          <a:solidFill>
                            <a:srgbClr val="008000"/>
                          </a:solidFill>
                          <a:latin typeface="+mn-lt"/>
                        </a:rPr>
                        <a:t>EtOH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. Obsahuje hemicelulózy. </a:t>
                      </a:r>
                      <a:endParaRPr lang="cs-CZ" sz="20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–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NORMA 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1340768"/>
          <a:ext cx="8784976" cy="4124143"/>
        </p:xfrm>
        <a:graphic>
          <a:graphicData uri="http://schemas.openxmlformats.org/drawingml/2006/table">
            <a:tbl>
              <a:tblPr/>
              <a:tblGrid>
                <a:gridCol w="4392488"/>
                <a:gridCol w="4392488"/>
              </a:tblGrid>
              <a:tr h="702601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Česká technická norma (ČSN)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Označení zákl.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ČSN ISO 692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Změna/oprava/svazek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Třídicí znak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500262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Katalogové číslo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32259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 dirty="0"/>
                        <a:t>Název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Buničiny. </a:t>
                      </a:r>
                      <a:r>
                        <a:rPr lang="cs-CZ" b="1" dirty="0" err="1"/>
                        <a:t>Určenie</a:t>
                      </a:r>
                      <a:r>
                        <a:rPr lang="cs-CZ" b="1" dirty="0"/>
                        <a:t> rozpustnosti v </a:t>
                      </a:r>
                      <a:r>
                        <a:rPr lang="cs-CZ" b="1" dirty="0" err="1"/>
                        <a:t>lúhoch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/>
                        <a:t>Anglický název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Determination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of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alkali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solubility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Datum vydání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1.10.1993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07504" y="56612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PŮVODNÍ ČSN JSOU NEPLATNÉ (50 0260, 50 0261)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LITERATURA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V. Hladík a kol.: </a:t>
            </a:r>
            <a:r>
              <a:rPr lang="cs-CZ" sz="2400" b="1" dirty="0" smtClean="0">
                <a:solidFill>
                  <a:srgbClr val="FF0000"/>
                </a:solidFill>
              </a:rPr>
              <a:t>Textilní vlákna</a:t>
            </a:r>
            <a:r>
              <a:rPr lang="cs-CZ" sz="2400" dirty="0" smtClean="0">
                <a:solidFill>
                  <a:srgbClr val="FF0000"/>
                </a:solidFill>
              </a:rPr>
              <a:t>, SNTL Praha, 1970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</a:rPr>
              <a:t>Bučko</a:t>
            </a:r>
            <a:r>
              <a:rPr lang="cs-CZ" sz="2400" dirty="0" smtClean="0">
                <a:solidFill>
                  <a:srgbClr val="FF0000"/>
                </a:solidFill>
              </a:rPr>
              <a:t>, L. </a:t>
            </a:r>
            <a:r>
              <a:rPr lang="cs-CZ" sz="2400" dirty="0" err="1" smtClean="0">
                <a:solidFill>
                  <a:srgbClr val="FF0000"/>
                </a:solidFill>
              </a:rPr>
              <a:t>Šutý</a:t>
            </a:r>
            <a:r>
              <a:rPr lang="cs-CZ" sz="2400" dirty="0" smtClean="0">
                <a:solidFill>
                  <a:srgbClr val="FF0000"/>
                </a:solidFill>
              </a:rPr>
              <a:t>, M. Košík: </a:t>
            </a:r>
            <a:r>
              <a:rPr lang="cs-CZ" sz="2400" b="1" dirty="0" smtClean="0">
                <a:solidFill>
                  <a:srgbClr val="FF0000"/>
                </a:solidFill>
              </a:rPr>
              <a:t>Chemické </a:t>
            </a:r>
            <a:r>
              <a:rPr lang="cs-CZ" sz="2400" b="1" dirty="0" err="1" smtClean="0">
                <a:solidFill>
                  <a:srgbClr val="FF0000"/>
                </a:solidFill>
              </a:rPr>
              <a:t>spracovanie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dreva</a:t>
            </a:r>
            <a:r>
              <a:rPr lang="cs-CZ" sz="2400" dirty="0" smtClean="0">
                <a:solidFill>
                  <a:srgbClr val="FF0000"/>
                </a:solidFill>
              </a:rPr>
              <a:t>, ALFA Bratislava &amp; SNTL Praha 1988</a:t>
            </a:r>
          </a:p>
          <a:p>
            <a:r>
              <a:rPr lang="cs-CZ" sz="2400" dirty="0" smtClean="0"/>
              <a:t>J. Mleziva, J. </a:t>
            </a:r>
            <a:r>
              <a:rPr lang="cs-CZ" sz="2400" dirty="0" err="1" smtClean="0"/>
              <a:t>Šňupárek</a:t>
            </a:r>
            <a:r>
              <a:rPr lang="cs-CZ" sz="2400" dirty="0" smtClean="0"/>
              <a:t>: </a:t>
            </a:r>
            <a:r>
              <a:rPr lang="cs-CZ" sz="2400" b="1" dirty="0" smtClean="0"/>
              <a:t>POLYMERY – výroba, struktura, vlastnosti a použití</a:t>
            </a:r>
            <a:r>
              <a:rPr lang="cs-CZ" sz="2400" dirty="0" smtClean="0"/>
              <a:t>, SOBOTÁLES,  Praha 1993, ISBN 80-85920-72-7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Body tání a rozpustnosti sacharidů a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tr 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70089" y="738425"/>
            <a:ext cx="3403825" cy="86409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1124744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FF"/>
                </a:solidFill>
                <a:latin typeface="Arial Black" pitchFamily="34" charset="0"/>
              </a:rPr>
              <a:t>Můžete najít i jiné údaje o teplotě rozkladu celulózy!</a:t>
            </a:r>
          </a:p>
          <a:p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To je dáno: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na vzduchu nebo v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inertu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(dusík, helium atd.),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přítomnost kovů přechodné valence (hlavně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Fe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+3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Mn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Co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atd.), které toto snižují &gt; katalyzují oxidaci</a:t>
            </a:r>
            <a:endParaRPr lang="cs-CZ" sz="2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3203848" y="1052736"/>
            <a:ext cx="1152128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563888" y="2852936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835696" y="3501008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123728" y="5085184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II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539552" y="764704"/>
            <a:ext cx="18722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331640" y="908720"/>
            <a:ext cx="288032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5805264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5" name="Obrázek 4" descr="img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42907" y="-982668"/>
            <a:ext cx="2664296" cy="5726991"/>
          </a:xfrm>
          <a:prstGeom prst="rect">
            <a:avLst/>
          </a:prstGeom>
        </p:spPr>
      </p:pic>
      <p:pic>
        <p:nvPicPr>
          <p:cNvPr id="6" name="Obrázek 5" descr="img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9503" y="2217015"/>
            <a:ext cx="2376264" cy="53762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212977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1619672" y="2204864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5536" y="465313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Další možnosti znázornění celulózy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548680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uktura CELULÓZA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45248"/>
            <a:ext cx="8712968" cy="4412752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483768" y="1412776"/>
            <a:ext cx="720080" cy="2016224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4211960" y="1268760"/>
            <a:ext cx="2088232" cy="2088232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701139" cy="2736304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2339752" y="2132856"/>
            <a:ext cx="1296144" cy="3600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827584" y="2420888"/>
            <a:ext cx="288032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1520" y="35010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Bezbarvá inertní látka nerozpustná ve vodě, hustota 1,55 g/cm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3</a:t>
            </a:r>
            <a:endParaRPr lang="cs-CZ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83671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Prostor mezi </a:t>
            </a:r>
            <a:r>
              <a:rPr lang="cs-CZ" sz="2400" dirty="0" err="1" smtClean="0">
                <a:solidFill>
                  <a:srgbClr val="C00000"/>
                </a:solidFill>
                <a:latin typeface="Arial Black" pitchFamily="34" charset="0"/>
              </a:rPr>
              <a:t>mikrofibrilami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je vyplněn HEMICELULÓZAMI &amp; LIGNINEM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AMORFNÍ CELULÓZA  </a:t>
            </a:r>
            <a:r>
              <a:rPr lang="cs-CZ" sz="2400" b="1" dirty="0" smtClean="0"/>
              <a:t>snáze bobtná a je reaktivnější než </a:t>
            </a:r>
            <a:r>
              <a:rPr lang="cs-CZ" sz="2400" b="1" dirty="0" smtClean="0">
                <a:solidFill>
                  <a:srgbClr val="008000"/>
                </a:solidFill>
              </a:rPr>
              <a:t>krystalická 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55976" y="2852936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 smtClean="0">
                <a:solidFill>
                  <a:srgbClr val="7030A0"/>
                </a:solidFill>
                <a:latin typeface="Arial Black" pitchFamily="34" charset="0"/>
              </a:rPr>
              <a:t>HIEARCHINE STRUKTUR U CELULÓZY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makromolekula,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mikrofibrila</a:t>
            </a:r>
            <a:endParaRPr lang="cs-CZ" sz="2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fibrila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LAMELA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5589240"/>
            <a:ext cx="82809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1" name="Obrázek 20" descr="vodíkové můstky v celió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11" y="1052736"/>
            <a:ext cx="812753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nadmolekulární struktura celulózového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3151" y="1221871"/>
            <a:ext cx="5949280" cy="532297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980728"/>
            <a:ext cx="4067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 – B &gt;  krystalická část</a:t>
            </a:r>
          </a:p>
          <a:p>
            <a:r>
              <a:rPr lang="cs-CZ" i="1" dirty="0" smtClean="0">
                <a:solidFill>
                  <a:srgbClr val="C00000"/>
                </a:solidFill>
                <a:latin typeface="Arial Black" pitchFamily="34" charset="0"/>
              </a:rPr>
              <a:t>C – D &gt; amorfní část 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8 příčný řez krystalickou částí</a:t>
            </a:r>
          </a:p>
          <a:p>
            <a:r>
              <a:rPr lang="cs-CZ" b="1" i="1" dirty="0" smtClean="0">
                <a:solidFill>
                  <a:srgbClr val="C00000"/>
                </a:solidFill>
              </a:rPr>
              <a:t>9 příčný řez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AMORFNÍ částí</a:t>
            </a:r>
            <a:r>
              <a:rPr lang="cs-CZ" b="1" i="1" dirty="0" smtClean="0">
                <a:solidFill>
                  <a:srgbClr val="C00000"/>
                </a:solidFill>
              </a:rPr>
              <a:t>, která je ČÁSTEČNĚ (PODÉLNĚ) ORIENTOVANÁ &gt;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NEMATICKÁ STRUKTURA</a:t>
            </a:r>
            <a:endParaRPr lang="cs-CZ" b="1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10 SVAZEK (ELEMENTÁRNÍ FIBRILA,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 </a:t>
            </a:r>
          </a:p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Z NĚKOLIKA M</a:t>
            </a: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akromolekul</a:t>
            </a:r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5010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4581128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Tloušťka obvykle 3 – 30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nm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Délka obvykle jednotky mikronů 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788024" y="2636912"/>
            <a:ext cx="360040" cy="108012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4932040" y="4797152"/>
            <a:ext cx="360040" cy="50405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851920" y="1628800"/>
            <a:ext cx="122413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4067944" y="2060848"/>
            <a:ext cx="1080120" cy="43204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275856" y="2492896"/>
            <a:ext cx="864096" cy="18722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3249168" cy="3767328"/>
          </a:xfrm>
          <a:prstGeom prst="rect">
            <a:avLst/>
          </a:prstGeom>
        </p:spPr>
      </p:pic>
      <p:pic>
        <p:nvPicPr>
          <p:cNvPr id="10" name="Obrázek 9" descr="img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353568" cy="5211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5013176"/>
            <a:ext cx="424847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283968" y="4581128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img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896544" cy="2530245"/>
          </a:xfrm>
          <a:prstGeom prst="rect">
            <a:avLst/>
          </a:prstGeom>
        </p:spPr>
      </p:pic>
      <p:pic>
        <p:nvPicPr>
          <p:cNvPr id="14" name="Obrázek 13" descr="img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4"/>
            <a:ext cx="4608512" cy="266429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860032" y="764704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I – nativní celulóza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II – REGENEROVANÁ CELULÓZA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III – vzniká působením amoniakem nebo aminy na I nebo II celulózu</a:t>
            </a:r>
          </a:p>
          <a:p>
            <a:r>
              <a:rPr lang="cs-CZ" sz="2400" b="1" dirty="0" smtClean="0">
                <a:latin typeface="Arial Black" pitchFamily="34" charset="0"/>
              </a:rPr>
              <a:t>IV – teplo + glycerín na I nebo II celulózu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X – působením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HCl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PO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400" dirty="0"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988840"/>
            <a:ext cx="4248472" cy="576064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Chemie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err="1" smtClean="0">
                <a:latin typeface="Arial Black" pitchFamily="34" charset="0"/>
              </a:rPr>
              <a:t>Nadmolekulární</a:t>
            </a: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stuktura</a:t>
            </a:r>
            <a:r>
              <a:rPr lang="cs-CZ" sz="3600" dirty="0" smtClean="0">
                <a:latin typeface="Arial Black" pitchFamily="34" charset="0"/>
              </a:rPr>
              <a:t>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Výskyt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Rozpustnost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Výroba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Použití celulózy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Modifikace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Nanocelulóza</a:t>
            </a:r>
            <a:r>
              <a:rPr lang="cs-CZ" sz="3600" dirty="0" smtClean="0">
                <a:latin typeface="Arial Black" pitchFamily="34" charset="0"/>
              </a:rPr>
              <a:t>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- bavlna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708920"/>
            <a:ext cx="1800200" cy="8640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4653136"/>
            <a:ext cx="2880320" cy="13234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Z celého stromu, včetně pařezu a kořenů to bude cca. jen 1/3 tohoto!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 flipH="1" flipV="1">
            <a:off x="7380312" y="3573016"/>
            <a:ext cx="936104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051720" y="3573016"/>
            <a:ext cx="53285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 ve dřevě – jiné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13" name="Obrázek 12" descr="str 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3474" y="-401006"/>
            <a:ext cx="5733036" cy="87849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DOPROVODNÝCH LÁTEK ve dřevě – TABULKA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0" y="908720"/>
          <a:ext cx="903649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/>
              </a:tblGrid>
              <a:tr h="606144">
                <a:tc>
                  <a:txBody>
                    <a:bodyPr/>
                    <a:lstStyle/>
                    <a:p>
                      <a:pPr algn="ctr"/>
                      <a:r>
                        <a:rPr lang="cs-CZ" sz="36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Látka</a:t>
                      </a:r>
                      <a:endParaRPr lang="cs-CZ" sz="36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Sacharidy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Silice</a:t>
                      </a:r>
                      <a:r>
                        <a:rPr lang="cs-CZ" sz="2800" b="1" dirty="0" smtClean="0"/>
                        <a:t> 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Třísloviny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Steroly 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patří mezi TERPENOIDY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Minerální (anorganické látky) popel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Tuky, oleje, vosky 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785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C00000"/>
                          </a:solidFill>
                        </a:rPr>
                        <a:t>Pryskyřičné kyseliny (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např.</a:t>
                      </a:r>
                      <a:r>
                        <a:rPr lang="cs-CZ" sz="2800" b="1" baseline="0" dirty="0" smtClean="0">
                          <a:solidFill>
                            <a:srgbClr val="C00000"/>
                          </a:solidFill>
                        </a:rPr>
                        <a:t> k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yselina </a:t>
                      </a:r>
                      <a:r>
                        <a:rPr lang="cs-CZ" sz="2800" b="1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abietová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je, která je součástí pryskyřic)</a:t>
                      </a:r>
                      <a:endParaRPr lang="cs-CZ" sz="2800" b="1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Bílkoviny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Alifatické kyseliny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NÁZVOSLOVÍ STROMŮ - 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může se to někdy hodit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6" name="Obrázek 5" descr="CZ &amp; DE &amp; ENG názvy strom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9784" y="-646216"/>
            <a:ext cx="586443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0" name="Obrázek 9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8177" y="-1151954"/>
            <a:ext cx="2160240" cy="5849539"/>
          </a:xfrm>
          <a:prstGeom prst="rect">
            <a:avLst/>
          </a:prstGeom>
        </p:spPr>
      </p:pic>
      <p:pic>
        <p:nvPicPr>
          <p:cNvPr id="13" name="Obrázek 12" descr="img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23305" y="1973842"/>
            <a:ext cx="3375149" cy="4629888"/>
          </a:xfrm>
          <a:prstGeom prst="rect">
            <a:avLst/>
          </a:prstGeom>
        </p:spPr>
      </p:pic>
      <p:pic>
        <p:nvPicPr>
          <p:cNvPr id="14" name="Obrázek 13" descr="img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61146"/>
            <a:ext cx="3888432" cy="13456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300192" y="90872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008000"/>
                </a:solidFill>
                <a:latin typeface="Arial Black" pitchFamily="34" charset="0"/>
              </a:rPr>
              <a:t>Lintry</a:t>
            </a:r>
            <a:r>
              <a:rPr lang="cs-CZ" sz="2800" dirty="0" smtClean="0"/>
              <a:t>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000"/>
                </a:solidFill>
              </a:rPr>
              <a:t>KRÁTKÁ VLÁKNA BAVLNY, NEVHODNÁ PRO TEXTILNÍ ZPRACOVÁNÍ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059832" y="980728"/>
            <a:ext cx="432048" cy="2880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23528" y="3933056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PPS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=  průměrný polymerační stupeň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1259632" y="1772816"/>
            <a:ext cx="6408712" cy="3312368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9" name="Obrázek 18" descr="papír DEGRADACE 18112017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608513" cy="1729100"/>
          </a:xfrm>
          <a:prstGeom prst="rect">
            <a:avLst/>
          </a:prstGeom>
        </p:spPr>
      </p:pic>
      <p:pic>
        <p:nvPicPr>
          <p:cNvPr id="20" name="Obrázek 19" descr="papír DEGRADACE 18112017 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1080" y="2132856"/>
            <a:ext cx="6254647" cy="3240360"/>
          </a:xfrm>
          <a:prstGeom prst="rect">
            <a:avLst/>
          </a:prstGeom>
        </p:spPr>
      </p:pic>
      <p:pic>
        <p:nvPicPr>
          <p:cNvPr id="21" name="Obrázek 20" descr="papír DEGRADACE 18112017 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072285"/>
            <a:ext cx="8640960" cy="17857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9" name="Obrázek 8" descr="papír DEGRADACE 18112017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73797"/>
            <a:ext cx="8136904" cy="1969091"/>
          </a:xfrm>
          <a:prstGeom prst="rect">
            <a:avLst/>
          </a:prstGeom>
        </p:spPr>
      </p:pic>
      <p:pic>
        <p:nvPicPr>
          <p:cNvPr id="10" name="Obrázek 9" descr="papír DEGRADACE 18112017 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19"/>
            <a:ext cx="8496944" cy="132789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1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8" name="Obrázek 7" descr="papír ODKYSELOVÁNÍ 18112017 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371827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2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7" name="Obrázek 6" descr="papír ODKYSELOVÁNÍ 18112017 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908720"/>
            <a:ext cx="886904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3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7" name="Obrázek 6" descr="papír ODKYSELOVÁNÍ 18112017 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1" y="692696"/>
            <a:ext cx="8822523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5" name="Obrázek 4" descr="Rozdělení přírodních vláken -  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37225" cy="59046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3528" y="1556792"/>
            <a:ext cx="4104456" cy="403244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6" name="Obrázek 5" descr="PENTOSAN arabinoxylan GOOGLE 12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8568952" cy="465969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XYLAN -  patří mezi HEMICELULÓZY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Zástupný symbol pro obsah 10" descr="img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64187" y="656694"/>
            <a:ext cx="2376262" cy="316835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68144" y="2204864"/>
            <a:ext cx="3168352" cy="122413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MANAN -  patří mezi HEMICELULÓZY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MANNAN -Primary-structure-of-two-mannan-type-hemicelluloses-A-galactomannans-and-B Google Images 12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8818158" cy="5183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bdélník 14"/>
          <p:cNvSpPr/>
          <p:nvPr/>
        </p:nvSpPr>
        <p:spPr>
          <a:xfrm>
            <a:off x="3275856" y="1484784"/>
            <a:ext cx="151216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annose WIKI CZ 1211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1857375" cy="17716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04048" y="105273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Manóza 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Hemicelulózy</a:t>
            </a:r>
          </a:p>
          <a:p>
            <a:r>
              <a:rPr lang="cs-CZ" b="1" i="1" dirty="0" smtClean="0"/>
              <a:t>Lignin</a:t>
            </a:r>
          </a:p>
          <a:p>
            <a:r>
              <a:rPr lang="cs-CZ" b="1" i="1" dirty="0" smtClean="0"/>
              <a:t>Pryskyřice (ve dřevě)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! Vlákna BAVLNY  neobsahují téměř žádné hemicelulózy ani lignin !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LIGNIN - STANOVENÍ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79512" y="692696"/>
          <a:ext cx="8640960" cy="3392640"/>
        </p:xfrm>
        <a:graphic>
          <a:graphicData uri="http://schemas.openxmlformats.org/drawingml/2006/table">
            <a:tbl>
              <a:tblPr/>
              <a:tblGrid>
                <a:gridCol w="2700300"/>
                <a:gridCol w="5940660"/>
              </a:tblGrid>
              <a:tr h="267441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Typ produktu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Česká technická norma (ČSN)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Označení zákl.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ČSN 50 0539 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Název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Kontrolné metódy pri výrobe vláknin. Určenie lignínu nerozpustného v kyseline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Anglický název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 Black" pitchFamily="34" charset="0"/>
                        </a:rPr>
                        <a:t>Control methods for pulp production. Determination of acid insoluble lignin in wood and pulp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Datum ukončení platnosti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1.9.2003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11" name="Obrázek 10" descr="img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08720"/>
            <a:ext cx="4685513" cy="3024336"/>
          </a:xfrm>
          <a:prstGeom prst="rect">
            <a:avLst/>
          </a:prstGeom>
        </p:spPr>
      </p:pic>
      <p:pic>
        <p:nvPicPr>
          <p:cNvPr id="12" name="Obrázek 11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7387400" cy="22924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3284984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Zbytek do 100,0 % hmot. je ASI VLHKOST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16316" y="3931315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148064" y="1052736"/>
            <a:ext cx="3096344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z různých zdrojů se mohou trochu lišit! Možná je to i druhem bavlny.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514725" y="19168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Stejná základní jednotka jako  CELULÓZA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1560" y="45811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POZOR: toto je FURANÓZA!</a:t>
            </a: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Jen pětičlenný kruh!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Ve dřevě jich je 17 – 41 % hmot., v listnáčích více</a:t>
            </a:r>
          </a:p>
          <a:p>
            <a:r>
              <a:rPr lang="cs-CZ" sz="2600" b="1" dirty="0" smtClean="0"/>
              <a:t>Polysacharidy s nižším polymeračním stupněm (100 – 200)</a:t>
            </a:r>
          </a:p>
          <a:p>
            <a:r>
              <a:rPr lang="cs-CZ" sz="2600" b="1" dirty="0" smtClean="0"/>
              <a:t>Snadněji </a:t>
            </a:r>
            <a:r>
              <a:rPr lang="cs-CZ" sz="2600" b="1" dirty="0" err="1" smtClean="0"/>
              <a:t>hydrolyzovatelné</a:t>
            </a:r>
            <a:r>
              <a:rPr lang="cs-CZ" sz="2600" b="1" dirty="0" smtClean="0"/>
              <a:t> kyselinami i zásadami</a:t>
            </a:r>
          </a:p>
          <a:p>
            <a:r>
              <a:rPr lang="cs-CZ" sz="2600" b="1" dirty="0" smtClean="0"/>
              <a:t>Často krátké boční řetězce = větvení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Podle hlavních stavebních jednotek je dělíme takto:</a:t>
            </a:r>
          </a:p>
          <a:p>
            <a:pPr lvl="1"/>
            <a:r>
              <a:rPr lang="cs-CZ" sz="2600" b="1" dirty="0" smtClean="0">
                <a:solidFill>
                  <a:srgbClr val="0000FF"/>
                </a:solidFill>
              </a:rPr>
              <a:t>Xylany (hlavně listnatá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Mannany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Galaktany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71800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8000"/>
                </a:solidFill>
              </a:rPr>
              <a:t>hlavně jehličnatá dřeva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170080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hlavně listnatá dřeva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7" name="Obrázek 6" descr="D-glucose-chain-2D-Fisc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870006" cy="3209807"/>
          </a:xfrm>
          <a:prstGeom prst="rect">
            <a:avLst/>
          </a:prstGeom>
        </p:spPr>
      </p:pic>
      <p:pic>
        <p:nvPicPr>
          <p:cNvPr id="8" name="Obrázek 7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116632"/>
            <a:ext cx="4309889" cy="2796606"/>
          </a:xfrm>
          <a:prstGeom prst="rect">
            <a:avLst/>
          </a:prstGeom>
        </p:spPr>
      </p:pic>
      <p:pic>
        <p:nvPicPr>
          <p:cNvPr id="9" name="Obrázek 8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356992"/>
            <a:ext cx="4501021" cy="25100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Obrázek 8" descr="CELULÓZA - TERMICKÁ DEGRADAC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3180" y="-900932"/>
            <a:ext cx="5040560" cy="88038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2 TGA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7" name="Obrázek 6" descr="Fig-2-Pyrolysis-curves-of-hemicellulose-cellulose-and-lignin-from-TGA-Adapted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29856"/>
            <a:ext cx="8712968" cy="5855925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 flipV="1">
            <a:off x="3563888" y="1412776"/>
            <a:ext cx="1512168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7164288" y="1340768"/>
            <a:ext cx="288032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5292080" y="2060848"/>
            <a:ext cx="864096" cy="792088"/>
          </a:xfrm>
          <a:prstGeom prst="straightConnector1">
            <a:avLst/>
          </a:prstGeom>
          <a:ln w="635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celulózy I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– bavlna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Kmeny dřevin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Semenná vlákna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bavlna &gt; jen sběr a přečištění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Vlákno má už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dostatečnou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jemnost, tj. průměr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vláken</a:t>
            </a:r>
          </a:p>
          <a:p>
            <a:pPr>
              <a:buNone/>
            </a:pP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Délka vláken i jemnost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Se liší podle místa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Pěstování (Egypt, Asie)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5946"/>
            <a:ext cx="3530327" cy="460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5" name="Obrázek 4" descr="plant_cotton-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279244"/>
          </a:xfrm>
          <a:prstGeom prst="rect">
            <a:avLst/>
          </a:prstGeom>
        </p:spPr>
      </p:pic>
      <p:pic>
        <p:nvPicPr>
          <p:cNvPr id="6" name="Obrázek 5" descr="plant_cotton-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549" y="3429001"/>
            <a:ext cx="5117911" cy="3429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Pole s bavlníkem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7504" y="357301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SBĚR  ručně nebo strojově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Do Evropy pronikala postupně až na přelomu 18. a 19. století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pic>
        <p:nvPicPr>
          <p:cNvPr id="10" name="Obrázek 9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669" y="4149080"/>
            <a:ext cx="6888819" cy="207644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8" name="Obrázek 7" descr="BAVL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836712"/>
            <a:ext cx="8453511" cy="2592288"/>
          </a:xfrm>
          <a:prstGeom prst="rect">
            <a:avLst/>
          </a:prstGeom>
        </p:spPr>
      </p:pic>
      <p:pic>
        <p:nvPicPr>
          <p:cNvPr id="11" name="Obrázek 10" descr="BAVL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7839" y="564691"/>
            <a:ext cx="2696313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1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9" name="Obrázek 8" descr="buňka dře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943040" cy="2160240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pic>
        <p:nvPicPr>
          <p:cNvPr id="10" name="Obrázek 9" descr="buňka dřev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232"/>
            <a:ext cx="5004048" cy="31407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2852936"/>
            <a:ext cx="3851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 – střední lamela (LIGNIN)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 – primární stěna (P)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 – sekundární stěna (S)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III –terciární stěna (T)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čára 14"/>
          <p:cNvCxnSpPr/>
          <p:nvPr/>
        </p:nvCxnSpPr>
        <p:spPr>
          <a:xfrm flipV="1">
            <a:off x="5364088" y="3573016"/>
            <a:ext cx="1368152" cy="216024"/>
          </a:xfrm>
          <a:prstGeom prst="line">
            <a:avLst/>
          </a:prstGeom>
          <a:ln w="635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804248" y="33569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 flipH="1" flipV="1">
            <a:off x="4427984" y="3573016"/>
            <a:ext cx="720080" cy="288032"/>
          </a:xfrm>
          <a:prstGeom prst="line">
            <a:avLst/>
          </a:prstGeom>
          <a:ln w="635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995936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B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27984" y="692696"/>
            <a:ext cx="471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SL – střední lamela (LIGNIN)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 – primární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S1, S2 – sekundární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 (S3) – terciární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 – bradavičnatá vrstva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960440" cy="490066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2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14" name="Obrázek 13" descr="buňka dřev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3789040"/>
            <a:ext cx="5830047" cy="3068960"/>
          </a:xfrm>
          <a:prstGeom prst="rect">
            <a:avLst/>
          </a:prstGeom>
        </p:spPr>
      </p:pic>
      <p:pic>
        <p:nvPicPr>
          <p:cNvPr id="17" name="Obrázek 16" descr="buňka dřev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76056" y="0"/>
            <a:ext cx="4067944" cy="405146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764704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RŮZNÉ orientace fibril  v různých stěnách S1, S2 a S3  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580112" y="4437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Tracheidy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4427984" y="4077072"/>
            <a:ext cx="1152128" cy="6832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>
            <a:off x="4283968" y="4912678"/>
            <a:ext cx="1448544" cy="1725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6" name="Obrázek 5" descr="1280px-Ethyl-glucos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8352929" cy="345683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7504" y="116632"/>
            <a:ext cx="885698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Vznik </a:t>
            </a:r>
            <a:r>
              <a:rPr lang="cs-CZ" sz="4400" b="1" dirty="0" err="1" smtClean="0">
                <a:solidFill>
                  <a:srgbClr val="FF0000"/>
                </a:solidFill>
                <a:latin typeface="Arial Black" pitchFamily="34" charset="0"/>
              </a:rPr>
              <a:t>glykosidové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 vazby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VZNIK </a:t>
            </a:r>
            <a:r>
              <a:rPr lang="cs-CZ" b="1" dirty="0" smtClean="0">
                <a:solidFill>
                  <a:srgbClr val="0000FF"/>
                </a:solidFill>
                <a:hlinkClick r:id="rId3" tooltip="Hemiacetal (stránka neexistuje)"/>
              </a:rPr>
              <a:t>HEMIACETALU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dirty="0" smtClean="0"/>
              <a:t>Sacharidy obsahují </a:t>
            </a:r>
            <a:r>
              <a:rPr lang="cs-CZ" dirty="0" smtClean="0">
                <a:hlinkClick r:id="rId4" tooltip="Karbonylové sloučeniny"/>
              </a:rPr>
              <a:t>karbonylovou skupinu</a:t>
            </a:r>
            <a:r>
              <a:rPr lang="cs-CZ" dirty="0" smtClean="0"/>
              <a:t> (</a:t>
            </a:r>
            <a:r>
              <a:rPr lang="cs-CZ" dirty="0" smtClean="0">
                <a:hlinkClick r:id="rId5" tooltip="Aldehydy"/>
              </a:rPr>
              <a:t>aldehydovou</a:t>
            </a:r>
            <a:r>
              <a:rPr lang="cs-CZ" dirty="0" smtClean="0"/>
              <a:t> nebo </a:t>
            </a:r>
            <a:r>
              <a:rPr lang="cs-CZ" dirty="0" err="1" smtClean="0">
                <a:hlinkClick r:id="rId6" tooltip="Ketony"/>
              </a:rPr>
              <a:t>ketonovou</a:t>
            </a:r>
            <a:r>
              <a:rPr lang="cs-CZ" dirty="0" smtClean="0"/>
              <a:t>), která je schopná reagovat s -OH za tvorby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hemiacetalů</a:t>
            </a:r>
            <a:r>
              <a:rPr lang="cs-CZ" dirty="0" smtClean="0"/>
              <a:t>. Jedná se o </a:t>
            </a:r>
            <a:r>
              <a:rPr lang="cs-CZ" dirty="0" smtClean="0">
                <a:hlinkClick r:id="rId7" tooltip="Nukleofilní adice"/>
              </a:rPr>
              <a:t>nukleofilní adici</a:t>
            </a:r>
            <a:r>
              <a:rPr lang="cs-CZ" dirty="0" smtClean="0"/>
              <a:t>, </a:t>
            </a:r>
            <a:r>
              <a:rPr lang="cs-CZ" dirty="0" smtClean="0">
                <a:hlinkClick r:id="rId8" tooltip="Volný elektronový pár (stránka neexistuje)"/>
              </a:rPr>
              <a:t>volný elektronový pár</a:t>
            </a:r>
            <a:r>
              <a:rPr lang="cs-CZ" dirty="0" smtClean="0"/>
              <a:t> na kyslíku v –OH skupině atakuje parciálně kladně nabitý karbonylový uhlík. Vzniká cyklický </a:t>
            </a:r>
            <a:r>
              <a:rPr lang="cs-CZ" dirty="0" err="1" smtClean="0"/>
              <a:t>hemiacetal</a:t>
            </a:r>
            <a:r>
              <a:rPr lang="cs-CZ" dirty="0" smtClean="0"/>
              <a:t> (z důvodů stability cyklu vzniká buď pětičlenný kruh-nazývaný </a:t>
            </a:r>
            <a:r>
              <a:rPr lang="cs-CZ" dirty="0" smtClean="0">
                <a:hlinkClick r:id="rId9" tooltip="Furanóza"/>
              </a:rPr>
              <a:t>furanóza</a:t>
            </a:r>
            <a:r>
              <a:rPr lang="cs-CZ" dirty="0" smtClean="0"/>
              <a:t>, nebo šestičlenný kruh – nazývaný </a:t>
            </a:r>
            <a:r>
              <a:rPr lang="cs-CZ" dirty="0" err="1" smtClean="0">
                <a:hlinkClick r:id="rId10" tooltip="Pyranóza"/>
              </a:rPr>
              <a:t>pyranóza</a:t>
            </a:r>
            <a:r>
              <a:rPr lang="cs-CZ" dirty="0" smtClean="0"/>
              <a:t>)</a:t>
            </a:r>
          </a:p>
          <a:p>
            <a:r>
              <a:rPr lang="cs-CZ" dirty="0" smtClean="0"/>
              <a:t>vznik </a:t>
            </a:r>
            <a:r>
              <a:rPr lang="cs-CZ" dirty="0" smtClean="0">
                <a:hlinkClick r:id="rId11" tooltip="Acetal (stránka neexistuje)"/>
              </a:rPr>
              <a:t>acetalu</a:t>
            </a:r>
            <a:r>
              <a:rPr lang="cs-CZ" dirty="0" smtClean="0"/>
              <a:t> – glykosidu</a:t>
            </a: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Hemiacetál</a:t>
            </a:r>
            <a:r>
              <a:rPr lang="cs-CZ" dirty="0" smtClean="0"/>
              <a:t> je schopný dále reagovat s další nukleofilní skupinou za tvorby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acetalu</a:t>
            </a:r>
            <a:r>
              <a:rPr lang="cs-CZ" dirty="0" smtClean="0"/>
              <a:t> a vyloučení vody.</a:t>
            </a: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1475656" y="1628800"/>
            <a:ext cx="3168352" cy="28083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211960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91880" y="306896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Když je dalším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reagentem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sacharid s vhodnou –OH skupinou, vzniká postupně až POLYSACHARID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660232" y="3645024"/>
            <a:ext cx="1296144" cy="79208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9" name="Obrázek 8" descr="BAVL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33379" y="-2317155"/>
            <a:ext cx="2448272" cy="8756006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644008" y="3501008"/>
            <a:ext cx="4392488" cy="1508105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STARÉ JEDNOTKY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 =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pond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= g*9,81 = 0,0098 N = 0,98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596336" y="2204864"/>
            <a:ext cx="216024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5940152" y="2204864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308304" y="2492896"/>
            <a:ext cx="28803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7504" y="3501008"/>
            <a:ext cx="4392488" cy="144655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NOVÉ JEDNOTKY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= 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cca. p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</a:t>
            </a:r>
            <a:endParaRPr lang="cs-CZ" sz="2800" baseline="30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dtex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= hmotnost 10 km vlákna vyjádřená v gramech (g)  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Nutno BIOLOGICKY odstranit dřevovinu 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Vlákno je dlouhé, ale hrubé</a:t>
            </a:r>
          </a:p>
          <a:p>
            <a:r>
              <a:rPr lang="cs-CZ" sz="2800" dirty="0" smtClean="0">
                <a:latin typeface="Arial Black" pitchFamily="34" charset="0"/>
              </a:rPr>
              <a:t>Pevnější než bavlna </a:t>
            </a:r>
          </a:p>
          <a:p>
            <a:r>
              <a:rPr lang="cs-CZ" sz="2800" dirty="0" smtClean="0">
                <a:latin typeface="Arial Black" pitchFamily="34" charset="0"/>
              </a:rPr>
              <a:t>Nutno pro textilní účely  ZJEMNIT</a:t>
            </a:r>
          </a:p>
          <a:p>
            <a:r>
              <a:rPr lang="cs-CZ" sz="2800" dirty="0" smtClean="0">
                <a:latin typeface="Arial Black" pitchFamily="34" charset="0"/>
              </a:rPr>
              <a:t>VÝTĚŽNOST VLÁKNA JEN cca. 10 % </a:t>
            </a:r>
          </a:p>
          <a:p>
            <a:r>
              <a:rPr lang="cs-CZ" sz="2800" dirty="0" smtClean="0">
                <a:latin typeface="Arial Black" pitchFamily="34" charset="0"/>
              </a:rPr>
              <a:t> v tuzemsku se už nepěstuje</a:t>
            </a:r>
          </a:p>
          <a:p>
            <a:pPr lvl="1"/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Stonek lnu – příčný řez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8" name="Obrázek 7" descr="http://www.rootsweb.ancestry.com/~belghist/Flanders/Picts/flaxStem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1"/>
            <a:ext cx="7704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47667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stem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varies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from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60 to 120 cm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length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consists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lying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between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outer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BARK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 WOODY CORE.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INDIVIDUAL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FIBERS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10 to 40,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held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together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lie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core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attached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it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one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another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Lada\Přírodní polymery MU 2013\POLYSACHARIDY (mimo škrob)\PEKTIN 15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90" y="2780928"/>
            <a:ext cx="8478281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5" name="Obrázek 4" descr="plant_03_DRa157 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62500" cy="3571875"/>
          </a:xfrm>
          <a:prstGeom prst="rect">
            <a:avLst/>
          </a:prstGeom>
        </p:spPr>
      </p:pic>
      <p:pic>
        <p:nvPicPr>
          <p:cNvPr id="6" name="Obrázek 5" descr="plant_03_DRb042 LEN ROSEN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286125"/>
            <a:ext cx="4762500" cy="3571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LEN PŘADNÝ  v době květu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486916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ROSENÍ LNU na poli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 Evropě pěstován už od přelomu tisíciletí, možná i dříve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(ROZDÍL PROTI BAVLNĚ)</a:t>
            </a:r>
            <a:endParaRPr lang="cs-CZ" sz="2400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historický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8" name="Zástupný symbol pro obsah 7" descr="img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55216" y="-728927"/>
            <a:ext cx="4824538" cy="8963927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B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00FF"/>
                </a:solidFill>
                <a:latin typeface="Arial Black" pitchFamily="34" charset="0"/>
              </a:rPr>
              <a:t>HISTORICKÝ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http://www.rootsweb.ancestry.com/~belghist/Flanders/Picts/scutchingTool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48472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http://www.rootsweb.ancestry.com/~belghist/Flanders/Picts/flaxHacklin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536504" cy="38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716016" y="1556792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Tření lnu</a:t>
            </a:r>
          </a:p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na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měďlici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, může to být už i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hachlování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177281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Potěrání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lnu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republice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Výroba lněného vlákna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České republice ZANIKLA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Podniky jako byly: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Čemolen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Moravolen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Technolen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 </a:t>
            </a:r>
          </a:p>
          <a:p>
            <a:pPr lvl="1"/>
            <a:r>
              <a:rPr lang="cs-CZ" i="1" dirty="0" err="1" smtClean="0">
                <a:solidFill>
                  <a:srgbClr val="008000"/>
                </a:solidFill>
                <a:latin typeface="Arial Black" pitchFamily="34" charset="0"/>
              </a:rPr>
              <a:t>Tatralan</a:t>
            </a:r>
            <a:r>
              <a:rPr lang="cs-CZ" i="1" dirty="0" smtClean="0">
                <a:solidFill>
                  <a:srgbClr val="008000"/>
                </a:solidFill>
                <a:latin typeface="Arial Black" pitchFamily="34" charset="0"/>
              </a:rPr>
              <a:t> (Kežmarok, Slovensko)</a:t>
            </a:r>
          </a:p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UŽ NEEXISTUJÍ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LEN  je pěstován pouze jako olejnina &gt; FERMEŽ</a:t>
            </a:r>
          </a:p>
          <a:p>
            <a:r>
              <a:rPr lang="cs-CZ" sz="2400" u="sng" dirty="0" smtClean="0">
                <a:solidFill>
                  <a:srgbClr val="C00000"/>
                </a:solidFill>
                <a:latin typeface="Arial Black" pitchFamily="34" charset="0"/>
              </a:rPr>
              <a:t>Bude problém se zachováním kulturního dědictví </a:t>
            </a:r>
            <a:endParaRPr lang="cs-CZ" sz="24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744416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Získávání vlákna ze stonku lnu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PRŮMYSLOVĚ</a:t>
            </a:r>
            <a:endParaRPr lang="cs-CZ" sz="2800" i="1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6" name="Obrázek 5" descr="Zpracování lnu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78288" cy="65527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141277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NENÍ OBSAŽENO: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ODSEMENĚNÍ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ROSENÍ CELÉHO STONKU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5" name="Obrázek 4" descr="LEN stonek, vlákno, tkanina Textielmuseum-cabinet-02 WIKI ENG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02943" y="1127079"/>
            <a:ext cx="6701417" cy="46805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886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LEN: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stonek,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vlákno,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příze,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 smtClean="0">
                <a:solidFill>
                  <a:srgbClr val="0000FF"/>
                </a:solidFill>
                <a:latin typeface="Arial Black" pitchFamily="34" charset="0"/>
              </a:rPr>
              <a:t>tkanina.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5" name="Obrázek 4" descr="PAZDEŘÍ 1280px-Hemp_shives 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19872" y="692696"/>
            <a:ext cx="252028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Pazdeří KONOPNÉ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7544" y="260648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000099"/>
                </a:solidFill>
                <a:latin typeface="Arial Black" pitchFamily="34" charset="0"/>
              </a:rPr>
              <a:t>Celulóza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-D-G</a:t>
            </a:r>
            <a:r>
              <a:rPr lang="cs-CZ" sz="2400" dirty="0"/>
              <a:t>lukóza,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-1,4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glykosidová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vazba</a:t>
            </a:r>
            <a:endParaRPr lang="en-US" sz="2400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tvoří strukturní kostru rostlin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člověk neštěpí</a:t>
            </a:r>
            <a:endParaRPr lang="en-US" sz="2400" dirty="0">
              <a:cs typeface="Arial" charset="0"/>
            </a:endParaRPr>
          </a:p>
        </p:txBody>
      </p:sp>
      <p:pic>
        <p:nvPicPr>
          <p:cNvPr id="15364" name="Picture 8" descr="celul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213100"/>
            <a:ext cx="38830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7" name="Obrázek 6" descr="PAZDEŘOVÁ DESKA KONOPÍ 1280px-Spanplatte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537"/>
            <a:ext cx="9144000" cy="4843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8568952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Pazdeřová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deska KONOPNÁ</a:t>
            </a:r>
          </a:p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Má lepší mechanické vlastnosti než dřevo-vláknitá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9" name="Obrázek 8" descr="LNĚNÁ KOUDEL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27984" y="18864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KOUDEL LNĚNÁ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NÁ KOUDEL1280px-Hennepvezel_Cannabis_sativa_fibre  WIKI CZ 30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366" y="3140968"/>
            <a:ext cx="4757801" cy="37170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6021288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KOUDEL KONOPNÁ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27984" y="2204864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Podobná vlákna, ale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konopí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má jinou barvu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a zpracování bavlněných tkanin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ODPADNÍ VODY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str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21496" y="391480"/>
            <a:ext cx="3501008" cy="9144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7504" y="141277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VŠECHNY VODY JSOU SILNĚ ZNEČIŠTĚNÉ A MAJÍ VYSOKÉ HODNOTY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bsk</a:t>
            </a:r>
            <a:r>
              <a:rPr lang="cs-CZ" sz="4000" cap="all" dirty="0" smtClean="0">
                <a:solidFill>
                  <a:srgbClr val="7030A0"/>
                </a:solidFill>
                <a:latin typeface="Arial Black" pitchFamily="34" charset="0"/>
              </a:rPr>
              <a:t> I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chsk</a:t>
            </a:r>
            <a:endParaRPr lang="cs-CZ" sz="4000" cap="all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51520" y="5589240"/>
            <a:ext cx="889248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Výroba celulózy IV – ze dřeva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/>
              <a:t>Natronový postup s </a:t>
            </a:r>
            <a:r>
              <a:rPr lang="cs-CZ" b="1" dirty="0" err="1" smtClean="0"/>
              <a:t>NaOH</a:t>
            </a:r>
            <a:r>
              <a:rPr lang="cs-CZ" b="1" dirty="0" smtClean="0"/>
              <a:t> (listnaté dřevo, sláma, odpad)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Sulfitový postup (smrk, listnaté dřevo)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Sulfátový postup (buk, bříza, borovice, sláma, odpad) 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Výtěžky jsou jen cca. 25 % hmot. (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 z celkové ve dřevě obsažené celulóze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Natronový postup s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5 – 12 % </a:t>
            </a:r>
            <a:r>
              <a:rPr lang="cs-CZ" b="1" dirty="0" err="1" smtClean="0"/>
              <a:t>NaOH</a:t>
            </a:r>
            <a:endParaRPr lang="cs-CZ" b="1" dirty="0" smtClean="0"/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  <a:endParaRPr lang="cs-CZ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Sulfitový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/>
              <a:t>Ca(HSO</a:t>
            </a:r>
            <a:r>
              <a:rPr lang="cs-CZ" b="1" baseline="-25000" dirty="0" smtClean="0"/>
              <a:t>3</a:t>
            </a:r>
            <a:r>
              <a:rPr lang="cs-CZ" b="1" dirty="0" smtClean="0"/>
              <a:t>)</a:t>
            </a:r>
            <a:r>
              <a:rPr lang="cs-CZ" b="1" baseline="-25000" dirty="0" smtClean="0"/>
              <a:t>2</a:t>
            </a:r>
            <a:r>
              <a:rPr lang="cs-CZ" b="1" dirty="0" smtClean="0"/>
              <a:t>, SO</a:t>
            </a:r>
            <a:r>
              <a:rPr lang="cs-CZ" b="1" baseline="-25000" dirty="0" smtClean="0"/>
              <a:t>2</a:t>
            </a:r>
          </a:p>
          <a:p>
            <a:r>
              <a:rPr lang="cs-CZ" b="1" dirty="0" smtClean="0"/>
              <a:t>130 °C</a:t>
            </a:r>
          </a:p>
          <a:p>
            <a:r>
              <a:rPr lang="cs-CZ" b="1" dirty="0" smtClean="0"/>
              <a:t>300 – 400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</a:p>
          <a:p>
            <a:endParaRPr lang="cs-CZ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Sulfátový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256584"/>
          </a:xfrm>
        </p:spPr>
        <p:txBody>
          <a:bodyPr/>
          <a:lstStyle/>
          <a:p>
            <a:r>
              <a:rPr lang="cs-CZ" b="1" dirty="0" smtClean="0"/>
              <a:t>Na</a:t>
            </a:r>
            <a:r>
              <a:rPr lang="cs-CZ" b="1" baseline="-25000" dirty="0" smtClean="0"/>
              <a:t>2</a:t>
            </a:r>
            <a:r>
              <a:rPr lang="cs-CZ" b="1" dirty="0" smtClean="0"/>
              <a:t>SO</a:t>
            </a:r>
            <a:r>
              <a:rPr lang="cs-CZ" b="1" baseline="-25000" dirty="0" smtClean="0"/>
              <a:t>4</a:t>
            </a:r>
            <a:r>
              <a:rPr lang="cs-CZ" b="1" dirty="0" smtClean="0"/>
              <a:t>, Na</a:t>
            </a:r>
            <a:r>
              <a:rPr lang="cs-CZ" b="1" baseline="-25000" dirty="0" smtClean="0"/>
              <a:t>2</a:t>
            </a:r>
            <a:r>
              <a:rPr lang="cs-CZ" b="1" dirty="0" smtClean="0"/>
              <a:t>CO3, Na</a:t>
            </a:r>
            <a:r>
              <a:rPr lang="cs-CZ" b="1" baseline="-25000" dirty="0" smtClean="0"/>
              <a:t>2</a:t>
            </a:r>
            <a:r>
              <a:rPr lang="cs-CZ" b="1" dirty="0" smtClean="0"/>
              <a:t>S, Na OH</a:t>
            </a:r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43504" y="565007"/>
            <a:ext cx="2984983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b="1" dirty="0" smtClean="0"/>
              <a:t>Výroba papíru</a:t>
            </a:r>
          </a:p>
          <a:p>
            <a:r>
              <a:rPr lang="cs-CZ" b="1" dirty="0" smtClean="0"/>
              <a:t>Textilní výroba</a:t>
            </a:r>
          </a:p>
          <a:p>
            <a:r>
              <a:rPr lang="cs-CZ" b="1" dirty="0" smtClean="0"/>
              <a:t>Farmacie </a:t>
            </a:r>
          </a:p>
          <a:p>
            <a:r>
              <a:rPr lang="cs-CZ" b="1" dirty="0" smtClean="0"/>
              <a:t>Regenerovaná celulóza</a:t>
            </a:r>
          </a:p>
          <a:p>
            <a:r>
              <a:rPr lang="cs-CZ" b="1" dirty="0" smtClean="0"/>
              <a:t>DERIVÁTY CELULÓZY</a:t>
            </a:r>
          </a:p>
          <a:p>
            <a:pPr lvl="1"/>
            <a:r>
              <a:rPr lang="cs-CZ" b="1" dirty="0" smtClean="0"/>
              <a:t>Estery</a:t>
            </a:r>
          </a:p>
          <a:p>
            <a:pPr lvl="1"/>
            <a:r>
              <a:rPr lang="cs-CZ" b="1" dirty="0" smtClean="0"/>
              <a:t>Nitráty</a:t>
            </a:r>
          </a:p>
          <a:p>
            <a:pPr lvl="1"/>
            <a:r>
              <a:rPr lang="cs-CZ" b="1" dirty="0" smtClean="0"/>
              <a:t>Alkyl (aryl)celulóza</a:t>
            </a:r>
          </a:p>
          <a:p>
            <a:pPr lvl="1"/>
            <a:r>
              <a:rPr lang="cs-CZ" b="1" dirty="0" err="1" smtClean="0"/>
              <a:t>Karbaxymethylcelulóza</a:t>
            </a:r>
            <a:endParaRPr lang="cs-CZ" b="1" dirty="0" smtClean="0"/>
          </a:p>
          <a:p>
            <a:pPr lvl="1"/>
            <a:r>
              <a:rPr lang="cs-CZ" b="1" dirty="0" err="1" smtClean="0"/>
              <a:t>Hydroxyethylcelulóza</a:t>
            </a:r>
            <a:r>
              <a:rPr lang="cs-CZ" b="1" dirty="0" smtClean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490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69204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139952" y="112474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To jsem vyfotil v botanické zahradě na Krétě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8" name="Obrázek 7" descr="Papyrus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5199289" cy="3528392"/>
          </a:xfrm>
          <a:prstGeom prst="rect">
            <a:avLst/>
          </a:prstGeom>
        </p:spPr>
      </p:pic>
      <p:pic>
        <p:nvPicPr>
          <p:cNvPr id="9" name="Obrázek 8" descr="Papyru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7"/>
            <a:ext cx="3528392" cy="5184576"/>
          </a:xfrm>
          <a:prstGeom prst="rect">
            <a:avLst/>
          </a:prstGeom>
        </p:spPr>
      </p:pic>
      <p:pic>
        <p:nvPicPr>
          <p:cNvPr id="10" name="Obrázek 9" descr="Živá historie 1-2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5589240"/>
            <a:ext cx="4980073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uktura CELULÓZ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8963123" cy="424847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6156176" y="3501008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2051720" y="3573016"/>
            <a:ext cx="216024" cy="187220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372200" y="234888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6516216" y="2780928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524328" y="4725144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7092280" y="3645024"/>
            <a:ext cx="720080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1835696" y="2420888"/>
            <a:ext cx="7200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835696" y="20608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2627784" y="2348880"/>
            <a:ext cx="144016" cy="82344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843808" y="198884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9" name="Obrázek 38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475655" y="116631"/>
            <a:ext cx="3107231" cy="2016224"/>
          </a:xfrm>
          <a:prstGeom prst="rect">
            <a:avLst/>
          </a:prstGeom>
        </p:spPr>
      </p:pic>
      <p:pic>
        <p:nvPicPr>
          <p:cNvPr id="40" name="Obrázek 39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657612" y="188640"/>
            <a:ext cx="3486388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3" name="Obrázek 12" descr="img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16632"/>
            <a:ext cx="835292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Dřevovina</a:t>
            </a:r>
            <a:r>
              <a:rPr lang="cs-CZ" dirty="0" smtClean="0"/>
              <a:t> – mechanické rozvláknění dřeva &amp; třídění vláken &amp; bělení vláken &gt; levné papíry, např. novinový a toaletní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37" y="2869616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na Znojemsku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10" name="Obrázek 9" descr="Ruční papír ze Znojemsk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68402" y="1512618"/>
            <a:ext cx="4448156" cy="3096344"/>
          </a:xfrm>
          <a:prstGeom prst="rect">
            <a:avLst/>
          </a:prstGeom>
        </p:spPr>
      </p:pic>
      <p:pic>
        <p:nvPicPr>
          <p:cNvPr id="11" name="Obrázek 10" descr="Ruční papír ze Znojemsk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36401" y="1504159"/>
            <a:ext cx="4392488" cy="3057594"/>
          </a:xfrm>
          <a:prstGeom prst="rect">
            <a:avLst/>
          </a:prstGeom>
        </p:spPr>
      </p:pic>
      <p:pic>
        <p:nvPicPr>
          <p:cNvPr id="12" name="Obrázek 11" descr="Ruční papír ze Znojemsk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1036" y="1113859"/>
            <a:ext cx="3384376" cy="2830081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–</a:t>
            </a:r>
            <a:r>
              <a:rPr lang="cs-CZ" sz="2800" b="1" smtClean="0">
                <a:solidFill>
                  <a:srgbClr val="FF0000"/>
                </a:solidFill>
                <a:latin typeface="Arial Black" pitchFamily="34" charset="0"/>
              </a:rPr>
              <a:t>Velké Losiny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STONKOVÉ VLÁKNO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STONKOVÁ VLÁKNA 2 &amp;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1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2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8662</TotalTime>
  <Words>6699</Words>
  <Application>Microsoft Office PowerPoint</Application>
  <PresentationFormat>Předvádění na obrazovce (4:3)</PresentationFormat>
  <Paragraphs>1266</Paragraphs>
  <Slides>172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172</vt:i4>
      </vt:variant>
    </vt:vector>
  </HeadingPairs>
  <TitlesOfParts>
    <vt:vector size="173" baseType="lpstr">
      <vt:lpstr>Default Design</vt:lpstr>
      <vt:lpstr>PŘÍRODNÍ POLYMERY Polysacharidy II  CELULÓZA</vt:lpstr>
      <vt:lpstr>Časový plán</vt:lpstr>
      <vt:lpstr>LITERATURA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Chemie celulózy I/1</vt:lpstr>
      <vt:lpstr>Snímek 16</vt:lpstr>
      <vt:lpstr>Snímek 17</vt:lpstr>
      <vt:lpstr>Snímek 18</vt:lpstr>
      <vt:lpstr>Chemie celulózy II</vt:lpstr>
      <vt:lpstr>OPAKOVÁNÍ JE MATKA MOUDROSTI</vt:lpstr>
      <vt:lpstr>Chemie celulózy III/1</vt:lpstr>
      <vt:lpstr>Chemie celulózy III/2</vt:lpstr>
      <vt:lpstr>Chemie celulózy IV</vt:lpstr>
      <vt:lpstr>Chemie celulózy III b</vt:lpstr>
      <vt:lpstr>Chemie celulózy IV</vt:lpstr>
      <vt:lpstr>FYZIKA celulózy I</vt:lpstr>
      <vt:lpstr>Rozpustnost celulózy</vt:lpstr>
      <vt:lpstr>Rozpustnost celulózy ZÍSKANÉ DELIGNIFIKACÍ DŘEVA v 17,5 % NaOH ve vodě </vt:lpstr>
      <vt:lpstr>Rozpustnost celulózy ZÍSKANÉ DELIGNIFIKACÍ DŘEVA v 17,5 % NaOH ve vodě – NORMA </vt:lpstr>
      <vt:lpstr>Body tání a rozpustnosti sacharidů a celulózy</vt:lpstr>
      <vt:lpstr>ŠKROB  versus CELULÓZA I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Výskyt celulózy</vt:lpstr>
      <vt:lpstr>Výskyt celulózy ve dřevě – jiné schéma</vt:lpstr>
      <vt:lpstr>Výskyt DOPROVODNÝCH LÁTEK ve dřevě – TABULKA</vt:lpstr>
      <vt:lpstr>NÁZVOSLOVÍ STROMŮ -  může se to někdy hodit</vt:lpstr>
      <vt:lpstr>Výskyt celulózy</vt:lpstr>
      <vt:lpstr>DEGRADACE PAPÍRU z celulózy 1</vt:lpstr>
      <vt:lpstr>DEGRADACE PAPÍRU z celulózy 2</vt:lpstr>
      <vt:lpstr>DEACIDIFIKACE PAPÍRU z celulózy 1</vt:lpstr>
      <vt:lpstr>DEACIDIFIKACE PAPÍRU z celulózy 2</vt:lpstr>
      <vt:lpstr>DEACIDIFIKACE PAPÍRU z celulózy 3</vt:lpstr>
      <vt:lpstr>PENTOSANY - příklad</vt:lpstr>
      <vt:lpstr>PENTOSANY - příklad</vt:lpstr>
      <vt:lpstr>HLAVNÍ  průvodní látky celulózy 1</vt:lpstr>
      <vt:lpstr>LIGNIN - STANOVENÍ</vt:lpstr>
      <vt:lpstr>HLAVNÍ  průvodní látky celulózy 2</vt:lpstr>
      <vt:lpstr>Hemicelulózy – z čeho se skládají I</vt:lpstr>
      <vt:lpstr>Hemicelulózy – z čeho se skládají II</vt:lpstr>
      <vt:lpstr>Hemicelulózy – z čeho se skládají III</vt:lpstr>
      <vt:lpstr>Hemicelulózy</vt:lpstr>
      <vt:lpstr>Hemicelulózy</vt:lpstr>
      <vt:lpstr>CELULÓZA -  termická degradace 1 </vt:lpstr>
      <vt:lpstr>CELULÓZA -  termická degradace 2 TGA </vt:lpstr>
      <vt:lpstr>Výroba celulózy I</vt:lpstr>
      <vt:lpstr>Výroba celulózy II</vt:lpstr>
      <vt:lpstr>Snímek 64</vt:lpstr>
      <vt:lpstr>Morfologie celulózového vlákna 1</vt:lpstr>
      <vt:lpstr>Morfologie celulózového vlákna 2</vt:lpstr>
      <vt:lpstr>Morfologie celulózového vlákna 3</vt:lpstr>
      <vt:lpstr>Morfologie dřeva 1</vt:lpstr>
      <vt:lpstr>Morfologie dřeva 2</vt:lpstr>
      <vt:lpstr>Morfologie celulózového vlákna 4</vt:lpstr>
      <vt:lpstr>Výroba celulózy III</vt:lpstr>
      <vt:lpstr>Stonek lnu – příčný řez</vt:lpstr>
      <vt:lpstr>Snímek 73</vt:lpstr>
      <vt:lpstr>Výroba celulózy III A  historický způsob získávání lněného vlákna </vt:lpstr>
      <vt:lpstr>Výroba celulózy III B  HISTORICKÝ způsob získávání lněného vlákna </vt:lpstr>
      <vt:lpstr>Výroba lněného vlákna v České republice</vt:lpstr>
      <vt:lpstr>Získávání vlákna ze stonku lnu PRŮMYSLOVĚ</vt:lpstr>
      <vt:lpstr>Snímek 78</vt:lpstr>
      <vt:lpstr>Snímek 79</vt:lpstr>
      <vt:lpstr>Snímek 80</vt:lpstr>
      <vt:lpstr>Snímek 81</vt:lpstr>
      <vt:lpstr>Výroba a zpracování bavlněných tkanin &amp; ODPADNÍ VODY</vt:lpstr>
      <vt:lpstr>Výroba celulózy IV – ze dřeva</vt:lpstr>
      <vt:lpstr>Natronový postup s NaOH – ze dřeva</vt:lpstr>
      <vt:lpstr>Sulfitový postup – ze dřeva</vt:lpstr>
      <vt:lpstr>Sulfátový postup – ze dřeva</vt:lpstr>
      <vt:lpstr>Použití celulózy</vt:lpstr>
      <vt:lpstr>Od PAPYRUSU k papíru</vt:lpstr>
      <vt:lpstr>Od PAPYRUSU k papíru</vt:lpstr>
      <vt:lpstr>Výroba papíru</vt:lpstr>
      <vt:lpstr>Výroba papíru</vt:lpstr>
      <vt:lpstr>Snímek 92</vt:lpstr>
      <vt:lpstr>Výroba papíru</vt:lpstr>
      <vt:lpstr>Ruční výroba papíru na Znojemsku</vt:lpstr>
      <vt:lpstr>Ruční výroba papíru –Velké Losiny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Snímek 113</vt:lpstr>
      <vt:lpstr>Snímek 114</vt:lpstr>
      <vt:lpstr>Snímek 115</vt:lpstr>
      <vt:lpstr>Snímek 116</vt:lpstr>
      <vt:lpstr>Viskózové vlákno</vt:lpstr>
      <vt:lpstr>Snímek 118</vt:lpstr>
      <vt:lpstr>Snímek 119</vt:lpstr>
      <vt:lpstr>Snímek 120</vt:lpstr>
      <vt:lpstr>Snímek 121</vt:lpstr>
      <vt:lpstr>PROČ JE DNES VLÁKNEM MINORITNÍM?</vt:lpstr>
      <vt:lpstr>Snímek 123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Snímek 126</vt:lpstr>
      <vt:lpstr>Snímek 127</vt:lpstr>
      <vt:lpstr>Snímek 128</vt:lpstr>
      <vt:lpstr>Hydrolýza celulózy 1</vt:lpstr>
      <vt:lpstr>Hydrolýza celulózy 2</vt:lpstr>
      <vt:lpstr>ROZPOUŠTĚDLA celulózy</vt:lpstr>
      <vt:lpstr>Proč se ASI  začalo vyrábět VISKÓZOVÉ VLÁKNO?</vt:lpstr>
      <vt:lpstr>Snímek 133</vt:lpstr>
      <vt:lpstr>Oxidovaná celulóza</vt:lpstr>
      <vt:lpstr>Snímek 135</vt:lpstr>
      <vt:lpstr>Snímek 136</vt:lpstr>
      <vt:lpstr>Snímek 137</vt:lpstr>
      <vt:lpstr>Snímek 138</vt:lpstr>
      <vt:lpstr>Celulóza pro zastavování krve</vt:lpstr>
      <vt:lpstr>Snímek 140</vt:lpstr>
      <vt:lpstr>Nitrocelulóza 1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Snímek 148</vt:lpstr>
      <vt:lpstr>CELOFÁN</vt:lpstr>
      <vt:lpstr>Snímek 150</vt:lpstr>
      <vt:lpstr>Snímek 151</vt:lpstr>
      <vt:lpstr>Snímek 152</vt:lpstr>
      <vt:lpstr>Snímek 153</vt:lpstr>
      <vt:lpstr>Snímek 154</vt:lpstr>
      <vt:lpstr>Snímek 155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  <vt:lpstr>Nanocelulóza</vt:lpstr>
      <vt:lpstr>Nanocelulóza – schéma přípravy</vt:lpstr>
      <vt:lpstr>Snímek 165</vt:lpstr>
      <vt:lpstr>Snímek 166</vt:lpstr>
      <vt:lpstr>Nanocelulóza</vt:lpstr>
      <vt:lpstr>Snímek 168</vt:lpstr>
      <vt:lpstr>Celulózy v práci konzervátora a restaurátora</vt:lpstr>
      <vt:lpstr>Snímek 170</vt:lpstr>
      <vt:lpstr>Snímek 171</vt:lpstr>
      <vt:lpstr>Snímek 172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785</cp:revision>
  <dcterms:created xsi:type="dcterms:W3CDTF">2008-02-10T16:41:08Z</dcterms:created>
  <dcterms:modified xsi:type="dcterms:W3CDTF">2017-11-21T16:13:29Z</dcterms:modified>
</cp:coreProperties>
</file>