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378" r:id="rId3"/>
    <p:sldId id="383" r:id="rId4"/>
    <p:sldId id="382" r:id="rId5"/>
    <p:sldId id="341" r:id="rId6"/>
    <p:sldId id="379" r:id="rId7"/>
    <p:sldId id="380" r:id="rId8"/>
    <p:sldId id="381" r:id="rId9"/>
  </p:sldIdLst>
  <p:sldSz cx="9144000" cy="6858000" type="screen4x3"/>
  <p:notesSz cx="6858000" cy="9144000"/>
  <p:defaultTextStyle>
    <a:defPPr>
      <a:defRPr lang="sk-SK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8000"/>
    <a:srgbClr val="FF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864" y="-5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399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k-SK" noProof="0" smtClean="0"/>
              <a:t>Click to edit Master text styles</a:t>
            </a:r>
          </a:p>
          <a:p>
            <a:pPr lvl="1"/>
            <a:r>
              <a:rPr lang="sk-SK" noProof="0" smtClean="0"/>
              <a:t>Second level</a:t>
            </a:r>
          </a:p>
          <a:p>
            <a:pPr lvl="2"/>
            <a:r>
              <a:rPr lang="sk-SK" noProof="0" smtClean="0"/>
              <a:t>Third level</a:t>
            </a:r>
          </a:p>
          <a:p>
            <a:pPr lvl="3"/>
            <a:r>
              <a:rPr lang="sk-SK" noProof="0" smtClean="0"/>
              <a:t>Fourth level</a:t>
            </a:r>
          </a:p>
          <a:p>
            <a:pPr lvl="4"/>
            <a:r>
              <a:rPr lang="sk-SK" noProof="0" smtClean="0"/>
              <a:t>Fifth level</a:t>
            </a:r>
          </a:p>
        </p:txBody>
      </p:sp>
      <p:sp>
        <p:nvSpPr>
          <p:cNvPr id="163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163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AA020E8-AC26-45A2-8DDA-4796D5812D29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27. 9. 2017</a:t>
            </a:r>
            <a:endParaRPr lang="sk-S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PŘÍRODNÍ POLYMERY PŘF MU  dodatek II k lekci 2 2017</a:t>
            </a:r>
            <a:endParaRPr lang="sk-S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2159F9-13B7-4B9F-BAF9-1E91E2B4D075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27. 9. 2017</a:t>
            </a:r>
            <a:endParaRPr lang="sk-S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PŘÍRODNÍ POLYMERY PŘF MU  dodatek II k lekci 2 2017</a:t>
            </a:r>
            <a:endParaRPr lang="sk-S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5AE0EF-75A2-445F-BA42-21AAA1105D5A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27. 9. 2017</a:t>
            </a:r>
            <a:endParaRPr lang="sk-S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PŘÍRODNÍ POLYMERY PŘF MU  dodatek II k lekci 2 2017</a:t>
            </a:r>
            <a:endParaRPr lang="sk-S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CD0A45-28A5-461E-8B92-945FC723D892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cs-CZ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27. 9. 2017</a:t>
            </a:r>
            <a:endParaRPr lang="sk-S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PŘÍRODNÍ POLYMERY PŘF MU  dodatek II k lekci 2 2017</a:t>
            </a:r>
            <a:endParaRPr lang="sk-S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AF317E-C5B4-4DAB-9674-AFCC279BEA9B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27. 9. 2017</a:t>
            </a:r>
            <a:endParaRPr lang="sk-S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PŘÍRODNÍ POLYMERY PŘF MU  dodatek II k lekci 2 2017</a:t>
            </a:r>
            <a:endParaRPr lang="sk-S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41B0DE-FA74-4AFF-A5C7-1440790630ED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27. 9. 2017</a:t>
            </a:r>
            <a:endParaRPr lang="sk-S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PŘÍRODNÍ POLYMERY PŘF MU  dodatek II k lekci 2 2017</a:t>
            </a:r>
            <a:endParaRPr lang="sk-S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3F162C-1DBC-4BD0-B3FA-CB1FC3ECB061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27. 9. 2017</a:t>
            </a:r>
            <a:endParaRPr lang="sk-SK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PŘÍRODNÍ POLYMERY PŘF MU  dodatek II k lekci 2 2017</a:t>
            </a:r>
            <a:endParaRPr lang="sk-SK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668248-660C-447C-855D-37CBFB628770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27. 9. 2017</a:t>
            </a:r>
            <a:endParaRPr lang="sk-SK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PŘÍRODNÍ POLYMERY PŘF MU  dodatek II k lekci 2 2017</a:t>
            </a:r>
            <a:endParaRPr lang="sk-SK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2A1800-BFC7-4E22-8964-B8A4E143B637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27. 9. 2017</a:t>
            </a:r>
            <a:endParaRPr lang="sk-SK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PŘÍRODNÍ POLYMERY PŘF MU  dodatek II k lekci 2 2017</a:t>
            </a:r>
            <a:endParaRPr lang="sk-SK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7865BE-C659-4ABD-A817-DED046766B31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27. 9. 2017</a:t>
            </a:r>
            <a:endParaRPr lang="sk-SK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PŘÍRODNÍ POLYMERY PŘF MU  dodatek II k lekci 2 2017</a:t>
            </a:r>
            <a:endParaRPr lang="sk-SK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DAE1EA-64DE-4526-BF42-981E8B573A59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27. 9. 2017</a:t>
            </a:r>
            <a:endParaRPr lang="sk-SK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PŘÍRODNÍ POLYMERY PŘF MU  dodatek II k lekci 2 2017</a:t>
            </a:r>
            <a:endParaRPr lang="sk-SK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4294A2-FC15-4664-8301-AA3F984E8460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27. 9. 2017</a:t>
            </a:r>
            <a:endParaRPr lang="sk-SK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PŘÍRODNÍ POLYMERY PŘF MU  dodatek II k lekci 2 2017</a:t>
            </a:r>
            <a:endParaRPr lang="sk-SK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F01612-7D2C-4A80-B82F-FB90E81E0ECC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k-SK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r>
              <a:rPr lang="cs-CZ" smtClean="0"/>
              <a:t>27. 9. 2017</a:t>
            </a:r>
            <a:endParaRPr lang="sk-SK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r>
              <a:rPr lang="pl-PL" smtClean="0"/>
              <a:t>PŘÍRODNÍ POLYMERY PŘF MU  dodatek II k lekci 2 2017</a:t>
            </a:r>
            <a:endParaRPr lang="sk-SK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65CD623B-DDD8-4A6A-9C50-793E8D3E8A30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cs.wikipedia.org/wiki/Cis-trans_izomerie" TargetMode="External"/><Relationship Id="rId3" Type="http://schemas.openxmlformats.org/officeDocument/2006/relationships/hyperlink" Target="https://cs.wikipedia.org/wiki/Organick%C3%A1_slou%C4%8Denina" TargetMode="External"/><Relationship Id="rId7" Type="http://schemas.openxmlformats.org/officeDocument/2006/relationships/hyperlink" Target="https://cs.wikipedia.org/w/index.php?title=Kyselina_beta-eleostearov%C3%A1&amp;action=edit&amp;redlink=1" TargetMode="External"/><Relationship Id="rId12" Type="http://schemas.openxmlformats.org/officeDocument/2006/relationships/hyperlink" Target="https://cs.wikipedia.org/w/index.php?title=Zasychav%C3%BD_olej&amp;action=edit&amp;redlink=1" TargetMode="External"/><Relationship Id="rId2" Type="http://schemas.openxmlformats.org/officeDocument/2006/relationships/hyperlink" Target="https://cs.wikipedia.org/wiki/Systematick%C3%BD_n%C3%A1zev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https://cs.wikipedia.org/w/index.php?title=Kyselina_oktadekatrienov%C3%A1&amp;action=edit&amp;redlink=1" TargetMode="External"/><Relationship Id="rId11" Type="http://schemas.openxmlformats.org/officeDocument/2006/relationships/hyperlink" Target="https://cs.wikipedia.org/w/index.php?title=Ho%C5%99k%C3%A1_okurka&amp;action=edit&amp;redlink=1" TargetMode="External"/><Relationship Id="rId5" Type="http://schemas.openxmlformats.org/officeDocument/2006/relationships/hyperlink" Target="https://cs.wikipedia.org/wiki/Konformace" TargetMode="External"/><Relationship Id="rId10" Type="http://schemas.openxmlformats.org/officeDocument/2006/relationships/hyperlink" Target="https://cs.wikipedia.org/w/index.php?title=Tungov%C3%BD_olej&amp;action=edit&amp;redlink=1" TargetMode="External"/><Relationship Id="rId4" Type="http://schemas.openxmlformats.org/officeDocument/2006/relationships/hyperlink" Target="https://cs.wikipedia.org/w/index.php?title=Konjugovan%C3%A1_linolenov%C3%A1_kyselina&amp;action=edit&amp;redlink=1" TargetMode="External"/><Relationship Id="rId9" Type="http://schemas.openxmlformats.org/officeDocument/2006/relationships/hyperlink" Target="https://cs.wikipedia.org/wiki/Mastn%C3%A1_kyselina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tools.wmflabs.org/magnustools/cas.php?language=en&amp;cas=1338-24-5&amp;title=" TargetMode="External"/><Relationship Id="rId7" Type="http://schemas.openxmlformats.org/officeDocument/2006/relationships/image" Target="../media/image3.png"/><Relationship Id="rId2" Type="http://schemas.openxmlformats.org/officeDocument/2006/relationships/hyperlink" Target="http://en.wikipedia.org/wiki/CAS_registry_number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n.wikipedia.org/wiki/Atomic_mass_unit" TargetMode="External"/><Relationship Id="rId5" Type="http://schemas.openxmlformats.org/officeDocument/2006/relationships/hyperlink" Target="http://en.wikipedia.org/wiki/Cyclohexane" TargetMode="External"/><Relationship Id="rId4" Type="http://schemas.openxmlformats.org/officeDocument/2006/relationships/hyperlink" Target="http://en.wikipedia.org/wiki/Cyclopentane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259632" y="6237312"/>
            <a:ext cx="7128272" cy="476250"/>
          </a:xfrm>
          <a:noFill/>
        </p:spPr>
        <p:txBody>
          <a:bodyPr/>
          <a:lstStyle/>
          <a:p>
            <a:r>
              <a:rPr lang="pl-PL" smtClean="0"/>
              <a:t>PŘÍRODNÍ POLYMERY PŘF MU  dodatek II k lekci 2 2017</a:t>
            </a:r>
            <a:endParaRPr lang="sk-SK" b="1" dirty="0">
              <a:solidFill>
                <a:srgbClr val="FF0000"/>
              </a:solidFill>
            </a:endParaRPr>
          </a:p>
        </p:txBody>
      </p:sp>
      <p:sp>
        <p:nvSpPr>
          <p:cNvPr id="3075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C0CBC22-831C-497A-92CA-C8075AB01A1C}" type="slidenum">
              <a:rPr lang="sk-SK" smtClean="0"/>
              <a:pPr/>
              <a:t>1</a:t>
            </a:fld>
            <a:endParaRPr lang="sk-SK" dirty="0" smtClean="0"/>
          </a:p>
        </p:txBody>
      </p:sp>
      <p:sp>
        <p:nvSpPr>
          <p:cNvPr id="307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560" y="188640"/>
            <a:ext cx="7772400" cy="2016224"/>
          </a:xfrm>
        </p:spPr>
        <p:txBody>
          <a:bodyPr/>
          <a:lstStyle/>
          <a:p>
            <a:pPr eaLnBrk="1" hangingPunct="1"/>
            <a:r>
              <a:rPr lang="sk-SK" sz="4000" b="1" dirty="0" smtClean="0">
                <a:solidFill>
                  <a:srgbClr val="FF0000"/>
                </a:solidFill>
              </a:rPr>
              <a:t>PŘÍRODNÍ POLYMERY</a:t>
            </a:r>
            <a:br>
              <a:rPr lang="sk-SK" sz="4000" b="1" dirty="0" smtClean="0">
                <a:solidFill>
                  <a:srgbClr val="FF0000"/>
                </a:solidFill>
              </a:rPr>
            </a:br>
            <a:r>
              <a:rPr lang="sk-SK" sz="4000" b="1" dirty="0" err="1" smtClean="0">
                <a:solidFill>
                  <a:srgbClr val="008000"/>
                </a:solidFill>
              </a:rPr>
              <a:t>Dřevný</a:t>
            </a:r>
            <a:r>
              <a:rPr lang="sk-SK" sz="4000" b="1" dirty="0" smtClean="0">
                <a:solidFill>
                  <a:srgbClr val="FF0000"/>
                </a:solidFill>
              </a:rPr>
              <a:t> </a:t>
            </a:r>
            <a:r>
              <a:rPr lang="sk-SK" sz="4000" b="1" kern="1200" dirty="0" smtClean="0">
                <a:solidFill>
                  <a:srgbClr val="008000"/>
                </a:solidFill>
                <a:ea typeface="Times New Roman"/>
                <a:cs typeface="Times New Roman"/>
              </a:rPr>
              <a:t>olej, </a:t>
            </a:r>
            <a:r>
              <a:rPr lang="sk-SK" sz="4000" b="1" kern="1200" dirty="0" err="1" smtClean="0">
                <a:solidFill>
                  <a:srgbClr val="008000"/>
                </a:solidFill>
                <a:ea typeface="Times New Roman"/>
                <a:cs typeface="Times New Roman"/>
              </a:rPr>
              <a:t>naftenát</a:t>
            </a:r>
            <a:r>
              <a:rPr lang="sk-SK" sz="4000" b="1" kern="1200" dirty="0" smtClean="0">
                <a:solidFill>
                  <a:srgbClr val="008000"/>
                </a:solidFill>
                <a:ea typeface="Times New Roman"/>
                <a:cs typeface="Times New Roman"/>
              </a:rPr>
              <a:t> kobaltu</a:t>
            </a:r>
            <a:br>
              <a:rPr lang="sk-SK" sz="4000" b="1" kern="1200" dirty="0" smtClean="0">
                <a:solidFill>
                  <a:srgbClr val="008000"/>
                </a:solidFill>
                <a:ea typeface="Times New Roman"/>
                <a:cs typeface="Times New Roman"/>
              </a:rPr>
            </a:br>
            <a:r>
              <a:rPr lang="pl-PL" sz="4000" b="1" dirty="0" smtClean="0">
                <a:solidFill>
                  <a:srgbClr val="FF0000"/>
                </a:solidFill>
              </a:rPr>
              <a:t> </a:t>
            </a:r>
            <a:r>
              <a:rPr lang="pl-PL" sz="4000" b="1" i="1" u="sng" dirty="0" smtClean="0">
                <a:solidFill>
                  <a:srgbClr val="FF0000"/>
                </a:solidFill>
              </a:rPr>
              <a:t>DODATEK II K PŘEDNÁŠCE </a:t>
            </a:r>
            <a:endParaRPr lang="sk-SK" sz="4000" b="1" i="1" u="sng" dirty="0" smtClean="0">
              <a:solidFill>
                <a:srgbClr val="008000"/>
              </a:solidFill>
            </a:endParaRPr>
          </a:p>
        </p:txBody>
      </p:sp>
      <p:sp>
        <p:nvSpPr>
          <p:cNvPr id="307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31640" y="2636912"/>
            <a:ext cx="6400800" cy="3600400"/>
          </a:xfrm>
        </p:spPr>
        <p:txBody>
          <a:bodyPr/>
          <a:lstStyle/>
          <a:p>
            <a:pPr eaLnBrk="1" hangingPunct="1"/>
            <a:r>
              <a:rPr lang="cs-CZ" sz="2400" b="1" dirty="0" smtClean="0"/>
              <a:t>RNDr. Ladislav Pospíšil, CSc.</a:t>
            </a:r>
          </a:p>
          <a:p>
            <a:pPr eaLnBrk="1" hangingPunct="1"/>
            <a:endParaRPr lang="cs-CZ" sz="2400" dirty="0" smtClean="0">
              <a:solidFill>
                <a:srgbClr val="C00000"/>
              </a:solidFill>
            </a:endParaRPr>
          </a:p>
          <a:p>
            <a:pPr eaLnBrk="1" hangingPunct="1"/>
            <a:r>
              <a:rPr lang="cs-CZ" sz="2400" b="1" dirty="0" smtClean="0">
                <a:solidFill>
                  <a:srgbClr val="C00000"/>
                </a:solidFill>
              </a:rPr>
              <a:t>UČO:29716</a:t>
            </a:r>
            <a:endParaRPr lang="sk-SK" sz="2400" b="1" dirty="0" smtClean="0">
              <a:solidFill>
                <a:srgbClr val="C00000"/>
              </a:solidFill>
            </a:endParaRPr>
          </a:p>
        </p:txBody>
      </p:sp>
      <p:sp>
        <p:nvSpPr>
          <p:cNvPr id="3078" name="Zástupný symbol pro datum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27. 9. 2017</a:t>
            </a:r>
            <a:endParaRPr lang="sk-SK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Nadpis 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/>
          <a:lstStyle/>
          <a:p>
            <a:r>
              <a:rPr lang="cs-CZ" sz="2800" b="1" dirty="0" smtClean="0">
                <a:solidFill>
                  <a:srgbClr val="FF0000"/>
                </a:solidFill>
              </a:rPr>
              <a:t>Dřevný = čínský = tungový olej 1</a:t>
            </a:r>
            <a:endParaRPr lang="cs-CZ" sz="2800" b="1" dirty="0">
              <a:solidFill>
                <a:srgbClr val="FF0000"/>
              </a:solidFill>
            </a:endParaRP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27. 9. 2017</a:t>
            </a:r>
            <a:endParaRPr lang="sk-SK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1907704" y="6245225"/>
            <a:ext cx="6120680" cy="476250"/>
          </a:xfrm>
        </p:spPr>
        <p:txBody>
          <a:bodyPr/>
          <a:lstStyle/>
          <a:p>
            <a:pPr>
              <a:defRPr/>
            </a:pPr>
            <a:r>
              <a:rPr lang="pl-PL" smtClean="0"/>
              <a:t>PŘÍRODNÍ POLYMERY PŘF MU  dodatek II k lekci 2 2017</a:t>
            </a:r>
            <a:endParaRPr lang="sk-SK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2A1800-BFC7-4E22-8964-B8A4E143B637}" type="slidenum">
              <a:rPr lang="sk-SK" smtClean="0"/>
              <a:pPr>
                <a:defRPr/>
              </a:pPr>
              <a:t>2</a:t>
            </a:fld>
            <a:endParaRPr lang="sk-SK"/>
          </a:p>
        </p:txBody>
      </p:sp>
      <p:sp>
        <p:nvSpPr>
          <p:cNvPr id="12" name="Zástupný symbol pro obsah 11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/>
          <a:lstStyle/>
          <a:p>
            <a:r>
              <a:rPr lang="cs-CZ" sz="2800" b="1" dirty="0" smtClean="0"/>
              <a:t>Získává se z jader ořechů stromu rostoucího v Číně</a:t>
            </a:r>
          </a:p>
          <a:p>
            <a:r>
              <a:rPr lang="cs-CZ" sz="2800" b="1" dirty="0" smtClean="0"/>
              <a:t>Dříve hojně používaný do olejových laků</a:t>
            </a:r>
          </a:p>
          <a:p>
            <a:r>
              <a:rPr lang="cs-CZ" sz="2800" b="1" dirty="0" smtClean="0"/>
              <a:t>Rychle zasychá, protože …..</a:t>
            </a:r>
          </a:p>
          <a:p>
            <a:r>
              <a:rPr lang="cs-CZ" sz="2800" b="1" dirty="0" smtClean="0">
                <a:solidFill>
                  <a:srgbClr val="008000"/>
                </a:solidFill>
              </a:rPr>
              <a:t>Major </a:t>
            </a:r>
            <a:r>
              <a:rPr lang="cs-CZ" sz="2800" b="1" dirty="0" err="1" smtClean="0">
                <a:solidFill>
                  <a:srgbClr val="008000"/>
                </a:solidFill>
              </a:rPr>
              <a:t>fatty</a:t>
            </a:r>
            <a:r>
              <a:rPr lang="cs-CZ" sz="2800" b="1" dirty="0" smtClean="0">
                <a:solidFill>
                  <a:srgbClr val="008000"/>
                </a:solidFill>
              </a:rPr>
              <a:t> </a:t>
            </a:r>
            <a:r>
              <a:rPr lang="cs-CZ" sz="2800" b="1" dirty="0" err="1" smtClean="0">
                <a:solidFill>
                  <a:srgbClr val="008000"/>
                </a:solidFill>
              </a:rPr>
              <a:t>acid</a:t>
            </a:r>
            <a:r>
              <a:rPr lang="cs-CZ" sz="2800" b="1" dirty="0" smtClean="0">
                <a:solidFill>
                  <a:srgbClr val="008000"/>
                </a:solidFill>
              </a:rPr>
              <a:t> </a:t>
            </a:r>
            <a:r>
              <a:rPr lang="cs-CZ" sz="2800" b="1" dirty="0" err="1" smtClean="0">
                <a:solidFill>
                  <a:srgbClr val="008000"/>
                </a:solidFill>
              </a:rPr>
              <a:t>composition</a:t>
            </a:r>
            <a:r>
              <a:rPr lang="cs-CZ" sz="2800" b="1" dirty="0" smtClean="0">
                <a:solidFill>
                  <a:srgbClr val="008000"/>
                </a:solidFill>
              </a:rPr>
              <a:t> </a:t>
            </a:r>
            <a:r>
              <a:rPr lang="cs-CZ" sz="2800" b="1" dirty="0" err="1" smtClean="0">
                <a:solidFill>
                  <a:srgbClr val="008000"/>
                </a:solidFill>
              </a:rPr>
              <a:t>of</a:t>
            </a:r>
            <a:r>
              <a:rPr lang="cs-CZ" sz="2800" b="1" dirty="0" smtClean="0">
                <a:solidFill>
                  <a:srgbClr val="008000"/>
                </a:solidFill>
              </a:rPr>
              <a:t> tung </a:t>
            </a:r>
            <a:r>
              <a:rPr lang="cs-CZ" sz="2800" b="1" dirty="0" err="1" smtClean="0">
                <a:solidFill>
                  <a:srgbClr val="008000"/>
                </a:solidFill>
              </a:rPr>
              <a:t>oil</a:t>
            </a:r>
            <a:r>
              <a:rPr lang="cs-CZ" sz="2800" b="1" dirty="0" smtClean="0">
                <a:solidFill>
                  <a:srgbClr val="008000"/>
                </a:solidFill>
              </a:rPr>
              <a:t>:</a:t>
            </a:r>
          </a:p>
          <a:p>
            <a:pPr lvl="1"/>
            <a:r>
              <a:rPr lang="cs-CZ" sz="2400" b="1" dirty="0" err="1" smtClean="0">
                <a:solidFill>
                  <a:srgbClr val="008000"/>
                </a:solidFill>
              </a:rPr>
              <a:t>Palmitic</a:t>
            </a:r>
            <a:r>
              <a:rPr lang="cs-CZ" sz="2400" b="1" dirty="0" smtClean="0">
                <a:solidFill>
                  <a:srgbClr val="008000"/>
                </a:solidFill>
              </a:rPr>
              <a:t> </a:t>
            </a:r>
            <a:r>
              <a:rPr lang="cs-CZ" sz="2400" b="1" dirty="0" err="1" smtClean="0">
                <a:solidFill>
                  <a:srgbClr val="008000"/>
                </a:solidFill>
              </a:rPr>
              <a:t>acid</a:t>
            </a:r>
            <a:r>
              <a:rPr lang="cs-CZ" sz="2400" b="1" dirty="0" smtClean="0">
                <a:solidFill>
                  <a:srgbClr val="008000"/>
                </a:solidFill>
              </a:rPr>
              <a:t> 5.5% </a:t>
            </a:r>
          </a:p>
          <a:p>
            <a:pPr lvl="1"/>
            <a:r>
              <a:rPr lang="cs-CZ" sz="2400" b="1" dirty="0" err="1" smtClean="0">
                <a:solidFill>
                  <a:srgbClr val="008000"/>
                </a:solidFill>
              </a:rPr>
              <a:t>Oleic</a:t>
            </a:r>
            <a:r>
              <a:rPr lang="cs-CZ" sz="2400" b="1" dirty="0" smtClean="0">
                <a:solidFill>
                  <a:srgbClr val="008000"/>
                </a:solidFill>
              </a:rPr>
              <a:t> </a:t>
            </a:r>
            <a:r>
              <a:rPr lang="cs-CZ" sz="2400" b="1" dirty="0" err="1" smtClean="0">
                <a:solidFill>
                  <a:srgbClr val="008000"/>
                </a:solidFill>
              </a:rPr>
              <a:t>acid</a:t>
            </a:r>
            <a:r>
              <a:rPr lang="cs-CZ" sz="2400" b="1" dirty="0" smtClean="0">
                <a:solidFill>
                  <a:srgbClr val="008000"/>
                </a:solidFill>
              </a:rPr>
              <a:t> 4.0% </a:t>
            </a:r>
          </a:p>
          <a:p>
            <a:pPr lvl="1"/>
            <a:r>
              <a:rPr lang="cs-CZ" sz="2400" b="1" dirty="0" err="1" smtClean="0">
                <a:solidFill>
                  <a:srgbClr val="008000"/>
                </a:solidFill>
              </a:rPr>
              <a:t>Linoleic</a:t>
            </a:r>
            <a:r>
              <a:rPr lang="cs-CZ" sz="2400" b="1" dirty="0" smtClean="0">
                <a:solidFill>
                  <a:srgbClr val="008000"/>
                </a:solidFill>
              </a:rPr>
              <a:t> </a:t>
            </a:r>
            <a:r>
              <a:rPr lang="cs-CZ" sz="2400" b="1" dirty="0" err="1" smtClean="0">
                <a:solidFill>
                  <a:srgbClr val="008000"/>
                </a:solidFill>
              </a:rPr>
              <a:t>acid</a:t>
            </a:r>
            <a:r>
              <a:rPr lang="cs-CZ" sz="2400" b="1" dirty="0" smtClean="0">
                <a:solidFill>
                  <a:srgbClr val="008000"/>
                </a:solidFill>
              </a:rPr>
              <a:t> 8.5% </a:t>
            </a:r>
          </a:p>
          <a:p>
            <a:pPr lvl="1"/>
            <a:r>
              <a:rPr lang="cs-CZ" sz="2400" b="1" dirty="0" err="1" smtClean="0">
                <a:solidFill>
                  <a:srgbClr val="008000"/>
                </a:solidFill>
              </a:rPr>
              <a:t>alpha</a:t>
            </a:r>
            <a:r>
              <a:rPr lang="cs-CZ" sz="2400" b="1" dirty="0" smtClean="0">
                <a:solidFill>
                  <a:srgbClr val="008000"/>
                </a:solidFill>
              </a:rPr>
              <a:t>-</a:t>
            </a:r>
            <a:r>
              <a:rPr lang="cs-CZ" sz="2400" b="1" dirty="0" err="1" smtClean="0">
                <a:solidFill>
                  <a:srgbClr val="008000"/>
                </a:solidFill>
              </a:rPr>
              <a:t>Eleostearic</a:t>
            </a:r>
            <a:r>
              <a:rPr lang="cs-CZ" sz="2400" b="1" dirty="0" smtClean="0">
                <a:solidFill>
                  <a:srgbClr val="008000"/>
                </a:solidFill>
              </a:rPr>
              <a:t> </a:t>
            </a:r>
            <a:r>
              <a:rPr lang="cs-CZ" sz="2400" b="1" dirty="0" err="1" smtClean="0">
                <a:solidFill>
                  <a:srgbClr val="008000"/>
                </a:solidFill>
              </a:rPr>
              <a:t>acid</a:t>
            </a:r>
            <a:r>
              <a:rPr lang="cs-CZ" sz="2400" b="1" dirty="0" smtClean="0">
                <a:solidFill>
                  <a:srgbClr val="008000"/>
                </a:solidFill>
              </a:rPr>
              <a:t> 82.0% </a:t>
            </a:r>
          </a:p>
          <a:p>
            <a:endParaRPr lang="cs-CZ" sz="28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/>
          <a:lstStyle/>
          <a:p>
            <a:r>
              <a:rPr lang="cs-CZ" sz="2800" b="1" dirty="0" smtClean="0">
                <a:solidFill>
                  <a:srgbClr val="FF0000"/>
                </a:solidFill>
              </a:rPr>
              <a:t>Dřevný = čínský = tungový olej 2</a:t>
            </a:r>
            <a:endParaRPr lang="cs-CZ" sz="2800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27. 9. 2017</a:t>
            </a:r>
            <a:endParaRPr lang="sk-SK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PŘÍRODNÍ POLYMERY PŘF MU  dodatek II k lekci 2 2017</a:t>
            </a:r>
            <a:endParaRPr lang="sk-SK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7865BE-C659-4ABD-A817-DED046766B31}" type="slidenum">
              <a:rPr lang="sk-SK" smtClean="0"/>
              <a:pPr>
                <a:defRPr/>
              </a:pPr>
              <a:t>3</a:t>
            </a:fld>
            <a:endParaRPr lang="sk-SK"/>
          </a:p>
        </p:txBody>
      </p:sp>
      <p:sp>
        <p:nvSpPr>
          <p:cNvPr id="6" name="Obdélník 5"/>
          <p:cNvSpPr/>
          <p:nvPr/>
        </p:nvSpPr>
        <p:spPr>
          <a:xfrm>
            <a:off x="323528" y="836712"/>
            <a:ext cx="8208912" cy="5293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600" b="1" dirty="0" smtClean="0"/>
              <a:t>Kyselina α-</a:t>
            </a:r>
            <a:r>
              <a:rPr lang="cs-CZ" sz="2600" b="1" dirty="0" err="1" smtClean="0"/>
              <a:t>eleostearová</a:t>
            </a:r>
            <a:r>
              <a:rPr lang="cs-CZ" sz="2600" dirty="0" smtClean="0"/>
              <a:t> (</a:t>
            </a:r>
            <a:r>
              <a:rPr lang="cs-CZ" sz="2600" dirty="0" smtClean="0">
                <a:hlinkClick r:id="rId2" tooltip="Systematický název"/>
              </a:rPr>
              <a:t>systematický název</a:t>
            </a:r>
            <a:r>
              <a:rPr lang="cs-CZ" sz="2600" dirty="0" smtClean="0"/>
              <a:t> </a:t>
            </a:r>
            <a:r>
              <a:rPr lang="cs-CZ" sz="2600" b="1" dirty="0" smtClean="0"/>
              <a:t>kyselina (9</a:t>
            </a:r>
            <a:r>
              <a:rPr lang="cs-CZ" sz="2600" b="1" i="1" dirty="0" smtClean="0"/>
              <a:t>Z</a:t>
            </a:r>
            <a:r>
              <a:rPr lang="cs-CZ" sz="2600" b="1" dirty="0" smtClean="0"/>
              <a:t>,11</a:t>
            </a:r>
            <a:r>
              <a:rPr lang="cs-CZ" sz="2600" b="1" i="1" dirty="0" smtClean="0"/>
              <a:t>E</a:t>
            </a:r>
            <a:r>
              <a:rPr lang="cs-CZ" sz="2600" b="1" dirty="0" smtClean="0"/>
              <a:t>,13</a:t>
            </a:r>
            <a:r>
              <a:rPr lang="cs-CZ" sz="2600" b="1" i="1" dirty="0" smtClean="0"/>
              <a:t>E</a:t>
            </a:r>
            <a:r>
              <a:rPr lang="cs-CZ" sz="2600" b="1" dirty="0" smtClean="0"/>
              <a:t>)-</a:t>
            </a:r>
            <a:r>
              <a:rPr lang="cs-CZ" sz="2600" b="1" dirty="0" err="1" smtClean="0"/>
              <a:t>oktadeka</a:t>
            </a:r>
            <a:r>
              <a:rPr lang="cs-CZ" sz="2600" b="1" dirty="0" smtClean="0"/>
              <a:t>-9,11,13-</a:t>
            </a:r>
            <a:r>
              <a:rPr lang="cs-CZ" sz="2600" b="1" dirty="0" err="1" smtClean="0"/>
              <a:t>trienová</a:t>
            </a:r>
            <a:r>
              <a:rPr lang="cs-CZ" sz="2600" dirty="0" smtClean="0"/>
              <a:t>) je </a:t>
            </a:r>
            <a:r>
              <a:rPr lang="cs-CZ" sz="2600" dirty="0" smtClean="0">
                <a:hlinkClick r:id="rId3" tooltip="Organická sloučenina"/>
              </a:rPr>
              <a:t>organická sloučenina</a:t>
            </a:r>
            <a:r>
              <a:rPr lang="cs-CZ" sz="2600" dirty="0" smtClean="0"/>
              <a:t> patřící mezi </a:t>
            </a:r>
            <a:r>
              <a:rPr lang="cs-CZ" sz="2600" dirty="0" smtClean="0">
                <a:hlinkClick r:id="rId4" tooltip="Konjugovaná linolenová kyselina (stránka neexistuje)"/>
              </a:rPr>
              <a:t>konjugované </a:t>
            </a:r>
            <a:r>
              <a:rPr lang="cs-CZ" sz="2600" dirty="0" err="1" smtClean="0">
                <a:hlinkClick r:id="rId4" tooltip="Konjugovaná linolenová kyselina (stránka neexistuje)"/>
              </a:rPr>
              <a:t>linolenové</a:t>
            </a:r>
            <a:r>
              <a:rPr lang="cs-CZ" sz="2600" dirty="0" smtClean="0">
                <a:hlinkClick r:id="rId4" tooltip="Konjugovaná linolenová kyselina (stránka neexistuje)"/>
              </a:rPr>
              <a:t> kyseliny</a:t>
            </a:r>
            <a:r>
              <a:rPr lang="cs-CZ" sz="2600" dirty="0" smtClean="0"/>
              <a:t>. Je jedním z </a:t>
            </a:r>
            <a:r>
              <a:rPr lang="cs-CZ" sz="2600" dirty="0" err="1" smtClean="0">
                <a:hlinkClick r:id="rId5" tooltip="Konformace"/>
              </a:rPr>
              <a:t>konformačních</a:t>
            </a:r>
            <a:r>
              <a:rPr lang="cs-CZ" sz="2600" dirty="0" smtClean="0">
                <a:hlinkClick r:id="rId5" tooltip="Konformace"/>
              </a:rPr>
              <a:t> izomerů</a:t>
            </a:r>
            <a:r>
              <a:rPr lang="cs-CZ" sz="2600" dirty="0" smtClean="0"/>
              <a:t> </a:t>
            </a:r>
            <a:r>
              <a:rPr lang="cs-CZ" sz="2600" dirty="0" smtClean="0">
                <a:hlinkClick r:id="rId6" tooltip="Kyselina oktadekatrienová (stránka neexistuje)"/>
              </a:rPr>
              <a:t>kyseliny </a:t>
            </a:r>
            <a:r>
              <a:rPr lang="cs-CZ" sz="2600" dirty="0" err="1" smtClean="0">
                <a:hlinkClick r:id="rId6" tooltip="Kyselina oktadekatrienová (stránka neexistuje)"/>
              </a:rPr>
              <a:t>oktadekatrienové</a:t>
            </a:r>
            <a:r>
              <a:rPr lang="cs-CZ" sz="2600" dirty="0" smtClean="0"/>
              <a:t>. Často se nazývá jednoduše „</a:t>
            </a:r>
            <a:r>
              <a:rPr lang="cs-CZ" sz="2600" dirty="0" err="1" smtClean="0"/>
              <a:t>eleostearová</a:t>
            </a:r>
            <a:r>
              <a:rPr lang="cs-CZ" sz="2600" dirty="0" smtClean="0"/>
              <a:t>“, přestože existuje také </a:t>
            </a:r>
            <a:r>
              <a:rPr lang="cs-CZ" sz="2600" dirty="0" smtClean="0">
                <a:hlinkClick r:id="rId7" tooltip="Kyselina beta-eleostearová (stránka neexistuje)"/>
              </a:rPr>
              <a:t>kyselina β-</a:t>
            </a:r>
            <a:r>
              <a:rPr lang="cs-CZ" sz="2600" dirty="0" err="1" smtClean="0">
                <a:hlinkClick r:id="rId7" tooltip="Kyselina beta-eleostearová (stránka neexistuje)"/>
              </a:rPr>
              <a:t>eleostearová</a:t>
            </a:r>
            <a:r>
              <a:rPr lang="cs-CZ" sz="2600" dirty="0" smtClean="0"/>
              <a:t> (</a:t>
            </a:r>
            <a:r>
              <a:rPr lang="cs-CZ" sz="2600" dirty="0" smtClean="0">
                <a:hlinkClick r:id="rId8" tooltip="Cis-trans izomerie"/>
              </a:rPr>
              <a:t>izomer </a:t>
            </a:r>
            <a:r>
              <a:rPr lang="cs-CZ" sz="2600" i="1" dirty="0" smtClean="0">
                <a:hlinkClick r:id="rId8" tooltip="Cis-trans izomerie"/>
              </a:rPr>
              <a:t>trans</a:t>
            </a:r>
            <a:r>
              <a:rPr lang="cs-CZ" sz="2600" dirty="0" smtClean="0"/>
              <a:t> čili (9</a:t>
            </a:r>
            <a:r>
              <a:rPr lang="cs-CZ" sz="2600" i="1" dirty="0" smtClean="0"/>
              <a:t>E</a:t>
            </a:r>
            <a:r>
              <a:rPr lang="cs-CZ" sz="2600" dirty="0" smtClean="0"/>
              <a:t>,11</a:t>
            </a:r>
            <a:r>
              <a:rPr lang="cs-CZ" sz="2600" i="1" dirty="0" smtClean="0"/>
              <a:t>E</a:t>
            </a:r>
            <a:r>
              <a:rPr lang="cs-CZ" sz="2600" dirty="0" smtClean="0"/>
              <a:t>,13</a:t>
            </a:r>
            <a:r>
              <a:rPr lang="cs-CZ" sz="2600" i="1" dirty="0" smtClean="0"/>
              <a:t>E</a:t>
            </a:r>
            <a:r>
              <a:rPr lang="cs-CZ" sz="2600" dirty="0" smtClean="0"/>
              <a:t>)).</a:t>
            </a:r>
          </a:p>
          <a:p>
            <a:r>
              <a:rPr lang="cs-CZ" sz="2600" dirty="0" smtClean="0"/>
              <a:t>Tvoří přibližně 8 % </a:t>
            </a:r>
            <a:r>
              <a:rPr lang="cs-CZ" sz="2600" dirty="0" smtClean="0">
                <a:hlinkClick r:id="rId9" tooltip="Mastná kyselina"/>
              </a:rPr>
              <a:t>mastných kyselin</a:t>
            </a:r>
            <a:r>
              <a:rPr lang="cs-CZ" sz="2600" dirty="0" smtClean="0"/>
              <a:t> obsažených v </a:t>
            </a:r>
            <a:r>
              <a:rPr lang="cs-CZ" sz="2600" dirty="0" smtClean="0">
                <a:hlinkClick r:id="rId10" tooltip="Tungový olej (stránka neexistuje)"/>
              </a:rPr>
              <a:t>tungovém (čínském dřevném) oleji</a:t>
            </a:r>
            <a:r>
              <a:rPr lang="cs-CZ" sz="2600" dirty="0" smtClean="0"/>
              <a:t> a 60 % v oleji semen </a:t>
            </a:r>
            <a:r>
              <a:rPr lang="cs-CZ" sz="2600" dirty="0" smtClean="0">
                <a:hlinkClick r:id="rId11" tooltip="Hořká okurka (stránka neexistuje)"/>
              </a:rPr>
              <a:t>hořké okurky</a:t>
            </a:r>
            <a:r>
              <a:rPr lang="cs-CZ" sz="2600" dirty="0" smtClean="0"/>
              <a:t>. Díky svému vysokému stupni </a:t>
            </a:r>
            <a:r>
              <a:rPr lang="cs-CZ" sz="2600" dirty="0" smtClean="0">
                <a:hlinkClick r:id="rId9" tooltip="Mastná kyselina"/>
              </a:rPr>
              <a:t>nenasycenosti</a:t>
            </a:r>
            <a:r>
              <a:rPr lang="cs-CZ" sz="2600" dirty="0" smtClean="0"/>
              <a:t> propůjčuje tungovému oleji vlastnosti </a:t>
            </a:r>
            <a:r>
              <a:rPr lang="cs-CZ" sz="2600" dirty="0" err="1" smtClean="0">
                <a:hlinkClick r:id="rId12" tooltip="Zasychavý olej (stránka neexistuje)"/>
              </a:rPr>
              <a:t>zasychavého</a:t>
            </a:r>
            <a:r>
              <a:rPr lang="cs-CZ" sz="2600" dirty="0" smtClean="0">
                <a:hlinkClick r:id="rId12" tooltip="Zasychavý olej (stránka neexistuje)"/>
              </a:rPr>
              <a:t> oleje</a:t>
            </a:r>
            <a:r>
              <a:rPr lang="cs-CZ" sz="2600" dirty="0" smtClean="0"/>
              <a:t>.</a:t>
            </a:r>
            <a:endParaRPr lang="cs-CZ" sz="26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Nadpis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b="1" dirty="0" smtClean="0">
                <a:solidFill>
                  <a:srgbClr val="FF0000"/>
                </a:solidFill>
              </a:rPr>
              <a:t>Dřevný = čínský = tungový olej 3</a:t>
            </a:r>
            <a:endParaRPr lang="cs-CZ" sz="2800" b="1" dirty="0">
              <a:solidFill>
                <a:srgbClr val="FF0000"/>
              </a:solidFill>
            </a:endParaRP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27. 9. 2017</a:t>
            </a:r>
            <a:endParaRPr lang="sk-SK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PŘÍRODNÍ POLYMERY PŘF MU  dodatek II k lekci 2 2017</a:t>
            </a:r>
            <a:endParaRPr lang="sk-SK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2A1800-BFC7-4E22-8964-B8A4E143B637}" type="slidenum">
              <a:rPr lang="sk-SK" smtClean="0"/>
              <a:pPr>
                <a:defRPr/>
              </a:pPr>
              <a:t>4</a:t>
            </a:fld>
            <a:endParaRPr lang="sk-SK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124744"/>
            <a:ext cx="3847359" cy="2664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Obdélník 12"/>
          <p:cNvSpPr/>
          <p:nvPr/>
        </p:nvSpPr>
        <p:spPr>
          <a:xfrm>
            <a:off x="395536" y="3861048"/>
            <a:ext cx="37444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 err="1" smtClean="0">
                <a:solidFill>
                  <a:srgbClr val="008000"/>
                </a:solidFill>
              </a:rPr>
              <a:t>alpha</a:t>
            </a:r>
            <a:r>
              <a:rPr lang="cs-CZ" b="1" dirty="0" smtClean="0">
                <a:solidFill>
                  <a:srgbClr val="008000"/>
                </a:solidFill>
              </a:rPr>
              <a:t>-</a:t>
            </a:r>
            <a:r>
              <a:rPr lang="cs-CZ" b="1" dirty="0" err="1" smtClean="0">
                <a:solidFill>
                  <a:srgbClr val="008000"/>
                </a:solidFill>
              </a:rPr>
              <a:t>Eleostearic</a:t>
            </a:r>
            <a:r>
              <a:rPr lang="cs-CZ" b="1" dirty="0" smtClean="0">
                <a:solidFill>
                  <a:srgbClr val="008000"/>
                </a:solidFill>
              </a:rPr>
              <a:t> </a:t>
            </a:r>
            <a:r>
              <a:rPr lang="cs-CZ" b="1" dirty="0" err="1" smtClean="0">
                <a:solidFill>
                  <a:srgbClr val="008000"/>
                </a:solidFill>
              </a:rPr>
              <a:t>acid</a:t>
            </a:r>
            <a:r>
              <a:rPr lang="cs-CZ" b="1" dirty="0" smtClean="0">
                <a:solidFill>
                  <a:srgbClr val="008000"/>
                </a:solidFill>
              </a:rPr>
              <a:t> </a:t>
            </a:r>
            <a:endParaRPr lang="cs-CZ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4572000" y="1268760"/>
            <a:ext cx="424847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008000"/>
                </a:solidFill>
              </a:rPr>
              <a:t>„Svařování oleje“ – zahřátí na cca. 230 ° &gt; částečná polymerace &gt; rychlejší zasýchání</a:t>
            </a:r>
            <a:endParaRPr lang="cs-CZ" sz="2800" b="1" dirty="0">
              <a:solidFill>
                <a:srgbClr val="008000"/>
              </a:solidFill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4572000" y="3284984"/>
            <a:ext cx="4248472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rgbClr val="0000FF"/>
                </a:solidFill>
              </a:rPr>
              <a:t>Dvojné </a:t>
            </a:r>
            <a:r>
              <a:rPr lang="cs-CZ" sz="2800" b="1" dirty="0" smtClean="0">
                <a:solidFill>
                  <a:srgbClr val="0000FF"/>
                </a:solidFill>
              </a:rPr>
              <a:t>vazby</a:t>
            </a:r>
            <a:r>
              <a:rPr lang="cs-CZ" sz="2400" b="1" dirty="0" smtClean="0">
                <a:solidFill>
                  <a:srgbClr val="0000FF"/>
                </a:solidFill>
              </a:rPr>
              <a:t> mohou reagovat i s např. </a:t>
            </a:r>
            <a:r>
              <a:rPr lang="cs-CZ" sz="2400" b="1" dirty="0" err="1" smtClean="0">
                <a:solidFill>
                  <a:srgbClr val="0000FF"/>
                </a:solidFill>
              </a:rPr>
              <a:t>maleinanhyridem</a:t>
            </a:r>
            <a:r>
              <a:rPr lang="cs-CZ" sz="2400" b="1" dirty="0" smtClean="0">
                <a:solidFill>
                  <a:srgbClr val="0000FF"/>
                </a:solidFill>
              </a:rPr>
              <a:t> &gt; modifikace pro vytvoření esterů (kromě –COOH už v molekule původní)</a:t>
            </a:r>
            <a:endParaRPr lang="cs-CZ" sz="2400" b="1" dirty="0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Nadpis 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/>
          <a:lstStyle/>
          <a:p>
            <a:r>
              <a:rPr lang="cs-CZ" sz="2800" b="1" dirty="0" smtClean="0">
                <a:solidFill>
                  <a:srgbClr val="FF0000"/>
                </a:solidFill>
              </a:rPr>
              <a:t>Jak URYCHLIT VYSÝCHÁNÍ OLEJE?</a:t>
            </a:r>
            <a:endParaRPr lang="cs-CZ" sz="2800" b="1" dirty="0">
              <a:solidFill>
                <a:srgbClr val="FF0000"/>
              </a:solidFill>
            </a:endParaRP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27. 9. 2017</a:t>
            </a:r>
            <a:endParaRPr lang="sk-SK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PŘÍRODNÍ POLYMERY PŘF MU  dodatek II k lekci 2 2017</a:t>
            </a:r>
            <a:endParaRPr lang="sk-SK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2A1800-BFC7-4E22-8964-B8A4E143B637}" type="slidenum">
              <a:rPr lang="sk-SK" smtClean="0"/>
              <a:pPr>
                <a:defRPr/>
              </a:pPr>
              <a:t>5</a:t>
            </a:fld>
            <a:endParaRPr lang="sk-SK"/>
          </a:p>
        </p:txBody>
      </p:sp>
      <p:pic>
        <p:nvPicPr>
          <p:cNvPr id="12" name="Obrázek 11" descr="img48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16200000">
            <a:off x="3272413" y="-1248077"/>
            <a:ext cx="2736304" cy="8634074"/>
          </a:xfrm>
          <a:prstGeom prst="rect">
            <a:avLst/>
          </a:prstGeom>
        </p:spPr>
      </p:pic>
      <p:sp>
        <p:nvSpPr>
          <p:cNvPr id="16" name="TextovéPole 15"/>
          <p:cNvSpPr txBox="1"/>
          <p:nvPr/>
        </p:nvSpPr>
        <p:spPr>
          <a:xfrm>
            <a:off x="323528" y="836712"/>
            <a:ext cx="856895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rgbClr val="0000FF"/>
                </a:solidFill>
              </a:rPr>
              <a:t>Kovy přechodné valence, např. Fe</a:t>
            </a:r>
            <a:r>
              <a:rPr lang="cs-CZ" sz="2400" b="1" baseline="30000" dirty="0" smtClean="0">
                <a:solidFill>
                  <a:srgbClr val="0000FF"/>
                </a:solidFill>
              </a:rPr>
              <a:t>3+ </a:t>
            </a:r>
            <a:r>
              <a:rPr lang="cs-CZ" sz="2400" b="1" dirty="0" smtClean="0">
                <a:solidFill>
                  <a:srgbClr val="0000FF"/>
                </a:solidFill>
              </a:rPr>
              <a:t>, Co</a:t>
            </a:r>
            <a:r>
              <a:rPr lang="cs-CZ" sz="2400" b="1" baseline="30000" dirty="0" smtClean="0">
                <a:solidFill>
                  <a:srgbClr val="0000FF"/>
                </a:solidFill>
              </a:rPr>
              <a:t>2+ </a:t>
            </a:r>
            <a:r>
              <a:rPr lang="cs-CZ" sz="2400" b="1" dirty="0" smtClean="0">
                <a:solidFill>
                  <a:srgbClr val="0000FF"/>
                </a:solidFill>
              </a:rPr>
              <a:t>, Mn</a:t>
            </a:r>
            <a:r>
              <a:rPr lang="cs-CZ" sz="2400" b="1" baseline="30000" dirty="0" smtClean="0">
                <a:solidFill>
                  <a:srgbClr val="0000FF"/>
                </a:solidFill>
              </a:rPr>
              <a:t>2+ </a:t>
            </a:r>
            <a:r>
              <a:rPr lang="cs-CZ" sz="2400" b="1" dirty="0" smtClean="0">
                <a:solidFill>
                  <a:srgbClr val="0000FF"/>
                </a:solidFill>
              </a:rPr>
              <a:t>, </a:t>
            </a:r>
            <a:r>
              <a:rPr lang="cs-CZ" sz="2400" b="1" dirty="0" err="1" smtClean="0">
                <a:solidFill>
                  <a:srgbClr val="0000FF"/>
                </a:solidFill>
              </a:rPr>
              <a:t>Pb</a:t>
            </a:r>
            <a:r>
              <a:rPr lang="cs-CZ" sz="2400" b="1" baseline="30000" dirty="0" smtClean="0">
                <a:solidFill>
                  <a:srgbClr val="0000FF"/>
                </a:solidFill>
              </a:rPr>
              <a:t>+2</a:t>
            </a:r>
            <a:endParaRPr lang="cs-CZ" sz="2400" b="1" dirty="0" smtClean="0">
              <a:solidFill>
                <a:srgbClr val="0000FF"/>
              </a:solidFill>
            </a:endParaRPr>
          </a:p>
          <a:p>
            <a:r>
              <a:rPr lang="cs-CZ" sz="2400" b="1" dirty="0" smtClean="0">
                <a:solidFill>
                  <a:srgbClr val="0000FF"/>
                </a:solidFill>
              </a:rPr>
              <a:t>Tzv. </a:t>
            </a:r>
            <a:r>
              <a:rPr lang="cs-CZ" sz="3200" b="1" dirty="0" smtClean="0">
                <a:solidFill>
                  <a:srgbClr val="0000FF"/>
                </a:solidFill>
                <a:latin typeface="Arial Black" pitchFamily="34" charset="0"/>
              </a:rPr>
              <a:t>SIKATIVY</a:t>
            </a:r>
            <a:r>
              <a:rPr lang="cs-CZ" sz="3200" b="1" baseline="30000" dirty="0" smtClean="0">
                <a:solidFill>
                  <a:srgbClr val="0000FF"/>
                </a:solidFill>
                <a:latin typeface="Arial Black" pitchFamily="34" charset="0"/>
              </a:rPr>
              <a:t>  </a:t>
            </a:r>
            <a:endParaRPr lang="cs-CZ" sz="2400" b="1" baseline="30000" dirty="0">
              <a:solidFill>
                <a:srgbClr val="0000FF"/>
              </a:solidFill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Nadpis 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r>
              <a:rPr lang="sk-SK" sz="2800" b="1" kern="1200" dirty="0" err="1" smtClean="0">
                <a:solidFill>
                  <a:srgbClr val="FF0000"/>
                </a:solidFill>
                <a:ea typeface="Times New Roman"/>
                <a:cs typeface="Times New Roman"/>
              </a:rPr>
              <a:t>Naftenát</a:t>
            </a:r>
            <a:r>
              <a:rPr lang="sk-SK" sz="2800" b="1" kern="1200" dirty="0" smtClean="0">
                <a:solidFill>
                  <a:srgbClr val="FF0000"/>
                </a:solidFill>
                <a:ea typeface="Times New Roman"/>
                <a:cs typeface="Times New Roman"/>
              </a:rPr>
              <a:t> kobaltu – </a:t>
            </a:r>
            <a:r>
              <a:rPr lang="sk-SK" sz="2800" b="1" kern="1200" dirty="0" err="1" smtClean="0">
                <a:solidFill>
                  <a:srgbClr val="FF0000"/>
                </a:solidFill>
                <a:ea typeface="Times New Roman"/>
                <a:cs typeface="Times New Roman"/>
              </a:rPr>
              <a:t>nejběžnější</a:t>
            </a:r>
            <a:r>
              <a:rPr lang="sk-SK" sz="2800" b="1" kern="1200" dirty="0" smtClean="0">
                <a:solidFill>
                  <a:srgbClr val="FF0000"/>
                </a:solidFill>
                <a:ea typeface="Times New Roman"/>
                <a:cs typeface="Times New Roman"/>
              </a:rPr>
              <a:t> SIKATIV 1</a:t>
            </a:r>
            <a:endParaRPr lang="cs-CZ" sz="2800" b="1" dirty="0">
              <a:solidFill>
                <a:srgbClr val="FF0000"/>
              </a:solidFill>
            </a:endParaRPr>
          </a:p>
        </p:txBody>
      </p:sp>
      <p:sp>
        <p:nvSpPr>
          <p:cNvPr id="11" name="Zástupný symbol pro obsah 10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/>
          <a:lstStyle/>
          <a:p>
            <a:r>
              <a:rPr lang="cs-CZ" b="1" dirty="0" smtClean="0">
                <a:solidFill>
                  <a:srgbClr val="0000FF"/>
                </a:solidFill>
                <a:latin typeface="Arial Black" pitchFamily="34" charset="0"/>
              </a:rPr>
              <a:t>NENÍ ODVOZEN OD NAFTALÉNU!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Naphthenic acid (</a:t>
            </a:r>
            <a:r>
              <a:rPr lang="en-US" b="1" dirty="0" smtClean="0">
                <a:solidFill>
                  <a:srgbClr val="FF0000"/>
                </a:solidFill>
                <a:hlinkClick r:id="rId2" tooltip="CAS registry number"/>
              </a:rPr>
              <a:t>CAS</a:t>
            </a:r>
            <a:r>
              <a:rPr lang="en-US" b="1" dirty="0" smtClean="0">
                <a:solidFill>
                  <a:srgbClr val="FF0000"/>
                </a:solidFill>
              </a:rPr>
              <a:t>: </a:t>
            </a:r>
            <a:r>
              <a:rPr lang="en-US" b="1" dirty="0" smtClean="0">
                <a:solidFill>
                  <a:srgbClr val="FF0000"/>
                </a:solidFill>
                <a:hlinkClick r:id="rId3"/>
              </a:rPr>
              <a:t>1338-24-5</a:t>
            </a:r>
            <a:r>
              <a:rPr lang="en-US" b="1" dirty="0" smtClean="0">
                <a:solidFill>
                  <a:srgbClr val="FF0000"/>
                </a:solidFill>
              </a:rPr>
              <a:t> ) </a:t>
            </a:r>
            <a:endParaRPr lang="cs-CZ" b="1" dirty="0" smtClean="0">
              <a:solidFill>
                <a:srgbClr val="FF0000"/>
              </a:solidFill>
            </a:endParaRPr>
          </a:p>
          <a:p>
            <a:pPr lvl="1" algn="just"/>
            <a:r>
              <a:rPr lang="en-US" sz="2000" b="1" dirty="0" smtClean="0"/>
              <a:t>is the name for an unspecific mixture of several </a:t>
            </a:r>
            <a:r>
              <a:rPr lang="en-US" sz="2000" b="1" dirty="0" err="1" smtClean="0">
                <a:hlinkClick r:id="rId4" tooltip="Cyclopentane"/>
              </a:rPr>
              <a:t>cyclopentyl</a:t>
            </a:r>
            <a:r>
              <a:rPr lang="en-US" sz="2000" b="1" dirty="0" smtClean="0"/>
              <a:t> and </a:t>
            </a:r>
            <a:r>
              <a:rPr lang="en-US" sz="2000" b="1" dirty="0" err="1" smtClean="0">
                <a:hlinkClick r:id="rId5" tooltip="Cyclohexane"/>
              </a:rPr>
              <a:t>cyclohexyl</a:t>
            </a:r>
            <a:r>
              <a:rPr lang="en-US" sz="2000" b="1" dirty="0" smtClean="0"/>
              <a:t> carboxylic acids with molecular weight of 120 to well over 700 </a:t>
            </a:r>
            <a:r>
              <a:rPr lang="en-US" sz="2000" b="1" dirty="0" smtClean="0">
                <a:hlinkClick r:id="rId6" tooltip="Atomic mass unit"/>
              </a:rPr>
              <a:t>atomic mass units</a:t>
            </a:r>
            <a:r>
              <a:rPr lang="en-US" sz="2000" b="1" dirty="0" smtClean="0"/>
              <a:t>. The main fraction are carboxylic acids with a carbon backbone of 9 to 20 carbons. Salts of naphthenic acids, which are </a:t>
            </a:r>
            <a:r>
              <a:rPr lang="en-US" sz="2000" b="1" dirty="0" err="1" smtClean="0"/>
              <a:t>naphthenates</a:t>
            </a:r>
            <a:r>
              <a:rPr lang="en-US" sz="2000" b="1" dirty="0" smtClean="0"/>
              <a:t>, are widely used as hydrophobic sources of metal ions in diverse applications.</a:t>
            </a:r>
            <a:endParaRPr lang="cs-CZ" sz="2000" b="1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27. 9. 2017</a:t>
            </a:r>
            <a:endParaRPr lang="sk-SK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PŘÍRODNÍ POLYMERY PŘF MU  dodatek II k lekci 2 2017</a:t>
            </a:r>
            <a:endParaRPr lang="sk-SK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2A1800-BFC7-4E22-8964-B8A4E143B637}" type="slidenum">
              <a:rPr lang="sk-SK" smtClean="0"/>
              <a:pPr>
                <a:defRPr/>
              </a:pPr>
              <a:t>6</a:t>
            </a:fld>
            <a:endParaRPr lang="sk-SK"/>
          </a:p>
        </p:txBody>
      </p:sp>
      <p:pic>
        <p:nvPicPr>
          <p:cNvPr id="13" name="Obrázek 12" descr="425PX-~1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4427984" y="4797152"/>
            <a:ext cx="4048125" cy="135255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Nadpis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z="2800" b="1" kern="1200" dirty="0" err="1" smtClean="0">
                <a:solidFill>
                  <a:srgbClr val="FF0000"/>
                </a:solidFill>
                <a:ea typeface="Times New Roman"/>
                <a:cs typeface="Times New Roman"/>
              </a:rPr>
              <a:t>Naftenát</a:t>
            </a:r>
            <a:r>
              <a:rPr lang="sk-SK" sz="2800" b="1" kern="1200" dirty="0" smtClean="0">
                <a:solidFill>
                  <a:srgbClr val="FF0000"/>
                </a:solidFill>
                <a:ea typeface="Times New Roman"/>
                <a:cs typeface="Times New Roman"/>
              </a:rPr>
              <a:t> kobaltu – </a:t>
            </a:r>
            <a:r>
              <a:rPr lang="sk-SK" sz="2800" b="1" kern="1200" dirty="0" err="1" smtClean="0">
                <a:solidFill>
                  <a:srgbClr val="FF0000"/>
                </a:solidFill>
                <a:ea typeface="Times New Roman"/>
                <a:cs typeface="Times New Roman"/>
              </a:rPr>
              <a:t>nejběžnější</a:t>
            </a:r>
            <a:r>
              <a:rPr lang="sk-SK" sz="2800" b="1" kern="1200" dirty="0" smtClean="0">
                <a:solidFill>
                  <a:srgbClr val="FF0000"/>
                </a:solidFill>
                <a:ea typeface="Times New Roman"/>
                <a:cs typeface="Times New Roman"/>
              </a:rPr>
              <a:t> SIKATIV 2</a:t>
            </a:r>
            <a:endParaRPr lang="cs-CZ" sz="2800" b="1" dirty="0">
              <a:solidFill>
                <a:srgbClr val="FF0000"/>
              </a:solidFill>
            </a:endParaRPr>
          </a:p>
        </p:txBody>
      </p:sp>
      <p:sp>
        <p:nvSpPr>
          <p:cNvPr id="14" name="Zástupný symbol pro obsah 13"/>
          <p:cNvSpPr>
            <a:spLocks noGrp="1"/>
          </p:cNvSpPr>
          <p:nvPr>
            <p:ph idx="1"/>
          </p:nvPr>
        </p:nvSpPr>
        <p:spPr>
          <a:xfrm>
            <a:off x="539552" y="1268760"/>
            <a:ext cx="8229600" cy="4824536"/>
          </a:xfrm>
        </p:spPr>
        <p:txBody>
          <a:bodyPr/>
          <a:lstStyle/>
          <a:p>
            <a:r>
              <a:rPr lang="cs-CZ" dirty="0" smtClean="0"/>
              <a:t>Rozpustný ve vysýchavých olejích</a:t>
            </a:r>
          </a:p>
          <a:p>
            <a:r>
              <a:rPr lang="cs-CZ" b="1" dirty="0" smtClean="0">
                <a:solidFill>
                  <a:srgbClr val="0000FF"/>
                </a:solidFill>
              </a:rPr>
              <a:t>Příprava:</a:t>
            </a:r>
          </a:p>
          <a:p>
            <a:pPr lvl="1"/>
            <a:r>
              <a:rPr lang="cs-CZ" b="1" dirty="0" err="1" smtClean="0">
                <a:solidFill>
                  <a:srgbClr val="0000FF"/>
                </a:solidFill>
              </a:rPr>
              <a:t>CoO</a:t>
            </a:r>
            <a:r>
              <a:rPr lang="cs-CZ" b="1" dirty="0" smtClean="0">
                <a:solidFill>
                  <a:srgbClr val="0000FF"/>
                </a:solidFill>
              </a:rPr>
              <a:t> + </a:t>
            </a:r>
            <a:r>
              <a:rPr lang="en-US" b="1" dirty="0" smtClean="0">
                <a:solidFill>
                  <a:srgbClr val="0000FF"/>
                </a:solidFill>
              </a:rPr>
              <a:t>naphthenic acids</a:t>
            </a:r>
            <a:r>
              <a:rPr lang="cs-CZ" b="1" dirty="0" smtClean="0">
                <a:solidFill>
                  <a:srgbClr val="0000FF"/>
                </a:solidFill>
              </a:rPr>
              <a:t> &gt; vaření při teplotách nad 200 °C</a:t>
            </a:r>
          </a:p>
          <a:p>
            <a:pPr lvl="1"/>
            <a:r>
              <a:rPr lang="cs-CZ" b="1" dirty="0" smtClean="0">
                <a:solidFill>
                  <a:srgbClr val="008000"/>
                </a:solidFill>
              </a:rPr>
              <a:t>Často se svařují směsi kysličníků </a:t>
            </a:r>
            <a:r>
              <a:rPr lang="cs-CZ" b="1" dirty="0" err="1" smtClean="0">
                <a:solidFill>
                  <a:srgbClr val="008000"/>
                </a:solidFill>
              </a:rPr>
              <a:t>Pb</a:t>
            </a:r>
            <a:r>
              <a:rPr lang="cs-CZ" b="1" dirty="0" smtClean="0">
                <a:solidFill>
                  <a:srgbClr val="008000"/>
                </a:solidFill>
              </a:rPr>
              <a:t> + Co + </a:t>
            </a:r>
            <a:r>
              <a:rPr lang="cs-CZ" b="1" dirty="0" err="1" smtClean="0">
                <a:solidFill>
                  <a:srgbClr val="008000"/>
                </a:solidFill>
              </a:rPr>
              <a:t>Mn</a:t>
            </a:r>
            <a:endParaRPr lang="cs-CZ" b="1" dirty="0" smtClean="0">
              <a:solidFill>
                <a:srgbClr val="008000"/>
              </a:solidFill>
            </a:endParaRPr>
          </a:p>
          <a:p>
            <a:r>
              <a:rPr lang="cs-CZ" dirty="0" smtClean="0"/>
              <a:t>Předpokládá se jak iontová vazba, tj. disociace na aniont s karboxylem a kationt Co</a:t>
            </a:r>
            <a:r>
              <a:rPr lang="cs-CZ" baseline="30000" dirty="0" smtClean="0"/>
              <a:t>+2</a:t>
            </a:r>
            <a:r>
              <a:rPr lang="cs-CZ" dirty="0" smtClean="0"/>
              <a:t>, tak jen koordinační sloučenina</a:t>
            </a:r>
            <a:endParaRPr lang="cs-CZ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27. 9. 2017</a:t>
            </a:r>
            <a:endParaRPr lang="sk-SK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PŘÍRODNÍ POLYMERY PŘF MU  dodatek II k lekci 2 2017</a:t>
            </a:r>
            <a:endParaRPr lang="sk-SK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2A1800-BFC7-4E22-8964-B8A4E143B637}" type="slidenum">
              <a:rPr lang="sk-SK" smtClean="0"/>
              <a:pPr>
                <a:defRPr/>
              </a:pPr>
              <a:t>7</a:t>
            </a:fld>
            <a:endParaRPr lang="sk-SK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Nadpis 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sk-SK" sz="2800" b="1" kern="1200" dirty="0" smtClean="0">
                <a:solidFill>
                  <a:srgbClr val="FF0000"/>
                </a:solidFill>
                <a:ea typeface="Times New Roman"/>
                <a:cs typeface="Times New Roman"/>
              </a:rPr>
              <a:t>SIKATIV 3</a:t>
            </a:r>
            <a:endParaRPr lang="cs-CZ" sz="2800" b="1" dirty="0">
              <a:solidFill>
                <a:srgbClr val="FF0000"/>
              </a:solidFill>
            </a:endParaRPr>
          </a:p>
        </p:txBody>
      </p:sp>
      <p:sp>
        <p:nvSpPr>
          <p:cNvPr id="14" name="Zástupný symbol pro obsah 13"/>
          <p:cNvSpPr>
            <a:spLocks noGrp="1"/>
          </p:cNvSpPr>
          <p:nvPr>
            <p:ph idx="1"/>
          </p:nvPr>
        </p:nvSpPr>
        <p:spPr>
          <a:xfrm>
            <a:off x="539552" y="1268760"/>
            <a:ext cx="8229600" cy="4824536"/>
          </a:xfrm>
        </p:spPr>
        <p:txBody>
          <a:bodyPr/>
          <a:lstStyle/>
          <a:p>
            <a:r>
              <a:rPr lang="cs-CZ" b="1" dirty="0" smtClean="0">
                <a:solidFill>
                  <a:srgbClr val="008000"/>
                </a:solidFill>
              </a:rPr>
              <a:t>Často se svařují směsi kysličníků </a:t>
            </a:r>
            <a:r>
              <a:rPr lang="cs-CZ" b="1" dirty="0" err="1" smtClean="0">
                <a:solidFill>
                  <a:srgbClr val="008000"/>
                </a:solidFill>
              </a:rPr>
              <a:t>Pb</a:t>
            </a:r>
            <a:r>
              <a:rPr lang="cs-CZ" b="1" dirty="0" smtClean="0">
                <a:solidFill>
                  <a:srgbClr val="008000"/>
                </a:solidFill>
              </a:rPr>
              <a:t> + Co + </a:t>
            </a:r>
            <a:r>
              <a:rPr lang="cs-CZ" b="1" dirty="0" err="1" smtClean="0">
                <a:solidFill>
                  <a:srgbClr val="008000"/>
                </a:solidFill>
              </a:rPr>
              <a:t>Mn</a:t>
            </a:r>
            <a:r>
              <a:rPr lang="cs-CZ" b="1" dirty="0" smtClean="0">
                <a:solidFill>
                  <a:srgbClr val="008000"/>
                </a:solidFill>
              </a:rPr>
              <a:t>  v KALAFUNĚ </a:t>
            </a:r>
            <a:r>
              <a:rPr lang="cs-CZ" b="1" dirty="0" smtClean="0">
                <a:solidFill>
                  <a:srgbClr val="0000FF"/>
                </a:solidFill>
              </a:rPr>
              <a:t>&gt; vaření při teplotách až 300 °C</a:t>
            </a:r>
            <a:endParaRPr lang="cs-CZ" b="1" dirty="0" smtClean="0">
              <a:solidFill>
                <a:srgbClr val="008000"/>
              </a:solidFill>
            </a:endParaRP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27. 9. 2017</a:t>
            </a:r>
            <a:endParaRPr lang="sk-SK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PŘÍRODNÍ POLYMERY PŘF MU  dodatek II k lekci 2 2017</a:t>
            </a:r>
            <a:endParaRPr lang="sk-SK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2A1800-BFC7-4E22-8964-B8A4E143B637}" type="slidenum">
              <a:rPr lang="sk-SK" smtClean="0"/>
              <a:pPr>
                <a:defRPr/>
              </a:pPr>
              <a:t>8</a:t>
            </a:fld>
            <a:endParaRPr lang="sk-SK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2121</TotalTime>
  <Words>479</Words>
  <Application>Microsoft Office PowerPoint</Application>
  <PresentationFormat>Předvádění na obrazovce (4:3)</PresentationFormat>
  <Paragraphs>59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Default Design</vt:lpstr>
      <vt:lpstr>PŘÍRODNÍ POLYMERY Dřevný olej, naftenát kobaltu  DODATEK II K PŘEDNÁŠCE </vt:lpstr>
      <vt:lpstr>Dřevný = čínský = tungový olej 1</vt:lpstr>
      <vt:lpstr>Dřevný = čínský = tungový olej 2</vt:lpstr>
      <vt:lpstr>Dřevný = čínský = tungový olej 3</vt:lpstr>
      <vt:lpstr>Jak URYCHLIT VYSÝCHÁNÍ OLEJE?</vt:lpstr>
      <vt:lpstr>Naftenát kobaltu – nejběžnější SIKATIV 1</vt:lpstr>
      <vt:lpstr>Naftenát kobaltu – nejběžnější SIKATIV 2</vt:lpstr>
      <vt:lpstr>SIKATIV 3</vt:lpstr>
    </vt:vector>
  </TitlesOfParts>
  <Company>Home Studio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NAVRHOVÁNÍ VÝROBKŮ Z PLASTŮ</dc:title>
  <dc:creator>LP</dc:creator>
  <cp:lastModifiedBy>ladapospa</cp:lastModifiedBy>
  <cp:revision>203</cp:revision>
  <dcterms:created xsi:type="dcterms:W3CDTF">2008-02-10T16:41:08Z</dcterms:created>
  <dcterms:modified xsi:type="dcterms:W3CDTF">2017-09-26T17:14:05Z</dcterms:modified>
</cp:coreProperties>
</file>