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36" r:id="rId3"/>
    <p:sldId id="372" r:id="rId4"/>
    <p:sldId id="337" r:id="rId5"/>
    <p:sldId id="373" r:id="rId6"/>
    <p:sldId id="374" r:id="rId7"/>
    <p:sldId id="375" r:id="rId8"/>
    <p:sldId id="376" r:id="rId9"/>
    <p:sldId id="377" r:id="rId10"/>
    <p:sldId id="341" r:id="rId11"/>
    <p:sldId id="378" r:id="rId12"/>
    <p:sldId id="379" r:id="rId13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Click to edit Master text styles</a:t>
            </a:r>
          </a:p>
          <a:p>
            <a:pPr lvl="1"/>
            <a:r>
              <a:rPr lang="sk-SK" noProof="0" smtClean="0"/>
              <a:t>Second level</a:t>
            </a:r>
          </a:p>
          <a:p>
            <a:pPr lvl="2"/>
            <a:r>
              <a:rPr lang="sk-SK" noProof="0" smtClean="0"/>
              <a:t>Third level</a:t>
            </a:r>
          </a:p>
          <a:p>
            <a:pPr lvl="3"/>
            <a:r>
              <a:rPr lang="sk-SK" noProof="0" smtClean="0"/>
              <a:t>Fourth level</a:t>
            </a:r>
          </a:p>
          <a:p>
            <a:pPr lvl="4"/>
            <a:r>
              <a:rPr lang="sk-SK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A020E8-AC26-45A2-8DDA-4796D5812D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159F9-13B7-4B9F-BAF9-1E91E2B4D0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EF-75A2-445F-BA42-21AAA1105D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0A45-28A5-461E-8B92-945FC723D8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F317E-C5B4-4DAB-9674-AFCC279BEA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1B0DE-FA74-4AFF-A5C7-1440790630E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162C-1DBC-4BD0-B3FA-CB1FC3ECB0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68248-660C-447C-855D-37CBFB62877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A1800-BFC7-4E22-8964-B8A4E143B6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65BE-C659-4ABD-A817-DED046766B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E1EA-64DE-4526-BF42-981E8B573A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294A2-FC15-4664-8301-AA3F984E84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1612-7D2C-4A80-B82F-FB90E81E0EC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CD623B-DDD8-4A6A-9C50-793E8D3E8A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47813" y="6245225"/>
            <a:ext cx="6696075" cy="476250"/>
          </a:xfrm>
          <a:noFill/>
        </p:spPr>
        <p:txBody>
          <a:bodyPr/>
          <a:lstStyle/>
          <a:p>
            <a:r>
              <a:rPr lang="pl-PL" smtClean="0"/>
              <a:t>PŘÍRODNÍ POLYMERY PŘF MU   dodatek I k lekci 2 2017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CBC22-831C-497A-92CA-C8075AB01A1C}" type="slidenum">
              <a:rPr lang="sk-SK" smtClean="0"/>
              <a:pPr/>
              <a:t>1</a:t>
            </a:fld>
            <a:endParaRPr lang="sk-SK" dirty="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88640"/>
            <a:ext cx="7772400" cy="2448272"/>
          </a:xfrm>
        </p:spPr>
        <p:txBody>
          <a:bodyPr/>
          <a:lstStyle/>
          <a:p>
            <a:pPr eaLnBrk="1" hangingPunct="1"/>
            <a:r>
              <a:rPr lang="sk-SK" sz="4000" b="1" dirty="0" smtClean="0">
                <a:solidFill>
                  <a:srgbClr val="FF0000"/>
                </a:solidFill>
              </a:rPr>
              <a:t>PŘÍRODNÍ POLYMERY</a:t>
            </a:r>
            <a:br>
              <a:rPr lang="sk-SK" sz="4000" b="1" dirty="0" smtClean="0">
                <a:solidFill>
                  <a:srgbClr val="FF0000"/>
                </a:solidFill>
              </a:rPr>
            </a:br>
            <a:r>
              <a:rPr lang="sk-SK" sz="4000" b="1" dirty="0" err="1" smtClean="0">
                <a:solidFill>
                  <a:srgbClr val="008000"/>
                </a:solidFill>
              </a:rPr>
              <a:t>V</a:t>
            </a:r>
            <a:r>
              <a:rPr lang="sk-SK" sz="4000" b="1" kern="1200" dirty="0" err="1" smtClean="0">
                <a:solidFill>
                  <a:srgbClr val="008000"/>
                </a:solidFill>
                <a:ea typeface="Times New Roman"/>
                <a:cs typeface="Times New Roman"/>
              </a:rPr>
              <a:t>ysýchavé</a:t>
            </a:r>
            <a:r>
              <a:rPr lang="sk-SK" sz="4000" b="1" kern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oleje</a:t>
            </a:r>
            <a:br>
              <a:rPr lang="sk-SK" sz="4000" b="1" kern="1200" dirty="0" smtClean="0">
                <a:solidFill>
                  <a:srgbClr val="008000"/>
                </a:solidFill>
                <a:ea typeface="Times New Roman"/>
                <a:cs typeface="Times New Roman"/>
              </a:rPr>
            </a:br>
            <a:r>
              <a:rPr lang="sk-SK" sz="4000" b="1" kern="1200" dirty="0" err="1" smtClean="0">
                <a:solidFill>
                  <a:srgbClr val="008000"/>
                </a:solidFill>
                <a:ea typeface="Times New Roman"/>
                <a:cs typeface="Times New Roman"/>
              </a:rPr>
              <a:t>oxidace</a:t>
            </a:r>
            <a:r>
              <a:rPr lang="sk-SK" sz="4000" b="1" kern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, </a:t>
            </a:r>
            <a:r>
              <a:rPr lang="sk-SK" sz="4000" b="1" kern="1200" dirty="0" err="1" smtClean="0">
                <a:solidFill>
                  <a:srgbClr val="008000"/>
                </a:solidFill>
                <a:ea typeface="Times New Roman"/>
                <a:cs typeface="Times New Roman"/>
              </a:rPr>
              <a:t>degradace</a:t>
            </a:r>
            <a:r>
              <a:rPr lang="sk-SK" sz="4000" b="1" kern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, tepelné úpravy, FERMEŽE</a:t>
            </a:r>
            <a:endParaRPr lang="sk-SK" sz="4000" b="1" dirty="0" smtClean="0">
              <a:solidFill>
                <a:srgbClr val="008000"/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636912"/>
            <a:ext cx="6400800" cy="3600400"/>
          </a:xfrm>
        </p:spPr>
        <p:txBody>
          <a:bodyPr/>
          <a:lstStyle/>
          <a:p>
            <a:pPr eaLnBrk="1" hangingPunct="1"/>
            <a:r>
              <a:rPr lang="cs-CZ" sz="2400" b="1" dirty="0" smtClean="0"/>
              <a:t>RNDr. Ladislav Pospíšil, CSc.</a:t>
            </a:r>
          </a:p>
          <a:p>
            <a:pPr eaLnBrk="1" hangingPunct="1"/>
            <a:r>
              <a:rPr lang="cs-CZ" sz="2400" b="1" dirty="0" smtClean="0">
                <a:solidFill>
                  <a:srgbClr val="C00000"/>
                </a:solidFill>
              </a:rPr>
              <a:t>UČO:29716</a:t>
            </a:r>
            <a:endParaRPr lang="sk-SK" sz="2400" b="1" dirty="0" smtClean="0">
              <a:solidFill>
                <a:srgbClr val="C00000"/>
              </a:solidFill>
            </a:endParaRPr>
          </a:p>
        </p:txBody>
      </p:sp>
      <p:sp>
        <p:nvSpPr>
          <p:cNvPr id="307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27. 9. 20017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Jak URYCHLIT VYSÝCHÁNÍ OLEJE?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10</a:t>
            </a:fld>
            <a:endParaRPr lang="sk-SK"/>
          </a:p>
        </p:txBody>
      </p:sp>
      <p:pic>
        <p:nvPicPr>
          <p:cNvPr id="12" name="Obrázek 11" descr="img4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3272413" y="-1248077"/>
            <a:ext cx="2736304" cy="8634074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323528" y="836712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00FF"/>
                </a:solidFill>
              </a:rPr>
              <a:t>Kovy přechodné valence, např. Fe</a:t>
            </a:r>
            <a:r>
              <a:rPr lang="cs-CZ" sz="2400" b="1" baseline="30000" dirty="0" smtClean="0">
                <a:solidFill>
                  <a:srgbClr val="0000FF"/>
                </a:solidFill>
              </a:rPr>
              <a:t>3+ </a:t>
            </a:r>
            <a:r>
              <a:rPr lang="cs-CZ" sz="2400" b="1" dirty="0" smtClean="0">
                <a:solidFill>
                  <a:srgbClr val="0000FF"/>
                </a:solidFill>
              </a:rPr>
              <a:t>, Co</a:t>
            </a:r>
            <a:r>
              <a:rPr lang="cs-CZ" sz="2400" b="1" baseline="30000" dirty="0" smtClean="0">
                <a:solidFill>
                  <a:srgbClr val="0000FF"/>
                </a:solidFill>
              </a:rPr>
              <a:t>2+ </a:t>
            </a:r>
            <a:r>
              <a:rPr lang="cs-CZ" sz="2400" b="1" dirty="0" smtClean="0">
                <a:solidFill>
                  <a:srgbClr val="0000FF"/>
                </a:solidFill>
              </a:rPr>
              <a:t>, Mn</a:t>
            </a:r>
            <a:r>
              <a:rPr lang="cs-CZ" sz="2400" b="1" baseline="30000" dirty="0" smtClean="0">
                <a:solidFill>
                  <a:srgbClr val="0000FF"/>
                </a:solidFill>
              </a:rPr>
              <a:t>2+ </a:t>
            </a:r>
            <a:r>
              <a:rPr lang="cs-CZ" sz="2400" b="1" dirty="0" smtClean="0">
                <a:solidFill>
                  <a:srgbClr val="0000FF"/>
                </a:solidFill>
              </a:rPr>
              <a:t>, </a:t>
            </a:r>
            <a:r>
              <a:rPr lang="cs-CZ" sz="2400" b="1" dirty="0" err="1" smtClean="0">
                <a:solidFill>
                  <a:srgbClr val="0000FF"/>
                </a:solidFill>
              </a:rPr>
              <a:t>Pb</a:t>
            </a:r>
            <a:r>
              <a:rPr lang="cs-CZ" sz="2400" b="1" baseline="30000" dirty="0" smtClean="0">
                <a:solidFill>
                  <a:srgbClr val="0000FF"/>
                </a:solidFill>
              </a:rPr>
              <a:t>+2</a:t>
            </a:r>
            <a:endParaRPr lang="cs-CZ" sz="2400" b="1" dirty="0" smtClean="0">
              <a:solidFill>
                <a:srgbClr val="0000FF"/>
              </a:solidFill>
            </a:endParaRPr>
          </a:p>
          <a:p>
            <a:r>
              <a:rPr lang="cs-CZ" sz="2400" b="1" dirty="0" smtClean="0">
                <a:solidFill>
                  <a:srgbClr val="0000FF"/>
                </a:solidFill>
              </a:rPr>
              <a:t>Tzv. </a:t>
            </a:r>
            <a:r>
              <a:rPr lang="cs-CZ" sz="3200" b="1" dirty="0" smtClean="0">
                <a:solidFill>
                  <a:srgbClr val="0000FF"/>
                </a:solidFill>
                <a:latin typeface="Arial Black" pitchFamily="34" charset="0"/>
              </a:rPr>
              <a:t>SIKATIVY</a:t>
            </a:r>
            <a:r>
              <a:rPr lang="cs-CZ" sz="3200" b="1" baseline="30000" dirty="0" smtClean="0">
                <a:solidFill>
                  <a:srgbClr val="0000FF"/>
                </a:solidFill>
                <a:latin typeface="Arial Black" pitchFamily="34" charset="0"/>
              </a:rPr>
              <a:t>  </a:t>
            </a:r>
            <a:endParaRPr lang="cs-CZ" sz="2400" b="1" baseline="30000" dirty="0">
              <a:solidFill>
                <a:srgbClr val="0000FF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FERMEŽE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040560"/>
          </a:xfrm>
        </p:spPr>
        <p:txBody>
          <a:bodyPr/>
          <a:lstStyle/>
          <a:p>
            <a:r>
              <a:rPr lang="cs-CZ" b="1" dirty="0" smtClean="0"/>
              <a:t>ZÁKLADEM JE LNĚNÝ OLEJ (je </a:t>
            </a:r>
            <a:r>
              <a:rPr lang="cs-CZ" b="1" u="sng" dirty="0" smtClean="0"/>
              <a:t>nejlevnější</a:t>
            </a:r>
            <a:r>
              <a:rPr lang="cs-CZ" b="1" dirty="0" smtClean="0"/>
              <a:t>)</a:t>
            </a:r>
          </a:p>
          <a:p>
            <a:r>
              <a:rPr lang="cs-CZ" b="1" dirty="0" smtClean="0">
                <a:solidFill>
                  <a:srgbClr val="008000"/>
                </a:solidFill>
              </a:rPr>
              <a:t>FERMEŽ ČISTÁ</a:t>
            </a:r>
          </a:p>
          <a:p>
            <a:pPr lvl="1"/>
            <a:r>
              <a:rPr lang="cs-CZ" dirty="0" smtClean="0">
                <a:solidFill>
                  <a:srgbClr val="008000"/>
                </a:solidFill>
              </a:rPr>
              <a:t>JEN OLEJ + SIKATIVY, žádné pigmenty ani </a:t>
            </a:r>
            <a:r>
              <a:rPr lang="cs-CZ" dirty="0" err="1" smtClean="0">
                <a:solidFill>
                  <a:srgbClr val="008000"/>
                </a:solidFill>
              </a:rPr>
              <a:t>filmotvorné</a:t>
            </a:r>
            <a:r>
              <a:rPr lang="cs-CZ" dirty="0" smtClean="0">
                <a:solidFill>
                  <a:srgbClr val="008000"/>
                </a:solidFill>
              </a:rPr>
              <a:t> látky</a:t>
            </a:r>
          </a:p>
          <a:p>
            <a:r>
              <a:rPr lang="cs-CZ" b="1" dirty="0" smtClean="0">
                <a:solidFill>
                  <a:srgbClr val="0000FF"/>
                </a:solidFill>
              </a:rPr>
              <a:t>FERMEŽ NAPOUŠTĚCÍ</a:t>
            </a:r>
          </a:p>
          <a:p>
            <a:pPr lvl="1"/>
            <a:r>
              <a:rPr lang="cs-CZ" dirty="0" smtClean="0">
                <a:solidFill>
                  <a:srgbClr val="0000FF"/>
                </a:solidFill>
              </a:rPr>
              <a:t>OLEJ + ROZPOUŠTĚDLA (</a:t>
            </a:r>
            <a:r>
              <a:rPr lang="cs-CZ" u="sng" dirty="0" smtClean="0">
                <a:solidFill>
                  <a:srgbClr val="0000FF"/>
                </a:solidFill>
              </a:rPr>
              <a:t>levnější než lněný olej</a:t>
            </a:r>
            <a:r>
              <a:rPr lang="cs-CZ" dirty="0" smtClean="0">
                <a:solidFill>
                  <a:srgbClr val="0000FF"/>
                </a:solidFill>
              </a:rPr>
              <a:t>), </a:t>
            </a:r>
            <a:r>
              <a:rPr lang="cs-CZ" u="sng" dirty="0" smtClean="0">
                <a:solidFill>
                  <a:srgbClr val="0000FF"/>
                </a:solidFill>
              </a:rPr>
              <a:t>někdy</a:t>
            </a:r>
            <a:r>
              <a:rPr lang="cs-CZ" dirty="0" smtClean="0">
                <a:solidFill>
                  <a:srgbClr val="0000FF"/>
                </a:solidFill>
              </a:rPr>
              <a:t> i sikativy či trochu </a:t>
            </a:r>
            <a:r>
              <a:rPr lang="cs-CZ" dirty="0" err="1" smtClean="0">
                <a:solidFill>
                  <a:srgbClr val="0000FF"/>
                </a:solidFill>
              </a:rPr>
              <a:t>filmotvorných</a:t>
            </a:r>
            <a:r>
              <a:rPr lang="cs-CZ" dirty="0" smtClean="0">
                <a:solidFill>
                  <a:srgbClr val="0000FF"/>
                </a:solidFill>
              </a:rPr>
              <a:t> látek</a:t>
            </a:r>
          </a:p>
          <a:p>
            <a:endParaRPr lang="cs-CZ" dirty="0">
              <a:solidFill>
                <a:srgbClr val="008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07704" y="6245225"/>
            <a:ext cx="6120680" cy="476250"/>
          </a:xfrm>
        </p:spPr>
        <p:txBody>
          <a:bodyPr/>
          <a:lstStyle/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11</a:t>
            </a:fld>
            <a:endParaRPr lang="sk-SK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12</a:t>
            </a:fld>
            <a:endParaRPr lang="sk-SK"/>
          </a:p>
        </p:txBody>
      </p:sp>
      <p:sp>
        <p:nvSpPr>
          <p:cNvPr id="5" name="TextovéPole 4"/>
          <p:cNvSpPr txBox="1"/>
          <p:nvPr/>
        </p:nvSpPr>
        <p:spPr>
          <a:xfrm>
            <a:off x="251520" y="332656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smtClean="0">
                <a:solidFill>
                  <a:srgbClr val="008000"/>
                </a:solidFill>
                <a:latin typeface="Arial Black" pitchFamily="34" charset="0"/>
              </a:rPr>
              <a:t>Měl jsem na to jednu diplomantku z vašeho oboru a dopadlo to výborně!</a:t>
            </a:r>
            <a:endParaRPr lang="cs-CZ" sz="6000" dirty="0">
              <a:solidFill>
                <a:srgbClr val="008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Glyceridy </a:t>
            </a:r>
            <a:r>
              <a:rPr lang="cs-CZ" sz="2800" b="1" dirty="0" smtClean="0">
                <a:solidFill>
                  <a:srgbClr val="FF0000"/>
                </a:solidFill>
              </a:rPr>
              <a:t>vyšších nenasycených mastných kyselin 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691680" y="6245225"/>
            <a:ext cx="6408712" cy="476250"/>
          </a:xfrm>
        </p:spPr>
        <p:txBody>
          <a:bodyPr/>
          <a:lstStyle/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2</a:t>
            </a:fld>
            <a:endParaRPr lang="sk-SK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algn="ctr">
              <a:buNone/>
            </a:pPr>
            <a:r>
              <a:rPr lang="cs-CZ" sz="2400" b="1" dirty="0" smtClean="0">
                <a:solidFill>
                  <a:srgbClr val="008000"/>
                </a:solidFill>
              </a:rPr>
              <a:t>Jak v praxi charakterizujeme nenasycenost vyšších mastných kyselin </a:t>
            </a:r>
          </a:p>
          <a:p>
            <a:r>
              <a:rPr lang="cs-CZ" sz="2400" b="1" dirty="0" smtClean="0">
                <a:solidFill>
                  <a:srgbClr val="008000"/>
                </a:solidFill>
              </a:rPr>
              <a:t>Jodové číslo - stanovení podle Hanuše</a:t>
            </a:r>
          </a:p>
          <a:p>
            <a:pPr algn="ctr">
              <a:buNone/>
            </a:pPr>
            <a:endParaRPr lang="cs-CZ" sz="2400" dirty="0" smtClean="0"/>
          </a:p>
          <a:p>
            <a:pPr algn="ctr">
              <a:buNone/>
            </a:pPr>
            <a:r>
              <a:rPr lang="cs-CZ" sz="2400" b="1" dirty="0" smtClean="0">
                <a:solidFill>
                  <a:srgbClr val="008000"/>
                </a:solidFill>
              </a:rPr>
              <a:t> </a:t>
            </a:r>
            <a:endParaRPr lang="cs-CZ" sz="2400" b="1" dirty="0">
              <a:solidFill>
                <a:srgbClr val="008000"/>
              </a:solidFill>
            </a:endParaRPr>
          </a:p>
        </p:txBody>
      </p:sp>
      <p:pic>
        <p:nvPicPr>
          <p:cNvPr id="13" name="Obrázek 12" descr="img47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708920"/>
            <a:ext cx="4559808" cy="2267712"/>
          </a:xfrm>
          <a:prstGeom prst="rect">
            <a:avLst/>
          </a:prstGeom>
        </p:spPr>
      </p:pic>
      <p:pic>
        <p:nvPicPr>
          <p:cNvPr id="14" name="Obrázek 13" descr="img47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71038" y="4126420"/>
            <a:ext cx="4679962" cy="21108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Mastné kyseliny, které nás budou zajímat </a:t>
            </a:r>
            <a:br>
              <a:rPr lang="cs-CZ" sz="2800" b="1" dirty="0" smtClean="0">
                <a:solidFill>
                  <a:srgbClr val="FF0000"/>
                </a:solidFill>
              </a:rPr>
            </a:br>
            <a:r>
              <a:rPr lang="cs-CZ" sz="2800" b="1" dirty="0" smtClean="0">
                <a:solidFill>
                  <a:srgbClr val="FF0000"/>
                </a:solidFill>
              </a:rPr>
              <a:t>a proč?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5336232" cy="476250"/>
          </a:xfrm>
        </p:spPr>
        <p:txBody>
          <a:bodyPr/>
          <a:lstStyle/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3</a:t>
            </a:fld>
            <a:endParaRPr lang="sk-SK" dirty="0"/>
          </a:p>
        </p:txBody>
      </p:sp>
      <p:pic>
        <p:nvPicPr>
          <p:cNvPr id="13" name="Obrázek 12" descr="img48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2120721" y="-600440"/>
            <a:ext cx="5040560" cy="8634945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619672" y="6021288"/>
            <a:ext cx="1728192" cy="646331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8000"/>
                </a:solidFill>
                <a:latin typeface="Arial Black" pitchFamily="34" charset="0"/>
              </a:rPr>
              <a:t>CHYBA! MÁ BÝT 3</a:t>
            </a:r>
            <a:endParaRPr lang="cs-CZ" dirty="0">
              <a:solidFill>
                <a:srgbClr val="008000"/>
              </a:solidFill>
              <a:latin typeface="Arial Black" pitchFamily="34" charset="0"/>
            </a:endParaRPr>
          </a:p>
        </p:txBody>
      </p:sp>
      <p:cxnSp>
        <p:nvCxnSpPr>
          <p:cNvPr id="14" name="Přímá spojovací šipka 13"/>
          <p:cNvCxnSpPr/>
          <p:nvPr/>
        </p:nvCxnSpPr>
        <p:spPr>
          <a:xfrm flipV="1">
            <a:off x="3059832" y="4869160"/>
            <a:ext cx="288032" cy="1152128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Oleje, které nás budou zajímat</a:t>
            </a:r>
            <a:br>
              <a:rPr lang="cs-CZ" sz="2800" b="1" dirty="0" smtClean="0">
                <a:solidFill>
                  <a:srgbClr val="FF0000"/>
                </a:solidFill>
              </a:rPr>
            </a:br>
            <a:r>
              <a:rPr lang="cs-CZ" sz="2800" b="1" dirty="0" smtClean="0">
                <a:solidFill>
                  <a:srgbClr val="FF0000"/>
                </a:solidFill>
              </a:rPr>
              <a:t>a jejich složení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691680" y="6245225"/>
            <a:ext cx="6624736" cy="476250"/>
          </a:xfrm>
        </p:spPr>
        <p:txBody>
          <a:bodyPr/>
          <a:lstStyle/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  <p:pic>
        <p:nvPicPr>
          <p:cNvPr id="14" name="Obrázek 13" descr="img4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2595148" y="-1218883"/>
            <a:ext cx="3960440" cy="8647695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251520" y="5013176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8000"/>
                </a:solidFill>
              </a:rPr>
              <a:t>Jsou to oleje používané pro olejové bravy a jsou tzv. VYSÝCHAVÉ OLEJE</a:t>
            </a:r>
            <a:endParaRPr lang="cs-CZ" sz="32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Radikálové reakce tzv. VYSÝCHÁNÍ 1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691680" y="6245225"/>
            <a:ext cx="6552728" cy="476250"/>
          </a:xfrm>
        </p:spPr>
        <p:txBody>
          <a:bodyPr/>
          <a:lstStyle/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  <p:pic>
        <p:nvPicPr>
          <p:cNvPr id="11" name="Obrázek 10" descr="img4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3097056" y="-712680"/>
            <a:ext cx="648072" cy="6195129"/>
          </a:xfrm>
          <a:prstGeom prst="rect">
            <a:avLst/>
          </a:prstGeom>
        </p:spPr>
      </p:pic>
      <p:pic>
        <p:nvPicPr>
          <p:cNvPr id="13" name="Obrázek 12" descr="img49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2860895" y="459585"/>
            <a:ext cx="576064" cy="5506782"/>
          </a:xfrm>
          <a:prstGeom prst="rect">
            <a:avLst/>
          </a:prstGeom>
        </p:spPr>
      </p:pic>
      <p:pic>
        <p:nvPicPr>
          <p:cNvPr id="16" name="Obrázek 15" descr="img49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2779999" y="1620601"/>
            <a:ext cx="936104" cy="5561014"/>
          </a:xfrm>
          <a:prstGeom prst="rect">
            <a:avLst/>
          </a:prstGeom>
        </p:spPr>
      </p:pic>
      <p:pic>
        <p:nvPicPr>
          <p:cNvPr id="17" name="Obrázek 16" descr="img49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6200000">
            <a:off x="2805894" y="2746834"/>
            <a:ext cx="975736" cy="5796452"/>
          </a:xfrm>
          <a:prstGeom prst="rect">
            <a:avLst/>
          </a:prstGeom>
        </p:spPr>
      </p:pic>
      <p:sp>
        <p:nvSpPr>
          <p:cNvPr id="18" name="Obdélník 17"/>
          <p:cNvSpPr/>
          <p:nvPr/>
        </p:nvSpPr>
        <p:spPr>
          <a:xfrm>
            <a:off x="3995936" y="2492896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3635896" y="3212976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3635896" y="4077072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3851920" y="5301208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611560" y="1196752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8000"/>
                </a:solidFill>
              </a:rPr>
              <a:t>Vznik volného radikálu teplem, UV zářením, radioaktivním zářením, …..</a:t>
            </a:r>
            <a:endParaRPr lang="cs-CZ" b="1" dirty="0">
              <a:solidFill>
                <a:srgbClr val="008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940152" y="306896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8000"/>
                </a:solidFill>
              </a:rPr>
              <a:t>Vznik konjugované vazby</a:t>
            </a:r>
            <a:endParaRPr lang="cs-CZ" b="1" dirty="0">
              <a:solidFill>
                <a:srgbClr val="008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220072" y="386104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8000"/>
                </a:solidFill>
              </a:rPr>
              <a:t>Vznik </a:t>
            </a:r>
            <a:r>
              <a:rPr lang="cs-CZ" b="1" dirty="0" err="1" smtClean="0">
                <a:solidFill>
                  <a:srgbClr val="008000"/>
                </a:solidFill>
              </a:rPr>
              <a:t>peroxoradikálu</a:t>
            </a:r>
            <a:r>
              <a:rPr lang="cs-CZ" b="1" dirty="0" smtClean="0">
                <a:solidFill>
                  <a:srgbClr val="008000"/>
                </a:solidFill>
              </a:rPr>
              <a:t> reakcí s kyslíkem</a:t>
            </a:r>
            <a:endParaRPr lang="cs-CZ" b="1" dirty="0">
              <a:solidFill>
                <a:srgbClr val="0080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5220072" y="4941168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008000"/>
                </a:solidFill>
              </a:rPr>
              <a:t>Peroxoradikál</a:t>
            </a:r>
            <a:r>
              <a:rPr lang="cs-CZ" b="1" dirty="0" smtClean="0">
                <a:solidFill>
                  <a:srgbClr val="008000"/>
                </a:solidFill>
              </a:rPr>
              <a:t> si „utrhne“ vodík z jiné molekuly a vznikne HYDROPEROXID</a:t>
            </a:r>
            <a:endParaRPr lang="cs-CZ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Radikálové reakce tzv. VYSÝCHÁNÍ 2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619672" y="6245225"/>
            <a:ext cx="6552728" cy="476250"/>
          </a:xfrm>
        </p:spPr>
        <p:txBody>
          <a:bodyPr/>
          <a:lstStyle/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  <p:pic>
        <p:nvPicPr>
          <p:cNvPr id="14" name="Obrázek 13" descr="img49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2920450" y="-1256154"/>
            <a:ext cx="1800200" cy="6273964"/>
          </a:xfrm>
          <a:prstGeom prst="rect">
            <a:avLst/>
          </a:prstGeom>
        </p:spPr>
      </p:pic>
      <p:pic>
        <p:nvPicPr>
          <p:cNvPr id="15" name="Obrázek 14" descr="img49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4525500" y="-85314"/>
            <a:ext cx="1248144" cy="7508676"/>
          </a:xfrm>
          <a:prstGeom prst="rect">
            <a:avLst/>
          </a:prstGeom>
        </p:spPr>
      </p:pic>
      <p:pic>
        <p:nvPicPr>
          <p:cNvPr id="18" name="Obrázek 17" descr="img49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5225645" y="2458428"/>
            <a:ext cx="1533136" cy="5634519"/>
          </a:xfrm>
          <a:prstGeom prst="rect">
            <a:avLst/>
          </a:prstGeom>
        </p:spPr>
      </p:pic>
      <p:sp>
        <p:nvSpPr>
          <p:cNvPr id="20" name="Obdélník 19"/>
          <p:cNvSpPr/>
          <p:nvPr/>
        </p:nvSpPr>
        <p:spPr>
          <a:xfrm>
            <a:off x="5940152" y="2564904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6516216" y="5805264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7092280" y="1124744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8000"/>
                </a:solidFill>
              </a:rPr>
              <a:t>Vazba mezi molekulami přes nestabilní </a:t>
            </a:r>
            <a:r>
              <a:rPr lang="cs-CZ" b="1" dirty="0" err="1" smtClean="0">
                <a:solidFill>
                  <a:srgbClr val="008000"/>
                </a:solidFill>
              </a:rPr>
              <a:t>peroxoradikál</a:t>
            </a:r>
            <a:endParaRPr lang="cs-CZ" b="1" dirty="0">
              <a:solidFill>
                <a:srgbClr val="008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51520" y="364502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8000"/>
                </a:solidFill>
              </a:rPr>
              <a:t>HYDROPEROXID se štěpí</a:t>
            </a:r>
            <a:endParaRPr lang="cs-CZ" b="1" dirty="0">
              <a:solidFill>
                <a:srgbClr val="008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79512" y="4653136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8000"/>
                </a:solidFill>
              </a:rPr>
              <a:t>Vznik vazby přes éterový můstek a vznik dalšího radikálu na uhlíku</a:t>
            </a:r>
            <a:endParaRPr lang="cs-CZ" b="1" dirty="0">
              <a:solidFill>
                <a:srgbClr val="008000"/>
              </a:solidFill>
            </a:endParaRP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2267744" y="5445224"/>
            <a:ext cx="3168352" cy="576064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Radikálové reakce DERGADACE VYSCHLÉHO FILMU 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203848" y="6021288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7</a:t>
            </a:fld>
            <a:endParaRPr lang="sk-SK"/>
          </a:p>
        </p:txBody>
      </p:sp>
      <p:sp>
        <p:nvSpPr>
          <p:cNvPr id="18" name="Obdélník 17"/>
          <p:cNvSpPr/>
          <p:nvPr/>
        </p:nvSpPr>
        <p:spPr>
          <a:xfrm>
            <a:off x="3923928" y="2492896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3635896" y="3212976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3635896" y="4077072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3851920" y="5301208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611560" y="1196752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8000"/>
                </a:solidFill>
              </a:rPr>
              <a:t>Vznik volného radikálu teplem, UV zářením, radioaktivním zářením, …..</a:t>
            </a:r>
            <a:endParaRPr lang="cs-CZ" b="1" dirty="0">
              <a:solidFill>
                <a:srgbClr val="008000"/>
              </a:solidFill>
            </a:endParaRPr>
          </a:p>
        </p:txBody>
      </p:sp>
      <p:pic>
        <p:nvPicPr>
          <p:cNvPr id="26" name="Obrázek 25" descr="img4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042130" y="-1225706"/>
            <a:ext cx="1152128" cy="7869252"/>
          </a:xfrm>
          <a:prstGeom prst="rect">
            <a:avLst/>
          </a:prstGeom>
        </p:spPr>
      </p:pic>
      <p:sp>
        <p:nvSpPr>
          <p:cNvPr id="27" name="Obdélník 26"/>
          <p:cNvSpPr/>
          <p:nvPr/>
        </p:nvSpPr>
        <p:spPr>
          <a:xfrm>
            <a:off x="7668344" y="2348880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4499992" y="2996952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8000"/>
                </a:solidFill>
              </a:rPr>
              <a:t>Aldehyd se pak dále oxiduje na kyselinu (KARBOXYL)  a tím se zvyšuje ČÍSLO KYSELOSTI</a:t>
            </a:r>
            <a:endParaRPr lang="cs-CZ" b="1" dirty="0">
              <a:solidFill>
                <a:srgbClr val="008000"/>
              </a:solidFill>
            </a:endParaRPr>
          </a:p>
        </p:txBody>
      </p:sp>
      <p:cxnSp>
        <p:nvCxnSpPr>
          <p:cNvPr id="29" name="Přímá spojovací šipka 28"/>
          <p:cNvCxnSpPr/>
          <p:nvPr/>
        </p:nvCxnSpPr>
        <p:spPr>
          <a:xfrm flipV="1">
            <a:off x="6300192" y="2492896"/>
            <a:ext cx="1080120" cy="576064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Tepelné úpravy vysýchavých olejů &gt; ZAHUŠTĚNÉ OLEJE (</a:t>
            </a:r>
            <a:r>
              <a:rPr lang="cs-CZ" sz="2800" b="1" i="1" dirty="0" err="1" smtClean="0">
                <a:solidFill>
                  <a:srgbClr val="0000FF"/>
                </a:solidFill>
              </a:rPr>
              <a:t>eng</a:t>
            </a:r>
            <a:r>
              <a:rPr lang="cs-CZ" sz="2800" b="1" i="1" dirty="0" smtClean="0">
                <a:solidFill>
                  <a:srgbClr val="0000FF"/>
                </a:solidFill>
              </a:rPr>
              <a:t>. </a:t>
            </a:r>
            <a:r>
              <a:rPr lang="cs-CZ" sz="2800" b="1" i="1" dirty="0" err="1" smtClean="0">
                <a:solidFill>
                  <a:srgbClr val="0000FF"/>
                </a:solidFill>
              </a:rPr>
              <a:t>Stand</a:t>
            </a:r>
            <a:r>
              <a:rPr lang="cs-CZ" sz="2800" b="1" i="1" dirty="0" smtClean="0">
                <a:solidFill>
                  <a:srgbClr val="0000FF"/>
                </a:solidFill>
              </a:rPr>
              <a:t> </a:t>
            </a:r>
            <a:r>
              <a:rPr lang="cs-CZ" sz="2800" b="1" i="1" dirty="0" err="1" smtClean="0">
                <a:solidFill>
                  <a:srgbClr val="0000FF"/>
                </a:solidFill>
              </a:rPr>
              <a:t>Oil</a:t>
            </a:r>
            <a:r>
              <a:rPr lang="cs-CZ" sz="2800" b="1" dirty="0" smtClean="0">
                <a:solidFill>
                  <a:srgbClr val="FF0000"/>
                </a:solidFill>
              </a:rPr>
              <a:t>)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835696" y="6245225"/>
            <a:ext cx="6480720" cy="476250"/>
          </a:xfrm>
        </p:spPr>
        <p:txBody>
          <a:bodyPr/>
          <a:lstStyle/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8</a:t>
            </a:fld>
            <a:endParaRPr lang="sk-SK"/>
          </a:p>
        </p:txBody>
      </p:sp>
      <p:sp>
        <p:nvSpPr>
          <p:cNvPr id="18" name="Obdélník 17"/>
          <p:cNvSpPr/>
          <p:nvPr/>
        </p:nvSpPr>
        <p:spPr>
          <a:xfrm>
            <a:off x="3923928" y="2492896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3635896" y="3212976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3635896" y="4077072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3851920" y="5301208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6" name="Obrázek 25" descr="img4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294158" y="970538"/>
            <a:ext cx="1080120" cy="7869252"/>
          </a:xfrm>
          <a:prstGeom prst="rect">
            <a:avLst/>
          </a:prstGeom>
        </p:spPr>
      </p:pic>
      <p:sp>
        <p:nvSpPr>
          <p:cNvPr id="27" name="Obdélník 26"/>
          <p:cNvSpPr/>
          <p:nvPr/>
        </p:nvSpPr>
        <p:spPr>
          <a:xfrm>
            <a:off x="7668344" y="2348880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5076056" y="5229200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8000"/>
                </a:solidFill>
              </a:rPr>
              <a:t>Aldehyd se pak dále oxiduje na kyselinu (KARBOXYL)  a tím se zvyšuje ČÍSLO KYSELOSTI</a:t>
            </a:r>
            <a:endParaRPr lang="cs-CZ" b="1" dirty="0">
              <a:solidFill>
                <a:srgbClr val="008000"/>
              </a:solidFill>
            </a:endParaRPr>
          </a:p>
        </p:txBody>
      </p:sp>
      <p:cxnSp>
        <p:nvCxnSpPr>
          <p:cNvPr id="29" name="Přímá spojovací šipka 28"/>
          <p:cNvCxnSpPr/>
          <p:nvPr/>
        </p:nvCxnSpPr>
        <p:spPr>
          <a:xfrm flipV="1">
            <a:off x="6660232" y="4653136"/>
            <a:ext cx="1080120" cy="576064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7956376" y="4437112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683568" y="1268760"/>
            <a:ext cx="77768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8000"/>
                </a:solidFill>
              </a:rPr>
              <a:t>Zahřívání vysýchavých olejů pod inertní atmosférou. Vznikají převážně dimery původních nenasycených kyselin a snižuje se jodové číslo. Číslo kyselosti se naopak zvyšuje pro vznik –COOH skupin. Konjugované systémy jsou narušeny.</a:t>
            </a:r>
          </a:p>
          <a:p>
            <a:r>
              <a:rPr lang="cs-CZ" sz="2000" dirty="0" smtClean="0">
                <a:solidFill>
                  <a:srgbClr val="0000FF"/>
                </a:solidFill>
                <a:latin typeface="Arial Black" pitchFamily="34" charset="0"/>
              </a:rPr>
              <a:t>VÝSLEDEK: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FF"/>
                </a:solidFill>
                <a:latin typeface="Arial Black" pitchFamily="34" charset="0"/>
              </a:rPr>
              <a:t> POMALEJŠÍ DALŠÍ POLYMERACE (VYSÝCHÁNÍ),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FF"/>
                </a:solidFill>
                <a:latin typeface="Arial Black" pitchFamily="34" charset="0"/>
              </a:rPr>
              <a:t> OXIDAČNĚ STÁLEJŠÍ &gt; MENŠÍ TENDENCE KE ŽLOUTNUTÍ</a:t>
            </a:r>
            <a:endParaRPr lang="cs-CZ" sz="2000" dirty="0">
              <a:solidFill>
                <a:srgbClr val="0000FF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27. 9. 20017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763688" y="6381327"/>
            <a:ext cx="6408712" cy="340147"/>
          </a:xfrm>
        </p:spPr>
        <p:txBody>
          <a:bodyPr/>
          <a:lstStyle/>
          <a:p>
            <a:pPr>
              <a:defRPr/>
            </a:pPr>
            <a:r>
              <a:rPr lang="pl-PL" smtClean="0"/>
              <a:t>PŘÍRODNÍ POLYMERY PŘF MU   dodatek I k lekci 2 2017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9</a:t>
            </a:fld>
            <a:endParaRPr lang="sk-SK"/>
          </a:p>
        </p:txBody>
      </p:sp>
      <p:sp>
        <p:nvSpPr>
          <p:cNvPr id="18" name="Obdélník 17"/>
          <p:cNvSpPr/>
          <p:nvPr/>
        </p:nvSpPr>
        <p:spPr>
          <a:xfrm>
            <a:off x="3923928" y="2492896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3635896" y="3212976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3635896" y="4077072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3851920" y="5301208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7668344" y="2348880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7956376" y="4437112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7" name="Obrázek 16" descr="img49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418031" y="-906333"/>
            <a:ext cx="6235930" cy="82809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2091</TotalTime>
  <Words>508</Words>
  <Application>Microsoft Office PowerPoint</Application>
  <PresentationFormat>Předvádění na obrazovce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Default Design</vt:lpstr>
      <vt:lpstr>PŘÍRODNÍ POLYMERY Vysýchavé oleje oxidace, degradace, tepelné úpravy, FERMEŽE</vt:lpstr>
      <vt:lpstr>Glyceridy vyšších nenasycených mastných kyselin </vt:lpstr>
      <vt:lpstr>Mastné kyseliny, které nás budou zajímat  a proč?</vt:lpstr>
      <vt:lpstr>Oleje, které nás budou zajímat a jejich složení</vt:lpstr>
      <vt:lpstr>Radikálové reakce tzv. VYSÝCHÁNÍ 1</vt:lpstr>
      <vt:lpstr>Radikálové reakce tzv. VYSÝCHÁNÍ 2</vt:lpstr>
      <vt:lpstr>Radikálové reakce DERGADACE VYSCHLÉHO FILMU </vt:lpstr>
      <vt:lpstr>Tepelné úpravy vysýchavých olejů &gt; ZAHUŠTĚNÉ OLEJE (eng. Stand Oil)</vt:lpstr>
      <vt:lpstr>Snímek 9</vt:lpstr>
      <vt:lpstr>Jak URYCHLIT VYSÝCHÁNÍ OLEJE?</vt:lpstr>
      <vt:lpstr>FERMEŽE</vt:lpstr>
      <vt:lpstr>Snímek 12</vt:lpstr>
    </vt:vector>
  </TitlesOfParts>
  <Company>Home Studio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NAVRHOVÁNÍ VÝROBKŮ Z PLASTŮ</dc:title>
  <dc:creator>LP</dc:creator>
  <cp:lastModifiedBy>ladapospa</cp:lastModifiedBy>
  <cp:revision>200</cp:revision>
  <dcterms:created xsi:type="dcterms:W3CDTF">2008-02-10T16:41:08Z</dcterms:created>
  <dcterms:modified xsi:type="dcterms:W3CDTF">2017-09-26T17:16:51Z</dcterms:modified>
</cp:coreProperties>
</file>