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256" r:id="rId2"/>
    <p:sldId id="525" r:id="rId3"/>
    <p:sldId id="534" r:id="rId4"/>
    <p:sldId id="493" r:id="rId5"/>
    <p:sldId id="494" r:id="rId6"/>
    <p:sldId id="397" r:id="rId7"/>
    <p:sldId id="497" r:id="rId8"/>
    <p:sldId id="420" r:id="rId9"/>
    <p:sldId id="524" r:id="rId10"/>
    <p:sldId id="523" r:id="rId11"/>
    <p:sldId id="398" r:id="rId12"/>
    <p:sldId id="399" r:id="rId13"/>
    <p:sldId id="474" r:id="rId14"/>
    <p:sldId id="466" r:id="rId15"/>
    <p:sldId id="400" r:id="rId16"/>
    <p:sldId id="421" r:id="rId17"/>
    <p:sldId id="463" r:id="rId18"/>
    <p:sldId id="464" r:id="rId19"/>
    <p:sldId id="465" r:id="rId20"/>
    <p:sldId id="401" r:id="rId21"/>
    <p:sldId id="404" r:id="rId22"/>
    <p:sldId id="403" r:id="rId23"/>
    <p:sldId id="432" r:id="rId24"/>
    <p:sldId id="484" r:id="rId25"/>
    <p:sldId id="406" r:id="rId26"/>
    <p:sldId id="405" r:id="rId27"/>
    <p:sldId id="402" r:id="rId28"/>
    <p:sldId id="407" r:id="rId29"/>
    <p:sldId id="409" r:id="rId30"/>
    <p:sldId id="410" r:id="rId31"/>
    <p:sldId id="408" r:id="rId32"/>
    <p:sldId id="492" r:id="rId33"/>
    <p:sldId id="491" r:id="rId34"/>
    <p:sldId id="490" r:id="rId35"/>
    <p:sldId id="416" r:id="rId36"/>
    <p:sldId id="475" r:id="rId37"/>
    <p:sldId id="478" r:id="rId38"/>
    <p:sldId id="471" r:id="rId39"/>
    <p:sldId id="414" r:id="rId40"/>
    <p:sldId id="413" r:id="rId41"/>
    <p:sldId id="415" r:id="rId42"/>
    <p:sldId id="495" r:id="rId43"/>
    <p:sldId id="532" r:id="rId44"/>
    <p:sldId id="411" r:id="rId45"/>
    <p:sldId id="533" r:id="rId46"/>
    <p:sldId id="472" r:id="rId47"/>
    <p:sldId id="418" r:id="rId48"/>
    <p:sldId id="419" r:id="rId49"/>
    <p:sldId id="423" r:id="rId50"/>
    <p:sldId id="502" r:id="rId51"/>
    <p:sldId id="501" r:id="rId52"/>
    <p:sldId id="422" r:id="rId53"/>
    <p:sldId id="424" r:id="rId54"/>
    <p:sldId id="425" r:id="rId55"/>
    <p:sldId id="428" r:id="rId56"/>
    <p:sldId id="427" r:id="rId57"/>
    <p:sldId id="426" r:id="rId58"/>
    <p:sldId id="500" r:id="rId59"/>
    <p:sldId id="476" r:id="rId60"/>
    <p:sldId id="477" r:id="rId61"/>
    <p:sldId id="467" r:id="rId62"/>
    <p:sldId id="479" r:id="rId63"/>
    <p:sldId id="481" r:id="rId64"/>
    <p:sldId id="489" r:id="rId65"/>
    <p:sldId id="480" r:id="rId66"/>
    <p:sldId id="417" r:id="rId67"/>
    <p:sldId id="431" r:id="rId68"/>
    <p:sldId id="469" r:id="rId69"/>
    <p:sldId id="536" r:id="rId70"/>
    <p:sldId id="468" r:id="rId71"/>
    <p:sldId id="412" r:id="rId72"/>
    <p:sldId id="436" r:id="rId73"/>
    <p:sldId id="470" r:id="rId74"/>
    <p:sldId id="433" r:id="rId75"/>
    <p:sldId id="437" r:id="rId76"/>
    <p:sldId id="482" r:id="rId77"/>
    <p:sldId id="434" r:id="rId78"/>
    <p:sldId id="526" r:id="rId79"/>
    <p:sldId id="488" r:id="rId80"/>
    <p:sldId id="496" r:id="rId81"/>
    <p:sldId id="485" r:id="rId82"/>
    <p:sldId id="486" r:id="rId83"/>
    <p:sldId id="487" r:id="rId84"/>
    <p:sldId id="435" r:id="rId85"/>
    <p:sldId id="438" r:id="rId86"/>
    <p:sldId id="440" r:id="rId87"/>
    <p:sldId id="444" r:id="rId88"/>
    <p:sldId id="442" r:id="rId89"/>
    <p:sldId id="441" r:id="rId90"/>
    <p:sldId id="443" r:id="rId91"/>
    <p:sldId id="445" r:id="rId92"/>
    <p:sldId id="446" r:id="rId93"/>
    <p:sldId id="447" r:id="rId94"/>
    <p:sldId id="503" r:id="rId95"/>
    <p:sldId id="504" r:id="rId96"/>
    <p:sldId id="448" r:id="rId97"/>
    <p:sldId id="449" r:id="rId98"/>
    <p:sldId id="450" r:id="rId99"/>
    <p:sldId id="527" r:id="rId100"/>
    <p:sldId id="451" r:id="rId101"/>
    <p:sldId id="452" r:id="rId102"/>
    <p:sldId id="453" r:id="rId103"/>
    <p:sldId id="454" r:id="rId104"/>
    <p:sldId id="455" r:id="rId105"/>
    <p:sldId id="456" r:id="rId106"/>
    <p:sldId id="457" r:id="rId107"/>
    <p:sldId id="458" r:id="rId108"/>
    <p:sldId id="459" r:id="rId109"/>
    <p:sldId id="460" r:id="rId110"/>
    <p:sldId id="528" r:id="rId111"/>
    <p:sldId id="505" r:id="rId112"/>
    <p:sldId id="506" r:id="rId113"/>
    <p:sldId id="507" r:id="rId114"/>
    <p:sldId id="529" r:id="rId115"/>
    <p:sldId id="461" r:id="rId116"/>
    <p:sldId id="516" r:id="rId117"/>
    <p:sldId id="517" r:id="rId118"/>
    <p:sldId id="462" r:id="rId119"/>
    <p:sldId id="530" r:id="rId120"/>
    <p:sldId id="531" r:id="rId121"/>
    <p:sldId id="439" r:id="rId122"/>
    <p:sldId id="508" r:id="rId123"/>
    <p:sldId id="509" r:id="rId124"/>
    <p:sldId id="510" r:id="rId125"/>
    <p:sldId id="511" r:id="rId126"/>
    <p:sldId id="512" r:id="rId127"/>
    <p:sldId id="513" r:id="rId128"/>
    <p:sldId id="514" r:id="rId129"/>
    <p:sldId id="515" r:id="rId130"/>
    <p:sldId id="483" r:id="rId131"/>
    <p:sldId id="498" r:id="rId132"/>
    <p:sldId id="499" r:id="rId133"/>
    <p:sldId id="518" r:id="rId134"/>
    <p:sldId id="519" r:id="rId135"/>
    <p:sldId id="522" r:id="rId136"/>
    <p:sldId id="520" r:id="rId137"/>
    <p:sldId id="521" r:id="rId138"/>
    <p:sldId id="535" r:id="rId139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8000"/>
    <a:srgbClr val="0000FF"/>
    <a:srgbClr val="0033CC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01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garose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Vl%C3%A1knina" TargetMode="External"/><Relationship Id="rId13" Type="http://schemas.openxmlformats.org/officeDocument/2006/relationships/hyperlink" Target="https://cs.wikipedia.org/wiki/Jednolet%C3%A1_rostlina" TargetMode="External"/><Relationship Id="rId18" Type="http://schemas.openxmlformats.org/officeDocument/2006/relationships/hyperlink" Target="https://cs.wikipedia.org/wiki/L%C3%A9%C4%8Div%C3%A1_rostlina" TargetMode="External"/><Relationship Id="rId3" Type="http://schemas.openxmlformats.org/officeDocument/2006/relationships/hyperlink" Target="https://cs.wikipedia.org/wiki/Plant%C3%A1%C5%BE" TargetMode="External"/><Relationship Id="rId7" Type="http://schemas.openxmlformats.org/officeDocument/2006/relationships/hyperlink" Target="https://cs.wikipedia.org/wiki/Afrika" TargetMode="External"/><Relationship Id="rId12" Type="http://schemas.openxmlformats.org/officeDocument/2006/relationships/hyperlink" Target="https://cs.wikipedia.org/wiki/Laxativum" TargetMode="External"/><Relationship Id="rId17" Type="http://schemas.openxmlformats.org/officeDocument/2006/relationships/hyperlink" Target="https://cs.wikipedia.org/wiki/Plevel" TargetMode="External"/><Relationship Id="rId2" Type="http://schemas.openxmlformats.org/officeDocument/2006/relationships/hyperlink" Target="https://cs.wikipedia.org/wiki/Farmakologie" TargetMode="External"/><Relationship Id="rId16" Type="http://schemas.openxmlformats.org/officeDocument/2006/relationships/hyperlink" Target="https://cs.wikipedia.org/wiki/Jitroce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Bl%C3%ADzk%C3%BD_v%C3%BDchod" TargetMode="External"/><Relationship Id="rId11" Type="http://schemas.openxmlformats.org/officeDocument/2006/relationships/hyperlink" Target="https://cs.wikipedia.org/wiki/Osemen%C3%AD" TargetMode="External"/><Relationship Id="rId5" Type="http://schemas.openxmlformats.org/officeDocument/2006/relationships/hyperlink" Target="https://cs.wikipedia.org/wiki/Braz%C3%ADlie" TargetMode="External"/><Relationship Id="rId15" Type="http://schemas.openxmlformats.org/officeDocument/2006/relationships/hyperlink" Target="https://cs.wikipedia.org/wiki/Rod_(biologie)" TargetMode="External"/><Relationship Id="rId10" Type="http://schemas.openxmlformats.org/officeDocument/2006/relationships/hyperlink" Target="https://cs.wikipedia.org/wiki/Bobtn%C3%A1n%C3%AD" TargetMode="External"/><Relationship Id="rId19" Type="http://schemas.openxmlformats.org/officeDocument/2006/relationships/hyperlink" Target="https://cs.wikipedia.org/wiki/Semeno" TargetMode="External"/><Relationship Id="rId4" Type="http://schemas.openxmlformats.org/officeDocument/2006/relationships/hyperlink" Target="https://cs.wikipedia.org/wiki/Indie" TargetMode="External"/><Relationship Id="rId9" Type="http://schemas.openxmlformats.org/officeDocument/2006/relationships/hyperlink" Target="https://cs.wikipedia.org/wiki/Sliz" TargetMode="External"/><Relationship Id="rId14" Type="http://schemas.openxmlformats.org/officeDocument/2006/relationships/hyperlink" Target="https://cs.wikipedia.org/wiki/Druh_(biologie)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pimer" TargetMode="External"/><Relationship Id="rId3" Type="http://schemas.openxmlformats.org/officeDocument/2006/relationships/hyperlink" Target="https://en.wikipedia.org/wiki/Molar_mass" TargetMode="External"/><Relationship Id="rId7" Type="http://schemas.openxmlformats.org/officeDocument/2006/relationships/hyperlink" Target="https://en.wikipedia.org/w/index.php?title=Mannuronate&amp;action=edit&amp;redlink=1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Homopolymer" TargetMode="External"/><Relationship Id="rId5" Type="http://schemas.openxmlformats.org/officeDocument/2006/relationships/hyperlink" Target="https://en.wikipedia.org/wiki/Copolymer" TargetMode="External"/><Relationship Id="rId10" Type="http://schemas.openxmlformats.org/officeDocument/2006/relationships/hyperlink" Target="https://en.wikipedia.org/wiki/Covalently" TargetMode="External"/><Relationship Id="rId4" Type="http://schemas.openxmlformats.org/officeDocument/2006/relationships/image" Target="../media/image131.jpeg"/><Relationship Id="rId9" Type="http://schemas.openxmlformats.org/officeDocument/2006/relationships/hyperlink" Target="https://en.wikipedia.org/w/index.php?title=Guluronic_acid&amp;action=edit&amp;redlink=1" TargetMode="Externa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kipedia:Citation_needed" TargetMode="External"/><Relationship Id="rId13" Type="http://schemas.openxmlformats.org/officeDocument/2006/relationships/hyperlink" Target="https://en.wikipedia.org/wiki/Impression_(dental)" TargetMode="External"/><Relationship Id="rId18" Type="http://schemas.openxmlformats.org/officeDocument/2006/relationships/hyperlink" Target="https://en.wikipedia.org/wiki/Reactive_dye_printing" TargetMode="External"/><Relationship Id="rId3" Type="http://schemas.openxmlformats.org/officeDocument/2006/relationships/hyperlink" Target="https://en.wikipedia.org/wiki/Diet_aid" TargetMode="External"/><Relationship Id="rId21" Type="http://schemas.openxmlformats.org/officeDocument/2006/relationships/hyperlink" Target="https://en.wikipedia.org/wiki/Alginic_acid" TargetMode="External"/><Relationship Id="rId7" Type="http://schemas.openxmlformats.org/officeDocument/2006/relationships/hyperlink" Target="https://en.wikipedia.org/wiki/Gelling_agent" TargetMode="External"/><Relationship Id="rId12" Type="http://schemas.openxmlformats.org/officeDocument/2006/relationships/hyperlink" Target="https://en.wikipedia.org/wiki/Gastroesophageal_reflux_disease" TargetMode="External"/><Relationship Id="rId17" Type="http://schemas.openxmlformats.org/officeDocument/2006/relationships/hyperlink" Target="https://en.wikipedia.org/wiki/Casting" TargetMode="External"/><Relationship Id="rId2" Type="http://schemas.openxmlformats.org/officeDocument/2006/relationships/hyperlink" Target="https://en.wikipedia.org/wiki/Dehydrated" TargetMode="External"/><Relationship Id="rId16" Type="http://schemas.openxmlformats.org/officeDocument/2006/relationships/hyperlink" Target="https://en.wikipedia.org/wiki/Lifecasting" TargetMode="External"/><Relationship Id="rId20" Type="http://schemas.openxmlformats.org/officeDocument/2006/relationships/hyperlink" Target="https://en.wikipedia.org/wiki/Textile_prin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Thickening" TargetMode="External"/><Relationship Id="rId11" Type="http://schemas.openxmlformats.org/officeDocument/2006/relationships/hyperlink" Target="https://en.wikipedia.org/wiki/Bicarbonate" TargetMode="External"/><Relationship Id="rId5" Type="http://schemas.openxmlformats.org/officeDocument/2006/relationships/hyperlink" Target="https://en.wikipedia.org/wiki/Fireproofing" TargetMode="External"/><Relationship Id="rId15" Type="http://schemas.openxmlformats.org/officeDocument/2006/relationships/hyperlink" Target="https://en.wikipedia.org/wiki/Prosthetic" TargetMode="External"/><Relationship Id="rId23" Type="http://schemas.openxmlformats.org/officeDocument/2006/relationships/hyperlink" Target="https://en.wikipedia.org/wiki/Wound_dressing" TargetMode="External"/><Relationship Id="rId10" Type="http://schemas.openxmlformats.org/officeDocument/2006/relationships/hyperlink" Target="https://en.wikipedia.org/wiki/Gaviscon" TargetMode="External"/><Relationship Id="rId19" Type="http://schemas.openxmlformats.org/officeDocument/2006/relationships/hyperlink" Target="https://en.wikipedia.org/wiki/Reactive_dye" TargetMode="External"/><Relationship Id="rId4" Type="http://schemas.openxmlformats.org/officeDocument/2006/relationships/hyperlink" Target="https://en.wikipedia.org/wiki/Waterproofing" TargetMode="External"/><Relationship Id="rId9" Type="http://schemas.openxmlformats.org/officeDocument/2006/relationships/hyperlink" Target="https://en.wikipedia.org/wiki/Pharmaceutical" TargetMode="External"/><Relationship Id="rId14" Type="http://schemas.openxmlformats.org/officeDocument/2006/relationships/hyperlink" Target="https://en.wikipedia.org/wiki/Dentistry" TargetMode="External"/><Relationship Id="rId22" Type="http://schemas.openxmlformats.org/officeDocument/2006/relationships/hyperlink" Target="https://en.wikipedia.org/wiki/Calcium_alginate" TargetMode="Externa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olysacharidy" TargetMode="External"/><Relationship Id="rId7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N-acetylgalaktosamin" TargetMode="External"/><Relationship Id="rId5" Type="http://schemas.openxmlformats.org/officeDocument/2006/relationships/hyperlink" Target="https://cs.wikipedia.org/wiki/Glukuron%C3%A1t" TargetMode="External"/><Relationship Id="rId4" Type="http://schemas.openxmlformats.org/officeDocument/2006/relationships/hyperlink" Target="https://cs.wikipedia.org/wiki/Monomer" TargetMode="Externa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olest" TargetMode="External"/><Relationship Id="rId13" Type="http://schemas.openxmlformats.org/officeDocument/2006/relationships/hyperlink" Target="https://cs.wikipedia.org/w/index.php?title=Antiflogistika&amp;action=edit&amp;redlink=1" TargetMode="External"/><Relationship Id="rId3" Type="http://schemas.openxmlformats.org/officeDocument/2006/relationships/hyperlink" Target="https://cs.wikipedia.org/wiki/Glukosamin" TargetMode="External"/><Relationship Id="rId7" Type="http://schemas.openxmlformats.org/officeDocument/2006/relationships/hyperlink" Target="https://cs.wikipedia.org/wiki/Osteoartr%C3%B3za" TargetMode="External"/><Relationship Id="rId12" Type="http://schemas.openxmlformats.org/officeDocument/2006/relationships/hyperlink" Target="https://cs.wikipedia.org/wiki/Steroidy" TargetMode="External"/><Relationship Id="rId2" Type="http://schemas.openxmlformats.org/officeDocument/2006/relationships/hyperlink" Target="https://cs.wikipedia.org/wiki/Polysacharid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Proteoglykan" TargetMode="External"/><Relationship Id="rId11" Type="http://schemas.openxmlformats.org/officeDocument/2006/relationships/hyperlink" Target="https://cs.wikipedia.org/wiki/Analgetika" TargetMode="External"/><Relationship Id="rId5" Type="http://schemas.openxmlformats.org/officeDocument/2006/relationships/hyperlink" Target="https://cs.wikipedia.org/wiki/Biosynt%C3%A9za" TargetMode="External"/><Relationship Id="rId10" Type="http://schemas.openxmlformats.org/officeDocument/2006/relationships/hyperlink" Target="https://cs.wikipedia.org/wiki/Kloub" TargetMode="External"/><Relationship Id="rId4" Type="http://schemas.openxmlformats.org/officeDocument/2006/relationships/hyperlink" Target="https://cs.wikipedia.org/wiki/Monomer" TargetMode="External"/><Relationship Id="rId9" Type="http://schemas.openxmlformats.org/officeDocument/2006/relationships/hyperlink" Target="https://cs.wikipedia.org/wiki/Z%C3%A1n%C4%9Bt" TargetMode="Externa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emik" TargetMode="External"/><Relationship Id="rId3" Type="http://schemas.openxmlformats.org/officeDocument/2006/relationships/hyperlink" Target="https://cs.wikipedia.org/wiki/1872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cs.wikipedia.org/wiki/5._%C5%99%C3%ADj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s.wikipedia.org/wiki/11._%C5%99%C3%ADjen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Hudebn%C3%AD_skladate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esko" TargetMode="External"/><Relationship Id="rId13" Type="http://schemas.openxmlformats.org/officeDocument/2006/relationships/hyperlink" Target="https://cs.wikipedia.org/wiki/Pedagogika" TargetMode="External"/><Relationship Id="rId18" Type="http://schemas.openxmlformats.org/officeDocument/2006/relationships/hyperlink" Target="https://cs.wikipedia.org/wiki/%C4%8Cesk%C3%A9_vysok%C3%A9_u%C4%8Den%C3%AD_technick%C3%A9_v_Praze" TargetMode="External"/><Relationship Id="rId26" Type="http://schemas.openxmlformats.org/officeDocument/2006/relationships/hyperlink" Target="https://cs.wikipedia.org/wiki/Nacismus" TargetMode="External"/><Relationship Id="rId3" Type="http://schemas.openxmlformats.org/officeDocument/2006/relationships/hyperlink" Target="https://cs.wikipedia.org/wiki/1872" TargetMode="External"/><Relationship Id="rId21" Type="http://schemas.openxmlformats.org/officeDocument/2006/relationships/hyperlink" Target="https://cs.wikipedia.org/wiki/1895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hyperlink" Target="https://cs.wikipedia.org/w/index.php?title=%C4%8Cesk%C3%A9_chemick%C3%A9_n%C3%A1zvoslov%C3%AD&amp;action=edit&amp;redlink=1" TargetMode="External"/><Relationship Id="rId17" Type="http://schemas.openxmlformats.org/officeDocument/2006/relationships/hyperlink" Target="https://cs.wikipedia.org/wiki/Obchodn%C3%AD_akademie" TargetMode="External"/><Relationship Id="rId25" Type="http://schemas.openxmlformats.org/officeDocument/2006/relationships/hyperlink" Target="https://cs.wikipedia.org/wiki/1939" TargetMode="External"/><Relationship Id="rId2" Type="http://schemas.openxmlformats.org/officeDocument/2006/relationships/hyperlink" Target="https://cs.wikipedia.org/wiki/5._%C5%99%C3%ADjen" TargetMode="External"/><Relationship Id="rId16" Type="http://schemas.openxmlformats.org/officeDocument/2006/relationships/hyperlink" Target="https://cs.wikipedia.org/wiki/Slovn%C3%ADk" TargetMode="External"/><Relationship Id="rId20" Type="http://schemas.openxmlformats.org/officeDocument/2006/relationships/hyperlink" Target="https://cs.wikipedia.org/wiki/G%C3%B6ttingen" TargetMode="External"/><Relationship Id="rId29" Type="http://schemas.openxmlformats.org/officeDocument/2006/relationships/hyperlink" Target="https://cs.wikipedia.org/wiki/Alexandr_Sommer_Bat%C4%9B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hyperlink" Target="https://cs.wikipedia.org/wiki/Monosacharidy" TargetMode="External"/><Relationship Id="rId24" Type="http://schemas.openxmlformats.org/officeDocument/2006/relationships/hyperlink" Target="https://cs.wikipedia.org/wiki/1907" TargetMode="External"/><Relationship Id="rId5" Type="http://schemas.openxmlformats.org/officeDocument/2006/relationships/hyperlink" Target="https://cs.wikipedia.org/wiki/11._%C5%99%C3%ADjen" TargetMode="External"/><Relationship Id="rId15" Type="http://schemas.openxmlformats.org/officeDocument/2006/relationships/hyperlink" Target="https://cs.wikipedia.org/wiki/Hudebn%C3%AD_teorie" TargetMode="External"/><Relationship Id="rId23" Type="http://schemas.openxmlformats.org/officeDocument/2006/relationships/hyperlink" Target="https://cs.wikipedia.org/wiki/Docent" TargetMode="External"/><Relationship Id="rId28" Type="http://schemas.openxmlformats.org/officeDocument/2006/relationships/hyperlink" Target="https://cs.wikipedia.org/wiki/Voto%C4%8Dkovo_%C4%8Dinidlo" TargetMode="External"/><Relationship Id="rId10" Type="http://schemas.openxmlformats.org/officeDocument/2006/relationships/hyperlink" Target="https://cs.wikipedia.org/wiki/Organick%C3%A1_chemie" TargetMode="External"/><Relationship Id="rId19" Type="http://schemas.openxmlformats.org/officeDocument/2006/relationships/hyperlink" Target="https://cs.wikipedia.org/wiki/Mulhouse" TargetMode="External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Chemie" TargetMode="External"/><Relationship Id="rId14" Type="http://schemas.openxmlformats.org/officeDocument/2006/relationships/hyperlink" Target="https://cs.wikipedia.org/wiki/Hudebn%C3%AD_skladatel" TargetMode="External"/><Relationship Id="rId22" Type="http://schemas.openxmlformats.org/officeDocument/2006/relationships/hyperlink" Target="https://cs.wikipedia.org/wiki/1905" TargetMode="External"/><Relationship Id="rId27" Type="http://schemas.openxmlformats.org/officeDocument/2006/relationships/hyperlink" Target="https://cs.wikipedia.org/wiki/Profesor" TargetMode="External"/><Relationship Id="rId30" Type="http://schemas.openxmlformats.org/officeDocument/2006/relationships/hyperlink" Target="https://cs.wikipedia.org/wiki/Hudba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ch" TargetMode="External"/><Relationship Id="rId2" Type="http://schemas.openxmlformats.org/officeDocument/2006/relationships/hyperlink" Target="https://en.wikipedia.org/wiki/Thiosulf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odometry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k%C3%B3z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  škrob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25. 10. 2017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zahraniční – ČASOPISY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7504" y="1268760"/>
            <a:ext cx="8579296" cy="485740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 ‐ </a:t>
            </a:r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Stärke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Journal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of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Carbohydrate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Chemistry</a:t>
            </a:r>
            <a:endParaRPr lang="cs-CZ" dirty="0" smtClean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Carbohydrate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Polymers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i="1" u="sng" dirty="0" smtClean="0">
                <a:solidFill>
                  <a:srgbClr val="008000"/>
                </a:solidFill>
                <a:latin typeface="Arial Black" pitchFamily="34" charset="0"/>
              </a:rPr>
              <a:t>(IF: 5,1 !!!)</a:t>
            </a: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 -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PATRNĚ  nejrozšířenější produkt modifikace škrobu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Hluboká chemická přeměna škrobu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Široká škála typů a použití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Dobře propracované kontinuální i diskontinuální technologie</a:t>
            </a:r>
          </a:p>
          <a:p>
            <a:r>
              <a:rPr lang="cs-CZ" b="1" dirty="0" smtClean="0"/>
              <a:t>Proces je používaný již minimálně od 19. století 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Acetylace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pic>
        <p:nvPicPr>
          <p:cNvPr id="10" name="Zástupný symbol pro obsah 9" descr="img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5294" y="-2486739"/>
            <a:ext cx="1368154" cy="8735136"/>
          </a:xfrm>
        </p:spPr>
      </p:pic>
      <p:pic>
        <p:nvPicPr>
          <p:cNvPr id="11" name="Obrázek 10" descr="img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07100" y="-381469"/>
            <a:ext cx="1255000" cy="83821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7584" y="465313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Vedlejší reakce snižující výtěžek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Monofosfát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pic>
        <p:nvPicPr>
          <p:cNvPr id="13" name="Obrázek 12" descr="img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4636" y="-1778331"/>
            <a:ext cx="2114729" cy="7632848"/>
          </a:xfrm>
          <a:prstGeom prst="rect">
            <a:avLst/>
          </a:prstGeom>
        </p:spPr>
      </p:pic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Xantát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5" name="Obrázek 14" descr="img6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40657" y="1026142"/>
            <a:ext cx="1924829" cy="8170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Alkylétery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Karbamát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834" y="522883"/>
            <a:ext cx="1008113" cy="8260508"/>
          </a:xfrm>
          <a:prstGeom prst="rect">
            <a:avLst/>
          </a:prstGeom>
        </p:spPr>
      </p:pic>
      <p:pic>
        <p:nvPicPr>
          <p:cNvPr id="11" name="Obrázek 10" descr="img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27884" y="-2151620"/>
            <a:ext cx="1800200" cy="820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Hydroxymetyléter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299695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1" name="Obrázek 10" descr="img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71900" y="-2223628"/>
            <a:ext cx="1800200" cy="8352928"/>
          </a:xfrm>
          <a:prstGeom prst="rect">
            <a:avLst/>
          </a:prstGeom>
        </p:spPr>
      </p:pic>
      <p:pic>
        <p:nvPicPr>
          <p:cNvPr id="12" name="Obrázek 11" descr="img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6" y="404664"/>
            <a:ext cx="1512168" cy="7992888"/>
          </a:xfrm>
          <a:prstGeom prst="rect">
            <a:avLst/>
          </a:prstGeom>
        </p:spPr>
      </p:pic>
      <p:pic>
        <p:nvPicPr>
          <p:cNvPr id="13" name="Obrázek 12" descr="img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95935" y="1700808"/>
            <a:ext cx="1152128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Kyanoéter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3212976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 – reakce v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ethanolu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7124" y="1081508"/>
            <a:ext cx="1857744" cy="7992888"/>
          </a:xfrm>
          <a:prstGeom prst="rect">
            <a:avLst/>
          </a:prstGeom>
        </p:spPr>
      </p:pic>
      <p:pic>
        <p:nvPicPr>
          <p:cNvPr id="16" name="Obrázek 15" descr="img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6699" y="-2652403"/>
            <a:ext cx="576064" cy="8130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9" name="Obrázek 8" descr="img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61058" y="609079"/>
            <a:ext cx="5205857" cy="58326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4221088"/>
            <a:ext cx="3600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+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3923928" y="3861048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427984" y="4581128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pic>
        <p:nvPicPr>
          <p:cNvPr id="10" name="Obrázek 9" descr="img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75101" y="-246909"/>
            <a:ext cx="3096344" cy="4687521"/>
          </a:xfrm>
          <a:prstGeom prst="rect">
            <a:avLst/>
          </a:prstGeom>
        </p:spPr>
      </p:pic>
      <p:pic>
        <p:nvPicPr>
          <p:cNvPr id="11" name="Obrázek 10" descr="img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9705" y="1987921"/>
            <a:ext cx="3511654" cy="4953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Roubované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blokové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kopolymery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  <p:pic>
        <p:nvPicPr>
          <p:cNvPr id="8" name="Obrázek 7" descr="img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2760" y="1741576"/>
            <a:ext cx="2651760" cy="2426208"/>
          </a:xfrm>
          <a:prstGeom prst="rect">
            <a:avLst/>
          </a:prstGeom>
        </p:spPr>
      </p:pic>
      <p:pic>
        <p:nvPicPr>
          <p:cNvPr id="9" name="Obrázek 8" descr="img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24033" y="1008815"/>
            <a:ext cx="1915077" cy="2723000"/>
          </a:xfrm>
          <a:prstGeom prst="rect">
            <a:avLst/>
          </a:prstGeom>
        </p:spPr>
      </p:pic>
      <p:pic>
        <p:nvPicPr>
          <p:cNvPr id="12" name="Obrázek 11" descr="img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4392" y="3018656"/>
            <a:ext cx="2127504" cy="3956304"/>
          </a:xfrm>
          <a:prstGeom prst="rect">
            <a:avLst/>
          </a:prstGeom>
        </p:spPr>
      </p:pic>
      <p:cxnSp>
        <p:nvCxnSpPr>
          <p:cNvPr id="16" name="Přímá spojovací šipka 15"/>
          <p:cNvCxnSpPr/>
          <p:nvPr/>
        </p:nvCxnSpPr>
        <p:spPr>
          <a:xfrm>
            <a:off x="4716016" y="764704"/>
            <a:ext cx="3384376" cy="38164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1691680" y="764704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1547664" y="764704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716016" y="764704"/>
            <a:ext cx="2088232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modifikovaných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latin typeface="Arial Black" pitchFamily="34" charset="0"/>
              </a:rPr>
              <a:t>Výroba a úpravy papíru</a:t>
            </a:r>
          </a:p>
          <a:p>
            <a:r>
              <a:rPr lang="cs-CZ" b="1" dirty="0" smtClean="0">
                <a:latin typeface="Arial Black" pitchFamily="34" charset="0"/>
              </a:rPr>
              <a:t>Potraviny</a:t>
            </a:r>
          </a:p>
          <a:p>
            <a:r>
              <a:rPr lang="cs-CZ" b="1" dirty="0" smtClean="0"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latin typeface="Arial Black" pitchFamily="34" charset="0"/>
              </a:rPr>
              <a:t>Lepidla</a:t>
            </a:r>
          </a:p>
          <a:p>
            <a:r>
              <a:rPr lang="cs-CZ" b="1" dirty="0" smtClean="0">
                <a:latin typeface="Arial Black" pitchFamily="34" charset="0"/>
              </a:rPr>
              <a:t>Farmacie</a:t>
            </a:r>
          </a:p>
          <a:p>
            <a:r>
              <a:rPr lang="cs-CZ" b="1" dirty="0" err="1" smtClean="0">
                <a:latin typeface="Arial Black" pitchFamily="34" charset="0"/>
              </a:rPr>
              <a:t>Flokulanty</a:t>
            </a:r>
            <a:r>
              <a:rPr lang="cs-CZ" b="1" dirty="0" smtClean="0">
                <a:latin typeface="Arial Black" pitchFamily="34" charset="0"/>
              </a:rPr>
              <a:t> při </a:t>
            </a:r>
            <a:r>
              <a:rPr lang="cs-CZ" b="1" smtClean="0">
                <a:latin typeface="Arial Black" pitchFamily="34" charset="0"/>
              </a:rPr>
              <a:t>čištění vod</a:t>
            </a:r>
            <a:endParaRPr lang="cs-CZ" b="1" dirty="0" smtClean="0">
              <a:latin typeface="Arial Black" pitchFamily="34" charset="0"/>
            </a:endParaRPr>
          </a:p>
          <a:p>
            <a:r>
              <a:rPr lang="cs-CZ" b="1" dirty="0" smtClean="0">
                <a:latin typeface="Arial Black" pitchFamily="34" charset="0"/>
              </a:rPr>
              <a:t>……………..</a:t>
            </a:r>
            <a:endParaRPr lang="cs-CZ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95736" y="6245225"/>
            <a:ext cx="597666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25658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Druhy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Výroby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Chemie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Použití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Modifikace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Výroba dextrinů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Použití dextrinů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8712968" cy="2808312"/>
          </a:xfrm>
          <a:prstGeom prst="rect">
            <a:avLst/>
          </a:prstGeom>
        </p:spPr>
      </p:pic>
      <p:pic>
        <p:nvPicPr>
          <p:cNvPr id="11" name="Obrázek 10" descr="lepidlo ze škrob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56992"/>
            <a:ext cx="8352928" cy="288032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5536" y="4941168"/>
            <a:ext cx="828092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07504" y="5157192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Obvykle se PRŮMYSLOVĚ používá směs bramborového a kukuřičného škrobu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Výrobu dextrinů asi dám do </a:t>
            </a:r>
            <a:r>
              <a:rPr lang="cs-CZ" sz="4000" dirty="0" err="1" smtClean="0">
                <a:solidFill>
                  <a:srgbClr val="FF0000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Výrobu ŠKROBOVÉHO LEPIDLA asi také dám do </a:t>
            </a:r>
            <a:r>
              <a:rPr lang="cs-CZ" sz="4000" dirty="0" err="1" smtClean="0">
                <a:solidFill>
                  <a:srgbClr val="0000FF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0811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Příklad technologie výrobku ze škrobu</a:t>
            </a:r>
            <a:b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 NA PRÁDLO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 Black" pitchFamily="34" charset="0"/>
              </a:rPr>
              <a:t>Nativní škrob se musí vařit a proto jsou používány MODIFIKOVANÉ ŠKROBY</a:t>
            </a:r>
            <a:endParaRPr lang="cs-CZ" sz="2400" dirty="0">
              <a:latin typeface="Arial Black" pitchFamily="34" charset="0"/>
            </a:endParaRPr>
          </a:p>
        </p:txBody>
      </p:sp>
      <p:pic>
        <p:nvPicPr>
          <p:cNvPr id="7" name="Obrázek 6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83496" y="-1387151"/>
            <a:ext cx="2232250" cy="88402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149080"/>
            <a:ext cx="88569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Na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zvyšuje rozpustnost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PEO (polyethylenový oxidovaný) vosk </a:t>
            </a:r>
            <a:r>
              <a:rPr lang="cs-CZ" b="1" dirty="0" smtClean="0">
                <a:solidFill>
                  <a:srgbClr val="0000FF"/>
                </a:solidFill>
              </a:rPr>
              <a:t>– proti shlukování při rozpouštění, regulace lepivosti při žehlení</a:t>
            </a:r>
          </a:p>
          <a:p>
            <a:r>
              <a:rPr lang="cs-CZ" sz="2000" b="1" dirty="0" smtClean="0">
                <a:solidFill>
                  <a:srgbClr val="008000"/>
                </a:solidFill>
              </a:rPr>
              <a:t>Může se přidat i PARAFÍNOVÝ VOSK &gt; regulace lepivosti při žehlení</a:t>
            </a:r>
            <a:endParaRPr lang="cs-CZ" sz="20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2051720" y="2492896"/>
            <a:ext cx="2808312" cy="13681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22048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Modřidlo, pro potlačení žlutého odstínu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pic>
        <p:nvPicPr>
          <p:cNvPr id="6" name="Obrázek 5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14157" y="-3318014"/>
            <a:ext cx="1843677" cy="8856984"/>
          </a:xfrm>
          <a:prstGeom prst="rect">
            <a:avLst/>
          </a:prstGeom>
        </p:spPr>
      </p:pic>
      <p:pic>
        <p:nvPicPr>
          <p:cNvPr id="7" name="Obrázek 6" descr="img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5267" y="-1294908"/>
            <a:ext cx="2001457" cy="8712968"/>
          </a:xfrm>
          <a:prstGeom prst="rect">
            <a:avLst/>
          </a:prstGeom>
        </p:spPr>
      </p:pic>
      <p:pic>
        <p:nvPicPr>
          <p:cNvPr id="8" name="Obrázek 7" descr="img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6622" y="937954"/>
            <a:ext cx="2506741" cy="86409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47664" y="162880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HEREROGENNÍ REAKCE &gt; PROČ???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59832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Běžná sušina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7667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</a:p>
          <a:p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BORAX se proto přidává do lepidla při výrobě VLNITÉ LEPENKY</a:t>
            </a:r>
            <a:endParaRPr lang="cs-CZ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ŠKROBY JAKO BIODEGRADABILNÍ ADITIVA DO SYNTETICKÝCH TERMOPLASTŮ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VĚTŠINOU NUTNO „POPOHNAT“ </a:t>
            </a:r>
            <a:r>
              <a:rPr lang="cs-CZ" b="1" dirty="0" err="1" smtClean="0">
                <a:solidFill>
                  <a:srgbClr val="0000FF"/>
                </a:solidFill>
              </a:rPr>
              <a:t>termooxidací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</a:rPr>
              <a:t>Co jsem dělal já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LDPE fólie (až 40 % škrobu kukuřičného) – vzorek nemůžu najít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Části brokového střeliva</a:t>
            </a:r>
          </a:p>
          <a:p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Vlákna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- vzorek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TERMOPLASTICKÉ ŠKROBY</a:t>
            </a:r>
            <a:endParaRPr lang="cs-CZ" sz="28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ZPRACOVÁNÍ TECHNOLOGIEMI PRO SYNTETICKÉ TERMOPLASTY, ale velmi náročné (</a:t>
            </a:r>
            <a:r>
              <a:rPr lang="cs-CZ" b="1" u="sng" dirty="0" smtClean="0">
                <a:solidFill>
                  <a:srgbClr val="FF0000"/>
                </a:solidFill>
              </a:rPr>
              <a:t>zatím</a:t>
            </a:r>
            <a:r>
              <a:rPr lang="cs-CZ" b="1" dirty="0" smtClean="0"/>
              <a:t>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Nutno ale použít změkčovadla – voda &amp; glycerol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Výrobky jsou BIODEGRADOVATELNÉ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Ve spojení s PŘÍRODNÍMI VLÁKNY  (např. len) &gt; </a:t>
            </a:r>
            <a:r>
              <a:rPr lang="cs-CZ" b="1" dirty="0" smtClean="0">
                <a:solidFill>
                  <a:srgbClr val="008000"/>
                </a:solidFill>
              </a:rPr>
              <a:t>BIODEGRADOVATELNÉ KOMPOZITY</a:t>
            </a:r>
            <a:endParaRPr lang="cs-CZ" b="1" dirty="0" smtClean="0"/>
          </a:p>
          <a:p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Ewa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Rudnik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: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Compostable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Polymer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Materials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, ISBN: 978-0-08-045371-2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4" name="Obrázek 13" descr="TERMOPLASTICKÝ ŠKROB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2060848"/>
            <a:ext cx="9025921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Druhy PRŮMYSOVĚ VÝZNAMNÝCH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8" name="Zástupný symbol pro obsah 7" descr="img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87107" y="297269"/>
            <a:ext cx="5184576" cy="6695510"/>
          </a:xfrm>
        </p:spPr>
      </p:pic>
      <p:sp>
        <p:nvSpPr>
          <p:cNvPr id="7" name="TextovéPole 6"/>
          <p:cNvSpPr txBox="1"/>
          <p:nvPr/>
        </p:nvSpPr>
        <p:spPr>
          <a:xfrm>
            <a:off x="2771800" y="32849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16216" y="141277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  <p:pic>
        <p:nvPicPr>
          <p:cNvPr id="6" name="Obrázek 5" descr="TERMOPLASTICKÝ ŠKROB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260648"/>
            <a:ext cx="8202678" cy="1800200"/>
          </a:xfrm>
          <a:prstGeom prst="rect">
            <a:avLst/>
          </a:prstGeom>
        </p:spPr>
      </p:pic>
      <p:pic>
        <p:nvPicPr>
          <p:cNvPr id="7" name="Obrázek 6" descr="TERMOPLASTICKÝ ŠKROB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7504" y="3212976"/>
            <a:ext cx="8850175" cy="364502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20608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NEJBĚŽNĚJŠÍ  jsou VODA &amp; GLYCEROL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 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981076"/>
          <a:ext cx="8229600" cy="524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5392"/>
                <a:gridCol w="2129408"/>
                <a:gridCol w="2057400"/>
              </a:tblGrid>
              <a:tr h="73563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škrobu nebo jeho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9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Nativní škrob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Rentoaláž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Přídavek formalínu proti napadení plísněmi</a:t>
                      </a:r>
                    </a:p>
                    <a:p>
                      <a:r>
                        <a:rPr lang="cs-CZ" sz="1800" dirty="0" smtClean="0"/>
                        <a:t>Emulgace s balzámy &gt; vyšší lepivost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Dextrin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Roztok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Lepidlo na papír a knihy (</a:t>
                      </a:r>
                      <a:r>
                        <a:rPr lang="cs-CZ" sz="1800" b="1" dirty="0" smtClean="0">
                          <a:solidFill>
                            <a:srgbClr val="C00000"/>
                          </a:solidFill>
                        </a:rPr>
                        <a:t>UMĚLÁ KLOVATINA</a:t>
                      </a:r>
                      <a:r>
                        <a:rPr lang="cs-CZ" sz="1800" dirty="0" smtClean="0"/>
                        <a:t>)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FF0000"/>
                          </a:solidFill>
                        </a:rPr>
                        <a:t>Křehké filmy &gt; MĚKČENÍ GLYCERINEM NEBO MEDEM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464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Dextrin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Roztok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Pojivo</a:t>
                      </a:r>
                      <a:r>
                        <a:rPr lang="cs-CZ" sz="1800" baseline="0" dirty="0" smtClean="0"/>
                        <a:t> barev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Nativní škrob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Pojivo</a:t>
                      </a:r>
                      <a:r>
                        <a:rPr lang="cs-CZ" sz="1800" baseline="0" dirty="0" smtClean="0"/>
                        <a:t> barev (kvaš, tempera)</a:t>
                      </a:r>
                      <a:endParaRPr lang="cs-CZ" sz="1800" dirty="0" smtClean="0"/>
                    </a:p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Přídavek formalínu proti napadení plísněmi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26469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pic>
        <p:nvPicPr>
          <p:cNvPr id="6" name="Obrázek 5" descr="Skrob brambo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692696"/>
            <a:ext cx="4234849" cy="3672408"/>
          </a:xfrm>
          <a:prstGeom prst="rect">
            <a:avLst/>
          </a:prstGeom>
        </p:spPr>
      </p:pic>
      <p:pic>
        <p:nvPicPr>
          <p:cNvPr id="7" name="Obrázek 6" descr="Skrob brambor 2k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78696"/>
            <a:ext cx="4469110" cy="38755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7984" y="69269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brambo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6"/>
          </a:xfrm>
          <a:prstGeom prst="rect">
            <a:avLst/>
          </a:prstGeom>
        </p:spPr>
      </p:pic>
      <p:pic>
        <p:nvPicPr>
          <p:cNvPr id="10" name="Obrázek 9" descr="Skrob brambor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8007"/>
            <a:ext cx="4430150" cy="384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brambor 1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732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2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740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krob kukurice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03098" cy="3644874"/>
          </a:xfrm>
          <a:prstGeom prst="rect">
            <a:avLst/>
          </a:prstGeom>
        </p:spPr>
      </p:pic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52936"/>
            <a:ext cx="4452380" cy="38610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27984" y="11967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0" name="Obrázek 9" descr="Skrob kukurice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536" y="2636912"/>
            <a:ext cx="4669565" cy="404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51812" cy="3600400"/>
          </a:xfrm>
          <a:prstGeom prst="rect">
            <a:avLst/>
          </a:prstGeom>
        </p:spPr>
      </p:pic>
      <p:pic>
        <p:nvPicPr>
          <p:cNvPr id="13" name="Obrázek 12" descr="Skrob brambor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574" y="2780928"/>
            <a:ext cx="4586528" cy="3977380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6588224" y="908720"/>
            <a:ext cx="72008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1" name="Obrázek 10" descr="Skrob brambo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08" y="2636912"/>
            <a:ext cx="4752601" cy="412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95936" y="0"/>
            <a:ext cx="4968552" cy="764704"/>
          </a:xfrm>
        </p:spPr>
        <p:txBody>
          <a:bodyPr/>
          <a:lstStyle/>
          <a:p>
            <a:pPr algn="r"/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PŠENIČNÝ škrob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5508104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87824" y="26064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64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7061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2771800" y="4293096"/>
            <a:ext cx="2664296" cy="36004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1763688" y="1628800"/>
            <a:ext cx="2880320" cy="504056"/>
          </a:xfrm>
          <a:prstGeom prst="straightConnector1">
            <a:avLst/>
          </a:prstGeom>
          <a:ln w="508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6016" y="4869160"/>
            <a:ext cx="26642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Jiné větvení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AGAR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pic>
        <p:nvPicPr>
          <p:cNvPr id="8" name="Obrázek 7" descr="agar 150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79914" y="-2835695"/>
            <a:ext cx="1368150" cy="8424936"/>
          </a:xfrm>
          <a:prstGeom prst="rect">
            <a:avLst/>
          </a:prstGeom>
        </p:spPr>
      </p:pic>
      <p:sp>
        <p:nvSpPr>
          <p:cNvPr id="9" name="Nadpis 6"/>
          <p:cNvSpPr txBox="1">
            <a:spLocks/>
          </p:cNvSpPr>
          <p:nvPr/>
        </p:nvSpPr>
        <p:spPr bwMode="auto">
          <a:xfrm>
            <a:off x="179512" y="4005064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potravinářství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3528" y="450912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ČIŘENÍ ovocných šťáv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Zahušťovadlo 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Nadpis 6"/>
          <p:cNvSpPr txBox="1">
            <a:spLocks/>
          </p:cNvSpPr>
          <p:nvPr/>
        </p:nvSpPr>
        <p:spPr bwMode="auto">
          <a:xfrm>
            <a:off x="323528" y="5301208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medicína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80526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Živná půda pro růst plísní a baktérií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1520" y="198884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Agar consists of a mixture of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agarose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 and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agaropectin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b="1" dirty="0" err="1" smtClean="0">
                <a:hlinkClick r:id="rId3" tooltip="Agarose"/>
              </a:rPr>
              <a:t>Agarose</a:t>
            </a:r>
            <a:r>
              <a:rPr lang="en-US" b="1" dirty="0" smtClean="0"/>
              <a:t>, the predominant component of agar, is a linear polymer, made up of the repeating </a:t>
            </a:r>
            <a:r>
              <a:rPr lang="en-US" b="1" dirty="0" err="1" smtClean="0"/>
              <a:t>monomeric</a:t>
            </a:r>
            <a:r>
              <a:rPr lang="en-US" b="1" dirty="0" smtClean="0"/>
              <a:t> unit of </a:t>
            </a:r>
            <a:r>
              <a:rPr lang="en-US" b="1" dirty="0" err="1" smtClean="0"/>
              <a:t>agarobiose</a:t>
            </a:r>
            <a:r>
              <a:rPr lang="en-US" b="1" dirty="0" smtClean="0"/>
              <a:t>. </a:t>
            </a:r>
            <a:r>
              <a:rPr lang="en-US" b="1" dirty="0" err="1" smtClean="0"/>
              <a:t>Agarobiose</a:t>
            </a:r>
            <a:r>
              <a:rPr lang="en-US" b="1" dirty="0" smtClean="0"/>
              <a:t> is a disaccharide made up of D-</a:t>
            </a:r>
            <a:r>
              <a:rPr lang="en-US" b="1" dirty="0" err="1" smtClean="0"/>
              <a:t>galactose</a:t>
            </a:r>
            <a:r>
              <a:rPr lang="en-US" b="1" dirty="0" smtClean="0"/>
              <a:t> and 3,6-anhydro-L-galactopyranose. </a:t>
            </a:r>
            <a:r>
              <a:rPr lang="en-US" b="1" dirty="0" err="1" smtClean="0"/>
              <a:t>Agaropectin</a:t>
            </a:r>
            <a:r>
              <a:rPr lang="en-US" b="1" dirty="0" smtClean="0"/>
              <a:t> is a heterogeneous mixture of smaller molecules that occur in lesser amounts, and is made up of alternating units of D-</a:t>
            </a:r>
            <a:r>
              <a:rPr lang="en-US" b="1" dirty="0" err="1" smtClean="0"/>
              <a:t>galactose</a:t>
            </a:r>
            <a:r>
              <a:rPr lang="en-US" b="1" dirty="0" smtClean="0"/>
              <a:t> and L-</a:t>
            </a:r>
            <a:r>
              <a:rPr lang="en-US" b="1" dirty="0" err="1" smtClean="0"/>
              <a:t>galactose</a:t>
            </a:r>
            <a:r>
              <a:rPr lang="en-US" b="1" dirty="0" smtClean="0"/>
              <a:t> heavily modified with acidic side-groups, such as sulfate and </a:t>
            </a:r>
            <a:r>
              <a:rPr lang="en-US" b="1" dirty="0" err="1" smtClean="0">
                <a:solidFill>
                  <a:srgbClr val="C00000"/>
                </a:solidFill>
              </a:rPr>
              <a:t>pyruvate</a:t>
            </a:r>
            <a:r>
              <a:rPr lang="en-US" b="1" dirty="0" smtClean="0"/>
              <a:t>.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20272" y="40770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Kyselina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pyrohroznová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7" name="Obrázek 16" descr="1024px-Pyruvic-acid-2D-skelet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725144"/>
            <a:ext cx="1802267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Jiné užitečné polysacharidy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23528" y="256490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Tento druh jitrocele se pro </a:t>
            </a:r>
            <a:r>
              <a:rPr lang="cs-CZ" sz="2400" dirty="0" smtClean="0">
                <a:hlinkClick r:id="rId2" tooltip="Farmakologie"/>
              </a:rPr>
              <a:t>farmakologické</a:t>
            </a:r>
            <a:r>
              <a:rPr lang="cs-CZ" sz="2400" dirty="0" smtClean="0"/>
              <a:t> účinky semen pěstuje na </a:t>
            </a:r>
            <a:r>
              <a:rPr lang="cs-CZ" sz="2400" dirty="0" smtClean="0">
                <a:hlinkClick r:id="rId3" tooltip="Plantáž"/>
              </a:rPr>
              <a:t>plantážích</a:t>
            </a:r>
            <a:r>
              <a:rPr lang="cs-CZ" sz="2400" dirty="0" smtClean="0"/>
              <a:t> např. v </a:t>
            </a:r>
            <a:r>
              <a:rPr lang="cs-CZ" sz="2400" dirty="0" smtClean="0">
                <a:hlinkClick r:id="rId4" tooltip="Indie"/>
              </a:rPr>
              <a:t>Indii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5" tooltip="Brazílie"/>
              </a:rPr>
              <a:t>Brazílií</a:t>
            </a:r>
            <a:r>
              <a:rPr lang="cs-CZ" sz="2400" dirty="0" smtClean="0"/>
              <a:t>, na </a:t>
            </a:r>
            <a:r>
              <a:rPr lang="cs-CZ" sz="2400" dirty="0" smtClean="0">
                <a:hlinkClick r:id="rId6" tooltip="Blízký východ"/>
              </a:rPr>
              <a:t>Blízkém východě</a:t>
            </a:r>
            <a:r>
              <a:rPr lang="cs-CZ" sz="2400" dirty="0" smtClean="0"/>
              <a:t> i na severu </a:t>
            </a:r>
            <a:r>
              <a:rPr lang="cs-CZ" sz="2400" dirty="0" smtClean="0">
                <a:hlinkClick r:id="rId7" tooltip="Afrika"/>
              </a:rPr>
              <a:t>Afriky</a:t>
            </a:r>
            <a:r>
              <a:rPr lang="cs-CZ" sz="2400" dirty="0" smtClean="0"/>
              <a:t>. Hlavní léčebnou látkou je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rozpustná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  <a:hlinkClick r:id="rId8" tooltip="Vláknina"/>
              </a:rPr>
              <a:t>vláknina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ve formě bezbarvého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  <a:hlinkClick r:id="rId9" tooltip="Sliz"/>
              </a:rPr>
              <a:t>slizu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/>
              <a:t>který po zvlhnutí </a:t>
            </a:r>
            <a:r>
              <a:rPr lang="cs-CZ" sz="2400" dirty="0" smtClean="0">
                <a:hlinkClick r:id="rId10" tooltip="Bobtnání"/>
              </a:rPr>
              <a:t>bobtná</a:t>
            </a:r>
            <a:r>
              <a:rPr lang="cs-CZ" sz="2400" dirty="0" smtClean="0"/>
              <a:t>. Získává se z </a:t>
            </a:r>
            <a:r>
              <a:rPr lang="cs-CZ" sz="2400" dirty="0" smtClean="0">
                <a:hlinkClick r:id="rId11" tooltip="Osemení"/>
              </a:rPr>
              <a:t>osemení</a:t>
            </a:r>
            <a:r>
              <a:rPr lang="cs-CZ" sz="2400" dirty="0" smtClean="0"/>
              <a:t> které se ze suchých semen sdírá a mele na prášek, osemení tvoří asi čtvrtinu objemu semene.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Je schopno absorbovat vodu a tím asi desetinásobně zvětšit svůj objem, nejčastěji se používá jako šetrné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12" tooltip="Laxativum"/>
              </a:rPr>
              <a:t>projímadlo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1520" y="836712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Jitrocel vejčitý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Plantago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ovata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Psyllium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plantago</a:t>
            </a:r>
            <a:r>
              <a:rPr lang="cs-CZ" sz="2400" i="1" dirty="0" smtClean="0"/>
              <a:t>)</a:t>
            </a:r>
            <a:endParaRPr lang="cs-CZ" sz="2400" dirty="0" smtClean="0"/>
          </a:p>
          <a:p>
            <a:pPr algn="just"/>
            <a:r>
              <a:rPr lang="cs-CZ" sz="2400" dirty="0" smtClean="0"/>
              <a:t>je </a:t>
            </a:r>
            <a:r>
              <a:rPr lang="cs-CZ" sz="2400" dirty="0" smtClean="0">
                <a:hlinkClick r:id="rId13" tooltip="Jednoletá rostlina"/>
              </a:rPr>
              <a:t>jednoletá rostlina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14" tooltip="Druh (biologie)"/>
              </a:rPr>
              <a:t>druh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15" tooltip="Rod (biologie)"/>
              </a:rPr>
              <a:t>rodu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16" tooltip="Jitrocel"/>
              </a:rPr>
              <a:t>jitrocel</a:t>
            </a:r>
            <a:r>
              <a:rPr lang="cs-CZ" sz="2400" dirty="0" smtClean="0"/>
              <a:t>. Je jedním z mála jitrocelů který nepovažujeme za </a:t>
            </a:r>
            <a:r>
              <a:rPr lang="cs-CZ" sz="2400" dirty="0" smtClean="0">
                <a:hlinkClick r:id="rId17" tooltip="Plevel"/>
              </a:rPr>
              <a:t>plevel</a:t>
            </a:r>
            <a:r>
              <a:rPr lang="cs-CZ" sz="2400" dirty="0" smtClean="0"/>
              <a:t>, nýbrž za </a:t>
            </a:r>
            <a:r>
              <a:rPr lang="cs-CZ" sz="2400" dirty="0" smtClean="0">
                <a:hlinkClick r:id="rId18" tooltip="Léčivá rostlina"/>
              </a:rPr>
              <a:t>léčivku</a:t>
            </a:r>
            <a:r>
              <a:rPr lang="cs-CZ" sz="2400" dirty="0" smtClean="0"/>
              <a:t> a je pěstován pro léčivé účinky </a:t>
            </a:r>
            <a:r>
              <a:rPr lang="cs-CZ" sz="2400" dirty="0" smtClean="0">
                <a:hlinkClick r:id="rId19" tooltip="Semeno"/>
              </a:rPr>
              <a:t>semen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Jiné užitečné polysacharidy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08712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  <p:pic>
        <p:nvPicPr>
          <p:cNvPr id="10" name="Obrázek 9" descr="img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8707580" cy="1584176"/>
          </a:xfrm>
          <a:prstGeom prst="rect">
            <a:avLst/>
          </a:prstGeom>
        </p:spPr>
      </p:pic>
      <p:pic>
        <p:nvPicPr>
          <p:cNvPr id="11" name="Obrázek 10" descr="arabin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3107186"/>
            <a:ext cx="1985706" cy="3039846"/>
          </a:xfrm>
          <a:prstGeom prst="rect">
            <a:avLst/>
          </a:prstGeom>
        </p:spPr>
      </p:pic>
      <p:pic>
        <p:nvPicPr>
          <p:cNvPr id="12" name="Obrázek 11" descr="gluco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164288" y="2924944"/>
            <a:ext cx="1440160" cy="3188926"/>
          </a:xfrm>
          <a:prstGeom prst="rect">
            <a:avLst/>
          </a:prstGeom>
        </p:spPr>
      </p:pic>
      <p:pic>
        <p:nvPicPr>
          <p:cNvPr id="13" name="Obrázek 12" descr="mann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860032" y="3068960"/>
            <a:ext cx="1584176" cy="2979273"/>
          </a:xfrm>
          <a:prstGeom prst="rect">
            <a:avLst/>
          </a:prstGeom>
        </p:spPr>
      </p:pic>
      <p:pic>
        <p:nvPicPr>
          <p:cNvPr id="14" name="Obrázek 13" descr="xylo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483768" y="3284984"/>
            <a:ext cx="1728192" cy="270827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051720" y="76470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Jsou to HETEROPLYSACHARIDY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25649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PENTÓZY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92080" y="22768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HEXÓZY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/>
                <a:gridCol w="5929197"/>
              </a:tblGrid>
              <a:tr h="67890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Stavební jednotka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579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Obrázek 10" descr="453px-Alginsäur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018" y="980727"/>
            <a:ext cx="5854808" cy="2016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059832" y="314096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ALGINÁT</a:t>
            </a:r>
            <a:endParaRPr lang="cs-CZ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796136" y="299695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Molar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mass</a:t>
            </a:r>
            <a:endParaRPr lang="cs-CZ" sz="2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10,000 – 600,000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img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46444" y="-30221"/>
            <a:ext cx="936104" cy="281398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51520" y="37890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</a:rPr>
              <a:t>Alginic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acid is a linear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hlinkClick r:id="rId5" tooltip="Copolymer"/>
              </a:rPr>
              <a:t>copolymer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with 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6" tooltip="Homopolymer"/>
              </a:rPr>
              <a:t>homopolymeric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blocks of (1-4)-linked β-D-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7" tooltip="Mannuronate (page does not exist)"/>
              </a:rPr>
              <a:t>mannuronate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(M) and its C-5 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8" tooltip="Epimer"/>
              </a:rPr>
              <a:t>epimer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α-L-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9" tooltip="Guluronic acid (page does not exist)"/>
              </a:rPr>
              <a:t>guluronate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(G) residues, respectively,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hlinkClick r:id="rId10" tooltip="Covalently"/>
              </a:rPr>
              <a:t>covalently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linked together in different sequences or blocks.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427984" y="4581128"/>
            <a:ext cx="1944216" cy="432048"/>
          </a:xfrm>
          <a:prstGeom prst="rect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ovací šipka 20"/>
          <p:cNvCxnSpPr/>
          <p:nvPr/>
        </p:nvCxnSpPr>
        <p:spPr>
          <a:xfrm flipV="1">
            <a:off x="4427984" y="1988840"/>
            <a:ext cx="216024" cy="259228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6372200" y="2060848"/>
            <a:ext cx="648072" cy="252028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8569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Alginate</a:t>
            </a:r>
            <a:r>
              <a:rPr lang="en-US" sz="2800" b="1" dirty="0" smtClean="0"/>
              <a:t> </a:t>
            </a:r>
            <a:r>
              <a:rPr lang="en-US" sz="2000" b="1" dirty="0" smtClean="0"/>
              <a:t>absorbs water quickly, which makes it useful as an additive in </a:t>
            </a:r>
            <a:r>
              <a:rPr lang="en-US" sz="2000" b="1" dirty="0" smtClean="0">
                <a:hlinkClick r:id="rId2" tooltip="Dehydrated"/>
              </a:rPr>
              <a:t>dehydrated</a:t>
            </a:r>
            <a:r>
              <a:rPr lang="en-US" sz="2000" b="1" dirty="0" smtClean="0"/>
              <a:t> products such as </a:t>
            </a:r>
            <a:r>
              <a:rPr lang="en-US" sz="2000" b="1" dirty="0" smtClean="0">
                <a:hlinkClick r:id="rId3" tooltip="Diet aid"/>
              </a:rPr>
              <a:t>slimming aids</a:t>
            </a:r>
            <a:r>
              <a:rPr lang="en-US" sz="2000" b="1" dirty="0" smtClean="0"/>
              <a:t>, and in the manufacture of paper and textiles. It is also used for </a:t>
            </a:r>
            <a:r>
              <a:rPr lang="en-US" sz="2000" b="1" dirty="0" smtClean="0">
                <a:hlinkClick r:id="rId4" tooltip="Waterproofing"/>
              </a:rPr>
              <a:t>waterproofing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hlinkClick r:id="rId5" tooltip="Fireproofing"/>
              </a:rPr>
              <a:t>fireproofing</a:t>
            </a:r>
            <a:r>
              <a:rPr lang="en-US" sz="2000" b="1" dirty="0" smtClean="0"/>
              <a:t> fabrics, in the food industry as a </a:t>
            </a:r>
            <a:r>
              <a:rPr lang="en-US" sz="2000" b="1" dirty="0" smtClean="0">
                <a:hlinkClick r:id="rId6" tooltip="Thickening"/>
              </a:rPr>
              <a:t>thickening</a:t>
            </a:r>
            <a:r>
              <a:rPr lang="en-US" sz="2000" b="1" dirty="0" smtClean="0"/>
              <a:t> agent for drinks, ice cream and cosmetics, and as a </a:t>
            </a:r>
            <a:r>
              <a:rPr lang="en-US" sz="2000" b="1" dirty="0" smtClean="0">
                <a:hlinkClick r:id="rId7" tooltip="Gelling agent"/>
              </a:rPr>
              <a:t>gelling agent</a:t>
            </a:r>
            <a:r>
              <a:rPr lang="en-US" sz="2000" b="1" dirty="0" smtClean="0"/>
              <a:t> for jellies.</a:t>
            </a:r>
            <a:r>
              <a:rPr lang="en-US" sz="2000" b="1" baseline="30000" dirty="0" smtClean="0"/>
              <a:t>[</a:t>
            </a:r>
            <a:r>
              <a:rPr lang="en-US" sz="2000" b="1" i="1" baseline="30000" dirty="0" smtClean="0">
                <a:hlinkClick r:id="rId8" tooltip="Wikipedia:Citation needed"/>
              </a:rPr>
              <a:t>citation needed</a:t>
            </a:r>
            <a:r>
              <a:rPr lang="en-US" sz="2000" b="1" baseline="30000" dirty="0" smtClean="0"/>
              <a:t>]</a:t>
            </a:r>
            <a:endParaRPr lang="en-US" sz="2000" b="1" dirty="0" smtClean="0"/>
          </a:p>
          <a:p>
            <a:r>
              <a:rPr lang="en-US" sz="2000" b="1" dirty="0" smtClean="0"/>
              <a:t>Alginate is used as an ingredient in various </a:t>
            </a:r>
            <a:r>
              <a:rPr lang="en-US" sz="2000" b="1" dirty="0" smtClean="0">
                <a:hlinkClick r:id="rId9" tooltip="Pharmaceutical"/>
              </a:rPr>
              <a:t>pharmaceutical</a:t>
            </a:r>
            <a:r>
              <a:rPr lang="en-US" sz="2000" b="1" dirty="0" smtClean="0"/>
              <a:t> preparations, such as </a:t>
            </a:r>
            <a:r>
              <a:rPr lang="en-US" sz="2000" b="1" dirty="0" err="1" smtClean="0">
                <a:hlinkClick r:id="rId10" tooltip="Gaviscon"/>
              </a:rPr>
              <a:t>Gaviscon</a:t>
            </a:r>
            <a:r>
              <a:rPr lang="en-US" sz="2000" b="1" dirty="0" smtClean="0"/>
              <a:t>, in which it combines with </a:t>
            </a:r>
            <a:r>
              <a:rPr lang="en-US" sz="2000" b="1" dirty="0" smtClean="0">
                <a:hlinkClick r:id="rId11" tooltip="Bicarbonate"/>
              </a:rPr>
              <a:t>bicarbonate</a:t>
            </a:r>
            <a:r>
              <a:rPr lang="en-US" sz="2000" b="1" dirty="0" smtClean="0"/>
              <a:t> to inhibit </a:t>
            </a:r>
            <a:r>
              <a:rPr lang="en-US" sz="2000" b="1" dirty="0" smtClean="0">
                <a:hlinkClick r:id="rId12" tooltip="Gastroesophageal reflux disease"/>
              </a:rPr>
              <a:t>reflux</a:t>
            </a:r>
            <a:r>
              <a:rPr lang="en-US" sz="2000" b="1" dirty="0" smtClean="0"/>
              <a:t>. Sodium alginate is used as an </a:t>
            </a:r>
            <a:r>
              <a:rPr lang="en-US" sz="2000" b="1" dirty="0" smtClean="0">
                <a:hlinkClick r:id="rId13" tooltip="Impression (dental)"/>
              </a:rPr>
              <a:t>impression</a:t>
            </a:r>
            <a:r>
              <a:rPr lang="en-US" sz="2000" b="1" dirty="0" smtClean="0"/>
              <a:t>-making material in </a:t>
            </a:r>
            <a:r>
              <a:rPr lang="en-US" sz="2000" b="1" dirty="0" smtClean="0">
                <a:hlinkClick r:id="rId14" tooltip="Dentistry"/>
              </a:rPr>
              <a:t>dentistry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15" tooltip="Prosthetic"/>
              </a:rPr>
              <a:t>prosthetics</a:t>
            </a:r>
            <a:r>
              <a:rPr lang="en-US" sz="2000" b="1" dirty="0" smtClean="0"/>
              <a:t>, </a:t>
            </a:r>
            <a:r>
              <a:rPr lang="en-US" sz="2000" b="1" dirty="0" err="1" smtClean="0">
                <a:hlinkClick r:id="rId16" tooltip="Lifecasting"/>
              </a:rPr>
              <a:t>lifecasting</a:t>
            </a:r>
            <a:r>
              <a:rPr lang="en-US" sz="2000" b="1" dirty="0" smtClean="0"/>
              <a:t> and for creating positives for small-scale </a:t>
            </a:r>
            <a:r>
              <a:rPr lang="en-US" sz="2000" b="1" dirty="0" smtClean="0">
                <a:hlinkClick r:id="rId17" tooltip="Casting"/>
              </a:rPr>
              <a:t>casting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Sodium alginate is used in </a:t>
            </a:r>
            <a:r>
              <a:rPr lang="en-US" sz="2000" b="1" dirty="0" smtClean="0">
                <a:hlinkClick r:id="rId18" tooltip="Reactive dye printing"/>
              </a:rPr>
              <a:t>reactive dye printing</a:t>
            </a:r>
            <a:r>
              <a:rPr lang="en-US" sz="2000" b="1" dirty="0" smtClean="0"/>
              <a:t> and as a thickener for </a:t>
            </a:r>
            <a:r>
              <a:rPr lang="en-US" sz="2000" b="1" dirty="0" smtClean="0">
                <a:hlinkClick r:id="rId19" tooltip="Reactive dye"/>
              </a:rPr>
              <a:t>reactive dyes</a:t>
            </a:r>
            <a:r>
              <a:rPr lang="en-US" sz="2000" b="1" dirty="0" smtClean="0"/>
              <a:t> in </a:t>
            </a:r>
            <a:r>
              <a:rPr lang="en-US" sz="2000" b="1" dirty="0" smtClean="0">
                <a:hlinkClick r:id="rId20" tooltip="Textile printing"/>
              </a:rPr>
              <a:t>textile screen-printing</a:t>
            </a:r>
            <a:r>
              <a:rPr lang="en-US" sz="2000" b="1" dirty="0" smtClean="0"/>
              <a:t>.</a:t>
            </a:r>
            <a:r>
              <a:rPr lang="en-US" sz="2000" b="1" baseline="30000" dirty="0" smtClean="0"/>
              <a:t>[</a:t>
            </a:r>
            <a:r>
              <a:rPr lang="en-US" sz="2000" b="1" i="1" baseline="30000" dirty="0" smtClean="0">
                <a:hlinkClick r:id="rId8" tooltip="Wikipedia:Citation needed"/>
              </a:rPr>
              <a:t>citation needed</a:t>
            </a:r>
            <a:r>
              <a:rPr lang="en-US" sz="2000" b="1" baseline="30000" dirty="0" smtClean="0"/>
              <a:t>]</a:t>
            </a:r>
            <a:r>
              <a:rPr lang="en-US" sz="2000" b="1" dirty="0" smtClean="0"/>
              <a:t> Alginates do not react with these dyes and wash out easily, unlike starch-based thickeners.</a:t>
            </a:r>
          </a:p>
          <a:p>
            <a:r>
              <a:rPr lang="en-US" sz="2000" b="1" dirty="0" smtClean="0"/>
              <a:t>As a material for micro-encapsulation.</a:t>
            </a:r>
            <a:r>
              <a:rPr lang="en-US" sz="2000" b="1" baseline="30000" dirty="0" smtClean="0">
                <a:hlinkClick r:id="rId21"/>
              </a:rPr>
              <a:t>[7]</a:t>
            </a:r>
            <a:endParaRPr lang="en-US" sz="2000" b="1" dirty="0" smtClean="0"/>
          </a:p>
          <a:p>
            <a:r>
              <a:rPr lang="en-US" sz="2000" b="1" dirty="0" smtClean="0">
                <a:hlinkClick r:id="rId22" tooltip="Calcium alginate"/>
              </a:rPr>
              <a:t>Calcium alginate</a:t>
            </a:r>
            <a:r>
              <a:rPr lang="en-US" sz="2000" b="1" dirty="0" smtClean="0"/>
              <a:t> is used in different types of medical products including skin </a:t>
            </a:r>
            <a:r>
              <a:rPr lang="en-US" sz="2000" b="1" dirty="0" smtClean="0">
                <a:hlinkClick r:id="rId23" tooltip="Wound dressing"/>
              </a:rPr>
              <a:t>wound dressings</a:t>
            </a:r>
            <a:r>
              <a:rPr lang="en-US" sz="2000" b="1" dirty="0" smtClean="0"/>
              <a:t> to promote healing</a:t>
            </a:r>
            <a:r>
              <a:rPr lang="en-US" sz="2000" b="1" baseline="30000" dirty="0" smtClean="0">
                <a:hlinkClick r:id="rId21"/>
              </a:rPr>
              <a:t>[8]</a:t>
            </a:r>
            <a:r>
              <a:rPr lang="en-US" sz="2000" b="1" dirty="0" smtClean="0"/>
              <a:t> and can be removed with less pain than conventional dressings.</a:t>
            </a:r>
            <a:r>
              <a:rPr lang="en-US" sz="2000" b="1" baseline="30000" dirty="0" smtClean="0"/>
              <a:t>[</a:t>
            </a:r>
            <a:endParaRPr lang="en-US" sz="2000" b="1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pic>
        <p:nvPicPr>
          <p:cNvPr id="6" name="Obrázek 5" descr="komplexa kationtu Ca+2 alginátem 0508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04064" y="-395752"/>
            <a:ext cx="4735872" cy="849694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51520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Komplexa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kationtu Ca</a:t>
            </a:r>
            <a:r>
              <a:rPr lang="cs-CZ" sz="3200" baseline="30000" dirty="0" smtClean="0">
                <a:solidFill>
                  <a:srgbClr val="FF0000"/>
                </a:solidFill>
                <a:latin typeface="Arial Black" pitchFamily="34" charset="0"/>
              </a:rPr>
              <a:t>+2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alginátem – model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„vejce v kartónu“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/>
                <a:gridCol w="5929197"/>
              </a:tblGrid>
              <a:tr h="6554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Stavební jednotka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31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Obrázek 8" descr="Chondroitin_Sulfate_Structure_NT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836712"/>
            <a:ext cx="5987820" cy="2592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2987824" y="33569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4869160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Jde o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3" tooltip="Polysacharidy"/>
              </a:rPr>
              <a:t>polysacharid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složený z pravidelně se opakujících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4" tooltip="Monomer"/>
              </a:rPr>
              <a:t>monomerů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  <a:hlinkClick r:id="rId5" tooltip="Glukuronát"/>
              </a:rPr>
              <a:t>glukuronátu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a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N-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acetylgalaktosaminu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7452320" y="2708920"/>
            <a:ext cx="144016" cy="273630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1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04429" y="351755"/>
            <a:ext cx="2486472" cy="2880322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0" y="548680"/>
            <a:ext cx="3131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ovací šipka 19"/>
          <p:cNvCxnSpPr/>
          <p:nvPr/>
        </p:nvCxnSpPr>
        <p:spPr>
          <a:xfrm flipV="1">
            <a:off x="1907704" y="1124744"/>
            <a:ext cx="2952328" cy="14401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 flipV="1">
            <a:off x="4932040" y="2132856"/>
            <a:ext cx="504056" cy="331236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504" y="29249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Chemical structure of one unit in a </a:t>
            </a:r>
            <a:r>
              <a:rPr lang="en-US" b="1" dirty="0" err="1" smtClean="0">
                <a:solidFill>
                  <a:srgbClr val="FF0000"/>
                </a:solidFill>
              </a:rPr>
              <a:t>chondroitin</a:t>
            </a:r>
            <a:r>
              <a:rPr lang="en-US" b="1" dirty="0" smtClean="0">
                <a:solidFill>
                  <a:srgbClr val="FF0000"/>
                </a:solidFill>
              </a:rPr>
              <a:t> sulfate chain. Chondroitin-4-sulfate: </a:t>
            </a:r>
            <a:r>
              <a:rPr lang="en-US" b="1" dirty="0" smtClean="0">
                <a:solidFill>
                  <a:srgbClr val="9900CC"/>
                </a:solidFill>
              </a:rPr>
              <a:t>R</a:t>
            </a:r>
            <a:r>
              <a:rPr lang="en-US" b="1" baseline="-25000" dirty="0" smtClean="0">
                <a:solidFill>
                  <a:srgbClr val="9900CC"/>
                </a:solidFill>
              </a:rPr>
              <a:t>1</a:t>
            </a:r>
            <a:r>
              <a:rPr lang="en-US" b="1" dirty="0" smtClean="0">
                <a:solidFill>
                  <a:srgbClr val="9900CC"/>
                </a:solidFill>
              </a:rPr>
              <a:t> = H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C00000"/>
                </a:solidFill>
              </a:rPr>
              <a:t>R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= SO</a:t>
            </a:r>
            <a:r>
              <a:rPr lang="en-US" b="1" baseline="-25000" dirty="0" smtClean="0">
                <a:solidFill>
                  <a:srgbClr val="C00000"/>
                </a:solidFill>
              </a:rPr>
              <a:t>3</a:t>
            </a:r>
            <a:r>
              <a:rPr lang="en-US" b="1" dirty="0" smtClean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9900CC"/>
                </a:solidFill>
              </a:rPr>
              <a:t>R</a:t>
            </a:r>
            <a:r>
              <a:rPr lang="en-US" b="1" baseline="-25000" dirty="0" smtClean="0">
                <a:solidFill>
                  <a:srgbClr val="9900CC"/>
                </a:solidFill>
              </a:rPr>
              <a:t>3</a:t>
            </a:r>
            <a:r>
              <a:rPr lang="en-US" b="1" dirty="0" smtClean="0">
                <a:solidFill>
                  <a:srgbClr val="9900CC"/>
                </a:solidFill>
              </a:rPr>
              <a:t> = H. </a:t>
            </a:r>
            <a:r>
              <a:rPr lang="en-US" b="1" dirty="0" smtClean="0"/>
              <a:t>Chondroitin-6-sulfate: R</a:t>
            </a:r>
            <a:r>
              <a:rPr lang="en-US" b="1" baseline="-25000" dirty="0" smtClean="0"/>
              <a:t>1</a:t>
            </a:r>
            <a:r>
              <a:rPr lang="en-US" b="1" dirty="0" smtClean="0"/>
              <a:t> = SO</a:t>
            </a:r>
            <a:r>
              <a:rPr lang="en-US" b="1" baseline="-25000" dirty="0" smtClean="0"/>
              <a:t>3</a:t>
            </a:r>
            <a:r>
              <a:rPr lang="en-US" b="1" dirty="0" smtClean="0"/>
              <a:t>H; R</a:t>
            </a:r>
            <a:r>
              <a:rPr lang="en-US" b="1" baseline="-25000" dirty="0" smtClean="0"/>
              <a:t>2</a:t>
            </a:r>
            <a:r>
              <a:rPr lang="en-US" b="1" dirty="0" smtClean="0"/>
              <a:t>, R</a:t>
            </a:r>
            <a:r>
              <a:rPr lang="en-US" b="1" baseline="-25000" dirty="0" smtClean="0"/>
              <a:t>3</a:t>
            </a:r>
            <a:r>
              <a:rPr lang="en-US" b="1" dirty="0" smtClean="0"/>
              <a:t> = H.</a:t>
            </a:r>
            <a:endParaRPr lang="cs-CZ" b="1" dirty="0"/>
          </a:p>
        </p:txBody>
      </p:sp>
      <p:sp>
        <p:nvSpPr>
          <p:cNvPr id="28" name="Elipsa 27"/>
          <p:cNvSpPr/>
          <p:nvPr/>
        </p:nvSpPr>
        <p:spPr>
          <a:xfrm>
            <a:off x="7236296" y="1196752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5292080" y="2132856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6156176" y="1628800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7504" y="116632"/>
            <a:ext cx="90364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Medicínský profil látky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Mechanismus účinku</a:t>
            </a:r>
          </a:p>
          <a:p>
            <a:r>
              <a:rPr lang="cs-CZ" sz="2000" b="1" dirty="0" smtClean="0"/>
              <a:t>Působí </a:t>
            </a:r>
            <a:r>
              <a:rPr lang="cs-CZ" sz="2000" b="1" u="sng" dirty="0" smtClean="0">
                <a:solidFill>
                  <a:srgbClr val="0000FF"/>
                </a:solidFill>
              </a:rPr>
              <a:t>patrně</a:t>
            </a:r>
            <a:r>
              <a:rPr lang="cs-CZ" sz="2000" b="1" dirty="0" smtClean="0"/>
              <a:t> galaktosamin vzniklý odbouráním </a:t>
            </a:r>
            <a:r>
              <a:rPr lang="cs-CZ" sz="2000" b="1" dirty="0" smtClean="0">
                <a:hlinkClick r:id="rId2" tooltip="Polysacharidy"/>
              </a:rPr>
              <a:t>polysacharidového</a:t>
            </a:r>
            <a:r>
              <a:rPr lang="cs-CZ" sz="2000" b="1" dirty="0" smtClean="0"/>
              <a:t> řetězce, mechanismus účinku je pravděpodobně shodný s </a:t>
            </a:r>
            <a:r>
              <a:rPr lang="cs-CZ" sz="2000" b="1" dirty="0" smtClean="0">
                <a:hlinkClick r:id="rId3" tooltip="Glukosamin"/>
              </a:rPr>
              <a:t>glukosaminem</a:t>
            </a:r>
            <a:r>
              <a:rPr lang="cs-CZ" sz="2000" b="1" dirty="0" smtClean="0"/>
              <a:t>. K výstavbě chrupavky není využíván polysacharidový řetězec či jeho štěpy, ale jednotlivé </a:t>
            </a:r>
            <a:r>
              <a:rPr lang="cs-CZ" sz="2000" b="1" dirty="0" smtClean="0">
                <a:hlinkClick r:id="rId4" tooltip="Monomer"/>
              </a:rPr>
              <a:t>monomery</a:t>
            </a:r>
            <a:r>
              <a:rPr lang="cs-CZ" sz="2000" b="1" dirty="0" smtClean="0"/>
              <a:t> (vzhledem k výše uvedené </a:t>
            </a:r>
            <a:r>
              <a:rPr lang="cs-CZ" sz="2000" b="1" dirty="0" smtClean="0">
                <a:hlinkClick r:id="rId5" tooltip="Biosyntéza"/>
              </a:rPr>
              <a:t>biosyntéze</a:t>
            </a:r>
            <a:r>
              <a:rPr lang="cs-CZ" sz="2000" b="1" dirty="0" smtClean="0"/>
              <a:t> </a:t>
            </a:r>
            <a:r>
              <a:rPr lang="cs-CZ" sz="2000" b="1" dirty="0" smtClean="0">
                <a:hlinkClick r:id="rId6" tooltip="Proteoglykan"/>
              </a:rPr>
              <a:t>proteoglykanů</a:t>
            </a:r>
            <a:r>
              <a:rPr lang="cs-CZ" sz="2000" b="1" dirty="0" smtClean="0"/>
              <a:t>).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Účinky</a:t>
            </a:r>
          </a:p>
          <a:p>
            <a:r>
              <a:rPr lang="cs-CZ" sz="2000" b="1" dirty="0" smtClean="0"/>
              <a:t>Chondroitin sulfát patří mezi symptomaticky pomalu působící léky při </a:t>
            </a:r>
            <a:r>
              <a:rPr lang="cs-CZ" sz="2000" b="1" dirty="0" smtClean="0">
                <a:hlinkClick r:id="rId7" tooltip="Osteoartróza"/>
              </a:rPr>
              <a:t>osteoartróze</a:t>
            </a:r>
            <a:r>
              <a:rPr lang="cs-CZ" sz="2000" b="1" dirty="0" smtClean="0"/>
              <a:t>.To znamená, že při dlouhodobém užívání (alespoň 2 měsíce) má příznivé účinky proti </a:t>
            </a:r>
            <a:r>
              <a:rPr lang="cs-CZ" sz="2000" b="1" dirty="0" smtClean="0">
                <a:hlinkClick r:id="rId8" tooltip="Bolest"/>
              </a:rPr>
              <a:t>bolesti</a:t>
            </a:r>
            <a:r>
              <a:rPr lang="cs-CZ" sz="2000" b="1" dirty="0" smtClean="0"/>
              <a:t> a </a:t>
            </a:r>
            <a:r>
              <a:rPr lang="cs-CZ" sz="2000" b="1" dirty="0" smtClean="0">
                <a:hlinkClick r:id="rId9" tooltip="Zánět"/>
              </a:rPr>
              <a:t>zánětu</a:t>
            </a:r>
            <a:r>
              <a:rPr lang="cs-CZ" sz="2000" b="1" dirty="0" smtClean="0"/>
              <a:t> při artróze </a:t>
            </a:r>
            <a:r>
              <a:rPr lang="cs-CZ" sz="2000" b="1" dirty="0" smtClean="0">
                <a:hlinkClick r:id="rId10" tooltip="Kloub"/>
              </a:rPr>
              <a:t>kloubů</a:t>
            </a:r>
            <a:r>
              <a:rPr lang="cs-CZ" sz="2000" b="1" dirty="0" smtClean="0"/>
              <a:t>.</a:t>
            </a:r>
            <a:r>
              <a:rPr lang="cs-CZ" sz="2000" b="1" baseline="30000" dirty="0" smtClean="0"/>
              <a:t> </a:t>
            </a:r>
            <a:r>
              <a:rPr lang="cs-CZ" sz="2000" b="1" dirty="0" smtClean="0"/>
              <a:t>Na rozdíl od </a:t>
            </a:r>
            <a:r>
              <a:rPr lang="cs-CZ" sz="2000" b="1" dirty="0" smtClean="0">
                <a:hlinkClick r:id="rId11" tooltip="Analgetika"/>
              </a:rPr>
              <a:t>analgetik</a:t>
            </a:r>
            <a:r>
              <a:rPr lang="cs-CZ" sz="2000" b="1" dirty="0" smtClean="0"/>
              <a:t> a </a:t>
            </a:r>
            <a:r>
              <a:rPr lang="cs-CZ" sz="2000" b="1" dirty="0" smtClean="0">
                <a:hlinkClick r:id="rId12" tooltip="Steroidy"/>
              </a:rPr>
              <a:t>nesteroidních</a:t>
            </a:r>
            <a:r>
              <a:rPr lang="cs-CZ" sz="2000" b="1" dirty="0" smtClean="0"/>
              <a:t> </a:t>
            </a:r>
            <a:r>
              <a:rPr lang="cs-CZ" sz="2000" b="1" dirty="0" smtClean="0">
                <a:hlinkClick r:id="rId13" tooltip="Antiflogistika (stránka neexistuje)"/>
              </a:rPr>
              <a:t>antiflogistik</a:t>
            </a:r>
            <a:r>
              <a:rPr lang="cs-CZ" sz="2000" b="1" dirty="0" smtClean="0"/>
              <a:t> je tento účinek opožděný, projeví se až po 4-6 týdnech pravidelného užívaní. Po vysazení však tento účinek obvykle přetrvává nějakou dobu. Proto je možné po 2-3 měsících užívání udělat další asi 2-3měsíční přestávku.</a:t>
            </a:r>
          </a:p>
          <a:p>
            <a:r>
              <a:rPr lang="cs-CZ" sz="2000" b="1" dirty="0" smtClean="0"/>
              <a:t>Chondroitin sulfát též zřejmě dokáže zastavit ztrátu kloubní chrupavky, ke které při </a:t>
            </a:r>
            <a:r>
              <a:rPr lang="cs-CZ" sz="2000" b="1" dirty="0" smtClean="0">
                <a:hlinkClick r:id="rId7" tooltip="Osteoartróza"/>
              </a:rPr>
              <a:t>artróze</a:t>
            </a:r>
            <a:r>
              <a:rPr lang="cs-CZ" sz="2000" b="1" dirty="0" smtClean="0"/>
              <a:t> dochází.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12160" y="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GUAROVÁ GUMA  - rostlinná guma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552728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  <p:pic>
        <p:nvPicPr>
          <p:cNvPr id="6" name="Obrázek 5" descr="620px-Guar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068960"/>
            <a:ext cx="5905500" cy="32956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926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Chemically, </a:t>
            </a:r>
            <a:r>
              <a:rPr lang="en-US" sz="2000" b="1" cap="all" dirty="0" smtClean="0">
                <a:solidFill>
                  <a:srgbClr val="FF0000"/>
                </a:solidFill>
                <a:latin typeface="Arial Black" pitchFamily="34" charset="0"/>
              </a:rPr>
              <a:t>guar gum is a polysaccharide </a:t>
            </a:r>
            <a:r>
              <a:rPr lang="en-US" sz="2000" b="1" dirty="0" smtClean="0"/>
              <a:t>composed of the sugars </a:t>
            </a:r>
            <a:r>
              <a:rPr lang="en-US" sz="2000" b="1" dirty="0" err="1" smtClean="0">
                <a:solidFill>
                  <a:srgbClr val="0000FF"/>
                </a:solidFill>
              </a:rPr>
              <a:t>galactose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008000"/>
                </a:solidFill>
              </a:rPr>
              <a:t>mannose</a:t>
            </a:r>
            <a:r>
              <a:rPr lang="en-US" sz="2000" b="1" dirty="0" smtClean="0"/>
              <a:t>. The backbone is a </a:t>
            </a:r>
            <a:r>
              <a:rPr lang="en-US" sz="2000" b="1" dirty="0" smtClean="0">
                <a:solidFill>
                  <a:srgbClr val="008000"/>
                </a:solidFill>
              </a:rPr>
              <a:t>linear chain of β 1,4-linked mannose </a:t>
            </a:r>
            <a:r>
              <a:rPr lang="en-US" sz="2000" b="1" dirty="0" smtClean="0"/>
              <a:t>residues to which </a:t>
            </a:r>
            <a:r>
              <a:rPr lang="en-US" sz="2000" b="1" dirty="0" err="1" smtClean="0">
                <a:solidFill>
                  <a:srgbClr val="0000FF"/>
                </a:solidFill>
              </a:rPr>
              <a:t>galactose</a:t>
            </a:r>
            <a:r>
              <a:rPr lang="en-US" sz="2000" b="1" dirty="0" smtClean="0"/>
              <a:t> residues are 1,6-linked at every second mannose, </a:t>
            </a:r>
            <a:r>
              <a:rPr lang="en-US" sz="2000" b="1" dirty="0" smtClean="0">
                <a:solidFill>
                  <a:srgbClr val="0000FF"/>
                </a:solidFill>
              </a:rPr>
              <a:t>forming short </a:t>
            </a:r>
            <a:r>
              <a:rPr lang="en-US" sz="2000" b="1" dirty="0" err="1" smtClean="0">
                <a:solidFill>
                  <a:srgbClr val="0000FF"/>
                </a:solidFill>
              </a:rPr>
              <a:t>sidebranches</a:t>
            </a:r>
            <a:r>
              <a:rPr lang="en-US" sz="2000" b="1" dirty="0" smtClean="0"/>
              <a:t>. </a:t>
            </a:r>
            <a:endParaRPr lang="cs-CZ" sz="2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213285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Zahušťovadlo do potravin, protože už při nízkých koncentracích má velkou viskozitu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1280px-Wheat_starch_gran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81000"/>
            <a:ext cx="7592392" cy="56942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404664"/>
            <a:ext cx="4464496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Pšeničný škrob – dvě velikosti zrn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Velikosti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zrn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Brambory</a:t>
            </a:r>
            <a:r>
              <a:rPr lang="cs-CZ" dirty="0" smtClean="0">
                <a:solidFill>
                  <a:srgbClr val="FF0000"/>
                </a:solidFill>
              </a:rPr>
              <a:t>: převážně 10 – 70 </a:t>
            </a:r>
            <a:r>
              <a:rPr lang="cs-CZ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FF0000"/>
                </a:solidFill>
              </a:rPr>
              <a:t>m (ŠIROKÁ distribuce velikostí zrn)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Kukuřice</a:t>
            </a:r>
            <a:r>
              <a:rPr lang="cs-CZ" dirty="0" smtClean="0">
                <a:solidFill>
                  <a:srgbClr val="0000FF"/>
                </a:solidFill>
              </a:rPr>
              <a:t>: převážně 20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</a:rPr>
              <a:t>m (úzká distribuce velikostí zrn)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Pšenice</a:t>
            </a:r>
            <a:r>
              <a:rPr lang="cs-CZ" dirty="0" smtClean="0">
                <a:solidFill>
                  <a:srgbClr val="008000"/>
                </a:solidFill>
              </a:rPr>
              <a:t>: dva druhy zrn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</a:rPr>
              <a:t>velikost 1 – 10 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8000"/>
                </a:solidFill>
              </a:rPr>
              <a:t>m  &gt; </a:t>
            </a:r>
            <a:r>
              <a:rPr lang="cs-CZ" b="1" dirty="0" smtClean="0">
                <a:solidFill>
                  <a:srgbClr val="008000"/>
                </a:solidFill>
              </a:rPr>
              <a:t>škrob B</a:t>
            </a:r>
            <a:r>
              <a:rPr lang="cs-CZ" dirty="0" smtClean="0">
                <a:solidFill>
                  <a:srgbClr val="008000"/>
                </a:solidFill>
              </a:rPr>
              <a:t> (odpadní produkt, </a:t>
            </a:r>
            <a:r>
              <a:rPr lang="cs-CZ" b="1" u="sng" dirty="0" smtClean="0">
                <a:solidFill>
                  <a:srgbClr val="008000"/>
                </a:solidFill>
              </a:rPr>
              <a:t>obsahuje proteiny</a:t>
            </a:r>
            <a:r>
              <a:rPr lang="cs-CZ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b="1" i="1" u="sng" dirty="0" smtClean="0">
                <a:solidFill>
                  <a:srgbClr val="008000"/>
                </a:solidFill>
              </a:rPr>
              <a:t>velikost 10 – 25 </a:t>
            </a:r>
            <a:r>
              <a:rPr lang="cs-CZ" b="1" i="1" u="sng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b="1" i="1" u="sng" dirty="0" smtClean="0">
                <a:solidFill>
                  <a:srgbClr val="008000"/>
                </a:solidFill>
              </a:rPr>
              <a:t>m &gt; škrob A (výrobek)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Rýže</a:t>
            </a:r>
            <a:r>
              <a:rPr lang="cs-CZ" dirty="0" smtClean="0">
                <a:solidFill>
                  <a:srgbClr val="C00000"/>
                </a:solidFill>
              </a:rPr>
              <a:t>: převážně cca. 5 </a:t>
            </a:r>
            <a:r>
              <a:rPr lang="cs-CZ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C00000"/>
                </a:solidFill>
              </a:rPr>
              <a:t>m (úzká distribuce velikostí zrn)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a použití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(</a:t>
            </a:r>
            <a:r>
              <a:rPr lang="sk-SK" sz="2800" b="1" i="1" u="sng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data</a:t>
            </a:r>
            <a:r>
              <a:rPr lang="sk-SK" sz="2800" b="1" i="1" u="sng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z roku 1991 &amp; 2011)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217443"/>
          </a:xfrm>
        </p:spPr>
        <p:txBody>
          <a:bodyPr/>
          <a:lstStyle/>
          <a:p>
            <a:r>
              <a:rPr lang="cs-CZ" sz="3000" dirty="0" smtClean="0">
                <a:solidFill>
                  <a:srgbClr val="008000"/>
                </a:solidFill>
              </a:rPr>
              <a:t>Světová výroba(1991): 22 milionů tun</a:t>
            </a:r>
          </a:p>
          <a:p>
            <a:r>
              <a:rPr lang="cs-CZ" sz="3000" b="1" u="sng" dirty="0" smtClean="0">
                <a:solidFill>
                  <a:srgbClr val="008000"/>
                </a:solidFill>
                <a:latin typeface="Arial Black" pitchFamily="34" charset="0"/>
              </a:rPr>
              <a:t>Světová výroba(2011): 70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milionů tun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Kukuřičný škrob</a:t>
            </a:r>
            <a:r>
              <a:rPr lang="cs-CZ" sz="3000" dirty="0" smtClean="0">
                <a:solidFill>
                  <a:srgbClr val="FF0000"/>
                </a:solidFill>
              </a:rPr>
              <a:t>: 15 milionů tun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Nejvýznamnější plodiny pro výrobu škrobů: </a:t>
            </a:r>
            <a:r>
              <a:rPr lang="cs-CZ" sz="3000" u="sng" dirty="0" smtClean="0">
                <a:solidFill>
                  <a:srgbClr val="0000FF"/>
                </a:solidFill>
                <a:latin typeface="Arial Black" pitchFamily="34" charset="0"/>
              </a:rPr>
              <a:t>kukuřice</a:t>
            </a:r>
            <a:r>
              <a:rPr lang="cs-CZ" sz="3000" dirty="0" smtClean="0">
                <a:solidFill>
                  <a:srgbClr val="0000FF"/>
                </a:solidFill>
              </a:rPr>
              <a:t>, brambory, rýže, maniok</a:t>
            </a:r>
          </a:p>
          <a:p>
            <a:r>
              <a:rPr lang="cs-CZ" sz="3000" b="1" dirty="0" smtClean="0"/>
              <a:t>Největší výrobci škrobů: </a:t>
            </a:r>
            <a:r>
              <a:rPr lang="cs-CZ" sz="3000" dirty="0" smtClean="0"/>
              <a:t>USA (</a:t>
            </a:r>
            <a:r>
              <a:rPr lang="cs-CZ" sz="3000" u="sng" dirty="0" smtClean="0">
                <a:latin typeface="Arial Black" pitchFamily="34" charset="0"/>
              </a:rPr>
              <a:t>kukuřice</a:t>
            </a:r>
            <a:r>
              <a:rPr lang="cs-CZ" sz="3000" dirty="0" smtClean="0"/>
              <a:t>), státy bývalého SSSR, Nizozemsko, Německo, Polsko (</a:t>
            </a:r>
            <a:r>
              <a:rPr lang="cs-CZ" sz="3000" u="sng" dirty="0" smtClean="0"/>
              <a:t>brambory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>
                <a:solidFill>
                  <a:srgbClr val="C00000"/>
                </a:solidFill>
              </a:rPr>
              <a:t>Použití pro výživu: </a:t>
            </a:r>
            <a:r>
              <a:rPr lang="cs-CZ" sz="3000" dirty="0" smtClean="0">
                <a:solidFill>
                  <a:srgbClr val="C00000"/>
                </a:solidFill>
              </a:rPr>
              <a:t>cca. 70 %</a:t>
            </a:r>
          </a:p>
          <a:p>
            <a:r>
              <a:rPr lang="cs-CZ" sz="3000" b="1" dirty="0" smtClean="0">
                <a:solidFill>
                  <a:srgbClr val="FFC000"/>
                </a:solidFill>
              </a:rPr>
              <a:t>Modifikované škroby: </a:t>
            </a:r>
            <a:r>
              <a:rPr lang="cs-CZ" sz="3000" dirty="0" smtClean="0">
                <a:solidFill>
                  <a:srgbClr val="FFC000"/>
                </a:solidFill>
              </a:rPr>
              <a:t>cca. 5 milionů tun</a:t>
            </a:r>
          </a:p>
          <a:p>
            <a:endParaRPr lang="cs-CZ" sz="3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ek 4" descr="img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55115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Cassava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MANIOK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Wheat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= PŠENICE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5" name="Obrázek 4" descr="img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21" y="404664"/>
            <a:ext cx="8738471" cy="540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124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Cukrovinky, sladkosti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5" name="Obrázek 4" descr="img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25. 10. 2017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dirty="0" smtClean="0"/>
              <a:t>PŘÍRODNÍ POLYMERY </a:t>
            </a:r>
            <a:r>
              <a:rPr lang="en-US" dirty="0" err="1" smtClean="0"/>
              <a:t>polysacharidy</a:t>
            </a:r>
            <a:r>
              <a:rPr lang="en-US" dirty="0" smtClean="0"/>
              <a:t> </a:t>
            </a:r>
            <a:r>
              <a:rPr lang="en-US" dirty="0" err="1" smtClean="0"/>
              <a:t>škrob</a:t>
            </a:r>
            <a:r>
              <a:rPr lang="en-US" dirty="0" smtClean="0"/>
              <a:t> PŘF MU 6 2017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065830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22. 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v ČR &amp; SR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Brambory</a:t>
            </a:r>
            <a:r>
              <a:rPr lang="cs-CZ" sz="5400" dirty="0" smtClean="0">
                <a:solidFill>
                  <a:srgbClr val="FF0000"/>
                </a:solidFill>
              </a:rPr>
              <a:t>: </a:t>
            </a:r>
            <a:r>
              <a:rPr lang="sk-SK" sz="5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ČR &amp; SR</a:t>
            </a:r>
            <a:endParaRPr lang="cs-CZ" sz="5400" dirty="0" smtClean="0">
              <a:solidFill>
                <a:srgbClr val="FF0000"/>
              </a:solidFill>
            </a:endParaRPr>
          </a:p>
          <a:p>
            <a:r>
              <a:rPr lang="cs-CZ" sz="5400" b="1" dirty="0" smtClean="0">
                <a:solidFill>
                  <a:srgbClr val="0000FF"/>
                </a:solidFill>
              </a:rPr>
              <a:t>Kukuřice</a:t>
            </a:r>
            <a:r>
              <a:rPr lang="cs-CZ" sz="5400" dirty="0" smtClean="0">
                <a:solidFill>
                  <a:srgbClr val="0000FF"/>
                </a:solidFill>
              </a:rPr>
              <a:t>: </a:t>
            </a:r>
            <a:r>
              <a:rPr lang="sk-SK" sz="54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SR</a:t>
            </a:r>
            <a:r>
              <a:rPr lang="cs-CZ" sz="5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cs-CZ" sz="5400" b="1" dirty="0" smtClean="0">
                <a:solidFill>
                  <a:srgbClr val="008000"/>
                </a:solidFill>
              </a:rPr>
              <a:t>Pšenice</a:t>
            </a:r>
            <a:r>
              <a:rPr lang="cs-CZ" sz="5400" dirty="0" smtClean="0">
                <a:solidFill>
                  <a:srgbClr val="008000"/>
                </a:solidFill>
              </a:rPr>
              <a:t>: </a:t>
            </a:r>
            <a:r>
              <a:rPr lang="sk-SK" sz="54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ČR</a:t>
            </a:r>
            <a:endParaRPr lang="cs-CZ" sz="5400" dirty="0" smtClean="0">
              <a:solidFill>
                <a:srgbClr val="008000"/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</a:rPr>
              <a:t>Rýže</a:t>
            </a:r>
            <a:r>
              <a:rPr lang="cs-CZ" sz="5400" dirty="0" smtClean="0">
                <a:solidFill>
                  <a:srgbClr val="C00000"/>
                </a:solidFill>
              </a:rPr>
              <a:t>:  </a:t>
            </a:r>
            <a:r>
              <a:rPr lang="cs-CZ" sz="5400" b="1" dirty="0" smtClean="0">
                <a:solidFill>
                  <a:srgbClr val="C00000"/>
                </a:solidFill>
              </a:rPr>
              <a:t>ani </a:t>
            </a:r>
            <a:r>
              <a:rPr lang="sk-SK" sz="5400" b="1" kern="1200" dirty="0" smtClean="0">
                <a:solidFill>
                  <a:srgbClr val="C00000"/>
                </a:solidFill>
                <a:ea typeface="Times New Roman"/>
                <a:cs typeface="Times New Roman"/>
              </a:rPr>
              <a:t>ČR &amp; SR</a:t>
            </a:r>
            <a:endParaRPr lang="cs-CZ" sz="5400" b="1" dirty="0" smtClean="0">
              <a:solidFill>
                <a:srgbClr val="C00000"/>
              </a:solidFill>
            </a:endParaRPr>
          </a:p>
          <a:p>
            <a:pPr lvl="1"/>
            <a:endParaRPr lang="cs-CZ" sz="4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Brambory obsahují 14 – 21 % hmot. škrobu, což není mnoho</a:t>
            </a:r>
          </a:p>
          <a:p>
            <a:r>
              <a:rPr lang="cs-CZ" sz="2800" b="1" dirty="0" smtClean="0"/>
              <a:t>Z 1 ha lze získat průměrně 4 t škrobu</a:t>
            </a:r>
          </a:p>
          <a:p>
            <a:r>
              <a:rPr lang="cs-CZ" sz="2800" b="1" dirty="0" smtClean="0"/>
              <a:t>Spotřeba vody je vysoká, 3,5 – 8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brambor, ale moderní postupy jsou nižší</a:t>
            </a:r>
          </a:p>
          <a:p>
            <a:r>
              <a:rPr lang="cs-CZ" sz="2800" b="1" dirty="0" smtClean="0"/>
              <a:t>Sušina škrobu je cca. 84 % hmot.</a:t>
            </a:r>
          </a:p>
          <a:p>
            <a:r>
              <a:rPr lang="cs-CZ" sz="2800" b="1" dirty="0" smtClean="0"/>
              <a:t>Ostatní složky jsou:</a:t>
            </a:r>
            <a:endParaRPr lang="cs-CZ" sz="2800" b="1" dirty="0"/>
          </a:p>
        </p:txBody>
      </p:sp>
      <p:pic>
        <p:nvPicPr>
          <p:cNvPr id="13" name="Obrázek 12" descr="img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53937" y="1650718"/>
            <a:ext cx="1844037" cy="741682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539552" y="4581128"/>
            <a:ext cx="331236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31640" y="6453335"/>
            <a:ext cx="712879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9" name="Zástupný symbol pro obsah 8" descr="img6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26432" y="-914264"/>
            <a:ext cx="6292080" cy="8497888"/>
          </a:xfrm>
        </p:spPr>
      </p:pic>
      <p:sp>
        <p:nvSpPr>
          <p:cNvPr id="7" name="TextovéPole 6"/>
          <p:cNvSpPr txBox="1"/>
          <p:nvPr/>
        </p:nvSpPr>
        <p:spPr>
          <a:xfrm>
            <a:off x="323528" y="1412776"/>
            <a:ext cx="4824536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Brambory se transportují plavením vodou, proto recyklace vody přes usazovák hlíny a písku 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979712" y="1196752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732240" y="1628800"/>
            <a:ext cx="1944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Drť se nazývá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TŘENKA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PLODOVÁ VODA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933056"/>
            <a:ext cx="1800200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KOAGULACE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bílkovin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7812360" y="3140968"/>
            <a:ext cx="1152128" cy="79208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ZDRTKY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148064" y="5373216"/>
            <a:ext cx="1440160" cy="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16216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Malozrnný škrob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2924944"/>
            <a:ext cx="25202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Další mletí &gt; PŘESTRUHOVÁNÍ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8000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8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2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Bramborová škrobárna se obvykle kombinuje s lihovarem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LIHOVARNICKÉ SUROVINY  (v tomto případě):</a:t>
            </a:r>
          </a:p>
          <a:p>
            <a:pPr lvl="1"/>
            <a:r>
              <a:rPr lang="cs-CZ" sz="2400" b="1" u="sng" dirty="0" smtClean="0">
                <a:solidFill>
                  <a:srgbClr val="008000"/>
                </a:solidFill>
                <a:latin typeface="Arial Black" pitchFamily="34" charset="0"/>
              </a:rPr>
              <a:t>Jemná frakce škrobu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získaná tzv. RAFINACÍ ŠKROBU</a:t>
            </a:r>
          </a:p>
          <a:p>
            <a:pPr lvl="1"/>
            <a:r>
              <a:rPr lang="cs-CZ" sz="2400" b="1" u="sng" dirty="0" smtClean="0">
                <a:solidFill>
                  <a:srgbClr val="C00000"/>
                </a:solidFill>
                <a:latin typeface="Arial Black" pitchFamily="34" charset="0"/>
              </a:rPr>
              <a:t>Buněčná šťáva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získaná při odstřeďování škrobu</a:t>
            </a:r>
          </a:p>
          <a:p>
            <a:pPr lvl="1"/>
            <a:r>
              <a:rPr lang="cs-CZ" sz="2400" b="1" u="sng" dirty="0" smtClean="0">
                <a:latin typeface="Arial Black" pitchFamily="34" charset="0"/>
              </a:rPr>
              <a:t>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r>
              <a:rPr lang="cs-CZ" sz="2400" b="1" u="sng" dirty="0" smtClean="0">
                <a:latin typeface="Arial Black" pitchFamily="34" charset="0"/>
              </a:rPr>
              <a:t> </a:t>
            </a:r>
            <a:r>
              <a:rPr lang="cs-CZ" sz="2400" b="1" dirty="0" smtClean="0">
                <a:latin typeface="Arial Black" pitchFamily="34" charset="0"/>
              </a:rPr>
              <a:t>- po očistění a nastrouhání brambor se vypírá škrob pomocí vody. Po oddělení škrobových zrn od ostatní hmoty zůstávají jako krmné zbytky 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endParaRPr lang="cs-CZ" sz="24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pšenice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Pšeničná mouka obsahuje cca. 68 % hmot. škrobu, což je mnoho</a:t>
            </a:r>
          </a:p>
          <a:p>
            <a:r>
              <a:rPr lang="cs-CZ" sz="2800" b="1" dirty="0" smtClean="0"/>
              <a:t>Z 1 ha lze získat průměrně </a:t>
            </a:r>
            <a:r>
              <a:rPr lang="cs-CZ" sz="2800" b="1" strike="sngStrike" dirty="0" smtClean="0"/>
              <a:t>4</a:t>
            </a:r>
            <a:r>
              <a:rPr lang="cs-CZ" sz="2800" b="1" dirty="0" smtClean="0"/>
              <a:t> t škrobu, tedy cca.  tolik co u brambor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Lze ale využít i škrob B a odpadní bílkovinu (lepek)</a:t>
            </a:r>
          </a:p>
          <a:p>
            <a:r>
              <a:rPr lang="cs-CZ" sz="2800" b="1" dirty="0" smtClean="0"/>
              <a:t>Spotřeba vody je u nových technologií 3,5 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mouky</a:t>
            </a:r>
          </a:p>
          <a:p>
            <a:r>
              <a:rPr lang="cs-CZ" sz="2800" b="1" dirty="0" smtClean="0"/>
              <a:t>Sušina škrobu je cca. 84 % hmot.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8" name="Obrázek 7" descr="img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52983" y="-958167"/>
            <a:ext cx="6048674" cy="84863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868144" y="332656"/>
            <a:ext cx="3024336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68144" y="2492896"/>
            <a:ext cx="2952328" cy="23083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Malá zrna B škrobu se separují a zpracovávají v oddělených větvích I a J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kukuřice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/>
          <a:lstStyle/>
          <a:p>
            <a:r>
              <a:rPr lang="cs-CZ" sz="2800" b="1" dirty="0" smtClean="0"/>
              <a:t>Kukuřičné zrno pro výrobu škrobu má toto složení:</a:t>
            </a:r>
          </a:p>
          <a:p>
            <a:endParaRPr lang="cs-CZ" sz="2800" b="1" dirty="0" smtClean="0"/>
          </a:p>
        </p:txBody>
      </p:sp>
      <p:pic>
        <p:nvPicPr>
          <p:cNvPr id="15" name="Obrázek 14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43908" y="-1359532"/>
            <a:ext cx="1584176" cy="82809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37890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 smtClean="0">
                <a:solidFill>
                  <a:srgbClr val="008000"/>
                </a:solidFill>
              </a:rPr>
              <a:t>Byly vyšlechtěny odrůdy obsahují buď převážně AMYLÓZU  nebo převážně  AMYLOPEKTIN</a:t>
            </a:r>
          </a:p>
          <a:p>
            <a:r>
              <a:rPr lang="cs-CZ" sz="2700" b="1" dirty="0" smtClean="0">
                <a:solidFill>
                  <a:srgbClr val="FF0000"/>
                </a:solidFill>
              </a:rPr>
              <a:t>Špičkové odrůdy mají v zrnu až 90 % hmot. škrobu</a:t>
            </a:r>
          </a:p>
          <a:p>
            <a:r>
              <a:rPr lang="cs-CZ" sz="2700" b="1" dirty="0" smtClean="0">
                <a:solidFill>
                  <a:srgbClr val="7030A0"/>
                </a:solidFill>
              </a:rPr>
              <a:t>Spotřebu vody  na 1 t zrna NEVÍM</a:t>
            </a:r>
          </a:p>
          <a:p>
            <a:r>
              <a:rPr lang="cs-CZ" sz="2700" b="1" dirty="0" smtClean="0">
                <a:solidFill>
                  <a:srgbClr val="0000FF"/>
                </a:solidFill>
              </a:rPr>
              <a:t>Sušina škrobu je cca. 84 % hmot.</a:t>
            </a:r>
            <a:endParaRPr lang="cs-CZ" sz="27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71600" y="6453335"/>
            <a:ext cx="741682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7" name="Obrázek 6" descr="img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66574" y="-784538"/>
            <a:ext cx="6194828" cy="82809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116632"/>
            <a:ext cx="3024336" cy="50167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0000FF"/>
                </a:solidFill>
              </a:rPr>
              <a:t>Podobné jako výroba z pšenice, až namáčení</a:t>
            </a:r>
          </a:p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potravinářství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Cukrovinky, džemy a marmelády, nápoje, pečivo atd.</a:t>
            </a:r>
          </a:p>
          <a:p>
            <a:r>
              <a:rPr lang="cs-CZ" b="1" dirty="0" smtClean="0"/>
              <a:t>Mléčné výrobky, masné výrobky, polévky, omáčky, salátové dresinky atd.</a:t>
            </a:r>
          </a:p>
          <a:p>
            <a:r>
              <a:rPr lang="cs-CZ" b="1" dirty="0" smtClean="0"/>
              <a:t>Zmrzliny, kojenecká výživa, cukrovinky</a:t>
            </a:r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FF0000"/>
                </a:solidFill>
              </a:rPr>
              <a:t>Time schedule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25. 10. 2017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dirty="0" smtClean="0"/>
              <a:t>PŘÍRODNÍ POLYMERY </a:t>
            </a:r>
            <a:r>
              <a:rPr lang="en-US" dirty="0" err="1" smtClean="0"/>
              <a:t>polysacharidy</a:t>
            </a:r>
            <a:r>
              <a:rPr lang="en-US" dirty="0" smtClean="0"/>
              <a:t> </a:t>
            </a:r>
            <a:r>
              <a:rPr lang="en-US" dirty="0" err="1" smtClean="0"/>
              <a:t>škrob</a:t>
            </a:r>
            <a:r>
              <a:rPr lang="en-US" dirty="0" smtClean="0"/>
              <a:t> PŘF MU 6 2017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3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781703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LECTURE</a:t>
                      </a:r>
                      <a:r>
                        <a:rPr lang="sk-SK" sz="1200" b="1" kern="1200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SUBJECT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Introduction to the subject – Structure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&amp;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Terminology of nature polymers, literature 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GB" sz="2000" b="1" noProof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Derivatives of acids – natural resins, drying oils, shellac</a:t>
                      </a:r>
                      <a:endParaRPr lang="en-GB" sz="1100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noProof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Waxes </a:t>
                      </a:r>
                      <a:endParaRPr lang="en-GB" sz="1400" b="1" noProof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Plant (vegetable) gums, </a:t>
                      </a:r>
                      <a:r>
                        <a:rPr lang="en-GB" sz="14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Polyterpene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–natural rubber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(extracting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processing and modification) </a:t>
                      </a:r>
                      <a:endParaRPr lang="en-GB" sz="1400" b="1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Polyphenol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– lignin, </a:t>
                      </a:r>
                      <a:r>
                        <a:rPr lang="en-GB" sz="14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humic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acids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 – starch </a:t>
                      </a:r>
                      <a:endParaRPr lang="en-GB" sz="2000" noProof="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II – </a:t>
                      </a:r>
                      <a:r>
                        <a:rPr lang="en-GB" sz="2000" b="1" kern="1200" noProof="0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celullosis</a:t>
                      </a: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en-GB" sz="2000" noProof="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22. 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 </a:t>
                      </a:r>
                      <a:endParaRPr lang="en-GB" sz="2000" noProof="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II </a:t>
                      </a:r>
                      <a:endParaRPr lang="en-GB" sz="2000" noProof="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Casein, whey, protein of eggs</a:t>
                      </a:r>
                      <a:endParaRPr lang="en-GB" sz="2000" noProof="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Identification of natural polymers </a:t>
                      </a:r>
                      <a:endParaRPr lang="en-GB" sz="20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Laboratory methods of natural polymers</a:t>
                      </a:r>
                      <a:r>
                        <a:rPr lang="cs-CZ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GB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evaluation </a:t>
                      </a:r>
                      <a:endParaRPr lang="en-GB" sz="20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průmysl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008000"/>
                </a:solidFill>
              </a:rPr>
              <a:t>PAPÍRENSKÝ PRŮMYSL</a:t>
            </a:r>
          </a:p>
          <a:p>
            <a:r>
              <a:rPr lang="cs-CZ" cap="all" dirty="0" smtClean="0">
                <a:solidFill>
                  <a:srgbClr val="008000"/>
                </a:solidFill>
              </a:rPr>
              <a:t>Klížení vnitřní ve hmotě, povrchové klížení, natírání papíru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</a:rPr>
              <a:t>TEXTILNÍ PRŮMYSL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ŠLICHTOVÁNÍ,  TISK, KONEČNÉ ÚPRAVY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LEPENÍ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LEPENKA, VLNITÝ PAPÍR, VÍCEVRSTVÉ PYTLE, LAMINOVÁNÍ, </a:t>
            </a:r>
          </a:p>
          <a:p>
            <a:pPr algn="ctr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1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LIŠÍ SE POLOHOU</a:t>
            </a:r>
          </a:p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–ch</a:t>
            </a:r>
            <a:r>
              <a:rPr lang="cs-CZ" sz="3200" cap="all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oh  vůči  -</a:t>
            </a:r>
            <a:r>
              <a:rPr lang="cs-CZ" sz="3200" cap="all" dirty="0" err="1" smtClean="0">
                <a:solidFill>
                  <a:srgbClr val="FF0000"/>
                </a:solidFill>
                <a:latin typeface="Arial Black" pitchFamily="34" charset="0"/>
              </a:rPr>
              <a:t>oh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1196752"/>
            <a:ext cx="10801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3707904" y="1493168"/>
            <a:ext cx="728464" cy="711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2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12" name="Obrázek 11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5589354" cy="2088232"/>
          </a:xfrm>
          <a:prstGeom prst="rect">
            <a:avLst/>
          </a:prstGeom>
          <a:ln w="38100">
            <a:solidFill>
              <a:srgbClr val="0000FF"/>
            </a:solidFill>
            <a:prstDash val="sysDot"/>
          </a:ln>
        </p:spPr>
      </p:pic>
      <p:sp>
        <p:nvSpPr>
          <p:cNvPr id="13" name="TextovéPole 12"/>
          <p:cNvSpPr txBox="1"/>
          <p:nvPr/>
        </p:nvSpPr>
        <p:spPr>
          <a:xfrm>
            <a:off x="421196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8" name="Obrázek 17" descr="cellobiosa &amp; celul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140968"/>
            <a:ext cx="7416824" cy="3316543"/>
          </a:xfrm>
          <a:prstGeom prst="rect">
            <a:avLst/>
          </a:prstGeom>
          <a:ln w="38100">
            <a:solidFill>
              <a:srgbClr val="008000"/>
            </a:solidFill>
            <a:prstDash val="sysDash"/>
          </a:ln>
        </p:spPr>
      </p:pic>
      <p:sp>
        <p:nvSpPr>
          <p:cNvPr id="19" name="TextovéPole 18"/>
          <p:cNvSpPr txBox="1"/>
          <p:nvPr/>
        </p:nvSpPr>
        <p:spPr>
          <a:xfrm>
            <a:off x="6012160" y="4077072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9087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2411760" y="1268760"/>
            <a:ext cx="288032" cy="7920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267744" y="26369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95736" y="2132856"/>
            <a:ext cx="7200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419872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3995936" y="4869160"/>
            <a:ext cx="144016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051720" y="609329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2627784" y="5301208"/>
            <a:ext cx="936104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6084168" y="836712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 polohy vazby přes kyslík mezi jednotkami glukózy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3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339752" y="764704"/>
            <a:ext cx="720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322712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4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673224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5445224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0" name="Obrázek 19" descr="img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4607" y="2111937"/>
            <a:ext cx="2550449" cy="5472608"/>
          </a:xfrm>
          <a:prstGeom prst="rect">
            <a:avLst/>
          </a:prstGeom>
        </p:spPr>
      </p:pic>
      <p:pic>
        <p:nvPicPr>
          <p:cNvPr id="21" name="Obrázek 20" descr="img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24536" cy="33630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3140968"/>
            <a:ext cx="242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GLYKOGEN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51520" y="3140968"/>
            <a:ext cx="7272808" cy="50405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204864"/>
            <a:ext cx="4968552" cy="93610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51520" y="1844824"/>
            <a:ext cx="3312368" cy="288032"/>
          </a:xfrm>
          <a:prstGeom prst="rect">
            <a:avLst/>
          </a:prstGeom>
          <a:noFill/>
          <a:ln w="63500">
            <a:solidFill>
              <a:srgbClr val="99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490066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10" name="Obrázek 9" descr="img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449652" cy="541067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5696" y="49411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14127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584176"/>
          </a:xfrm>
        </p:spPr>
        <p:txBody>
          <a:bodyPr/>
          <a:lstStyle/>
          <a:p>
            <a:r>
              <a:rPr lang="sk-SK" sz="72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Dělení</a:t>
            </a:r>
            <a:r>
              <a:rPr lang="sk-SK" sz="72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r>
              <a:rPr lang="sk-SK" sz="7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-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2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Selektivní enzymatické rozštěpení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00FF"/>
                </a:solidFill>
                <a:ea typeface="Times New Roman"/>
                <a:cs typeface="Times New Roman"/>
              </a:rPr>
              <a:t>na cukry</a:t>
            </a:r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8000"/>
                </a:solidFill>
              </a:rPr>
              <a:t>Rozdílná rozpustnost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8000"/>
                </a:solidFill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AMYLÓZY</a:t>
            </a:r>
          </a:p>
          <a:p>
            <a:pPr lvl="1"/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Směs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DMSO + voda &gt; </a:t>
            </a:r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rozdílné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rozpustnosti</a:t>
            </a:r>
          </a:p>
          <a:p>
            <a:pPr lvl="1"/>
            <a:r>
              <a:rPr lang="cs-CZ" dirty="0" smtClean="0">
                <a:latin typeface="Arial Black" pitchFamily="34" charset="0"/>
              </a:rPr>
              <a:t>Voda + </a:t>
            </a:r>
            <a:r>
              <a:rPr lang="cs-CZ" dirty="0" err="1" smtClean="0">
                <a:latin typeface="Arial Black" pitchFamily="34" charset="0"/>
              </a:rPr>
              <a:t>NaOH</a:t>
            </a:r>
            <a:r>
              <a:rPr lang="cs-CZ" dirty="0" smtClean="0">
                <a:latin typeface="Arial Black" pitchFamily="34" charset="0"/>
              </a:rPr>
              <a:t> &gt; vysolit </a:t>
            </a:r>
            <a:r>
              <a:rPr lang="cs-CZ" dirty="0" err="1" smtClean="0">
                <a:latin typeface="Arial Black" pitchFamily="34" charset="0"/>
              </a:rPr>
              <a:t>NaCl</a:t>
            </a:r>
            <a:r>
              <a:rPr lang="cs-CZ" dirty="0" smtClean="0">
                <a:latin typeface="Arial Black" pitchFamily="34" charset="0"/>
              </a:rPr>
              <a:t> &gt;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v roztoku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</a:t>
            </a:r>
            <a:r>
              <a:rPr lang="sk-SK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gel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(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oddělení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trvá 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delší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dobu)</a:t>
            </a:r>
            <a:endParaRPr lang="cs-CZ" dirty="0" smtClean="0"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0" name="Obrázek 9" descr="img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2376264"/>
          </a:xfrm>
          <a:prstGeom prst="rect">
            <a:avLst/>
          </a:prstGeom>
        </p:spPr>
      </p:pic>
      <p:pic>
        <p:nvPicPr>
          <p:cNvPr id="11" name="Obrázek 10" descr="img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8378140" cy="31900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7016" y="56612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Lze to nazvat „VYSOLENÍ“. Je vidět vliv iontů na rozpustnost polymerů různé struktury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Dě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4797152"/>
            <a:ext cx="1512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Poznámky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3</a:t>
            </a:r>
            <a:b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podobnost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s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polyetylénem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LDPE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32613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Větvený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Větší elasticita taveniny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latin typeface="Arial Black" pitchFamily="34" charset="0"/>
              </a:rPr>
              <a:t>HDPE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326133"/>
          </a:xfrm>
        </p:spPr>
        <p:txBody>
          <a:bodyPr/>
          <a:lstStyle/>
          <a:p>
            <a:r>
              <a:rPr lang="cs-CZ" dirty="0" smtClean="0">
                <a:latin typeface="Arial Black" pitchFamily="34" charset="0"/>
              </a:rPr>
              <a:t>Lineární</a:t>
            </a:r>
          </a:p>
          <a:p>
            <a:r>
              <a:rPr lang="cs-CZ" dirty="0" smtClean="0">
                <a:latin typeface="Arial Black" pitchFamily="34" charset="0"/>
              </a:rPr>
              <a:t>MENŠÍ elasticita taveniny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7" name="Zástupný symbol pro text 10"/>
          <p:cNvSpPr txBox="1">
            <a:spLocks/>
          </p:cNvSpPr>
          <p:nvPr/>
        </p:nvSpPr>
        <p:spPr bwMode="auto">
          <a:xfrm>
            <a:off x="107504" y="3645024"/>
            <a:ext cx="4392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AMYLOPEKTIN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13"/>
          <p:cNvSpPr txBox="1">
            <a:spLocks/>
          </p:cNvSpPr>
          <p:nvPr/>
        </p:nvSpPr>
        <p:spPr bwMode="auto">
          <a:xfrm>
            <a:off x="683568" y="4509120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Větvený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" name="Zástupný symbol pro text 10"/>
          <p:cNvSpPr txBox="1">
            <a:spLocks/>
          </p:cNvSpPr>
          <p:nvPr/>
        </p:nvSpPr>
        <p:spPr bwMode="auto">
          <a:xfrm>
            <a:off x="4788024" y="3573016"/>
            <a:ext cx="3240360" cy="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AMYLÓZA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13"/>
          <p:cNvSpPr txBox="1">
            <a:spLocks/>
          </p:cNvSpPr>
          <p:nvPr/>
        </p:nvSpPr>
        <p:spPr bwMode="auto">
          <a:xfrm>
            <a:off x="4860032" y="4437112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Lineární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Menší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2565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>
            <a:off x="5076056" y="692696"/>
            <a:ext cx="144016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555776" y="764704"/>
            <a:ext cx="2880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6033" y="4245127"/>
            <a:ext cx="405000" cy="453338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107504" y="3429000"/>
            <a:ext cx="4392488" cy="156966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Na AMYLOPEKTIN  může být vázána jako ester kyselina fosforečná, hlavně ve škrobu bramborovém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4" name="Obrázek 13" descr="img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22509" y="331080"/>
            <a:ext cx="1563677" cy="252028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Obrázek 12" descr="AMYLOPEKT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4984"/>
            <a:ext cx="4446889" cy="2804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768752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860032" y="260648"/>
          <a:ext cx="4079776" cy="3421580"/>
        </p:xfrm>
        <a:graphic>
          <a:graphicData uri="http://schemas.openxmlformats.org/drawingml/2006/table">
            <a:tbl>
              <a:tblPr/>
              <a:tblGrid>
                <a:gridCol w="1152128"/>
                <a:gridCol w="2927648"/>
              </a:tblGrid>
              <a:tr h="576064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Emil </a:t>
                      </a:r>
                      <a:r>
                        <a:rPr lang="cs-CZ" b="1" dirty="0" err="1"/>
                        <a:t>Votoček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26328">
                <a:tc gridSpan="2">
                  <a:txBody>
                    <a:bodyPr/>
                    <a:lstStyle/>
                    <a:p>
                      <a:pPr algn="ctr"/>
                      <a:r>
                        <a:rPr lang="cs-CZ"/>
                        <a:t/>
                      </a:r>
                      <a:br>
                        <a:rPr lang="cs-CZ"/>
                      </a:br>
                      <a:r>
                        <a:rPr lang="cs-CZ"/>
                        <a:t>Emil Votoček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50956">
                <a:tc>
                  <a:txBody>
                    <a:bodyPr/>
                    <a:lstStyle/>
                    <a:p>
                      <a:r>
                        <a:rPr lang="cs-CZ" dirty="0"/>
                        <a:t>Narození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2" tooltip="5. říjen"/>
                        </a:rPr>
                        <a:t>5. 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3" tooltip="1872"/>
                        </a:rPr>
                        <a:t>1872</a:t>
                      </a:r>
                      <a:r>
                        <a:rPr lang="cs-CZ" dirty="0"/>
                        <a:t/>
                      </a:r>
                      <a:br>
                        <a:rPr lang="cs-CZ" dirty="0"/>
                      </a:br>
                      <a:r>
                        <a:rPr lang="cs-CZ" dirty="0">
                          <a:hlinkClick r:id="rId4" tooltip="Hostinné"/>
                        </a:rPr>
                        <a:t>Hostinné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243">
                <a:tc>
                  <a:txBody>
                    <a:bodyPr/>
                    <a:lstStyle/>
                    <a:p>
                      <a:r>
                        <a:rPr lang="cs-CZ"/>
                        <a:t>Úmrtí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5" tooltip="11. říjen"/>
                        </a:rPr>
                        <a:t>11. 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6" tooltip="1950"/>
                        </a:rPr>
                        <a:t>1950</a:t>
                      </a:r>
                      <a:r>
                        <a:rPr lang="cs-CZ" dirty="0"/>
                        <a:t> (ve věku 78 let)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7" tooltip="Praha"/>
                        </a:rPr>
                        <a:t>Praha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69">
                <a:tc>
                  <a:txBody>
                    <a:bodyPr/>
                    <a:lstStyle/>
                    <a:p>
                      <a:r>
                        <a:rPr lang="cs-CZ"/>
                        <a:t>Povolání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8" tooltip="Chemik"/>
                        </a:rPr>
                        <a:t>chemik</a:t>
                      </a:r>
                      <a:r>
                        <a:rPr lang="cs-CZ" dirty="0"/>
                        <a:t>, 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  <a:hlinkClick r:id="rId9" tooltip="Hudební skladatel"/>
                        </a:rPr>
                        <a:t>hudební skladatel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/>
                        <a:t>a pedagog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Emil Votoč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60648"/>
            <a:ext cx="4392488" cy="5820047"/>
          </a:xfrm>
          <a:prstGeom prst="rect">
            <a:avLst/>
          </a:prstGeom>
          <a:noFill/>
        </p:spPr>
      </p:pic>
      <p:pic>
        <p:nvPicPr>
          <p:cNvPr id="1027" name="Picture 3" descr="Rakousko-Uhersk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  <p:pic>
        <p:nvPicPr>
          <p:cNvPr id="1028" name="Picture 4" descr="Československ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9" name="Obrázek 8" descr="img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2" y="-541150"/>
            <a:ext cx="5040560" cy="794029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3573016"/>
            <a:ext cx="655272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27584" y="2852936"/>
            <a:ext cx="7056784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3568" y="4077072"/>
            <a:ext cx="66247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91264" cy="34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1615948"/>
                <a:gridCol w="2049623"/>
                <a:gridCol w="2887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008000"/>
                          </a:solidFill>
                        </a:rPr>
                        <a:t>Relativně</a:t>
                      </a:r>
                      <a:r>
                        <a:rPr lang="cs-CZ" sz="2000" baseline="0" dirty="0" smtClean="0">
                          <a:solidFill>
                            <a:srgbClr val="008000"/>
                          </a:solidFill>
                        </a:rPr>
                        <a:t> střední molekulová hmotnost</a:t>
                      </a:r>
                      <a:endParaRPr lang="cs-CZ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ea typeface="Times New Roman"/>
                          <a:cs typeface="Times New Roman"/>
                        </a:rPr>
                        <a:t>AMYLÓZA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0000FF"/>
                          </a:solidFill>
                          <a:ea typeface="Times New Roman"/>
                          <a:cs typeface="Times New Roman"/>
                        </a:rPr>
                        <a:t>AMYLOPEKTIN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Zdroj, poznámka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n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Kálal</a:t>
                      </a:r>
                      <a:endParaRPr lang="cs-CZ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M </a:t>
                      </a:r>
                      <a:r>
                        <a:rPr lang="cs-CZ" sz="2800" i="1" baseline="-25000" dirty="0" smtClean="0">
                          <a:solidFill>
                            <a:srgbClr val="7030A0"/>
                          </a:solidFill>
                        </a:rPr>
                        <a:t>w</a:t>
                      </a:r>
                      <a:endParaRPr lang="cs-CZ" sz="2800" i="1" baseline="-25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Nebylo nalezeno</a:t>
                      </a:r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bez udání zda se jedná o n či w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8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 smtClean="0"/>
                        <a:t>Kodet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8691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Každopádně se jedná o VYSOKÉ HODNOTY,  na úrovni syntetických </a:t>
            </a:r>
            <a:r>
              <a:rPr lang="cs-CZ" sz="2800" b="1" dirty="0" err="1" smtClean="0">
                <a:solidFill>
                  <a:srgbClr val="C00000"/>
                </a:solidFill>
              </a:rPr>
              <a:t>polyolefinů</a:t>
            </a:r>
            <a:r>
              <a:rPr lang="cs-CZ" sz="2800" b="1" smtClean="0">
                <a:solidFill>
                  <a:srgbClr val="C00000"/>
                </a:solidFill>
              </a:rPr>
              <a:t> (PE, PP)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9" name="Obrázek 8" descr="img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3028950" cy="2587752"/>
          </a:xfrm>
          <a:prstGeom prst="rect">
            <a:avLst/>
          </a:prstGeom>
        </p:spPr>
      </p:pic>
      <p:pic>
        <p:nvPicPr>
          <p:cNvPr id="10" name="Obrázek 9" descr="img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306" y="2492896"/>
            <a:ext cx="5389804" cy="359129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79512" y="537321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RETROGRADACE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 z gelu a/nebo roztoku se vylučuje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491880" y="5805264"/>
            <a:ext cx="4608512" cy="216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2" name="Obrázek 11" descr="TERMOPLASTICKÝ ŠKROB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1" y="764704"/>
            <a:ext cx="4533975" cy="2448272"/>
          </a:xfrm>
          <a:prstGeom prst="rect">
            <a:avLst/>
          </a:prstGeom>
        </p:spPr>
      </p:pic>
      <p:pic>
        <p:nvPicPr>
          <p:cNvPr id="13" name="Obrázek 12" descr="TERMOPLASTICKÝ ŠKROB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3968" y="2468574"/>
            <a:ext cx="4860032" cy="43894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37890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G – glukózová jednotka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Možné uložení molekul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TUKU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v obilném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13" name="Obrázek 12" descr="TERMOPLASTICKÝ ŠKROB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150372"/>
            <a:ext cx="5832648" cy="570762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084168" y="119675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Molekula tuku v šroubovici amylózy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4427984" y="1556792"/>
            <a:ext cx="1728192" cy="223224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012160" y="2132856"/>
            <a:ext cx="3131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Mě se toto moc nezdá, protože tuky jsou TRIGLYCERIDY!</a:t>
            </a:r>
          </a:p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 tři řetězce je </a:t>
            </a:r>
            <a:r>
              <a:rPr lang="cs-CZ" sz="2400" smtClean="0">
                <a:solidFill>
                  <a:srgbClr val="9900CC"/>
                </a:solidFill>
                <a:latin typeface="Arial Black" pitchFamily="34" charset="0"/>
              </a:rPr>
              <a:t>v šroubovici asi málo místa?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NADMOLEKULÁRNÍ STRUKTURA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0" name="Zástupný symbol pro obsah 9" descr="img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46580" y="617716"/>
            <a:ext cx="3384376" cy="4254416"/>
          </a:xfrm>
        </p:spPr>
      </p:pic>
      <p:pic>
        <p:nvPicPr>
          <p:cNvPr id="11" name="Obrázek 10" descr="img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24744"/>
            <a:ext cx="3771859" cy="51125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11560" y="4941168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Lineární AMYLOZA  krystalizuje – vodíkové můstky</a:t>
            </a:r>
          </a:p>
          <a:p>
            <a:r>
              <a:rPr lang="cs-CZ" sz="2000" b="1" dirty="0" smtClean="0">
                <a:solidFill>
                  <a:srgbClr val="0000FF"/>
                </a:solidFill>
              </a:rPr>
              <a:t>Rozvětvený AMYLOPEKTIN  je amorfní</a:t>
            </a:r>
            <a:endParaRPr lang="cs-CZ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Rozpustnost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versus </a:t>
            </a:r>
            <a:r>
              <a:rPr lang="cs-CZ" sz="3200" cap="all" dirty="0" err="1" smtClean="0">
                <a:solidFill>
                  <a:srgbClr val="0000FF"/>
                </a:solidFill>
                <a:latin typeface="Arial Black" pitchFamily="34" charset="0"/>
              </a:rPr>
              <a:t>botnání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7" name="Obrázek 6" descr="rozpust verus bot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93439" y="-717175"/>
            <a:ext cx="4741098" cy="8424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55976" y="54452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nebo jiného rozpouštědla (</a:t>
            </a: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</a:rPr>
              <a:t>solvatačního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 činidla)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563888" y="620688"/>
            <a:ext cx="1728192" cy="936104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164288" y="692696"/>
            <a:ext cx="72008" cy="28083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00FF"/>
                </a:solidFill>
              </a:rPr>
              <a:t>Laboratorní teplota: </a:t>
            </a:r>
            <a:r>
              <a:rPr lang="cs-CZ" sz="3000" dirty="0" smtClean="0">
                <a:solidFill>
                  <a:srgbClr val="0000FF"/>
                </a:solidFill>
              </a:rPr>
              <a:t>pouze vratné zaplnění kapilár v zrnu škrobu</a:t>
            </a:r>
          </a:p>
          <a:p>
            <a:r>
              <a:rPr lang="cs-CZ" sz="3000" b="1" dirty="0" smtClean="0">
                <a:solidFill>
                  <a:srgbClr val="008000"/>
                </a:solidFill>
              </a:rPr>
              <a:t>Zvyšování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postupná hydratace a rozpad vodíkových můstků, </a:t>
            </a:r>
            <a:r>
              <a:rPr lang="cs-CZ" sz="3000" b="1" dirty="0" smtClean="0">
                <a:solidFill>
                  <a:srgbClr val="008000"/>
                </a:solidFill>
              </a:rPr>
              <a:t>rozpouštění 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b="1" i="1" u="sng" dirty="0" smtClean="0">
                <a:solidFill>
                  <a:srgbClr val="C00000"/>
                </a:solidFill>
              </a:rPr>
              <a:t>AMYLOPEKTIN  pouze </a:t>
            </a:r>
            <a:r>
              <a:rPr lang="cs-CZ" sz="3000" b="1" i="1" u="sng" dirty="0" err="1" smtClean="0">
                <a:solidFill>
                  <a:srgbClr val="C00000"/>
                </a:solidFill>
              </a:rPr>
              <a:t>botná</a:t>
            </a:r>
            <a:r>
              <a:rPr lang="cs-CZ" sz="3000" b="1" i="1" u="sng" dirty="0" smtClean="0">
                <a:solidFill>
                  <a:srgbClr val="C00000"/>
                </a:solidFill>
              </a:rPr>
              <a:t>  </a:t>
            </a:r>
          </a:p>
          <a:p>
            <a:r>
              <a:rPr lang="cs-CZ" sz="3000" b="1" dirty="0" smtClean="0"/>
              <a:t>Zvyšující se teplota &amp; míchání</a:t>
            </a:r>
            <a:r>
              <a:rPr lang="cs-CZ" sz="3000" dirty="0" smtClean="0"/>
              <a:t>: rozpad hydratovaných zrn a dosažení „</a:t>
            </a:r>
            <a:r>
              <a:rPr lang="cs-CZ" sz="3000" b="1" dirty="0" smtClean="0">
                <a:solidFill>
                  <a:srgbClr val="FF0000"/>
                </a:solidFill>
              </a:rPr>
              <a:t>BODU MAZOVATĚNÍ ŠKROBU (peptizace)“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BOD MAZOVATĚNÍ ŠKROBU  je charakteristický pro různé škroby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Křivky MAZOVATĚNÍ škrobu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908720"/>
            <a:ext cx="2627784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943600" cy="45365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517232"/>
            <a:ext cx="6048672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ROTAČNÍ VISKOZIMETR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3868057" cy="4392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71600" y="5373216"/>
            <a:ext cx="2592288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11" name="Obrázek 10" descr="472px-Rotationsviskosi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59664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004048" y="5445224"/>
            <a:ext cx="36724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Standardní ROTAČNÍ VISKOZIMETR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1340768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 Black" pitchFamily="34" charset="0"/>
              </a:rPr>
              <a:t>Emil </a:t>
            </a:r>
            <a:r>
              <a:rPr lang="cs-CZ" sz="2400" b="1" dirty="0" err="1" smtClean="0">
                <a:latin typeface="Arial Black" pitchFamily="34" charset="0"/>
              </a:rPr>
              <a:t>Votoček</a:t>
            </a:r>
            <a:r>
              <a:rPr lang="cs-CZ" sz="2400" dirty="0" smtClean="0">
                <a:latin typeface="Arial Black" pitchFamily="34" charset="0"/>
              </a:rPr>
              <a:t> </a:t>
            </a:r>
            <a:r>
              <a:rPr lang="cs-CZ" dirty="0" smtClean="0"/>
              <a:t>(</a:t>
            </a:r>
            <a:r>
              <a:rPr lang="cs-CZ" dirty="0" smtClean="0">
                <a:hlinkClick r:id="rId2" tooltip="5. říjen"/>
              </a:rPr>
              <a:t>5. října</a:t>
            </a:r>
            <a:r>
              <a:rPr lang="cs-CZ" dirty="0" smtClean="0"/>
              <a:t> </a:t>
            </a:r>
            <a:r>
              <a:rPr lang="cs-CZ" dirty="0" smtClean="0">
                <a:hlinkClick r:id="rId3" tooltip="1872"/>
              </a:rPr>
              <a:t>1872</a:t>
            </a:r>
            <a:r>
              <a:rPr lang="cs-CZ" dirty="0" smtClean="0"/>
              <a:t> </a:t>
            </a:r>
            <a:r>
              <a:rPr lang="cs-CZ" dirty="0" smtClean="0">
                <a:hlinkClick r:id="rId4" tooltip="Hostinné"/>
              </a:rPr>
              <a:t>Hostinné</a:t>
            </a:r>
            <a:r>
              <a:rPr lang="cs-CZ" dirty="0" smtClean="0"/>
              <a:t> – </a:t>
            </a:r>
            <a:r>
              <a:rPr lang="cs-CZ" dirty="0" smtClean="0">
                <a:hlinkClick r:id="rId5" tooltip="11. říjen"/>
              </a:rPr>
              <a:t>11. října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50"/>
              </a:rPr>
              <a:t>1950</a:t>
            </a:r>
            <a:r>
              <a:rPr lang="cs-CZ" dirty="0" smtClean="0"/>
              <a:t> </a:t>
            </a:r>
            <a:r>
              <a:rPr lang="cs-CZ" dirty="0" smtClean="0">
                <a:hlinkClick r:id="rId7" tooltip="Praha"/>
              </a:rPr>
              <a:t>Praha</a:t>
            </a:r>
            <a:r>
              <a:rPr lang="cs-CZ" dirty="0" smtClean="0"/>
              <a:t>) byl jeden z nejvýznamnějších </a:t>
            </a:r>
            <a:r>
              <a:rPr lang="cs-CZ" dirty="0" smtClean="0">
                <a:hlinkClick r:id="rId8" tooltip="Česko"/>
              </a:rPr>
              <a:t>českých</a:t>
            </a:r>
            <a:r>
              <a:rPr lang="cs-CZ" dirty="0" smtClean="0"/>
              <a:t> </a:t>
            </a:r>
            <a:r>
              <a:rPr lang="cs-CZ" dirty="0" smtClean="0">
                <a:hlinkClick r:id="rId9" tooltip="Chemie"/>
              </a:rPr>
              <a:t>chemiků</a:t>
            </a:r>
            <a:r>
              <a:rPr lang="cs-CZ" dirty="0" smtClean="0"/>
              <a:t>. Jeho specializací byla </a:t>
            </a:r>
            <a:r>
              <a:rPr lang="cs-CZ" dirty="0" smtClean="0">
                <a:hlinkClick r:id="rId10" tooltip="Organická chemie"/>
              </a:rPr>
              <a:t>organická chemie</a:t>
            </a:r>
            <a:r>
              <a:rPr lang="cs-CZ" dirty="0" smtClean="0"/>
              <a:t>, konkrétně </a:t>
            </a:r>
            <a:r>
              <a:rPr lang="cs-CZ" dirty="0" smtClean="0">
                <a:latin typeface="Arial Black" pitchFamily="34" charset="0"/>
                <a:hlinkClick r:id="rId11" tooltip="Monosacharidy"/>
              </a:rPr>
              <a:t>monosacharidy</a:t>
            </a:r>
            <a:r>
              <a:rPr lang="cs-CZ" dirty="0" smtClean="0"/>
              <a:t>, ale byl i spoluautorem </a:t>
            </a:r>
            <a:r>
              <a:rPr lang="cs-CZ" dirty="0" smtClean="0">
                <a:hlinkClick r:id="rId12" tooltip="České chemické názvosloví (stránka neexistuje)"/>
              </a:rPr>
              <a:t>českého chemického názvosloví</a:t>
            </a:r>
            <a:r>
              <a:rPr lang="cs-CZ" dirty="0" smtClean="0"/>
              <a:t> a byl významně </a:t>
            </a:r>
            <a:r>
              <a:rPr lang="cs-CZ" dirty="0" smtClean="0">
                <a:hlinkClick r:id="rId13" tooltip="Pedagogika"/>
              </a:rPr>
              <a:t>pedagogicky</a:t>
            </a:r>
            <a:r>
              <a:rPr lang="cs-CZ" dirty="0" smtClean="0"/>
              <a:t> činný. Kromě toho byl i </a:t>
            </a:r>
            <a:r>
              <a:rPr lang="cs-CZ" dirty="0" smtClean="0">
                <a:hlinkClick r:id="rId14" tooltip="Hudební skladatel"/>
              </a:rPr>
              <a:t>hudebním skladatelem</a:t>
            </a:r>
            <a:r>
              <a:rPr lang="cs-CZ" dirty="0" smtClean="0"/>
              <a:t> a </a:t>
            </a:r>
            <a:r>
              <a:rPr lang="cs-CZ" dirty="0" smtClean="0">
                <a:hlinkClick r:id="rId15" tooltip="Hudební teorie"/>
              </a:rPr>
              <a:t>hudebním teoretikem</a:t>
            </a:r>
            <a:r>
              <a:rPr lang="cs-CZ" dirty="0" smtClean="0"/>
              <a:t>. Významné jsou jeho učebnice chemie a mnohojazyčné </a:t>
            </a:r>
            <a:r>
              <a:rPr lang="cs-CZ" dirty="0" smtClean="0">
                <a:hlinkClick r:id="rId16" tooltip="Slovník"/>
              </a:rPr>
              <a:t>slovníky</a:t>
            </a:r>
            <a:r>
              <a:rPr lang="cs-CZ" dirty="0" smtClean="0"/>
              <a:t> – chemické i hudební.</a:t>
            </a:r>
          </a:p>
          <a:p>
            <a:r>
              <a:rPr lang="cs-CZ" dirty="0" smtClean="0"/>
              <a:t>Narodil se v rodině velkoobchodníka s papírem. Přes přání otce nešel studovat </a:t>
            </a:r>
            <a:r>
              <a:rPr lang="cs-CZ" dirty="0" smtClean="0">
                <a:hlinkClick r:id="rId17" tooltip="Obchodní akademie"/>
              </a:rPr>
              <a:t>obchodní akademii</a:t>
            </a:r>
            <a:r>
              <a:rPr lang="cs-CZ" dirty="0" smtClean="0"/>
              <a:t>, ale studoval nejprve </a:t>
            </a:r>
            <a:r>
              <a:rPr lang="cs-CZ" dirty="0" smtClean="0">
                <a:hlinkClick r:id="rId18" tooltip="České vysoké učení technické v Praze"/>
              </a:rPr>
              <a:t>pražskou techniku</a:t>
            </a:r>
            <a:r>
              <a:rPr lang="cs-CZ" dirty="0" smtClean="0"/>
              <a:t>, poté dva roky barvířskou školu ve francouzském </a:t>
            </a:r>
            <a:r>
              <a:rPr lang="cs-CZ" dirty="0" err="1" smtClean="0">
                <a:hlinkClick r:id="rId19" tooltip="Mulhouse"/>
              </a:rPr>
              <a:t>Mulhouse</a:t>
            </a:r>
            <a:r>
              <a:rPr lang="cs-CZ" dirty="0" smtClean="0"/>
              <a:t> a pak několik měsíců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chemii cukrů v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  <a:hlinkClick r:id="rId20" tooltip="Göttingen"/>
              </a:rPr>
              <a:t>Göttingenu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cs-CZ" dirty="0" smtClean="0"/>
              <a:t>V roce </a:t>
            </a:r>
            <a:r>
              <a:rPr lang="cs-CZ" dirty="0" smtClean="0">
                <a:hlinkClick r:id="rId21" tooltip="1895"/>
              </a:rPr>
              <a:t>1895</a:t>
            </a:r>
            <a:r>
              <a:rPr lang="cs-CZ" dirty="0" smtClean="0"/>
              <a:t> se stal asistentem na pražské technice, v roce </a:t>
            </a:r>
            <a:r>
              <a:rPr lang="cs-CZ" dirty="0" smtClean="0">
                <a:hlinkClick r:id="rId22" tooltip="1905"/>
              </a:rPr>
              <a:t>1905</a:t>
            </a:r>
            <a:r>
              <a:rPr lang="cs-CZ" dirty="0" smtClean="0"/>
              <a:t> </a:t>
            </a:r>
            <a:r>
              <a:rPr lang="cs-CZ" dirty="0" smtClean="0">
                <a:hlinkClick r:id="rId23" tooltip="Docent"/>
              </a:rPr>
              <a:t>docentem</a:t>
            </a:r>
            <a:r>
              <a:rPr lang="cs-CZ" dirty="0" smtClean="0"/>
              <a:t> a od roku </a:t>
            </a:r>
            <a:r>
              <a:rPr lang="cs-CZ" dirty="0" smtClean="0">
                <a:hlinkClick r:id="rId24" tooltip="1907"/>
              </a:rPr>
              <a:t>1907</a:t>
            </a:r>
            <a:r>
              <a:rPr lang="cs-CZ" dirty="0" smtClean="0"/>
              <a:t> do roku </a:t>
            </a:r>
            <a:r>
              <a:rPr lang="cs-CZ" dirty="0" smtClean="0">
                <a:hlinkClick r:id="rId25" tooltip="1939"/>
              </a:rPr>
              <a:t>1939</a:t>
            </a:r>
            <a:r>
              <a:rPr lang="cs-CZ" dirty="0" smtClean="0"/>
              <a:t> (kdy </a:t>
            </a:r>
            <a:r>
              <a:rPr lang="cs-CZ" dirty="0" smtClean="0">
                <a:hlinkClick r:id="rId26" tooltip="Nacismus"/>
              </a:rPr>
              <a:t>nacisté</a:t>
            </a:r>
            <a:r>
              <a:rPr lang="cs-CZ" dirty="0" smtClean="0"/>
              <a:t> uzavřeli české vysoké školy) byl </a:t>
            </a:r>
            <a:r>
              <a:rPr lang="cs-CZ" dirty="0" smtClean="0">
                <a:hlinkClick r:id="rId27" tooltip="Profesor"/>
              </a:rPr>
              <a:t>profesorem</a:t>
            </a:r>
            <a:r>
              <a:rPr lang="cs-CZ" dirty="0" smtClean="0"/>
              <a:t> experimentální anorganické a organické chemie.</a:t>
            </a:r>
          </a:p>
          <a:p>
            <a:r>
              <a:rPr lang="cs-CZ" dirty="0" smtClean="0"/>
              <a:t>V době svého působení v </a:t>
            </a:r>
            <a:r>
              <a:rPr lang="cs-CZ" dirty="0" err="1" smtClean="0"/>
              <a:t>Mulhouse</a:t>
            </a:r>
            <a:r>
              <a:rPr lang="cs-CZ" dirty="0" smtClean="0"/>
              <a:t> vytvořil po něm pojmenované </a:t>
            </a:r>
            <a:r>
              <a:rPr lang="cs-CZ" dirty="0" err="1" smtClean="0">
                <a:hlinkClick r:id="rId28" tooltip="Votočkovo činidlo"/>
              </a:rPr>
              <a:t>Votočkovo</a:t>
            </a:r>
            <a:r>
              <a:rPr lang="cs-CZ" dirty="0" smtClean="0">
                <a:hlinkClick r:id="rId28" tooltip="Votočkovo činidlo"/>
              </a:rPr>
              <a:t> činidlo</a:t>
            </a:r>
            <a:r>
              <a:rPr lang="cs-CZ" dirty="0" smtClean="0"/>
              <a:t>. Společně s </a:t>
            </a:r>
            <a:r>
              <a:rPr lang="cs-CZ" dirty="0" smtClean="0">
                <a:hlinkClick r:id="rId29" tooltip="Alexandr Sommer Batěk"/>
              </a:rPr>
              <a:t>A. Sommerem </a:t>
            </a:r>
            <a:r>
              <a:rPr lang="cs-CZ" dirty="0" err="1" smtClean="0">
                <a:hlinkClick r:id="rId29" tooltip="Alexandr Sommer Batěk"/>
              </a:rPr>
              <a:t>Baťkem</a:t>
            </a:r>
            <a:r>
              <a:rPr lang="cs-CZ" dirty="0" smtClean="0"/>
              <a:t> se podílel na tvorbě českého chemického názvosloví. Sepsal </a:t>
            </a:r>
            <a:r>
              <a:rPr lang="cs-CZ" i="1" dirty="0" smtClean="0"/>
              <a:t>Šestijazyčný chemický slovník</a:t>
            </a:r>
            <a:r>
              <a:rPr lang="cs-CZ" dirty="0" smtClean="0"/>
              <a:t>, učebnice </a:t>
            </a:r>
            <a:r>
              <a:rPr lang="cs-CZ" i="1" dirty="0" smtClean="0"/>
              <a:t>Chemie anorganická</a:t>
            </a:r>
            <a:r>
              <a:rPr lang="cs-CZ" dirty="0" smtClean="0"/>
              <a:t> a </a:t>
            </a:r>
            <a:r>
              <a:rPr lang="cs-CZ" i="1" dirty="0" smtClean="0"/>
              <a:t>Chemie organická</a:t>
            </a:r>
            <a:r>
              <a:rPr lang="cs-CZ" dirty="0" smtClean="0"/>
              <a:t>, které byly používány řadu desetiletí.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Složil také asi 70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  <a:hlinkClick r:id="rId30" tooltip="Hudba"/>
              </a:rPr>
              <a:t>hudebních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děl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Zakladatel chemie cukrů v České republice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5" name="Obrázek 4" descr="Sol-Gel_Scheme_svg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7668172" cy="59766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137028">
            <a:off x="-69005" y="2171293"/>
            <a:ext cx="5400600" cy="1811709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708920"/>
            <a:ext cx="4248472" cy="52322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Škrobu se týká toto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5" name="Obrázek 4" descr="SolGelCartoon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4607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4290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SOL – velké částice v roztoku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Po vyžíhání vznikne pevný GEL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519221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908720"/>
            <a:ext cx="2664296" cy="42473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877272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BU = </a:t>
            </a:r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Unit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je název VÝROBCE přístrojů  v Německu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různých škrobů ve vodě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 descr="img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79983" y="-331711"/>
            <a:ext cx="4824537" cy="7881463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051720" y="1988840"/>
            <a:ext cx="151216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563888" y="1628800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2123728" y="1988840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2771800" y="1988840"/>
            <a:ext cx="79208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img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45" y="2134201"/>
            <a:ext cx="3600400" cy="345369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10" name="Zástupný symbol pro obsah 9" descr="img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4318" y="-218014"/>
            <a:ext cx="5019340" cy="784887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9" name="Zástupný symbol pro obsah 8" descr="img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76348" y="-1040044"/>
            <a:ext cx="3672408" cy="8001984"/>
          </a:xfrm>
        </p:spPr>
      </p:pic>
      <p:sp>
        <p:nvSpPr>
          <p:cNvPr id="11" name="Zaoblený obdélník 10"/>
          <p:cNvSpPr/>
          <p:nvPr/>
        </p:nvSpPr>
        <p:spPr>
          <a:xfrm>
            <a:off x="539552" y="2420888"/>
            <a:ext cx="79928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5013176"/>
            <a:ext cx="8064896" cy="107721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Kukuřičný škrob má normálně hodnoty: 62 – 72 – 67 °C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688632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AMYLÓZY,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653136"/>
            <a:ext cx="2592288" cy="147732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&gt;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4773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trojrozměrná síť &gt; GEL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3635896" y="3068960"/>
            <a:ext cx="2376264" cy="18002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92333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Uvolňování menších hydratovaných útvarů &gt; SOL</a:t>
            </a: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880320" cy="4068125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6006957" cy="50405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LITERATURA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K.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Babor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škroby, dextriny a lepidla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1991, ISBN 80-03-00554-X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S. Štěrba, L. Šlechta: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1982</a:t>
            </a:r>
          </a:p>
          <a:p>
            <a:r>
              <a:rPr lang="cs-CZ" sz="2400" dirty="0" smtClean="0"/>
              <a:t>P. Kadlec a kol.: </a:t>
            </a:r>
            <a:r>
              <a:rPr lang="cs-CZ" sz="2400" b="1" dirty="0" smtClean="0"/>
              <a:t>Technologie sacharidů</a:t>
            </a:r>
            <a:r>
              <a:rPr lang="cs-CZ" sz="2400" dirty="0" smtClean="0"/>
              <a:t>, VŠCHT Praha, 2000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AMYLÓZA</a:t>
            </a:r>
          </a:p>
          <a:p>
            <a:r>
              <a:rPr lang="cs-CZ" sz="3000" dirty="0" err="1" smtClean="0">
                <a:solidFill>
                  <a:srgbClr val="008000"/>
                </a:solidFill>
                <a:latin typeface="Arial Black" pitchFamily="34" charset="0"/>
              </a:rPr>
              <a:t>Helixová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struktura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částečně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zachovaná v klubcích makromolekuly </a:t>
            </a:r>
          </a:p>
          <a:p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Interakce 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3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 a/nebo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5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 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s touto strukturou</a:t>
            </a:r>
          </a:p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Charge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 transfer 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complex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“</a:t>
            </a:r>
          </a:p>
          <a:p>
            <a:r>
              <a:rPr lang="cs-CZ" sz="3000" dirty="0" smtClean="0">
                <a:solidFill>
                  <a:srgbClr val="000099"/>
                </a:solidFill>
                <a:latin typeface="Arial Black" pitchFamily="34" charset="0"/>
              </a:rPr>
              <a:t>Změna barvy  jódu na tmavě modrou</a:t>
            </a:r>
          </a:p>
          <a:p>
            <a:r>
              <a:rPr lang="cs-CZ" sz="3000" dirty="0" smtClean="0">
                <a:latin typeface="Arial Black" pitchFamily="34" charset="0"/>
              </a:rPr>
              <a:t>Využití při jodometrických titracích</a:t>
            </a:r>
          </a:p>
          <a:p>
            <a:endParaRPr lang="cs-CZ" sz="3000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1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extrin_and_triiod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20480" cy="2693099"/>
          </a:xfrm>
          <a:prstGeom prst="rect">
            <a:avLst/>
          </a:prstGeom>
        </p:spPr>
      </p:pic>
      <p:pic>
        <p:nvPicPr>
          <p:cNvPr id="9" name="Obrázek 8" descr="starch_complexation of I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73016"/>
            <a:ext cx="5826224" cy="2608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573016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7504" y="6237312"/>
            <a:ext cx="1152128" cy="476250"/>
          </a:xfrm>
        </p:spPr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79512" y="5733256"/>
            <a:ext cx="3816424" cy="50405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2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547starchiodin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4067944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Amylose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starch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is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responsible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formation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a </a:t>
            </a:r>
            <a:r>
              <a:rPr lang="cs-CZ" sz="2400" b="1" u="sng" dirty="0" smtClean="0">
                <a:solidFill>
                  <a:srgbClr val="0033CC"/>
                </a:solidFill>
                <a:latin typeface="Arial Black" pitchFamily="34" charset="0"/>
              </a:rPr>
              <a:t>DEEP BLUE COLOR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presence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iodine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molecule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inside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amylose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-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KI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Reagent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err="1" smtClean="0">
                <a:solidFill>
                  <a:srgbClr val="008000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not </a:t>
            </a:r>
            <a:r>
              <a:rPr lang="cs-CZ" sz="2400" b="1" dirty="0" err="1" smtClean="0">
                <a:solidFill>
                  <a:srgbClr val="9900CC"/>
                </a:solidFill>
              </a:rPr>
              <a:t>very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, </a:t>
            </a:r>
            <a:r>
              <a:rPr lang="cs-CZ" sz="2400" b="1" dirty="0" err="1" smtClean="0">
                <a:solidFill>
                  <a:srgbClr val="9900CC"/>
                </a:solidFill>
              </a:rPr>
              <a:t>therefore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reagent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made</a:t>
            </a:r>
            <a:r>
              <a:rPr lang="cs-CZ" sz="2400" b="1" dirty="0" smtClean="0">
                <a:solidFill>
                  <a:srgbClr val="9900CC"/>
                </a:solidFill>
              </a:rPr>
              <a:t> by </a:t>
            </a:r>
            <a:r>
              <a:rPr lang="cs-CZ" sz="2400" b="1" dirty="0" err="1" smtClean="0">
                <a:solidFill>
                  <a:srgbClr val="9900CC"/>
                </a:solidFill>
              </a:rPr>
              <a:t>dissolving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presence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potassium</a:t>
            </a: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iodide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makes</a:t>
            </a:r>
            <a:r>
              <a:rPr lang="cs-CZ" sz="2400" b="1" dirty="0" smtClean="0">
                <a:solidFill>
                  <a:srgbClr val="9900CC"/>
                </a:solidFill>
              </a:rPr>
              <a:t> a </a:t>
            </a:r>
            <a:r>
              <a:rPr lang="cs-CZ" sz="2400" b="1" dirty="0" err="1" smtClean="0">
                <a:solidFill>
                  <a:srgbClr val="9900CC"/>
                </a:solidFill>
              </a:rPr>
              <a:t>linear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triiodide</a:t>
            </a:r>
            <a:r>
              <a:rPr lang="cs-CZ" sz="2400" b="1" dirty="0" smtClean="0">
                <a:solidFill>
                  <a:srgbClr val="9900CC"/>
                </a:solidFill>
              </a:rPr>
              <a:t> ion </a:t>
            </a:r>
            <a:r>
              <a:rPr lang="cs-CZ" sz="2400" b="1" dirty="0" err="1" smtClean="0">
                <a:solidFill>
                  <a:srgbClr val="9900CC"/>
                </a:solidFill>
              </a:rPr>
              <a:t>complex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with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that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into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starch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causing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an</a:t>
            </a:r>
            <a:r>
              <a:rPr lang="cs-CZ" sz="2400" b="1" dirty="0" smtClean="0">
                <a:solidFill>
                  <a:srgbClr val="9900CC"/>
                </a:solidFill>
              </a:rPr>
              <a:t> intense </a:t>
            </a:r>
            <a:r>
              <a:rPr lang="cs-CZ" sz="2400" b="1" dirty="0" err="1" smtClean="0">
                <a:solidFill>
                  <a:srgbClr val="9900CC"/>
                </a:solidFill>
              </a:rPr>
              <a:t>blue</a:t>
            </a:r>
            <a:r>
              <a:rPr lang="cs-CZ" sz="2400" b="1" dirty="0" smtClean="0">
                <a:solidFill>
                  <a:srgbClr val="9900CC"/>
                </a:solidFill>
              </a:rPr>
              <a:t>-</a:t>
            </a:r>
            <a:r>
              <a:rPr lang="cs-CZ" sz="2400" b="1" dirty="0" err="1" smtClean="0">
                <a:solidFill>
                  <a:srgbClr val="9900CC"/>
                </a:solidFill>
              </a:rPr>
              <a:t>black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color</a:t>
            </a:r>
            <a:r>
              <a:rPr lang="cs-CZ" sz="2400" b="1" dirty="0" smtClean="0">
                <a:solidFill>
                  <a:srgbClr val="9900CC"/>
                </a:solidFill>
              </a:rPr>
              <a:t>.</a:t>
            </a:r>
            <a:endParaRPr lang="cs-CZ" sz="24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3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3645024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Zubay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8195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568863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900CC"/>
                </a:solidFill>
              </a:rPr>
              <a:t>Důkaz škrobu v potravinách a rostlinném materiálů</a:t>
            </a:r>
          </a:p>
          <a:p>
            <a:r>
              <a:rPr lang="cs-CZ" sz="2800" b="1" i="1" dirty="0" smtClean="0">
                <a:solidFill>
                  <a:srgbClr val="0000FF"/>
                </a:solidFill>
                <a:latin typeface="Arial Black" pitchFamily="34" charset="0"/>
              </a:rPr>
              <a:t>Důkaz jodu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Jodometrická titrace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/>
              <a:t>The </a:t>
            </a:r>
            <a:r>
              <a:rPr lang="en-US" sz="2000" b="1" dirty="0" err="1" smtClean="0">
                <a:solidFill>
                  <a:srgbClr val="008000"/>
                </a:solidFill>
              </a:rPr>
              <a:t>triiodide</a:t>
            </a:r>
            <a:r>
              <a:rPr lang="en-US" sz="2000" b="1" dirty="0" smtClean="0"/>
              <a:t> ion solution is then titrated against standard </a:t>
            </a:r>
            <a:r>
              <a:rPr lang="en-US" sz="2000" b="1" dirty="0" err="1" smtClean="0">
                <a:hlinkClick r:id="rId2" tooltip="Thiosulfate"/>
              </a:rPr>
              <a:t>thiosulfate</a:t>
            </a:r>
            <a:r>
              <a:rPr lang="en-US" sz="2000" b="1" dirty="0" smtClean="0"/>
              <a:t> solution to give iodide again using </a:t>
            </a:r>
            <a:r>
              <a:rPr lang="en-US" sz="2000" b="1" dirty="0" smtClean="0">
                <a:hlinkClick r:id="rId3" tooltip="Starch"/>
              </a:rPr>
              <a:t>starch</a:t>
            </a:r>
            <a:r>
              <a:rPr lang="en-US" sz="2000" b="1" dirty="0" smtClean="0"/>
              <a:t> indicator: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⇌ 3 I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</a:rPr>
              <a:t> = + 0.5355 V)Together with reduction potential of </a:t>
            </a:r>
            <a:r>
              <a:rPr lang="en-US" sz="2000" b="1" dirty="0" err="1" smtClean="0">
                <a:solidFill>
                  <a:srgbClr val="0000FF"/>
                </a:solidFill>
              </a:rPr>
              <a:t>thiosulfate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r>
              <a:rPr lang="en-US" sz="2000" b="1" baseline="30000" dirty="0" smtClean="0">
                <a:solidFill>
                  <a:srgbClr val="0000FF"/>
                </a:solidFill>
                <a:hlinkClick r:id="rId4"/>
              </a:rPr>
              <a:t>[1]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⇌ 2 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(</a:t>
            </a:r>
            <a:r>
              <a:rPr lang="en-US" sz="2000" b="1" i="1" dirty="0" err="1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8000"/>
                </a:solidFill>
              </a:rPr>
              <a:t>o</a:t>
            </a:r>
            <a:r>
              <a:rPr lang="en-US" sz="2000" b="1" dirty="0" smtClean="0">
                <a:solidFill>
                  <a:srgbClr val="008000"/>
                </a:solidFill>
              </a:rPr>
              <a:t> = + 0.08 V)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</a:p>
          <a:p>
            <a:pPr marL="457200" indent="-457200" algn="ctr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Arial Black" pitchFamily="34" charset="0"/>
              </a:rPr>
              <a:t>The overall reaction is thus:</a:t>
            </a:r>
          </a:p>
          <a:p>
            <a:pPr marL="457200" indent="-457200" algn="just"/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+ 2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→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+ 3 I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 = + 0.4555 V)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For simplicity, the equations will usually be written in terms of aqueous molecular iodine rather than the </a:t>
            </a:r>
            <a:r>
              <a:rPr lang="en-US" sz="2000" b="1" dirty="0" err="1" smtClean="0">
                <a:solidFill>
                  <a:srgbClr val="FF0000"/>
                </a:solidFill>
              </a:rPr>
              <a:t>triiodide</a:t>
            </a:r>
            <a:r>
              <a:rPr lang="en-US" sz="2000" b="1" dirty="0" smtClean="0">
                <a:solidFill>
                  <a:srgbClr val="FF0000"/>
                </a:solidFill>
              </a:rPr>
              <a:t> ion, as the iodide ion did not participate in the reaction in terms of mole ratio analysis.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lvl="1"/>
            <a:endParaRPr lang="cs-CZ" b="1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0" y="116632"/>
            <a:ext cx="896448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v analytické chemii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flipH="1">
            <a:off x="2483768" y="764704"/>
            <a:ext cx="36004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92177" y="3741071"/>
            <a:ext cx="405000" cy="453338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3284984"/>
            <a:ext cx="4608512" cy="22467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KDE JSOU POTENCIÁLNÍ REAKČNÍ CENTRA V TĚCHTO MAKROMOLEKULÁCH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VĚTVENÍ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7647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HLAVNÍ ŘETĚZEC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" name="Obrázek 19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068960"/>
            <a:ext cx="4139952" cy="2611307"/>
          </a:xfrm>
          <a:prstGeom prst="rect">
            <a:avLst/>
          </a:prstGeom>
        </p:spPr>
      </p:pic>
      <p:cxnSp>
        <p:nvCxnSpPr>
          <p:cNvPr id="24" name="Přímá spojovací šipka 23"/>
          <p:cNvCxnSpPr/>
          <p:nvPr/>
        </p:nvCxnSpPr>
        <p:spPr>
          <a:xfrm flipH="1">
            <a:off x="6948264" y="2996952"/>
            <a:ext cx="720080" cy="122413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5" name="Obrázek 4" descr="img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30702" y="1514878"/>
            <a:ext cx="5892836" cy="3384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188640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Vytváří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8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Š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est jednotek GLUKOSY na jednu otočku  (závit)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8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4 přes –OH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300 – 1000 jednotek v makromolekule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88641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Intramolekulární  VODÍKOVÉ MŮSTKY</a:t>
            </a:r>
            <a:endParaRPr lang="cs-CZ" dirty="0"/>
          </a:p>
        </p:txBody>
      </p:sp>
      <p:pic>
        <p:nvPicPr>
          <p:cNvPr id="7" name="Obrázek 6" descr="vodíkové můstky ve škrobu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55006" y="1930993"/>
            <a:ext cx="5461527" cy="4392489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flipH="1">
            <a:off x="3275856" y="1412776"/>
            <a:ext cx="2664296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2195736" y="1412776"/>
            <a:ext cx="3816424" cy="36724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076056" y="234888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Tyto 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MŮSTKY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jdou přes – OH skupiny, ne přes molekuly vody.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dělá můstky </a:t>
            </a:r>
            <a:r>
              <a:rPr lang="cs-CZ" sz="2400" cap="all" dirty="0" err="1" smtClean="0">
                <a:solidFill>
                  <a:srgbClr val="0000FF"/>
                </a:solidFill>
                <a:latin typeface="Arial Black" pitchFamily="34" charset="0"/>
              </a:rPr>
              <a:t>MŮSTKY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i="1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mezi makromolekulami amylózy,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ale nejen tam </a:t>
            </a:r>
            <a:r>
              <a:rPr lang="cs-CZ" sz="2400" smtClean="0">
                <a:solidFill>
                  <a:srgbClr val="008000"/>
                </a:solidFill>
                <a:latin typeface="Arial Black" pitchFamily="34" charset="0"/>
              </a:rPr>
              <a:t>(zapojí se i AMYLOPEKTIN).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259632" y="350100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KYSLÍK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1835696" y="3933056"/>
            <a:ext cx="144016" cy="129614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051720" y="3933056"/>
            <a:ext cx="504056" cy="122413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Definice POLYSACHARIDŮ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6" name="Obrázek 5" descr="img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49558" cy="554461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</p:pic>
      <p:sp>
        <p:nvSpPr>
          <p:cNvPr id="7" name="Elipsa 6"/>
          <p:cNvSpPr/>
          <p:nvPr/>
        </p:nvSpPr>
        <p:spPr>
          <a:xfrm>
            <a:off x="827584" y="4941168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313184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076056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09228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27584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3635896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16016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5724128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300192" y="479715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084168" y="371703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372200" y="2924944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7164288" y="2708920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868144" y="2204864"/>
            <a:ext cx="2232248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šipka 21"/>
          <p:cNvCxnSpPr/>
          <p:nvPr/>
        </p:nvCxnSpPr>
        <p:spPr>
          <a:xfrm flipH="1">
            <a:off x="4427984" y="2564904"/>
            <a:ext cx="1440160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>
            <a:off x="5868144" y="2564904"/>
            <a:ext cx="360040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20" idx="2"/>
          </p:cNvCxnSpPr>
          <p:nvPr/>
        </p:nvCxnSpPr>
        <p:spPr>
          <a:xfrm flipH="1">
            <a:off x="6804248" y="2564904"/>
            <a:ext cx="180020" cy="72008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6876256" y="2564904"/>
            <a:ext cx="1152128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6444208" y="2564904"/>
            <a:ext cx="144016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11" name="Zástupný symbol pro obsah 10" descr="img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75556" y="944724"/>
            <a:ext cx="4968552" cy="5472608"/>
          </a:xfrm>
        </p:spPr>
      </p:pic>
      <p:sp>
        <p:nvSpPr>
          <p:cNvPr id="12" name="Elipsa 11"/>
          <p:cNvSpPr/>
          <p:nvPr/>
        </p:nvSpPr>
        <p:spPr>
          <a:xfrm>
            <a:off x="3707904" y="5661248"/>
            <a:ext cx="1440160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868144" y="126876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PRUDKÝ POKLES VISKOZITY ROZTOKU (MAZU)</a:t>
            </a:r>
            <a:endParaRPr lang="cs-CZ" sz="36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>
            <a:stCxn id="12" idx="6"/>
          </p:cNvCxnSpPr>
          <p:nvPr/>
        </p:nvCxnSpPr>
        <p:spPr>
          <a:xfrm flipV="1">
            <a:off x="5148064" y="5733256"/>
            <a:ext cx="648072" cy="1800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796136" y="551723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ENZYM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Štěpení na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enzymy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AMYLÓZAMI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dále rozštěpit enzymem </a:t>
            </a:r>
            <a:r>
              <a:rPr lang="cs-CZ" sz="2800" b="1" i="1" u="sng" dirty="0" smtClean="0">
                <a:solidFill>
                  <a:srgbClr val="C00000"/>
                </a:solidFill>
                <a:latin typeface="Arial Black" pitchFamily="34" charset="0"/>
              </a:rPr>
              <a:t>MALTÁZOU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 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7" name="Obrázek 6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6947" y="-1140764"/>
            <a:ext cx="5478097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Katalýza pomocí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HCl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nebo H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2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SO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4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s neutralizací na konci procesu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kombinovat s enzymatickým procesem  a dostat se </a:t>
            </a:r>
            <a:r>
              <a:rPr lang="cs-CZ" sz="2800" b="1" dirty="0" smtClean="0">
                <a:solidFill>
                  <a:srgbClr val="0000FF"/>
                </a:solidFill>
              </a:rPr>
              <a:t>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 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11" name="Obrázek 10" descr="img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4555" y="1014860"/>
            <a:ext cx="3384378" cy="4180210"/>
          </a:xfrm>
          <a:prstGeom prst="rect">
            <a:avLst/>
          </a:prstGeom>
        </p:spPr>
      </p:pic>
      <p:pic>
        <p:nvPicPr>
          <p:cNvPr id="12" name="Obrázek 11" descr="img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7592" y="1907264"/>
            <a:ext cx="3774928" cy="451414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Nejsou informace o tom, zda proces probíhá </a:t>
            </a:r>
            <a:r>
              <a:rPr lang="cs-CZ" sz="2000" b="1" u="sng" dirty="0" smtClean="0">
                <a:solidFill>
                  <a:srgbClr val="008000"/>
                </a:solidFill>
              </a:rPr>
              <a:t>náhodně</a:t>
            </a:r>
            <a:r>
              <a:rPr lang="cs-CZ" sz="2000" b="1" dirty="0" smtClean="0">
                <a:solidFill>
                  <a:srgbClr val="008000"/>
                </a:solidFill>
              </a:rPr>
              <a:t> či zda je některé místo v řetězci při hydrolýze </a:t>
            </a:r>
            <a:r>
              <a:rPr lang="cs-CZ" sz="2000" b="1" i="1" u="sng" dirty="0" smtClean="0">
                <a:solidFill>
                  <a:srgbClr val="008000"/>
                </a:solidFill>
              </a:rPr>
              <a:t>preferováno</a:t>
            </a:r>
            <a:endParaRPr lang="cs-CZ" sz="2000" b="1" i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VYUŽITÍ GLUKÓZY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120208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19" name="Obrázek 18" descr="Alpha-D-Glucopyranos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1495425" cy="1619250"/>
          </a:xfrm>
          <a:prstGeom prst="rect">
            <a:avLst/>
          </a:prstGeom>
        </p:spPr>
      </p:pic>
      <p:pic>
        <p:nvPicPr>
          <p:cNvPr id="20" name="Obrázek 19" descr="120px-Pyruv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276872"/>
            <a:ext cx="1637233" cy="1296144"/>
          </a:xfrm>
          <a:prstGeom prst="rect">
            <a:avLst/>
          </a:prstGeom>
        </p:spPr>
      </p:pic>
      <p:pic>
        <p:nvPicPr>
          <p:cNvPr id="21" name="Obrázek 20" descr="120px-Acetaldehyde-2D-flat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4984"/>
            <a:ext cx="1677856" cy="1440160"/>
          </a:xfrm>
          <a:prstGeom prst="rect">
            <a:avLst/>
          </a:prstGeom>
        </p:spPr>
      </p:pic>
      <p:pic>
        <p:nvPicPr>
          <p:cNvPr id="22" name="Obrázek 21" descr="Ethanol-structure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479" y="4725144"/>
            <a:ext cx="2629857" cy="1512168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</a:ln>
        </p:spPr>
      </p:pic>
      <p:sp>
        <p:nvSpPr>
          <p:cNvPr id="23" name="TextovéPole 22"/>
          <p:cNvSpPr txBox="1"/>
          <p:nvPr/>
        </p:nvSpPr>
        <p:spPr>
          <a:xfrm>
            <a:off x="435597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Pyruvát</a:t>
            </a:r>
            <a:r>
              <a:rPr lang="cs-CZ" b="1" dirty="0" smtClean="0">
                <a:solidFill>
                  <a:srgbClr val="C00000"/>
                </a:solidFill>
              </a:rPr>
              <a:t> konjugovaná báze od kyseliny </a:t>
            </a:r>
            <a:r>
              <a:rPr lang="cs-CZ" b="1" dirty="0" err="1" smtClean="0">
                <a:solidFill>
                  <a:srgbClr val="C00000"/>
                </a:solidFill>
              </a:rPr>
              <a:t>pyrohroznové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4293096"/>
            <a:ext cx="4968552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Vodka (</a:t>
            </a:r>
            <a:r>
              <a:rPr lang="cs-CZ" sz="2000" b="1" i="1" u="sng" dirty="0" smtClean="0">
                <a:solidFill>
                  <a:srgbClr val="0000FF"/>
                </a:solidFill>
                <a:latin typeface="Arial Black" pitchFamily="34" charset="0"/>
              </a:rPr>
              <a:t>RUSKY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solidFill>
                  <a:srgbClr val="008000"/>
                </a:solidFill>
                <a:latin typeface="Arial Black" pitchFamily="34" charset="0"/>
              </a:rPr>
              <a:t>Gorilka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 (</a:t>
            </a:r>
            <a:r>
              <a:rPr lang="cs-CZ" sz="2000" b="1" i="1" u="sng" dirty="0" smtClean="0">
                <a:solidFill>
                  <a:srgbClr val="008000"/>
                </a:solidFill>
                <a:latin typeface="Arial Black" pitchFamily="34" charset="0"/>
              </a:rPr>
              <a:t>UKRAJINSKY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latin typeface="Arial Black" pitchFamily="34" charset="0"/>
              </a:rPr>
              <a:t>Schnaps</a:t>
            </a:r>
            <a:r>
              <a:rPr lang="cs-CZ" sz="2000" b="1" dirty="0" smtClean="0">
                <a:latin typeface="Arial Black" pitchFamily="34" charset="0"/>
              </a:rPr>
              <a:t> (</a:t>
            </a:r>
            <a:r>
              <a:rPr lang="cs-CZ" sz="2000" b="1" i="1" u="sng" dirty="0" smtClean="0">
                <a:latin typeface="Arial Black" pitchFamily="34" charset="0"/>
              </a:rPr>
              <a:t>NĚMECKY</a:t>
            </a:r>
            <a:r>
              <a:rPr lang="cs-CZ" sz="2000" b="1" dirty="0" smtClean="0"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Prostějovská </a:t>
            </a:r>
            <a:r>
              <a:rPr lang="cs-CZ" sz="2000" b="1" dirty="0" err="1" smtClean="0">
                <a:solidFill>
                  <a:srgbClr val="FF0000"/>
                </a:solidFill>
                <a:latin typeface="Arial Black" pitchFamily="34" charset="0"/>
              </a:rPr>
              <a:t>starorežná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 (ŽITNÁ)</a:t>
            </a:r>
          </a:p>
          <a:p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Whisky (</a:t>
            </a:r>
            <a:r>
              <a:rPr lang="cs-CZ" sz="2000" b="1" i="1" u="sng" dirty="0" smtClean="0">
                <a:solidFill>
                  <a:srgbClr val="FFC000"/>
                </a:solidFill>
                <a:latin typeface="Arial Black" pitchFamily="34" charset="0"/>
              </a:rPr>
              <a:t>ANGLICKY</a:t>
            </a:r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Bramborový líh &gt; TUZEMSKÝ RUM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Enzymatická 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800" b="1" i="1" u="sng" dirty="0" smtClean="0">
                <a:solidFill>
                  <a:srgbClr val="008000"/>
                </a:solidFill>
              </a:rPr>
              <a:t>Xylose </a:t>
            </a:r>
            <a:r>
              <a:rPr lang="cs-CZ" sz="2800" b="1" i="1" u="sng" dirty="0" err="1" smtClean="0">
                <a:solidFill>
                  <a:srgbClr val="008000"/>
                </a:solidFill>
              </a:rPr>
              <a:t>isomerase</a:t>
            </a:r>
            <a:r>
              <a:rPr lang="cs-CZ" sz="2800" b="1" i="1" u="sng" dirty="0" smtClean="0">
                <a:solidFill>
                  <a:srgbClr val="008000"/>
                </a:solidFill>
              </a:rPr>
              <a:t>)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izomerizace GLUKÓZY na </a:t>
            </a:r>
            <a:r>
              <a:rPr lang="cs-CZ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  <a:endParaRPr lang="cs-CZ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11" name="Obrázek 10" descr="490px-D-Fructose_vs__D-Glucose_Structural_Formulae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4667250" cy="3724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GLUKÓZY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(ALDÓZA)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</a:p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(KETÓZA)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07704" y="56612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D-xylose </a:t>
            </a:r>
            <a:r>
              <a:rPr lang="cs-CZ" sz="2400" b="1" dirty="0" err="1" smtClean="0">
                <a:solidFill>
                  <a:srgbClr val="008000"/>
                </a:solidFill>
              </a:rPr>
              <a:t>aldose</a:t>
            </a:r>
            <a:r>
              <a:rPr lang="cs-CZ" sz="2400" b="1" dirty="0" smtClean="0">
                <a:solidFill>
                  <a:srgbClr val="008000"/>
                </a:solidFill>
              </a:rPr>
              <a:t>-ketose-</a:t>
            </a:r>
            <a:r>
              <a:rPr lang="cs-CZ" sz="2400" b="1" dirty="0" err="1" smtClean="0">
                <a:solidFill>
                  <a:srgbClr val="008000"/>
                </a:solidFill>
              </a:rPr>
              <a:t>isomerase</a:t>
            </a:r>
            <a:endParaRPr lang="cs-CZ" sz="2400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707904" y="1556792"/>
            <a:ext cx="1800200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0"/>
          </p:cNvCxnSpPr>
          <p:nvPr/>
        </p:nvCxnSpPr>
        <p:spPr>
          <a:xfrm flipH="1" flipV="1">
            <a:off x="6156176" y="2204864"/>
            <a:ext cx="158417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1331640" y="2996952"/>
            <a:ext cx="1728192" cy="5760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251520" y="1340768"/>
            <a:ext cx="2304256" cy="16312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Fruktóza je asi o 1/5 sladší než </a:t>
            </a:r>
            <a:r>
              <a:rPr lang="cs-CZ" sz="2000" b="1" cap="al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hlinkClick r:id="rId3" tooltip="Glukóza"/>
              </a:rPr>
              <a:t>glukóza</a:t>
            </a:r>
            <a:endParaRPr lang="cs-CZ" sz="2000" b="1" cap="all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Vyskytuje se hlavně v ovoci</a:t>
            </a:r>
            <a:endParaRPr lang="cs-CZ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OBECNÉ ROZDĚLENÍ REAKCÍ POLYMERŮ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Nedochází </a:t>
            </a:r>
            <a:r>
              <a:rPr lang="cs-CZ" i="1" u="sng" dirty="0" smtClean="0">
                <a:solidFill>
                  <a:srgbClr val="008000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 ke štěpení hlavního řetězce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DESTRUKČNÍ</a:t>
            </a:r>
          </a:p>
          <a:p>
            <a:pPr lvl="1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Dochází 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 ke štěpení hlavního řetězce</a:t>
            </a:r>
          </a:p>
          <a:p>
            <a:pPr lvl="1"/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5536" y="4869160"/>
            <a:ext cx="84249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U POLYSACHARIDŮ  jsou obvyklé oba typy reakcí</a:t>
            </a:r>
            <a:endParaRPr lang="cs-CZ" sz="4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PŘEHLED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8457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Enzymatický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Termický </a:t>
            </a:r>
          </a:p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Chemický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Hydrolýza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</a:p>
          <a:p>
            <a:pPr lvl="1"/>
            <a:r>
              <a:rPr lang="cs-CZ" sz="2400" b="1" u="sng" dirty="0" smtClean="0">
                <a:solidFill>
                  <a:srgbClr val="FF0000"/>
                </a:solidFill>
                <a:latin typeface="Arial Black" pitchFamily="34" charset="0"/>
              </a:rPr>
              <a:t>Esterifikace (několik variant)</a:t>
            </a: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Xantace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Karbamace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Škrobové étery</a:t>
            </a:r>
          </a:p>
          <a:p>
            <a:r>
              <a:rPr lang="cs-CZ" sz="2800" b="1" dirty="0" smtClean="0">
                <a:latin typeface="Arial Black" pitchFamily="34" charset="0"/>
              </a:rPr>
              <a:t>Síťování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Roubování </a:t>
            </a:r>
          </a:p>
          <a:p>
            <a:pPr lvl="1"/>
            <a:endParaRPr lang="cs-CZ" sz="2400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1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Thermoplastic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Starch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/>
              <a:t>ISBN: 978-3-527-32528-3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Chemie a analytika sacharidů </a:t>
            </a:r>
          </a:p>
          <a:p>
            <a:pPr lvl="1"/>
            <a:r>
              <a:rPr lang="cs-CZ" dirty="0" smtClean="0"/>
              <a:t>ISBN: 80-7080-306-1</a:t>
            </a: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Starches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lvl="1"/>
            <a:r>
              <a:rPr lang="cs-CZ" dirty="0" smtClean="0"/>
              <a:t>ISBN: 978-1-4200-8023-0</a:t>
            </a:r>
          </a:p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–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Chemisty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Technology</a:t>
            </a:r>
          </a:p>
          <a:p>
            <a:pPr lvl="1"/>
            <a:r>
              <a:rPr lang="cs-CZ" dirty="0" smtClean="0"/>
              <a:t>ISBN: 978-0-12-746275-2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13" name="Obrázek 12" descr="img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95888" cy="53285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23528" y="1844824"/>
            <a:ext cx="7272808" cy="187220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7" name="Obrázek 6" descr="MODIFIKACE ŠKROB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5775" y="-843528"/>
            <a:ext cx="5184578" cy="85450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Může být mechanická (velikost zrn) nebo 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roztoková (oddělení </a:t>
            </a:r>
            <a:r>
              <a:rPr lang="cs-CZ" sz="2400" i="1" dirty="0" err="1" smtClean="0">
                <a:solidFill>
                  <a:srgbClr val="008000"/>
                </a:solidFill>
                <a:latin typeface="Arial Black" pitchFamily="34" charset="0"/>
              </a:rPr>
              <a:t>amylosy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 od amylopektinu)</a:t>
            </a:r>
            <a:endParaRPr lang="cs-CZ" sz="24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364088" y="908720"/>
            <a:ext cx="86409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Obrázek 8" descr="MODIFIKACE ŠKROB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1937" y="-785713"/>
            <a:ext cx="5180086" cy="8424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20608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Obvykle mechanická (velikost zrn)</a:t>
            </a:r>
            <a:endParaRPr lang="cs-CZ" sz="2400" dirty="0">
              <a:solidFill>
                <a:srgbClr val="C0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292080" y="2348880"/>
            <a:ext cx="1008112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3861048"/>
            <a:ext cx="2880320" cy="18158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Jedná se tedy většinou o HETEROGENNÍ REAKCE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4365104"/>
            <a:ext cx="2808312" cy="14465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Je </a:t>
            </a:r>
            <a:r>
              <a:rPr lang="cs-CZ" sz="2000" b="1" u="sng" dirty="0" smtClean="0">
                <a:solidFill>
                  <a:srgbClr val="008000"/>
                </a:solidFill>
              </a:rPr>
              <a:t>snaha</a:t>
            </a:r>
            <a:r>
              <a:rPr lang="cs-CZ" sz="2000" b="1" dirty="0" smtClean="0">
                <a:solidFill>
                  <a:srgbClr val="008000"/>
                </a:solidFill>
              </a:rPr>
              <a:t> provádět procesy v suspenzi a ne v roztoku</a:t>
            </a:r>
          </a:p>
          <a:p>
            <a:pPr algn="ctr"/>
            <a:r>
              <a:rPr lang="cs-CZ" sz="2800" b="1" u="sng" dirty="0" smtClean="0">
                <a:solidFill>
                  <a:srgbClr val="008000"/>
                </a:solidFill>
              </a:rPr>
              <a:t>PROČ ?</a:t>
            </a:r>
            <a:endParaRPr lang="cs-CZ" sz="2800" b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10" name="Obrázek 9" descr="MODIFIKACE ŠKROB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7826" y="-627587"/>
            <a:ext cx="5352324" cy="82809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134076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PREFEROVÁNO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3000" b="1" dirty="0" smtClean="0"/>
              <a:t>Nános škrobové suspenze na vyhřívaný válec</a:t>
            </a:r>
          </a:p>
          <a:p>
            <a:r>
              <a:rPr lang="cs-CZ" sz="3000" b="1" dirty="0" smtClean="0"/>
              <a:t>Vznik mazu a rozrušení vodíkových můstků mezi molekulami škrobu</a:t>
            </a:r>
          </a:p>
          <a:p>
            <a:r>
              <a:rPr lang="cs-CZ" sz="3000" b="1" dirty="0" smtClean="0"/>
              <a:t>Voda se tak rychle </a:t>
            </a:r>
            <a:r>
              <a:rPr lang="cs-CZ" sz="3000" b="1" dirty="0" err="1" smtClean="0"/>
              <a:t>odsuší</a:t>
            </a:r>
            <a:r>
              <a:rPr lang="cs-CZ" sz="3000" b="1" dirty="0" smtClean="0"/>
              <a:t>, že nestačí dojít ke vzniku (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3000" b="1" dirty="0" smtClean="0"/>
              <a:t>) vodíkových můstků mezi molekulami škrobu</a:t>
            </a:r>
          </a:p>
          <a:p>
            <a:r>
              <a:rPr lang="cs-CZ" sz="3000" b="1" dirty="0" smtClean="0"/>
              <a:t>Suchý škrob složený z neasociovaných molekul</a:t>
            </a:r>
          </a:p>
          <a:p>
            <a:r>
              <a:rPr lang="cs-CZ" sz="3000" b="1" dirty="0" smtClean="0"/>
              <a:t>Snadná rozpustnost i ve studené vodě</a:t>
            </a:r>
            <a:endParaRPr lang="cs-CZ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10" name="Zástupný symbol pro obsah 9" descr="img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23528" y="836712"/>
            <a:ext cx="8568951" cy="5417518"/>
          </a:xfrm>
        </p:spPr>
      </p:pic>
      <p:sp>
        <p:nvSpPr>
          <p:cNvPr id="8" name="Elipsa 7"/>
          <p:cNvSpPr/>
          <p:nvPr/>
        </p:nvSpPr>
        <p:spPr>
          <a:xfrm>
            <a:off x="4139952" y="3645024"/>
            <a:ext cx="1512168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635896" y="1556792"/>
            <a:ext cx="2160240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Zde probíhá vlastní proces</a:t>
            </a:r>
            <a:endParaRPr lang="cs-CZ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9" idx="2"/>
            <a:endCxn id="8" idx="0"/>
          </p:cNvCxnSpPr>
          <p:nvPr/>
        </p:nvCxnSpPr>
        <p:spPr>
          <a:xfrm>
            <a:off x="4716016" y="2264678"/>
            <a:ext cx="180020" cy="13803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2339752" y="5661248"/>
            <a:ext cx="165618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Seškrábnutí suchého filmu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364088" y="1412776"/>
            <a:ext cx="720080" cy="3024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04820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10" name="Zástupný symbol pro obsah 9" descr="img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27304" y="464985"/>
            <a:ext cx="5040560" cy="6360079"/>
          </a:xfrm>
        </p:spPr>
      </p:pic>
      <p:sp>
        <p:nvSpPr>
          <p:cNvPr id="12" name="TextovéPole 11"/>
          <p:cNvSpPr txBox="1"/>
          <p:nvPr/>
        </p:nvSpPr>
        <p:spPr>
          <a:xfrm>
            <a:off x="6372200" y="908720"/>
            <a:ext cx="18722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Oxidace </a:t>
            </a:r>
            <a:r>
              <a:rPr lang="cs-CZ" b="1" cap="all" dirty="0" smtClean="0">
                <a:solidFill>
                  <a:srgbClr val="C00000"/>
                </a:solidFill>
              </a:rPr>
              <a:t>karbonylu</a:t>
            </a:r>
            <a:r>
              <a:rPr lang="cs-CZ" b="1" dirty="0" smtClean="0">
                <a:solidFill>
                  <a:srgbClr val="C00000"/>
                </a:solidFill>
              </a:rPr>
              <a:t> v  otevřené formy glukózy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3212976"/>
            <a:ext cx="208823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Oxidace – OH v CYKLICKÉ formě glukózy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2915816" y="2780928"/>
            <a:ext cx="38884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3707904" y="3212976"/>
            <a:ext cx="309634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804248" y="4797152"/>
            <a:ext cx="2088232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Oxidace v CYKLICKÉ formě glukózy otevřením mezi C2 a C3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339752" y="602128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C2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9512" y="59492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C3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 flipV="1">
            <a:off x="1763688" y="5805264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V="1">
            <a:off x="755576" y="5805264"/>
            <a:ext cx="216024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9512" y="44371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C6</a:t>
            </a:r>
            <a:endParaRPr lang="cs-CZ" sz="2000" b="1" dirty="0">
              <a:latin typeface="+mn-lt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755576" y="4797152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/>
              <a:t>Nejdůležitější z modifikačních reakcí</a:t>
            </a:r>
          </a:p>
          <a:p>
            <a:r>
              <a:rPr lang="cs-CZ" b="1" dirty="0" smtClean="0"/>
              <a:t>Může probíhat v oblasti nízkých nebo vyšších pH</a:t>
            </a:r>
          </a:p>
          <a:p>
            <a:r>
              <a:rPr lang="cs-CZ" b="1" dirty="0" smtClean="0"/>
              <a:t>Nejdůležitější je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oxidace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chlornanen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sodným</a:t>
            </a:r>
            <a:r>
              <a:rPr lang="cs-CZ" b="1" dirty="0" smtClean="0"/>
              <a:t> v oblasti pH cca. 8 – 9 (mírně zásadité prostředí)</a:t>
            </a:r>
          </a:p>
          <a:p>
            <a:r>
              <a:rPr lang="cs-CZ" b="1" dirty="0" smtClean="0"/>
              <a:t>Používají se hlavně </a:t>
            </a:r>
            <a:r>
              <a:rPr lang="cs-CZ" b="1" dirty="0" smtClean="0">
                <a:solidFill>
                  <a:srgbClr val="008000"/>
                </a:solidFill>
              </a:rPr>
              <a:t>bramborové škroby </a:t>
            </a:r>
            <a:r>
              <a:rPr lang="cs-CZ" b="1" dirty="0" smtClean="0"/>
              <a:t>(</a:t>
            </a:r>
            <a:r>
              <a:rPr lang="cs-CZ" b="1" i="1" u="sng" dirty="0" smtClean="0">
                <a:solidFill>
                  <a:srgbClr val="008000"/>
                </a:solidFill>
              </a:rPr>
              <a:t>kapilarita zrna</a:t>
            </a:r>
            <a:r>
              <a:rPr lang="cs-CZ" b="1" dirty="0" smtClean="0"/>
              <a:t>), s malým sklonem k RETROGRADACI</a:t>
            </a: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-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10" name="Zástupný symbol pro obsah 9" descr="img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616624" cy="5239269"/>
          </a:xfrm>
        </p:spPr>
      </p:pic>
      <p:sp>
        <p:nvSpPr>
          <p:cNvPr id="11" name="TextovéPole 10"/>
          <p:cNvSpPr txBox="1"/>
          <p:nvPr/>
        </p:nvSpPr>
        <p:spPr>
          <a:xfrm>
            <a:off x="6084168" y="1124744"/>
            <a:ext cx="280831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TYPICKÁ RECEPTURA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pH = 8 – 9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Teplota = 35 – 43 °C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</a:rPr>
              <a:t> reakční doba = 2 – 8 hodin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aktivní chlór (</a:t>
            </a:r>
            <a:r>
              <a:rPr lang="cs-CZ" b="1" dirty="0" err="1" smtClean="0">
                <a:solidFill>
                  <a:srgbClr val="C00000"/>
                </a:solidFill>
              </a:rPr>
              <a:t>NaClO</a:t>
            </a:r>
            <a:r>
              <a:rPr lang="cs-CZ" b="1" dirty="0" smtClean="0">
                <a:solidFill>
                  <a:srgbClr val="C00000"/>
                </a:solidFill>
              </a:rPr>
              <a:t>) = 3 – 45 g/kg škrobu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3789040"/>
            <a:ext cx="2736304" cy="230832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DEPOLYMERACE V ALKALICKÉM PROSTŘEDÍ &gt; SNIŽOVÁNÍ MOLEKULOVÉ HMOTNOSTI</a:t>
            </a:r>
            <a:endParaRPr lang="cs-CZ" sz="2400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860032" y="2636912"/>
            <a:ext cx="1296144" cy="11521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C 6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 –OH na – COOH pomocí HNO</a:t>
            </a:r>
            <a:r>
              <a:rPr lang="cs-CZ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baseline="-25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12" name="Zástupný symbol pro obsah 11" descr="Alpha-D-Glucopyranose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08920"/>
            <a:ext cx="3816424" cy="2884906"/>
          </a:xfrm>
        </p:spPr>
      </p:pic>
      <p:sp>
        <p:nvSpPr>
          <p:cNvPr id="13" name="TextovéPole 12"/>
          <p:cNvSpPr txBox="1"/>
          <p:nvPr/>
        </p:nvSpPr>
        <p:spPr>
          <a:xfrm>
            <a:off x="467544" y="1412776"/>
            <a:ext cx="93610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 6</a:t>
            </a:r>
            <a:endParaRPr lang="cs-CZ" sz="2800" dirty="0"/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1403648" y="1916832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72000" y="1628800"/>
            <a:ext cx="4464496" cy="2862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Při takové oxidaci  se nemění polymerační stupeň &gt; </a:t>
            </a:r>
            <a:r>
              <a:rPr lang="cs-CZ" sz="3600" b="1" dirty="0" smtClean="0">
                <a:solidFill>
                  <a:srgbClr val="FF0000"/>
                </a:solidFill>
              </a:rPr>
              <a:t>přeměna </a:t>
            </a:r>
            <a:r>
              <a:rPr lang="cs-CZ" sz="3600" b="1" dirty="0" err="1" smtClean="0">
                <a:solidFill>
                  <a:srgbClr val="FF0000"/>
                </a:solidFill>
              </a:rPr>
              <a:t>polymeranalogická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2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Modifikované škroby, dextriny a lepidla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ISBN: 80-03-00554-X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Modifikované škroby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J</a:t>
            </a:r>
            <a:r>
              <a:rPr lang="cs-CZ" smtClean="0">
                <a:solidFill>
                  <a:srgbClr val="FF0000"/>
                </a:solidFill>
                <a:latin typeface="Arial Black" pitchFamily="34" charset="0"/>
              </a:rPr>
              <a:t>., Štěrba S., Šlechta L.)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ISBN nemá, je to příručka pro pracovníky škrobáren</a:t>
            </a: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dialdehyd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9" name="Zástupný symbol pro obsah 8" descr="img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82595" y="61821"/>
            <a:ext cx="3634796" cy="7488834"/>
          </a:xfrm>
        </p:spPr>
      </p:pic>
      <p:sp>
        <p:nvSpPr>
          <p:cNvPr id="8" name="TextovéPole 7"/>
          <p:cNvSpPr txBox="1"/>
          <p:nvPr/>
        </p:nvSpPr>
        <p:spPr>
          <a:xfrm>
            <a:off x="4572000" y="414908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V </a:t>
            </a:r>
            <a:r>
              <a:rPr lang="cs-CZ" sz="3200" i="1" u="sng" cap="all" dirty="0" smtClean="0">
                <a:solidFill>
                  <a:srgbClr val="0000FF"/>
                </a:solidFill>
                <a:latin typeface="Arial Black" pitchFamily="34" charset="0"/>
              </a:rPr>
              <a:t>IDEÁLNÍM PŘÍPADĚ </a:t>
            </a:r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je makromolekula ZACHOVÁNA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Oxidace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škrobu - </a:t>
            </a:r>
            <a:r>
              <a:rPr lang="cs-CZ" sz="40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40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Vyšší míra oxidace &gt; vyšší je i míra štěpení řetězců &gt; nižší viskozita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Vyšší je míra štěpení řetězců &gt; NIŽŠÍ POJIVÁ SCHOPNOST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Vyšší míra oxidace &gt; vyšší disperzní stabilita, tj. nižší sklon k RETROGRADACI 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Pro heterogenní reakci jsou vhodné škroby s velkým počtem kapilár &gt; vyšší povrch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1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10" name="Zástupný symbol pro obsah 9" descr="img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5869" y="908720"/>
            <a:ext cx="5626792" cy="5112568"/>
          </a:xfrm>
        </p:spPr>
      </p:pic>
      <p:pic>
        <p:nvPicPr>
          <p:cNvPr id="11" name="Obrázek 10" descr="img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8"/>
            <a:ext cx="2867903" cy="108012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635896" y="2492896"/>
            <a:ext cx="288032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12 – 24 hodin, aby kyseliny &amp; roztoky přísad prostoupily zrno škrobu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6516216" y="2492896"/>
            <a:ext cx="43204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2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9" name="Zástupný symbol pro obsah 8" descr="img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4551" y="-1354311"/>
            <a:ext cx="4104456" cy="8630518"/>
          </a:xfrm>
        </p:spPr>
      </p:pic>
      <p:sp>
        <p:nvSpPr>
          <p:cNvPr id="12" name="TextovéPole 11"/>
          <p:cNvSpPr txBox="1"/>
          <p:nvPr/>
        </p:nvSpPr>
        <p:spPr>
          <a:xfrm>
            <a:off x="251520" y="5229200"/>
            <a:ext cx="8568952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</a:rPr>
              <a:t>Je to vlastně HYDROLÝZA ŠKROBU  následovaná POLYMERACÍ (KOMBINACÍ) FRAGMENTŮ</a:t>
            </a:r>
            <a:endParaRPr lang="cs-CZ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33670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5" name="Obrázek 4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1328" y="-382387"/>
            <a:ext cx="4680985" cy="5688634"/>
          </a:xfrm>
          <a:prstGeom prst="rect">
            <a:avLst/>
          </a:prstGeom>
        </p:spPr>
      </p:pic>
      <p:pic>
        <p:nvPicPr>
          <p:cNvPr id="6" name="Obrázek 5" descr="img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2870" y="2554928"/>
            <a:ext cx="2061962" cy="6544183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4211960" y="2276872"/>
            <a:ext cx="4104456" cy="41044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8144" y="18864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VÝROBA DEXTRINU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5" name="Obrázek 4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46782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3212976"/>
            <a:ext cx="8712968" cy="36004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79715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 – Dextrose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Equivalent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= GLUKOZOVÝ EKVIVALENT = % hm. redukujících sacharidů v sušině dextrinu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 SAMOTNÝ NENÍ REDUKUJÍCÍ SACHARID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2699792" y="3429000"/>
            <a:ext cx="122413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1907704" y="476672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028384" y="2060848"/>
            <a:ext cx="216024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8172400" y="2060848"/>
            <a:ext cx="216024" cy="122413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Struktura DEXTRINŮ 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pic>
        <p:nvPicPr>
          <p:cNvPr id="10" name="Obrázek 9" descr="320px-Dextrin_skeletal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44724"/>
            <a:ext cx="4104456" cy="51305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60032" y="105273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Proces DEXTRINACE  nastává i při pečení např. chleba a je to ona hnědá kůrka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VLASTNOSTI DEXTRINŮ &amp;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Barva od bílé přes </a:t>
            </a:r>
            <a:r>
              <a:rPr lang="cs-CZ" sz="2800" b="1" dirty="0" smtClean="0">
                <a:solidFill>
                  <a:srgbClr val="FFC000"/>
                </a:solidFill>
              </a:rPr>
              <a:t>žlutou</a:t>
            </a:r>
            <a:r>
              <a:rPr lang="cs-CZ" sz="2800" b="1" dirty="0" smtClean="0">
                <a:solidFill>
                  <a:srgbClr val="FF0000"/>
                </a:solidFill>
              </a:rPr>
              <a:t> po </a:t>
            </a:r>
            <a:r>
              <a:rPr lang="cs-CZ" sz="2800" b="1" dirty="0" smtClean="0">
                <a:solidFill>
                  <a:srgbClr val="C00000"/>
                </a:solidFill>
              </a:rPr>
              <a:t>hnědou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Většinou zcela rozpustné ve vodě </a:t>
            </a:r>
          </a:p>
          <a:p>
            <a:pPr algn="ctr">
              <a:buNone/>
            </a:pP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is a </a:t>
            </a:r>
            <a:r>
              <a:rPr lang="en-US" sz="1600" dirty="0" err="1" smtClean="0">
                <a:solidFill>
                  <a:srgbClr val="008000"/>
                </a:solidFill>
              </a:rPr>
              <a:t>shortchain</a:t>
            </a:r>
            <a:r>
              <a:rPr lang="en-US" sz="1600" dirty="0" smtClean="0">
                <a:solidFill>
                  <a:srgbClr val="008000"/>
                </a:solidFill>
              </a:rPr>
              <a:t> starch sugar used as a food additive. It is produced also by enzymatic hydrolysis from</a:t>
            </a:r>
            <a:r>
              <a:rPr lang="cs-CZ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gelled starch and is usually found as a creamy-white hygroscopic </a:t>
            </a:r>
            <a:r>
              <a:rPr lang="en-US" sz="1600" dirty="0" err="1" smtClean="0">
                <a:solidFill>
                  <a:srgbClr val="008000"/>
                </a:solidFill>
              </a:rPr>
              <a:t>spraydried</a:t>
            </a:r>
            <a:r>
              <a:rPr lang="en-US" sz="1600" dirty="0" smtClean="0">
                <a:solidFill>
                  <a:srgbClr val="008000"/>
                </a:solidFill>
              </a:rPr>
              <a:t> powder. </a:t>
            </a:r>
            <a:r>
              <a:rPr lang="en-US" sz="1600" u="sng" dirty="0" err="1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 is easily</a:t>
            </a:r>
            <a:r>
              <a:rPr lang="cs-CZ" sz="16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digestible</a:t>
            </a:r>
            <a:r>
              <a:rPr lang="en-US" sz="1600" dirty="0" smtClean="0">
                <a:solidFill>
                  <a:srgbClr val="008000"/>
                </a:solidFill>
              </a:rPr>
              <a:t>, being absorbed as rapidly as glucose, and might either be moderately sweet or have hardly any flavor at</a:t>
            </a:r>
          </a:p>
          <a:p>
            <a:pPr algn="just">
              <a:buNone/>
            </a:pPr>
            <a:r>
              <a:rPr lang="cs-CZ" sz="1600" dirty="0" err="1" smtClean="0">
                <a:solidFill>
                  <a:srgbClr val="008000"/>
                </a:solidFill>
              </a:rPr>
              <a:t>all</a:t>
            </a:r>
            <a:r>
              <a:rPr lang="cs-CZ" sz="1600" dirty="0" smtClean="0">
                <a:solidFill>
                  <a:srgbClr val="008000"/>
                </a:solidFill>
              </a:rPr>
              <a:t>.</a:t>
            </a:r>
          </a:p>
          <a:p>
            <a:pPr algn="ctr">
              <a:buNone/>
            </a:pPr>
            <a:r>
              <a:rPr lang="cs-CZ" sz="2400" b="1" dirty="0" err="1" smtClean="0">
                <a:solidFill>
                  <a:srgbClr val="008000"/>
                </a:solidFill>
                <a:latin typeface="Arial Black" pitchFamily="34" charset="0"/>
              </a:rPr>
              <a:t>Cyclodextrin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cyclical </a:t>
            </a:r>
            <a:r>
              <a:rPr lang="en-US" sz="1600" dirty="0" err="1" smtClean="0">
                <a:solidFill>
                  <a:srgbClr val="008000"/>
                </a:solidFill>
              </a:rPr>
              <a:t>dextrins</a:t>
            </a:r>
            <a:r>
              <a:rPr lang="en-US" sz="1600" dirty="0" smtClean="0">
                <a:solidFill>
                  <a:srgbClr val="008000"/>
                </a:solidFill>
              </a:rPr>
              <a:t> are known as </a:t>
            </a:r>
            <a:r>
              <a:rPr lang="en-US" sz="1600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dirty="0" smtClean="0">
                <a:solidFill>
                  <a:srgbClr val="008000"/>
                </a:solidFill>
              </a:rPr>
              <a:t>. They are formed by enzymatic degradation of starch by certain</a:t>
            </a: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bacteria, for example, </a:t>
            </a:r>
            <a:r>
              <a:rPr lang="en-US" sz="1600" i="1" dirty="0" smtClean="0">
                <a:solidFill>
                  <a:srgbClr val="008000"/>
                </a:solidFill>
              </a:rPr>
              <a:t>Bacillus </a:t>
            </a:r>
            <a:r>
              <a:rPr lang="en-US" sz="1600" i="1" dirty="0" err="1" smtClean="0">
                <a:solidFill>
                  <a:srgbClr val="008000"/>
                </a:solidFill>
              </a:rPr>
              <a:t>macerans</a:t>
            </a:r>
            <a:r>
              <a:rPr lang="en-US" sz="1600" i="1" dirty="0" smtClean="0">
                <a:solidFill>
                  <a:srgbClr val="008000"/>
                </a:solidFill>
              </a:rPr>
              <a:t>. </a:t>
            </a:r>
            <a:r>
              <a:rPr lang="en-US" sz="1600" i="1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i="1" dirty="0" smtClean="0">
                <a:solidFill>
                  <a:srgbClr val="008000"/>
                </a:solidFill>
              </a:rPr>
              <a:t> have </a:t>
            </a:r>
            <a:r>
              <a:rPr lang="en-US" sz="1600" i="1" dirty="0" err="1" smtClean="0">
                <a:solidFill>
                  <a:srgbClr val="008000"/>
                </a:solidFill>
              </a:rPr>
              <a:t>toroidal</a:t>
            </a:r>
            <a:r>
              <a:rPr lang="en-US" sz="1600" i="1" dirty="0" smtClean="0">
                <a:solidFill>
                  <a:srgbClr val="008000"/>
                </a:solidFill>
              </a:rPr>
              <a:t> structures formed by 6-8 glucose residues</a:t>
            </a:r>
            <a:r>
              <a:rPr lang="en-US" sz="1200" i="1" dirty="0" smtClean="0"/>
              <a:t>.</a:t>
            </a:r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836712"/>
            <a:ext cx="1512168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Energetické gely a tyčinky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436096" y="1772816"/>
            <a:ext cx="1872208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Použití DEXTRINŮ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Yellow </a:t>
            </a:r>
            <a:r>
              <a:rPr lang="en-US" sz="2000" b="1" dirty="0" err="1" smtClean="0">
                <a:solidFill>
                  <a:srgbClr val="FFC000"/>
                </a:solidFill>
              </a:rPr>
              <a:t>dextrins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endParaRPr lang="cs-CZ" sz="2000" b="1" dirty="0" smtClean="0">
              <a:solidFill>
                <a:srgbClr val="FFC000"/>
              </a:solidFill>
            </a:endParaRPr>
          </a:p>
          <a:p>
            <a:r>
              <a:rPr lang="en-US" sz="1800" b="1" dirty="0" smtClean="0"/>
              <a:t>water-soluble glues in </a:t>
            </a:r>
            <a:r>
              <a:rPr lang="en-US" sz="1800" b="1" dirty="0" err="1" smtClean="0"/>
              <a:t>remoistable</a:t>
            </a:r>
            <a:r>
              <a:rPr lang="cs-CZ" sz="1800" b="1" dirty="0" smtClean="0"/>
              <a:t> </a:t>
            </a:r>
            <a:r>
              <a:rPr lang="en-US" sz="1800" b="1" dirty="0" smtClean="0"/>
              <a:t>envelope adhesives and paper tubes, </a:t>
            </a:r>
            <a:endParaRPr lang="cs-CZ" sz="1800" b="1" dirty="0" smtClean="0"/>
          </a:p>
          <a:p>
            <a:r>
              <a:rPr lang="en-US" sz="1800" b="1" dirty="0" smtClean="0"/>
              <a:t>in the mining industry as additives</a:t>
            </a:r>
            <a:r>
              <a:rPr lang="cs-CZ" sz="1800" b="1" dirty="0" smtClean="0"/>
              <a:t> </a:t>
            </a:r>
            <a:r>
              <a:rPr lang="en-US" sz="1800" b="1" dirty="0" smtClean="0"/>
              <a:t>in froth flotation, in the foundry industry as green strength additives in</a:t>
            </a:r>
          </a:p>
          <a:p>
            <a:r>
              <a:rPr lang="en-US" sz="1800" b="1" dirty="0" smtClean="0"/>
              <a:t>sand casting, as printing thickener for batik resist dyeing, and as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binders</a:t>
            </a:r>
            <a:r>
              <a:rPr lang="cs-CZ" sz="1800" b="1" dirty="0" smtClean="0"/>
              <a:t> in gouache </a:t>
            </a:r>
            <a:r>
              <a:rPr lang="cs-CZ" sz="1800" b="1" dirty="0" err="1" smtClean="0"/>
              <a:t>paint</a:t>
            </a:r>
            <a:r>
              <a:rPr lang="cs-CZ" sz="1800" b="1" dirty="0" smtClean="0"/>
              <a:t>.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White </a:t>
            </a:r>
            <a:r>
              <a:rPr lang="en-US" sz="2000" b="1" dirty="0" err="1" smtClean="0">
                <a:solidFill>
                  <a:srgbClr val="FF0000"/>
                </a:solidFill>
              </a:rPr>
              <a:t>dextrins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a crispness enhancer for food processing, in food batters, coatings,</a:t>
            </a:r>
            <a:r>
              <a:rPr lang="cs-CZ" sz="1600" b="1" dirty="0" smtClean="0"/>
              <a:t> </a:t>
            </a:r>
            <a:r>
              <a:rPr lang="en-US" sz="1600" b="1" dirty="0" smtClean="0"/>
              <a:t>and glazes, (E number 1400)</a:t>
            </a:r>
          </a:p>
          <a:p>
            <a:r>
              <a:rPr lang="en-US" sz="1600" b="1" dirty="0" smtClean="0"/>
              <a:t>a textile finishing and coating agent to increase weight and stiffness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textile </a:t>
            </a:r>
            <a:r>
              <a:rPr lang="cs-CZ" sz="1600" b="1" dirty="0" err="1" smtClean="0"/>
              <a:t>fabrics</a:t>
            </a:r>
            <a:endParaRPr lang="cs-CZ" sz="1600" b="1" dirty="0" smtClean="0"/>
          </a:p>
          <a:p>
            <a:r>
              <a:rPr lang="en-US" sz="1600" b="1" dirty="0" smtClean="0"/>
              <a:t>a thickening and binding agent in pharmaceuticals and paper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coatings</a:t>
            </a:r>
            <a:r>
              <a:rPr lang="cs-CZ" sz="1600" b="1" dirty="0" smtClean="0"/>
              <a:t>.</a:t>
            </a:r>
          </a:p>
          <a:p>
            <a:r>
              <a:rPr lang="en-US" sz="1600" b="1" dirty="0" smtClean="0"/>
              <a:t>As pyrotechnic binder and fuel, they are added to fireworks and</a:t>
            </a:r>
            <a:r>
              <a:rPr lang="cs-CZ" sz="1600" b="1" dirty="0" smtClean="0"/>
              <a:t> </a:t>
            </a:r>
            <a:r>
              <a:rPr lang="en-US" sz="1600" b="1" dirty="0" smtClean="0"/>
              <a:t>sparklers, allowing them to solidify as pellets or "stars."</a:t>
            </a:r>
          </a:p>
          <a:p>
            <a:r>
              <a:rPr lang="en-US" sz="1600" b="1" dirty="0" smtClean="0"/>
              <a:t>Due to the </a:t>
            </a:r>
            <a:r>
              <a:rPr lang="en-US" sz="1600" b="1" dirty="0" err="1" smtClean="0"/>
              <a:t>rebranching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dextrins</a:t>
            </a:r>
            <a:r>
              <a:rPr lang="en-US" sz="1600" b="1" dirty="0" smtClean="0"/>
              <a:t> are less digestible; indigestible dextrin are developed as soluble fiber supplements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food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products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Maltodextrin v tuzemsku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25. 10. 2017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2017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Jako složku energetických gelů pro sportovce to vyvinul </a:t>
            </a:r>
          </a:p>
          <a:p>
            <a:pPr algn="just">
              <a:buNone/>
            </a:pPr>
            <a:r>
              <a:rPr lang="cs-CZ" sz="2800" b="1" u="sng" dirty="0" smtClean="0">
                <a:solidFill>
                  <a:srgbClr val="008000"/>
                </a:solidFill>
                <a:latin typeface="Arial Black" pitchFamily="34" charset="0"/>
              </a:rPr>
              <a:t>ing. Josef KODET, CSc.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Testovali to na hokejistech Kladna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12673</TotalTime>
  <Words>6461</Words>
  <Application>Microsoft Office PowerPoint</Application>
  <PresentationFormat>Předvádění na obrazovce (4:3)</PresentationFormat>
  <Paragraphs>1064</Paragraphs>
  <Slides>138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138</vt:i4>
      </vt:variant>
    </vt:vector>
  </HeadingPairs>
  <TitlesOfParts>
    <vt:vector size="139" baseType="lpstr">
      <vt:lpstr>Default Design</vt:lpstr>
      <vt:lpstr>PŘÍRODNÍ POLYMERY Polysacharidy I  škrob  </vt:lpstr>
      <vt:lpstr>Časový plán</vt:lpstr>
      <vt:lpstr>Time schedule</vt:lpstr>
      <vt:lpstr>Snímek 4</vt:lpstr>
      <vt:lpstr>Snímek 5</vt:lpstr>
      <vt:lpstr>LITERATURA</vt:lpstr>
      <vt:lpstr>Definice POLYSACHARIDŮ</vt:lpstr>
      <vt:lpstr>LITERATURA KNIHY 1</vt:lpstr>
      <vt:lpstr>LITERATURA KNIHY 2</vt:lpstr>
      <vt:lpstr>LITERATURA zahraniční – ČASOPISY</vt:lpstr>
      <vt:lpstr>Snímek 11</vt:lpstr>
      <vt:lpstr>Druhy PRŮMYSOVĚ VÝZNAMNÝCH škrobů </vt:lpstr>
      <vt:lpstr>PŠENIČNÝ škrob</vt:lpstr>
      <vt:lpstr>Snímek 14</vt:lpstr>
      <vt:lpstr>Velikosti zrn škrobů </vt:lpstr>
      <vt:lpstr>Výroba a použití škrobů (data z roku 1991 &amp; 2011)</vt:lpstr>
      <vt:lpstr>Snímek 17</vt:lpstr>
      <vt:lpstr>Snímek 18</vt:lpstr>
      <vt:lpstr>Snímek 19</vt:lpstr>
      <vt:lpstr>Výroba škrobů v ČR &amp; SR</vt:lpstr>
      <vt:lpstr>Výroba škrobu z brambor 1</vt:lpstr>
      <vt:lpstr>Snímek 22</vt:lpstr>
      <vt:lpstr>Od škrobu k ethanolu</vt:lpstr>
      <vt:lpstr>Výroba škrobu z brambor 2</vt:lpstr>
      <vt:lpstr>Výroba škrobu z pšenice</vt:lpstr>
      <vt:lpstr>Snímek 26</vt:lpstr>
      <vt:lpstr>Výroba škrobu z kukuřice</vt:lpstr>
      <vt:lpstr>Snímek 28</vt:lpstr>
      <vt:lpstr>Výrobky ze škrobu pro potravinářství</vt:lpstr>
      <vt:lpstr>Výrobky ze škrobu pro průmysl</vt:lpstr>
      <vt:lpstr>ŠKROB  versus CELULÓZA 1</vt:lpstr>
      <vt:lpstr>ŠKROB  versus CELULÓZA 2</vt:lpstr>
      <vt:lpstr>Snímek 33</vt:lpstr>
      <vt:lpstr>ŠKROB  versus CELULÓZA 4</vt:lpstr>
      <vt:lpstr>AMYLÓZA  &amp; AMYLOPEKTIN 1</vt:lpstr>
      <vt:lpstr>Dělení 1  AMYLÓZA  - AMYLOPEKTIN 2</vt:lpstr>
      <vt:lpstr>Snímek 37</vt:lpstr>
      <vt:lpstr>AMYLÓZA  &amp; AMYLOPEKTIN 3 podobnost s polyetylénem</vt:lpstr>
      <vt:lpstr>AMYLÓZA  &amp; AMYLOPEKTIN</vt:lpstr>
      <vt:lpstr>AMYLÓZA  &amp; AMYLOPEKTIN</vt:lpstr>
      <vt:lpstr>AMYLÓZA  &amp; AMYLOPEKTIN</vt:lpstr>
      <vt:lpstr>AMYLÓZA  &amp; AMYLOPEKTIN</vt:lpstr>
      <vt:lpstr>AMYLÓZA  &amp; AMYLOPEKTIN</vt:lpstr>
      <vt:lpstr>Možné uložení molekul TUKU  v obilném škrobu</vt:lpstr>
      <vt:lpstr>NADMOLEKULÁRNÍ STRUKTURA škrobu</vt:lpstr>
      <vt:lpstr>Rozpustnost versus botnání</vt:lpstr>
      <vt:lpstr>Chování škrobu ve vodě</vt:lpstr>
      <vt:lpstr>Křivky MAZOVATĚNÍ škrobu ve vodě</vt:lpstr>
      <vt:lpstr>ROTAČNÍ VISKOZIMETR</vt:lpstr>
      <vt:lpstr>Snímek 50</vt:lpstr>
      <vt:lpstr>Snímek 51</vt:lpstr>
      <vt:lpstr>Křivky MAZOVATĚNÍ škrobu ve vodě 1</vt:lpstr>
      <vt:lpstr>Křivky MAZOVATĚNÍ různých škrobů ve vodě 2</vt:lpstr>
      <vt:lpstr>Vliv sacharidů a solí na teplotu mazovatění – PROČ ASI?</vt:lpstr>
      <vt:lpstr>Vliv sacharidů a solí na teplotu mazovatění – PROČ ASI?</vt:lpstr>
      <vt:lpstr>Chování škrobového mazu ve vodě</vt:lpstr>
      <vt:lpstr>Křivky MAZOVATĚNÍ škrobu ve vodě 3</vt:lpstr>
      <vt:lpstr>Křivky MAZOVATĚNÍ škrobu ve vodě 4</vt:lpstr>
      <vt:lpstr>Jiný typ viskozimetru na měření bodu mazovatění škrobu 1</vt:lpstr>
      <vt:lpstr>Jiný typ viskozimetru na měření bodu mazovatění škrobu 2</vt:lpstr>
      <vt:lpstr>Princip barevné reakce roztoku škrobu s jódem</vt:lpstr>
      <vt:lpstr>Snímek 62</vt:lpstr>
      <vt:lpstr>Snímek 63</vt:lpstr>
      <vt:lpstr>Snímek 64</vt:lpstr>
      <vt:lpstr>Snímek 65</vt:lpstr>
      <vt:lpstr>Proč modifikujeme škrob</vt:lpstr>
      <vt:lpstr>AMYLÓZA  &amp; AMYLOPEKTIN</vt:lpstr>
      <vt:lpstr>Snímek 68</vt:lpstr>
      <vt:lpstr>Snímek 69</vt:lpstr>
      <vt:lpstr>Snímek 70</vt:lpstr>
      <vt:lpstr>Postupy Enzymatické modifikace škrobu</vt:lpstr>
      <vt:lpstr>Postupy Enzymatické  modifikace škrobu</vt:lpstr>
      <vt:lpstr>Snímek 73</vt:lpstr>
      <vt:lpstr>Postupy HyDROLYtické modifikace škrobu</vt:lpstr>
      <vt:lpstr>Postupy HyDROLYtické modifikace škrobu</vt:lpstr>
      <vt:lpstr>Enzymatické VYUŽITÍ GLUKÓZY</vt:lpstr>
      <vt:lpstr>Enzymatická (Xylose isomerase)  izomerizace GLUKÓZY na FRUKTÓZU</vt:lpstr>
      <vt:lpstr>OBECNÉ ROZDĚLENÍ REAKCÍ POLYMERŮ</vt:lpstr>
      <vt:lpstr>PŘEHLED modifikace škrobu</vt:lpstr>
      <vt:lpstr>POUŽITÍ ŠROBU</vt:lpstr>
      <vt:lpstr>MODIFIKACE ŠKROBU 1</vt:lpstr>
      <vt:lpstr>MODIFIKACE ŠKROBU 2</vt:lpstr>
      <vt:lpstr>MODIFIKACE ŠKROBU 3</vt:lpstr>
      <vt:lpstr>Termická modifikace škrobu</vt:lpstr>
      <vt:lpstr>Termická modifikace škrobu</vt:lpstr>
      <vt:lpstr>NESELEKTIVNÍ Oxidace škrobu</vt:lpstr>
      <vt:lpstr>Oxidace škrobu</vt:lpstr>
      <vt:lpstr>NESELEKTIVNÍ Oxidace škrobu - schéma</vt:lpstr>
      <vt:lpstr>SELEKTIVNÍ Oxidace škrobu na C 6 z –OH na – COOH pomocí HNO3</vt:lpstr>
      <vt:lpstr>SELEKTIVNÍ Oxidace škrobu na dialdehyd škrobu</vt:lpstr>
      <vt:lpstr>Oxidace škrobu - shrnutí</vt:lpstr>
      <vt:lpstr>VÝROBA DEXTRINŮ 1</vt:lpstr>
      <vt:lpstr>VÝROBA DEXTRINŮ 2</vt:lpstr>
      <vt:lpstr>Snímek 94</vt:lpstr>
      <vt:lpstr>Snímek 95</vt:lpstr>
      <vt:lpstr>Struktura DEXTRINŮ </vt:lpstr>
      <vt:lpstr>VLASTNOSTI DEXTRINŮ &amp; DALŠÍ TYPY DEXTRINŮ </vt:lpstr>
      <vt:lpstr>Použití DEXTRINŮ</vt:lpstr>
      <vt:lpstr>Maltodextrin v tuzemsku</vt:lpstr>
      <vt:lpstr>DEXTRINY - shrnutí</vt:lpstr>
      <vt:lpstr>Acetylace škrobu</vt:lpstr>
      <vt:lpstr>Monofosfát škrobu</vt:lpstr>
      <vt:lpstr>Alkylétery škrobu</vt:lpstr>
      <vt:lpstr>Hydroxymetyléter škrobu</vt:lpstr>
      <vt:lpstr>Kyanoéter škrobu</vt:lpstr>
      <vt:lpstr>Kationtové škroby</vt:lpstr>
      <vt:lpstr>Sesíťované škroby</vt:lpstr>
      <vt:lpstr>Roubované &amp; blokové kopolymery škrobů</vt:lpstr>
      <vt:lpstr>Použití modifikovaných škrobů</vt:lpstr>
      <vt:lpstr>Lepidla ze škrobů</vt:lpstr>
      <vt:lpstr>Snímek 111</vt:lpstr>
      <vt:lpstr>Příklad technologie výrobku ze škrobu ŠKROB NA PRÁDLO</vt:lpstr>
      <vt:lpstr>Snímek 113</vt:lpstr>
      <vt:lpstr>Snímek 114</vt:lpstr>
      <vt:lpstr>ŠKROBY JAKO BIODEGRADABILNÍ ADITIVA DO SYNTETICKÝCH TERMOPLASTŮ</vt:lpstr>
      <vt:lpstr>Polypropylénová vlákna s kukuřičným škrobem 1</vt:lpstr>
      <vt:lpstr>Polypropylénová vlákna s kukuřičným škrobem 1</vt:lpstr>
      <vt:lpstr>TERMOPLASTICKÉ ŠKROBY</vt:lpstr>
      <vt:lpstr>Snímek 119</vt:lpstr>
      <vt:lpstr>Snímek 120</vt:lpstr>
      <vt:lpstr>Škrob v práci konzervátora a restaurátora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AGAR</vt:lpstr>
      <vt:lpstr>Jiné užitečné polysacharidy 1</vt:lpstr>
      <vt:lpstr>Jiné užitečné polysacharidy 2</vt:lpstr>
      <vt:lpstr>Snímek 133</vt:lpstr>
      <vt:lpstr>Snímek 134</vt:lpstr>
      <vt:lpstr>Snímek 135</vt:lpstr>
      <vt:lpstr>Snímek 136</vt:lpstr>
      <vt:lpstr>Snímek 137</vt:lpstr>
      <vt:lpstr>GUAROVÁ GUMA  - rostlinná guma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692</cp:revision>
  <dcterms:created xsi:type="dcterms:W3CDTF">2008-02-10T16:41:08Z</dcterms:created>
  <dcterms:modified xsi:type="dcterms:W3CDTF">2017-11-01T10:27:33Z</dcterms:modified>
</cp:coreProperties>
</file>