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4"/>
  </p:notesMasterIdLst>
  <p:sldIdLst>
    <p:sldId id="256" r:id="rId2"/>
    <p:sldId id="475" r:id="rId3"/>
    <p:sldId id="519" r:id="rId4"/>
    <p:sldId id="504" r:id="rId5"/>
    <p:sldId id="505" r:id="rId6"/>
    <p:sldId id="506" r:id="rId7"/>
    <p:sldId id="515" r:id="rId8"/>
    <p:sldId id="516" r:id="rId9"/>
    <p:sldId id="517" r:id="rId10"/>
    <p:sldId id="518" r:id="rId11"/>
    <p:sldId id="507" r:id="rId12"/>
    <p:sldId id="508" r:id="rId13"/>
    <p:sldId id="509" r:id="rId14"/>
    <p:sldId id="521" r:id="rId15"/>
    <p:sldId id="511" r:id="rId16"/>
    <p:sldId id="529" r:id="rId17"/>
    <p:sldId id="512" r:id="rId18"/>
    <p:sldId id="513" r:id="rId19"/>
    <p:sldId id="514" r:id="rId20"/>
    <p:sldId id="522" r:id="rId21"/>
    <p:sldId id="523" r:id="rId22"/>
    <p:sldId id="520" r:id="rId23"/>
    <p:sldId id="510" r:id="rId24"/>
    <p:sldId id="524" r:id="rId25"/>
    <p:sldId id="528" r:id="rId26"/>
    <p:sldId id="527" r:id="rId27"/>
    <p:sldId id="525" r:id="rId28"/>
    <p:sldId id="526" r:id="rId29"/>
    <p:sldId id="530" r:id="rId30"/>
    <p:sldId id="533" r:id="rId31"/>
    <p:sldId id="532" r:id="rId32"/>
    <p:sldId id="531" r:id="rId33"/>
    <p:sldId id="535" r:id="rId34"/>
    <p:sldId id="534" r:id="rId35"/>
    <p:sldId id="536" r:id="rId36"/>
    <p:sldId id="537" r:id="rId37"/>
    <p:sldId id="538" r:id="rId38"/>
    <p:sldId id="539" r:id="rId39"/>
    <p:sldId id="540" r:id="rId40"/>
    <p:sldId id="541" r:id="rId41"/>
    <p:sldId id="542" r:id="rId42"/>
    <p:sldId id="543" r:id="rId43"/>
  </p:sldIdLst>
  <p:sldSz cx="9144000" cy="6858000" type="screen4x3"/>
  <p:notesSz cx="6888163" cy="10020300"/>
  <p:defaultTextStyle>
    <a:defPPr>
      <a:defRPr lang="sk-SK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  <a:srgbClr val="0000FF"/>
    <a:srgbClr val="CC00CC"/>
    <a:srgbClr val="FF0000"/>
    <a:srgbClr val="FFFF99"/>
    <a:srgbClr val="DDDDDD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1" autoAdjust="0"/>
    <p:restoredTop sz="94690" autoAdjust="0"/>
  </p:normalViewPr>
  <p:slideViewPr>
    <p:cSldViewPr>
      <p:cViewPr>
        <p:scale>
          <a:sx n="100" d="100"/>
          <a:sy n="100" d="100"/>
        </p:scale>
        <p:origin x="-294" y="-15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84871" cy="501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09" tIns="48304" rIns="96609" bIns="48304" numCol="1" anchor="t" anchorCtr="0" compatLnSpc="1">
            <a:prstTxWarp prst="textNoShape">
              <a:avLst/>
            </a:prstTxWarp>
          </a:bodyPr>
          <a:lstStyle>
            <a:lvl1pPr>
              <a:defRPr sz="1300"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01698" y="0"/>
            <a:ext cx="2984871" cy="501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09" tIns="48304" rIns="96609" bIns="48304" numCol="1" anchor="t" anchorCtr="0" compatLnSpc="1">
            <a:prstTxWarp prst="textNoShape">
              <a:avLst/>
            </a:prstTxWarp>
          </a:bodyPr>
          <a:lstStyle>
            <a:lvl1pPr algn="r">
              <a:defRPr sz="1300"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399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38213" y="750888"/>
            <a:ext cx="5011737" cy="37576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8817" y="4759643"/>
            <a:ext cx="5510530" cy="45091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09" tIns="48304" rIns="96609" bIns="4830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k-SK" noProof="0" smtClean="0"/>
              <a:t>Click to edit Master text styles</a:t>
            </a:r>
          </a:p>
          <a:p>
            <a:pPr lvl="1"/>
            <a:r>
              <a:rPr lang="sk-SK" noProof="0" smtClean="0"/>
              <a:t>Second level</a:t>
            </a:r>
          </a:p>
          <a:p>
            <a:pPr lvl="2"/>
            <a:r>
              <a:rPr lang="sk-SK" noProof="0" smtClean="0"/>
              <a:t>Third level</a:t>
            </a:r>
          </a:p>
          <a:p>
            <a:pPr lvl="3"/>
            <a:r>
              <a:rPr lang="sk-SK" noProof="0" smtClean="0"/>
              <a:t>Fourth level</a:t>
            </a:r>
          </a:p>
          <a:p>
            <a:pPr lvl="4"/>
            <a:r>
              <a:rPr lang="sk-SK" noProof="0" smtClean="0"/>
              <a:t>Fifth level</a:t>
            </a:r>
          </a:p>
        </p:txBody>
      </p:sp>
      <p:sp>
        <p:nvSpPr>
          <p:cNvPr id="163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517546"/>
            <a:ext cx="2984871" cy="501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09" tIns="48304" rIns="96609" bIns="48304" numCol="1" anchor="b" anchorCtr="0" compatLnSpc="1">
            <a:prstTxWarp prst="textNoShape">
              <a:avLst/>
            </a:prstTxWarp>
          </a:bodyPr>
          <a:lstStyle>
            <a:lvl1pPr>
              <a:defRPr sz="1300"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163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01698" y="9517546"/>
            <a:ext cx="2984871" cy="501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09" tIns="48304" rIns="96609" bIns="48304" numCol="1" anchor="b" anchorCtr="0" compatLnSpc="1">
            <a:prstTxWarp prst="textNoShape">
              <a:avLst/>
            </a:prstTxWarp>
          </a:bodyPr>
          <a:lstStyle>
            <a:lvl1pPr algn="r">
              <a:defRPr sz="1300"/>
            </a:lvl1pPr>
          </a:lstStyle>
          <a:p>
            <a:pPr>
              <a:defRPr/>
            </a:pPr>
            <a:fld id="{0AA020E8-AC26-45A2-8DDA-4796D5812D29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smtClean="0"/>
              <a:t>XX. YY. 2016</a:t>
            </a:r>
            <a:endParaRPr lang="sk-S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/>
              <a:t>PŘÍRODNÍ POLYMERY PŘF MU  stonkových a listových vláken 2016 </a:t>
            </a:r>
            <a:endParaRPr lang="sk-S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2159F9-13B7-4B9F-BAF9-1E91E2B4D075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smtClean="0"/>
              <a:t>XX. YY. 2016</a:t>
            </a:r>
            <a:endParaRPr lang="sk-S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/>
              <a:t>PŘÍRODNÍ POLYMERY PŘF MU  stonkových a listových vláken 2016 </a:t>
            </a:r>
            <a:endParaRPr lang="sk-S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5AE0EF-75A2-445F-BA42-21AAA1105D5A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smtClean="0"/>
              <a:t>XX. YY. 2016</a:t>
            </a:r>
            <a:endParaRPr lang="sk-S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/>
              <a:t>PŘÍRODNÍ POLYMERY PŘF MU  stonkových a listových vláken 2016 </a:t>
            </a:r>
            <a:endParaRPr lang="sk-S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CD0A45-28A5-461E-8B92-945FC723D892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Nadpis a tabul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abulku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cs-CZ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smtClean="0"/>
              <a:t>XX. YY. 2016</a:t>
            </a:r>
            <a:endParaRPr lang="sk-S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/>
              <a:t>PŘÍRODNÍ POLYMERY PŘF MU  stonkových a listových vláken 2016 </a:t>
            </a:r>
            <a:endParaRPr lang="sk-S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AF317E-C5B4-4DAB-9674-AFCC279BEA9B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smtClean="0"/>
              <a:t>XX. YY. 2016</a:t>
            </a:r>
            <a:endParaRPr lang="sk-S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/>
              <a:t>PŘÍRODNÍ POLYMERY PŘF MU  stonkových a listových vláken 2016 </a:t>
            </a:r>
            <a:endParaRPr lang="sk-S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41B0DE-FA74-4AFF-A5C7-1440790630ED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smtClean="0"/>
              <a:t>XX. YY. 2016</a:t>
            </a:r>
            <a:endParaRPr lang="sk-S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/>
              <a:t>PŘÍRODNÍ POLYMERY PŘF MU  stonkových a listových vláken 2016 </a:t>
            </a:r>
            <a:endParaRPr lang="sk-S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3F162C-1DBC-4BD0-B3FA-CB1FC3ECB061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smtClean="0"/>
              <a:t>XX. YY. 2016</a:t>
            </a:r>
            <a:endParaRPr lang="sk-SK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/>
              <a:t>PŘÍRODNÍ POLYMERY PŘF MU  stonkových a listových vláken 2016 </a:t>
            </a:r>
            <a:endParaRPr lang="sk-SK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668248-660C-447C-855D-37CBFB628770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smtClean="0"/>
              <a:t>XX. YY. 2016</a:t>
            </a:r>
            <a:endParaRPr lang="sk-SK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/>
              <a:t>PŘÍRODNÍ POLYMERY PŘF MU  stonkových a listových vláken 2016 </a:t>
            </a:r>
            <a:endParaRPr lang="sk-SK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2A1800-BFC7-4E22-8964-B8A4E143B637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smtClean="0"/>
              <a:t>XX. YY. 2016</a:t>
            </a:r>
            <a:endParaRPr lang="sk-SK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/>
              <a:t>PŘÍRODNÍ POLYMERY PŘF MU  stonkových a listových vláken 2016 </a:t>
            </a:r>
            <a:endParaRPr lang="sk-SK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7865BE-C659-4ABD-A817-DED046766B31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smtClean="0"/>
              <a:t>XX. YY. 2016</a:t>
            </a:r>
            <a:endParaRPr lang="sk-SK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/>
              <a:t>PŘÍRODNÍ POLYMERY PŘF MU  stonkových a listových vláken 2016 </a:t>
            </a:r>
            <a:endParaRPr lang="sk-SK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DAE1EA-64DE-4526-BF42-981E8B573A59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smtClean="0"/>
              <a:t>XX. YY. 2016</a:t>
            </a:r>
            <a:endParaRPr lang="sk-SK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/>
              <a:t>PŘÍRODNÍ POLYMERY PŘF MU  stonkových a listových vláken 2016 </a:t>
            </a:r>
            <a:endParaRPr lang="sk-SK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4294A2-FC15-4664-8301-AA3F984E8460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smtClean="0"/>
              <a:t>XX. YY. 2016</a:t>
            </a:r>
            <a:endParaRPr lang="sk-SK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/>
              <a:t>PŘÍRODNÍ POLYMERY PŘF MU  stonkových a listových vláken 2016 </a:t>
            </a:r>
            <a:endParaRPr lang="sk-SK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F01612-7D2C-4A80-B82F-FB90E81E0ECC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k-SK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k-SK" smtClean="0"/>
              <a:t>Click to edit Master text styles</a:t>
            </a:r>
          </a:p>
          <a:p>
            <a:pPr lvl="1"/>
            <a:r>
              <a:rPr lang="sk-SK" smtClean="0"/>
              <a:t>Second level</a:t>
            </a:r>
          </a:p>
          <a:p>
            <a:pPr lvl="2"/>
            <a:r>
              <a:rPr lang="sk-SK" smtClean="0"/>
              <a:t>Third level</a:t>
            </a:r>
          </a:p>
          <a:p>
            <a:pPr lvl="3"/>
            <a:r>
              <a:rPr lang="sk-SK" smtClean="0"/>
              <a:t>Fourth level</a:t>
            </a:r>
          </a:p>
          <a:p>
            <a:pPr lvl="4"/>
            <a:r>
              <a:rPr lang="sk-SK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>
              <a:defRPr/>
            </a:pPr>
            <a:r>
              <a:rPr lang="cs-CZ" smtClean="0"/>
              <a:t>XX. YY. 2016</a:t>
            </a:r>
            <a:endParaRPr lang="sk-SK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>
              <a:defRPr/>
            </a:pPr>
            <a:r>
              <a:rPr lang="pl-PL" smtClean="0"/>
              <a:t>PŘÍRODNÍ POLYMERY PŘF MU  stonkových a listových vláken 2016 </a:t>
            </a:r>
            <a:endParaRPr lang="sk-SK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65CD623B-DDD8-4A6A-9C50-793E8D3E8A30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547813" y="6245225"/>
            <a:ext cx="6696075" cy="476250"/>
          </a:xfrm>
          <a:noFill/>
        </p:spPr>
        <p:txBody>
          <a:bodyPr/>
          <a:lstStyle/>
          <a:p>
            <a:r>
              <a:rPr lang="pl-PL" smtClean="0"/>
              <a:t>PŘÍRODNÍ POLYMERY PŘF MU  stonkových a listových vláken 2016 </a:t>
            </a:r>
            <a:endParaRPr lang="sk-SK"/>
          </a:p>
        </p:txBody>
      </p:sp>
      <p:sp>
        <p:nvSpPr>
          <p:cNvPr id="3075" name="Zástupný symbol pro číslo snímku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6C0CBC22-831C-497A-92CA-C8075AB01A1C}" type="slidenum">
              <a:rPr lang="sk-SK" smtClean="0"/>
              <a:pPr/>
              <a:t>1</a:t>
            </a:fld>
            <a:endParaRPr lang="sk-SK" smtClean="0"/>
          </a:p>
        </p:txBody>
      </p:sp>
      <p:sp>
        <p:nvSpPr>
          <p:cNvPr id="307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79512" y="188640"/>
            <a:ext cx="8712968" cy="5616624"/>
          </a:xfrm>
        </p:spPr>
        <p:txBody>
          <a:bodyPr/>
          <a:lstStyle/>
          <a:p>
            <a:pPr eaLnBrk="1" hangingPunct="1"/>
            <a:r>
              <a:rPr lang="sk-SK" sz="4800" b="1" dirty="0" smtClean="0">
                <a:solidFill>
                  <a:srgbClr val="FF0000"/>
                </a:solidFill>
                <a:latin typeface="Arial Black" pitchFamily="34" charset="0"/>
              </a:rPr>
              <a:t>PŘÍRODNÍ POLYMERY</a:t>
            </a:r>
            <a:r>
              <a:rPr lang="sk-SK" sz="4000" b="1" dirty="0" smtClean="0">
                <a:solidFill>
                  <a:srgbClr val="FF0000"/>
                </a:solidFill>
              </a:rPr>
              <a:t/>
            </a:r>
            <a:br>
              <a:rPr lang="sk-SK" sz="4000" b="1" dirty="0" smtClean="0">
                <a:solidFill>
                  <a:srgbClr val="FF0000"/>
                </a:solidFill>
              </a:rPr>
            </a:br>
            <a:r>
              <a:rPr lang="cs-CZ" sz="5400" b="1" kern="1200" dirty="0" smtClean="0">
                <a:solidFill>
                  <a:srgbClr val="0000FF"/>
                </a:solidFill>
                <a:latin typeface="Arial Black" pitchFamily="34" charset="0"/>
                <a:ea typeface="Times New Roman"/>
                <a:cs typeface="Times New Roman"/>
              </a:rPr>
              <a:t>SEM &amp; OPTICKÁ MIKROSKOPIE  různých </a:t>
            </a:r>
            <a:r>
              <a:rPr lang="cs-CZ" sz="5400" b="1" kern="1200" dirty="0" smtClean="0">
                <a:solidFill>
                  <a:srgbClr val="0000FF"/>
                </a:solidFill>
                <a:latin typeface="Arial Black" pitchFamily="34" charset="0"/>
                <a:ea typeface="Times New Roman"/>
                <a:cs typeface="Times New Roman"/>
              </a:rPr>
              <a:t>vláken</a:t>
            </a:r>
            <a:br>
              <a:rPr lang="cs-CZ" sz="5400" b="1" kern="1200" dirty="0" smtClean="0">
                <a:solidFill>
                  <a:srgbClr val="0000FF"/>
                </a:solidFill>
                <a:latin typeface="Arial Black" pitchFamily="34" charset="0"/>
                <a:ea typeface="Times New Roman"/>
                <a:cs typeface="Times New Roman"/>
              </a:rPr>
            </a:br>
            <a:r>
              <a:rPr lang="cs-CZ" sz="7200" b="1" kern="1200" dirty="0" smtClean="0">
                <a:solidFill>
                  <a:srgbClr val="008000"/>
                </a:solidFill>
                <a:latin typeface="Arial Black" pitchFamily="34" charset="0"/>
                <a:ea typeface="Times New Roman"/>
                <a:cs typeface="Times New Roman"/>
              </a:rPr>
              <a:t>CELULÓZOVÝCH</a:t>
            </a:r>
            <a:r>
              <a:rPr lang="cs-CZ" sz="3200" dirty="0" smtClean="0">
                <a:solidFill>
                  <a:srgbClr val="0000FF"/>
                </a:solidFill>
                <a:latin typeface="Calibri"/>
                <a:ea typeface="Calibri"/>
                <a:cs typeface="Times New Roman"/>
              </a:rPr>
              <a:t/>
            </a:r>
            <a:br>
              <a:rPr lang="cs-CZ" sz="3200" dirty="0" smtClean="0">
                <a:solidFill>
                  <a:srgbClr val="0000FF"/>
                </a:solidFill>
                <a:latin typeface="Calibri"/>
                <a:ea typeface="Calibri"/>
                <a:cs typeface="Times New Roman"/>
              </a:rPr>
            </a:br>
            <a:endParaRPr lang="sk-SK" sz="4000" b="1" dirty="0" smtClean="0">
              <a:solidFill>
                <a:srgbClr val="0000FF"/>
              </a:solidFill>
            </a:endParaRPr>
          </a:p>
        </p:txBody>
      </p:sp>
      <p:sp>
        <p:nvSpPr>
          <p:cNvPr id="307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31640" y="5733256"/>
            <a:ext cx="6400800" cy="360040"/>
          </a:xfrm>
        </p:spPr>
        <p:txBody>
          <a:bodyPr/>
          <a:lstStyle/>
          <a:p>
            <a:pPr eaLnBrk="1" hangingPunct="1"/>
            <a:r>
              <a:rPr lang="cs-CZ" sz="2400" b="1" dirty="0" smtClean="0"/>
              <a:t>RNDr. Ladislav Pospíšil, CSc.</a:t>
            </a:r>
          </a:p>
        </p:txBody>
      </p:sp>
      <p:sp>
        <p:nvSpPr>
          <p:cNvPr id="3078" name="Zástupný symbol pro datum 5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cs-CZ" smtClean="0"/>
              <a:t>XX. YY. 2016</a:t>
            </a:r>
            <a:endParaRPr lang="sk-SK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0" y="116632"/>
            <a:ext cx="9036496" cy="936104"/>
          </a:xfrm>
        </p:spPr>
        <p:txBody>
          <a:bodyPr/>
          <a:lstStyle/>
          <a:p>
            <a:r>
              <a:rPr lang="cs-CZ" sz="3200" b="1" dirty="0" smtClean="0">
                <a:solidFill>
                  <a:srgbClr val="FF0000"/>
                </a:solidFill>
                <a:latin typeface="Arial Black" pitchFamily="34" charset="0"/>
              </a:rPr>
              <a:t>Vlákno listové </a:t>
            </a:r>
            <a:br>
              <a:rPr lang="cs-CZ" sz="3200" b="1" dirty="0" smtClean="0">
                <a:solidFill>
                  <a:srgbClr val="FF0000"/>
                </a:solidFill>
                <a:latin typeface="Arial Black" pitchFamily="34" charset="0"/>
              </a:rPr>
            </a:br>
            <a:r>
              <a:rPr lang="cs-CZ" sz="3200" b="1" dirty="0" smtClean="0">
                <a:solidFill>
                  <a:srgbClr val="FF0000"/>
                </a:solidFill>
                <a:latin typeface="Arial Black" pitchFamily="34" charset="0"/>
              </a:rPr>
              <a:t>(</a:t>
            </a:r>
            <a:r>
              <a:rPr lang="cs-CZ" sz="3200" b="1" dirty="0" smtClean="0">
                <a:solidFill>
                  <a:srgbClr val="FFC000"/>
                </a:solidFill>
                <a:latin typeface="Arial Black" pitchFamily="34" charset="0"/>
              </a:rPr>
              <a:t>SISAL po expozici venku cca. 2 roky)</a:t>
            </a:r>
            <a:endParaRPr lang="cs-CZ" sz="3200" dirty="0">
              <a:solidFill>
                <a:srgbClr val="FFC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XX. YY. 2016</a:t>
            </a:r>
            <a:endParaRPr lang="sk-SK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619672" y="6245225"/>
            <a:ext cx="6480720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PŘF MU  stonkových a listových vláken 2016 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10</a:t>
            </a:fld>
            <a:endParaRPr lang="sk-SK"/>
          </a:p>
        </p:txBody>
      </p:sp>
      <p:sp>
        <p:nvSpPr>
          <p:cNvPr id="13" name="TextovéPole 12"/>
          <p:cNvSpPr txBox="1"/>
          <p:nvPr/>
        </p:nvSpPr>
        <p:spPr>
          <a:xfrm>
            <a:off x="251520" y="5589240"/>
            <a:ext cx="3888432" cy="646331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>
                <a:solidFill>
                  <a:srgbClr val="008000"/>
                </a:solidFill>
                <a:latin typeface="Arial Black" pitchFamily="34" charset="0"/>
              </a:rPr>
              <a:t> </a:t>
            </a:r>
            <a:r>
              <a:rPr lang="cs-CZ" b="1" dirty="0" smtClean="0">
                <a:solidFill>
                  <a:srgbClr val="FFC000"/>
                </a:solidFill>
                <a:latin typeface="Arial Black" pitchFamily="34" charset="0"/>
              </a:rPr>
              <a:t>SISAL po expozici venku cca. 2 roky, 5000x</a:t>
            </a:r>
            <a:endParaRPr lang="cs-CZ" dirty="0">
              <a:solidFill>
                <a:srgbClr val="008000"/>
              </a:solidFill>
              <a:latin typeface="Arial Black" pitchFamily="34" charset="0"/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4355976" y="5013176"/>
            <a:ext cx="4680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>
                <a:solidFill>
                  <a:srgbClr val="0000FF"/>
                </a:solidFill>
                <a:latin typeface="Arial Black" pitchFamily="34" charset="0"/>
              </a:rPr>
              <a:t> SISAL</a:t>
            </a:r>
            <a:r>
              <a:rPr lang="cs-CZ" dirty="0" smtClean="0">
                <a:solidFill>
                  <a:srgbClr val="008000"/>
                </a:solidFill>
                <a:latin typeface="Arial Black" pitchFamily="34" charset="0"/>
              </a:rPr>
              <a:t> </a:t>
            </a:r>
            <a:r>
              <a:rPr lang="cs-CZ" dirty="0" smtClean="0">
                <a:solidFill>
                  <a:srgbClr val="0000FF"/>
                </a:solidFill>
                <a:latin typeface="Arial Black" pitchFamily="34" charset="0"/>
              </a:rPr>
              <a:t>– 5000x</a:t>
            </a:r>
          </a:p>
          <a:p>
            <a:pPr algn="ctr"/>
            <a:r>
              <a:rPr lang="cs-CZ" dirty="0" smtClean="0">
                <a:solidFill>
                  <a:srgbClr val="0000FF"/>
                </a:solidFill>
                <a:latin typeface="Arial Black" pitchFamily="34" charset="0"/>
              </a:rPr>
              <a:t>Původní, BEZ VENKOVNÍ EXPOZICE</a:t>
            </a:r>
            <a:endParaRPr lang="cs-CZ" dirty="0">
              <a:solidFill>
                <a:srgbClr val="0000FF"/>
              </a:solidFill>
              <a:latin typeface="Arial Black" pitchFamily="34" charset="0"/>
            </a:endParaRPr>
          </a:p>
        </p:txBody>
      </p:sp>
      <p:pic>
        <p:nvPicPr>
          <p:cNvPr id="12" name="Obrázek 11" descr="sisal degradovany 5k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3" y="1124744"/>
            <a:ext cx="4317884" cy="3744415"/>
          </a:xfrm>
          <a:prstGeom prst="rect">
            <a:avLst/>
          </a:prstGeom>
        </p:spPr>
      </p:pic>
      <p:pic>
        <p:nvPicPr>
          <p:cNvPr id="14" name="Obrázek 13" descr="Sisal 5kx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4008" y="1124744"/>
            <a:ext cx="4320480" cy="3746666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792088"/>
          </a:xfrm>
        </p:spPr>
        <p:txBody>
          <a:bodyPr/>
          <a:lstStyle/>
          <a:p>
            <a:r>
              <a:rPr lang="cs-CZ" sz="3200" b="1" dirty="0" smtClean="0">
                <a:solidFill>
                  <a:srgbClr val="FF0000"/>
                </a:solidFill>
                <a:latin typeface="Arial Black" pitchFamily="34" charset="0"/>
              </a:rPr>
              <a:t>Vlákno stonkové (JUTA)</a:t>
            </a:r>
            <a:endParaRPr lang="cs-CZ" sz="32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XX. YY. 2016</a:t>
            </a:r>
            <a:endParaRPr lang="sk-SK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619672" y="6245225"/>
            <a:ext cx="6480720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PŘF MU  stonkových a listových vláken 2016 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11</a:t>
            </a:fld>
            <a:endParaRPr lang="sk-SK"/>
          </a:p>
        </p:txBody>
      </p:sp>
      <p:sp>
        <p:nvSpPr>
          <p:cNvPr id="13" name="TextovéPole 12"/>
          <p:cNvSpPr txBox="1"/>
          <p:nvPr/>
        </p:nvSpPr>
        <p:spPr>
          <a:xfrm>
            <a:off x="251520" y="4797152"/>
            <a:ext cx="38884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>
                <a:solidFill>
                  <a:srgbClr val="008000"/>
                </a:solidFill>
                <a:latin typeface="Arial Black" pitchFamily="34" charset="0"/>
              </a:rPr>
              <a:t> JUTA – 180x,  z literatury, asi </a:t>
            </a:r>
            <a:r>
              <a:rPr lang="cs-CZ" u="sng" dirty="0" smtClean="0">
                <a:solidFill>
                  <a:srgbClr val="008000"/>
                </a:solidFill>
                <a:latin typeface="Arial Black" pitchFamily="34" charset="0"/>
              </a:rPr>
              <a:t>OPTICKÝ MIKROSKOP</a:t>
            </a:r>
            <a:endParaRPr lang="cs-CZ" u="sng" dirty="0">
              <a:solidFill>
                <a:srgbClr val="008000"/>
              </a:solidFill>
              <a:latin typeface="Arial Black" pitchFamily="34" charset="0"/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4499992" y="5085184"/>
            <a:ext cx="3888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>
                <a:solidFill>
                  <a:srgbClr val="0000FF"/>
                </a:solidFill>
                <a:latin typeface="Arial Black" pitchFamily="34" charset="0"/>
              </a:rPr>
              <a:t>JUTA – 1000x, SEM</a:t>
            </a:r>
            <a:endParaRPr lang="cs-CZ" dirty="0">
              <a:solidFill>
                <a:srgbClr val="0000FF"/>
              </a:solidFill>
              <a:latin typeface="Arial Black" pitchFamily="34" charset="0"/>
            </a:endParaRPr>
          </a:p>
        </p:txBody>
      </p:sp>
      <p:pic>
        <p:nvPicPr>
          <p:cNvPr id="14" name="Obrázek 13" descr="JUTA vlákno 180x optický mikroskop, literatur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756717" y="475532"/>
            <a:ext cx="3024337" cy="4034731"/>
          </a:xfrm>
          <a:prstGeom prst="rect">
            <a:avLst/>
          </a:prstGeom>
        </p:spPr>
      </p:pic>
      <p:pic>
        <p:nvPicPr>
          <p:cNvPr id="19" name="Obrázek 18" descr="Juta 1kx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3968" y="819835"/>
            <a:ext cx="4752528" cy="4121333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792088"/>
          </a:xfrm>
        </p:spPr>
        <p:txBody>
          <a:bodyPr/>
          <a:lstStyle/>
          <a:p>
            <a:r>
              <a:rPr lang="cs-CZ" sz="3200" b="1" dirty="0" smtClean="0">
                <a:solidFill>
                  <a:srgbClr val="FF0000"/>
                </a:solidFill>
                <a:latin typeface="Arial Black" pitchFamily="34" charset="0"/>
              </a:rPr>
              <a:t>Vlákno stonkové (JUTA)</a:t>
            </a:r>
            <a:endParaRPr lang="cs-CZ" sz="32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XX. YY. 2016</a:t>
            </a:r>
            <a:endParaRPr lang="sk-SK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619672" y="6245225"/>
            <a:ext cx="6480720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PŘF MU  stonkových a listových vláken 2016 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12</a:t>
            </a:fld>
            <a:endParaRPr lang="sk-SK"/>
          </a:p>
        </p:txBody>
      </p:sp>
      <p:sp>
        <p:nvSpPr>
          <p:cNvPr id="13" name="TextovéPole 12"/>
          <p:cNvSpPr txBox="1"/>
          <p:nvPr/>
        </p:nvSpPr>
        <p:spPr>
          <a:xfrm>
            <a:off x="251520" y="4797152"/>
            <a:ext cx="3888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>
                <a:solidFill>
                  <a:srgbClr val="008000"/>
                </a:solidFill>
                <a:latin typeface="Arial Black" pitchFamily="34" charset="0"/>
              </a:rPr>
              <a:t> JUTA – 2000x, SEM </a:t>
            </a:r>
            <a:endParaRPr lang="cs-CZ" u="sng" dirty="0">
              <a:solidFill>
                <a:srgbClr val="008000"/>
              </a:solidFill>
              <a:latin typeface="Arial Black" pitchFamily="34" charset="0"/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4644008" y="4797152"/>
            <a:ext cx="3888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>
                <a:solidFill>
                  <a:srgbClr val="0000FF"/>
                </a:solidFill>
                <a:latin typeface="Arial Black" pitchFamily="34" charset="0"/>
              </a:rPr>
              <a:t>JUTA – 2000x, SEM</a:t>
            </a:r>
            <a:endParaRPr lang="cs-CZ" dirty="0">
              <a:solidFill>
                <a:srgbClr val="0000FF"/>
              </a:solidFill>
              <a:latin typeface="Arial Black" pitchFamily="34" charset="0"/>
            </a:endParaRPr>
          </a:p>
        </p:txBody>
      </p:sp>
      <p:pic>
        <p:nvPicPr>
          <p:cNvPr id="10" name="Obrázek 9" descr="Juta 2k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3" y="764704"/>
            <a:ext cx="4317886" cy="3744416"/>
          </a:xfrm>
          <a:prstGeom prst="rect">
            <a:avLst/>
          </a:prstGeom>
        </p:spPr>
      </p:pic>
      <p:pic>
        <p:nvPicPr>
          <p:cNvPr id="11" name="Obrázek 10" descr="Juta 2kx b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99991" y="764704"/>
            <a:ext cx="4317885" cy="3744416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792088"/>
          </a:xfrm>
        </p:spPr>
        <p:txBody>
          <a:bodyPr/>
          <a:lstStyle/>
          <a:p>
            <a:r>
              <a:rPr lang="cs-CZ" sz="3200" b="1" dirty="0" smtClean="0">
                <a:solidFill>
                  <a:srgbClr val="FF0000"/>
                </a:solidFill>
                <a:latin typeface="Arial Black" pitchFamily="34" charset="0"/>
              </a:rPr>
              <a:t>Vlákno stonkové (JUTA)</a:t>
            </a:r>
            <a:endParaRPr lang="cs-CZ" sz="32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XX. YY. 2016</a:t>
            </a:r>
            <a:endParaRPr lang="sk-SK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619672" y="6245225"/>
            <a:ext cx="6480720" cy="476250"/>
          </a:xfrm>
        </p:spPr>
        <p:txBody>
          <a:bodyPr/>
          <a:lstStyle/>
          <a:p>
            <a:pPr>
              <a:defRPr/>
            </a:pPr>
            <a:r>
              <a:rPr lang="pl-PL" dirty="0" smtClean="0"/>
              <a:t>PŘÍRODNÍ POLYMERY PŘF MU  stonkových a listových vláken 2016 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13</a:t>
            </a:fld>
            <a:endParaRPr lang="sk-SK"/>
          </a:p>
        </p:txBody>
      </p:sp>
      <p:sp>
        <p:nvSpPr>
          <p:cNvPr id="13" name="TextovéPole 12"/>
          <p:cNvSpPr txBox="1"/>
          <p:nvPr/>
        </p:nvSpPr>
        <p:spPr>
          <a:xfrm>
            <a:off x="251520" y="4797152"/>
            <a:ext cx="3888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>
                <a:solidFill>
                  <a:srgbClr val="008000"/>
                </a:solidFill>
                <a:latin typeface="Arial Black" pitchFamily="34" charset="0"/>
              </a:rPr>
              <a:t> JUTA – 5000x, SEM </a:t>
            </a:r>
            <a:endParaRPr lang="cs-CZ" u="sng" dirty="0">
              <a:solidFill>
                <a:srgbClr val="008000"/>
              </a:solidFill>
              <a:latin typeface="Arial Black" pitchFamily="34" charset="0"/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4644008" y="4797152"/>
            <a:ext cx="3888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>
                <a:solidFill>
                  <a:srgbClr val="0000FF"/>
                </a:solidFill>
                <a:latin typeface="Arial Black" pitchFamily="34" charset="0"/>
              </a:rPr>
              <a:t>JUTA – 10000x, SEM</a:t>
            </a:r>
            <a:endParaRPr lang="cs-CZ" dirty="0">
              <a:solidFill>
                <a:srgbClr val="0000FF"/>
              </a:solidFill>
              <a:latin typeface="Arial Black" pitchFamily="34" charset="0"/>
            </a:endParaRPr>
          </a:p>
        </p:txBody>
      </p:sp>
      <p:pic>
        <p:nvPicPr>
          <p:cNvPr id="12" name="Obrázek 11" descr="Juta 5k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1" y="908719"/>
            <a:ext cx="4400923" cy="3816425"/>
          </a:xfrm>
          <a:prstGeom prst="rect">
            <a:avLst/>
          </a:prstGeom>
        </p:spPr>
      </p:pic>
      <p:pic>
        <p:nvPicPr>
          <p:cNvPr id="15" name="Obrázek 14" descr="Juta 10kx DIG UPR LP 1711201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4008" y="908720"/>
            <a:ext cx="4380199" cy="3798454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792088"/>
          </a:xfrm>
        </p:spPr>
        <p:txBody>
          <a:bodyPr/>
          <a:lstStyle/>
          <a:p>
            <a:r>
              <a:rPr lang="cs-CZ" sz="3200" b="1" dirty="0" smtClean="0">
                <a:solidFill>
                  <a:srgbClr val="FF0000"/>
                </a:solidFill>
                <a:latin typeface="Arial Black" pitchFamily="34" charset="0"/>
              </a:rPr>
              <a:t>Vlákno stonkové (JUTA)</a:t>
            </a:r>
            <a:endParaRPr lang="cs-CZ" sz="32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XX. YY. 2016</a:t>
            </a:r>
            <a:endParaRPr lang="sk-SK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619672" y="6245225"/>
            <a:ext cx="6480720" cy="476250"/>
          </a:xfrm>
        </p:spPr>
        <p:txBody>
          <a:bodyPr/>
          <a:lstStyle/>
          <a:p>
            <a:pPr>
              <a:defRPr/>
            </a:pPr>
            <a:r>
              <a:rPr lang="pl-PL" dirty="0" smtClean="0"/>
              <a:t>PŘÍRODNÍ POLYMERY PŘF MU  stonkových a listových vláken 2016 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14</a:t>
            </a:fld>
            <a:endParaRPr lang="sk-SK"/>
          </a:p>
        </p:txBody>
      </p:sp>
      <p:sp>
        <p:nvSpPr>
          <p:cNvPr id="13" name="TextovéPole 12"/>
          <p:cNvSpPr txBox="1"/>
          <p:nvPr/>
        </p:nvSpPr>
        <p:spPr>
          <a:xfrm>
            <a:off x="251520" y="4149080"/>
            <a:ext cx="38884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>
                <a:solidFill>
                  <a:srgbClr val="008000"/>
                </a:solidFill>
                <a:latin typeface="Arial Black" pitchFamily="34" charset="0"/>
              </a:rPr>
              <a:t> JUTA – 180x, z literatury, asi </a:t>
            </a:r>
            <a:r>
              <a:rPr lang="cs-CZ" u="sng" dirty="0" smtClean="0">
                <a:solidFill>
                  <a:srgbClr val="008000"/>
                </a:solidFill>
                <a:latin typeface="Arial Black" pitchFamily="34" charset="0"/>
              </a:rPr>
              <a:t>OPTICKÝ MIKROSKOP</a:t>
            </a:r>
            <a:endParaRPr lang="cs-CZ" u="sng" dirty="0">
              <a:solidFill>
                <a:srgbClr val="008000"/>
              </a:solidFill>
              <a:latin typeface="Arial Black" pitchFamily="34" charset="0"/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4644008" y="4797152"/>
            <a:ext cx="3888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>
                <a:solidFill>
                  <a:srgbClr val="0000FF"/>
                </a:solidFill>
                <a:latin typeface="Arial Black" pitchFamily="34" charset="0"/>
              </a:rPr>
              <a:t>JUTA – 180x, SEM</a:t>
            </a:r>
            <a:endParaRPr lang="cs-CZ" dirty="0">
              <a:solidFill>
                <a:srgbClr val="0000FF"/>
              </a:solidFill>
              <a:latin typeface="Arial Black" pitchFamily="34" charset="0"/>
            </a:endParaRPr>
          </a:p>
        </p:txBody>
      </p:sp>
      <p:pic>
        <p:nvPicPr>
          <p:cNvPr id="11" name="Obrázek 10" descr="Juta 180x M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99992" y="764704"/>
            <a:ext cx="4452207" cy="3860898"/>
          </a:xfrm>
          <a:prstGeom prst="rect">
            <a:avLst/>
          </a:prstGeom>
        </p:spPr>
      </p:pic>
      <p:pic>
        <p:nvPicPr>
          <p:cNvPr id="14" name="Obrázek 13" descr="JUTA vlákno 180x optický mikroskop, literatur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780773" y="451479"/>
            <a:ext cx="3168349" cy="4226856"/>
          </a:xfrm>
          <a:prstGeom prst="rect">
            <a:avLst/>
          </a:prstGeom>
        </p:spPr>
      </p:pic>
      <p:sp>
        <p:nvSpPr>
          <p:cNvPr id="16" name="TextovéPole 15"/>
          <p:cNvSpPr txBox="1"/>
          <p:nvPr/>
        </p:nvSpPr>
        <p:spPr>
          <a:xfrm>
            <a:off x="251520" y="4941168"/>
            <a:ext cx="39604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>
                <a:solidFill>
                  <a:srgbClr val="FF0000"/>
                </a:solidFill>
                <a:latin typeface="Arial Black" pitchFamily="34" charset="0"/>
              </a:rPr>
              <a:t>V LITERATUŘE </a:t>
            </a:r>
            <a:r>
              <a:rPr lang="cs-CZ" sz="2400" u="sng" dirty="0" smtClean="0">
                <a:solidFill>
                  <a:srgbClr val="FF0000"/>
                </a:solidFill>
                <a:latin typeface="Arial Black" pitchFamily="34" charset="0"/>
              </a:rPr>
              <a:t>NENÍ</a:t>
            </a:r>
            <a:r>
              <a:rPr lang="cs-CZ" sz="2400" dirty="0" smtClean="0">
                <a:solidFill>
                  <a:srgbClr val="FF0000"/>
                </a:solidFill>
                <a:latin typeface="Arial Black" pitchFamily="34" charset="0"/>
              </a:rPr>
              <a:t> UVEDENO MĚŘÍTKO, </a:t>
            </a:r>
          </a:p>
          <a:p>
            <a:r>
              <a:rPr lang="cs-CZ" sz="2400" dirty="0" smtClean="0">
                <a:solidFill>
                  <a:srgbClr val="FF0000"/>
                </a:solidFill>
                <a:latin typeface="Arial Black" pitchFamily="34" charset="0"/>
              </a:rPr>
              <a:t>NAPŘ. 1 </a:t>
            </a:r>
            <a:r>
              <a:rPr lang="cs-CZ" sz="2400" dirty="0" smtClean="0">
                <a:solidFill>
                  <a:srgbClr val="FF0000"/>
                </a:solidFill>
                <a:latin typeface="Symbol" pitchFamily="18" charset="2"/>
              </a:rPr>
              <a:t>m</a:t>
            </a:r>
            <a:r>
              <a:rPr lang="cs-CZ" sz="2400" dirty="0" smtClean="0">
                <a:solidFill>
                  <a:srgbClr val="FF0000"/>
                </a:solidFill>
                <a:latin typeface="Arial Black" pitchFamily="34" charset="0"/>
              </a:rPr>
              <a:t>m</a:t>
            </a:r>
            <a:endParaRPr lang="cs-CZ" sz="24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18" name="TextovéPole 17"/>
          <p:cNvSpPr txBox="1"/>
          <p:nvPr/>
        </p:nvSpPr>
        <p:spPr>
          <a:xfrm>
            <a:off x="4283968" y="5085184"/>
            <a:ext cx="46805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>
                <a:solidFill>
                  <a:srgbClr val="7030A0"/>
                </a:solidFill>
                <a:latin typeface="Arial Black" pitchFamily="34" charset="0"/>
              </a:rPr>
              <a:t>Silnější vlákna jsou zjevně složena z více fibril</a:t>
            </a:r>
            <a:endParaRPr lang="cs-CZ" sz="2400" dirty="0">
              <a:solidFill>
                <a:srgbClr val="7030A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792088"/>
          </a:xfrm>
        </p:spPr>
        <p:txBody>
          <a:bodyPr/>
          <a:lstStyle/>
          <a:p>
            <a:r>
              <a:rPr lang="cs-CZ" sz="3200" b="1" dirty="0" smtClean="0">
                <a:solidFill>
                  <a:srgbClr val="FF0000"/>
                </a:solidFill>
                <a:latin typeface="Arial Black" pitchFamily="34" charset="0"/>
              </a:rPr>
              <a:t>Vlákno stonkové (KONOPÍ)</a:t>
            </a:r>
            <a:endParaRPr lang="cs-CZ" sz="32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XX. YY. 2016</a:t>
            </a:r>
            <a:endParaRPr lang="sk-SK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619672" y="6245225"/>
            <a:ext cx="6480720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PŘF MU  stonkových a listových vláken 2016 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15</a:t>
            </a:fld>
            <a:endParaRPr lang="sk-SK"/>
          </a:p>
        </p:txBody>
      </p:sp>
      <p:sp>
        <p:nvSpPr>
          <p:cNvPr id="13" name="TextovéPole 12"/>
          <p:cNvSpPr txBox="1"/>
          <p:nvPr/>
        </p:nvSpPr>
        <p:spPr>
          <a:xfrm>
            <a:off x="251520" y="3645024"/>
            <a:ext cx="38884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>
                <a:solidFill>
                  <a:srgbClr val="008000"/>
                </a:solidFill>
                <a:latin typeface="Arial Black" pitchFamily="34" charset="0"/>
              </a:rPr>
              <a:t>KONOPÍ – 180x,  z literatury, asi </a:t>
            </a:r>
            <a:r>
              <a:rPr lang="cs-CZ" u="sng" dirty="0" smtClean="0">
                <a:solidFill>
                  <a:srgbClr val="008000"/>
                </a:solidFill>
                <a:latin typeface="Arial Black" pitchFamily="34" charset="0"/>
              </a:rPr>
              <a:t>OPTICKÝ MIKROSKOP</a:t>
            </a:r>
            <a:endParaRPr lang="cs-CZ" u="sng" dirty="0">
              <a:solidFill>
                <a:srgbClr val="008000"/>
              </a:solidFill>
              <a:latin typeface="Arial Black" pitchFamily="34" charset="0"/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4572000" y="4797152"/>
            <a:ext cx="3888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>
                <a:solidFill>
                  <a:srgbClr val="0000FF"/>
                </a:solidFill>
                <a:latin typeface="Arial Black" pitchFamily="34" charset="0"/>
              </a:rPr>
              <a:t>KONOPÍ – 200x, SEM</a:t>
            </a:r>
            <a:endParaRPr lang="cs-CZ" dirty="0">
              <a:solidFill>
                <a:srgbClr val="0000FF"/>
              </a:solidFill>
              <a:latin typeface="Arial Black" pitchFamily="34" charset="0"/>
            </a:endParaRPr>
          </a:p>
        </p:txBody>
      </p:sp>
      <p:pic>
        <p:nvPicPr>
          <p:cNvPr id="10" name="Obrázek 9" descr="KONOPÍ vlákno 180x optický mikroskop, literatur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775897" y="168320"/>
            <a:ext cx="2839679" cy="4032447"/>
          </a:xfrm>
          <a:prstGeom prst="rect">
            <a:avLst/>
          </a:prstGeom>
        </p:spPr>
      </p:pic>
      <p:sp>
        <p:nvSpPr>
          <p:cNvPr id="11" name="TextovéPole 10"/>
          <p:cNvSpPr txBox="1"/>
          <p:nvPr/>
        </p:nvSpPr>
        <p:spPr>
          <a:xfrm>
            <a:off x="251520" y="4293096"/>
            <a:ext cx="39604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>
                <a:solidFill>
                  <a:srgbClr val="FF0000"/>
                </a:solidFill>
                <a:latin typeface="Arial Black" pitchFamily="34" charset="0"/>
              </a:rPr>
              <a:t>V LITERATUŘE </a:t>
            </a:r>
            <a:r>
              <a:rPr lang="cs-CZ" sz="2400" u="sng" dirty="0" smtClean="0">
                <a:solidFill>
                  <a:srgbClr val="FF0000"/>
                </a:solidFill>
                <a:latin typeface="Arial Black" pitchFamily="34" charset="0"/>
              </a:rPr>
              <a:t>NENÍ</a:t>
            </a:r>
            <a:r>
              <a:rPr lang="cs-CZ" sz="2400" dirty="0" smtClean="0">
                <a:solidFill>
                  <a:srgbClr val="FF0000"/>
                </a:solidFill>
                <a:latin typeface="Arial Black" pitchFamily="34" charset="0"/>
              </a:rPr>
              <a:t> UVEDENO MĚŘÍTKO, </a:t>
            </a:r>
          </a:p>
          <a:p>
            <a:r>
              <a:rPr lang="cs-CZ" sz="2400" dirty="0" smtClean="0">
                <a:solidFill>
                  <a:srgbClr val="FF0000"/>
                </a:solidFill>
                <a:latin typeface="Arial Black" pitchFamily="34" charset="0"/>
              </a:rPr>
              <a:t>NAPŘ. 1 </a:t>
            </a:r>
            <a:r>
              <a:rPr lang="cs-CZ" sz="2400" dirty="0" smtClean="0">
                <a:solidFill>
                  <a:srgbClr val="FF0000"/>
                </a:solidFill>
                <a:latin typeface="Symbol" pitchFamily="18" charset="2"/>
              </a:rPr>
              <a:t>m</a:t>
            </a:r>
            <a:r>
              <a:rPr lang="cs-CZ" sz="2400" dirty="0" smtClean="0">
                <a:solidFill>
                  <a:srgbClr val="FF0000"/>
                </a:solidFill>
                <a:latin typeface="Arial Black" pitchFamily="34" charset="0"/>
              </a:rPr>
              <a:t>m</a:t>
            </a:r>
            <a:endParaRPr lang="cs-CZ" sz="2400" dirty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12" name="Obrázek 11" descr="Konopi 200x M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47063" y="692696"/>
            <a:ext cx="4650031" cy="4032448"/>
          </a:xfrm>
          <a:prstGeom prst="rect">
            <a:avLst/>
          </a:prstGeom>
        </p:spPr>
      </p:pic>
      <p:sp>
        <p:nvSpPr>
          <p:cNvPr id="15" name="TextovéPole 14"/>
          <p:cNvSpPr txBox="1"/>
          <p:nvPr/>
        </p:nvSpPr>
        <p:spPr>
          <a:xfrm>
            <a:off x="4283968" y="5157192"/>
            <a:ext cx="46805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>
                <a:solidFill>
                  <a:srgbClr val="7030A0"/>
                </a:solidFill>
                <a:latin typeface="Arial Black" pitchFamily="34" charset="0"/>
              </a:rPr>
              <a:t>Silnější vlákna jsou zjevně složena z více fibril</a:t>
            </a:r>
            <a:endParaRPr lang="cs-CZ" sz="2400" dirty="0">
              <a:solidFill>
                <a:srgbClr val="7030A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792088"/>
          </a:xfrm>
        </p:spPr>
        <p:txBody>
          <a:bodyPr/>
          <a:lstStyle/>
          <a:p>
            <a:r>
              <a:rPr lang="cs-CZ" sz="3200" b="1" dirty="0" smtClean="0">
                <a:solidFill>
                  <a:srgbClr val="FF0000"/>
                </a:solidFill>
                <a:latin typeface="Arial Black" pitchFamily="34" charset="0"/>
              </a:rPr>
              <a:t>Vlákno stonkové (KONOPÍ)</a:t>
            </a:r>
            <a:endParaRPr lang="cs-CZ" sz="32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XX. YY. 2016</a:t>
            </a:r>
            <a:endParaRPr lang="sk-SK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619672" y="6245225"/>
            <a:ext cx="6480720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PŘF MU  stonkových a listových vláken 2016 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16</a:t>
            </a:fld>
            <a:endParaRPr lang="sk-SK"/>
          </a:p>
        </p:txBody>
      </p:sp>
      <p:sp>
        <p:nvSpPr>
          <p:cNvPr id="17" name="TextovéPole 16"/>
          <p:cNvSpPr txBox="1"/>
          <p:nvPr/>
        </p:nvSpPr>
        <p:spPr>
          <a:xfrm>
            <a:off x="4860032" y="4293096"/>
            <a:ext cx="3888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>
                <a:solidFill>
                  <a:srgbClr val="0000FF"/>
                </a:solidFill>
                <a:latin typeface="Arial Black" pitchFamily="34" charset="0"/>
              </a:rPr>
              <a:t>KONOPÍ – 500x, SEM</a:t>
            </a:r>
            <a:endParaRPr lang="cs-CZ" dirty="0">
              <a:solidFill>
                <a:srgbClr val="0000FF"/>
              </a:solidFill>
              <a:latin typeface="Arial Black" pitchFamily="34" charset="0"/>
            </a:endParaRPr>
          </a:p>
        </p:txBody>
      </p:sp>
      <p:sp>
        <p:nvSpPr>
          <p:cNvPr id="15" name="TextovéPole 14"/>
          <p:cNvSpPr txBox="1"/>
          <p:nvPr/>
        </p:nvSpPr>
        <p:spPr>
          <a:xfrm>
            <a:off x="4283968" y="4869160"/>
            <a:ext cx="46805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>
                <a:solidFill>
                  <a:srgbClr val="7030A0"/>
                </a:solidFill>
                <a:latin typeface="Arial Black" pitchFamily="34" charset="0"/>
              </a:rPr>
              <a:t>PŘEVZATO  </a:t>
            </a:r>
          </a:p>
          <a:p>
            <a:pPr algn="ctr"/>
            <a:r>
              <a:rPr lang="cs-CZ" sz="2400" dirty="0" smtClean="0">
                <a:solidFill>
                  <a:srgbClr val="7030A0"/>
                </a:solidFill>
                <a:latin typeface="Arial Black" pitchFamily="34" charset="0"/>
              </a:rPr>
              <a:t>WIKIPEDIE ENGLISH</a:t>
            </a:r>
            <a:endParaRPr lang="cs-CZ" sz="2400" dirty="0">
              <a:solidFill>
                <a:srgbClr val="7030A0"/>
              </a:solidFill>
              <a:latin typeface="Arial Black" pitchFamily="34" charset="0"/>
            </a:endParaRPr>
          </a:p>
        </p:txBody>
      </p:sp>
      <p:pic>
        <p:nvPicPr>
          <p:cNvPr id="14" name="Obrázek 13" descr="KONOPÍ WIKI _(nicht_fibrillierte_Naturfaser) 3011201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355976" y="836712"/>
            <a:ext cx="4608000" cy="3456000"/>
          </a:xfrm>
          <a:prstGeom prst="rect">
            <a:avLst/>
          </a:prstGeom>
        </p:spPr>
      </p:pic>
      <p:pic>
        <p:nvPicPr>
          <p:cNvPr id="16" name="Obrázek 15" descr="Konopi 1kx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3" y="836712"/>
            <a:ext cx="4032448" cy="3496888"/>
          </a:xfrm>
          <a:prstGeom prst="rect">
            <a:avLst/>
          </a:prstGeom>
        </p:spPr>
      </p:pic>
      <p:sp>
        <p:nvSpPr>
          <p:cNvPr id="18" name="TextovéPole 17"/>
          <p:cNvSpPr txBox="1"/>
          <p:nvPr/>
        </p:nvSpPr>
        <p:spPr>
          <a:xfrm>
            <a:off x="179512" y="4797152"/>
            <a:ext cx="41044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>
                <a:solidFill>
                  <a:srgbClr val="008000"/>
                </a:solidFill>
                <a:latin typeface="Arial Black" pitchFamily="34" charset="0"/>
              </a:rPr>
              <a:t>Snímkováno na MU v roce 2016</a:t>
            </a:r>
          </a:p>
          <a:p>
            <a:pPr algn="ctr"/>
            <a:r>
              <a:rPr lang="cs-CZ" sz="2400" dirty="0" smtClean="0">
                <a:solidFill>
                  <a:srgbClr val="008000"/>
                </a:solidFill>
                <a:latin typeface="Arial Black" pitchFamily="34" charset="0"/>
              </a:rPr>
              <a:t>(Pospíšil &amp; </a:t>
            </a:r>
            <a:r>
              <a:rPr lang="cs-CZ" sz="2400" dirty="0" err="1" smtClean="0">
                <a:solidFill>
                  <a:srgbClr val="008000"/>
                </a:solidFill>
                <a:latin typeface="Arial Black" pitchFamily="34" charset="0"/>
              </a:rPr>
              <a:t>Pavliňák</a:t>
            </a:r>
            <a:r>
              <a:rPr lang="cs-CZ" sz="2400" dirty="0" smtClean="0">
                <a:solidFill>
                  <a:srgbClr val="008000"/>
                </a:solidFill>
                <a:latin typeface="Arial Black" pitchFamily="34" charset="0"/>
              </a:rPr>
              <a:t>) </a:t>
            </a:r>
            <a:endParaRPr lang="cs-CZ" sz="2400" dirty="0">
              <a:solidFill>
                <a:srgbClr val="008000"/>
              </a:solidFill>
              <a:latin typeface="Arial Black" pitchFamily="34" charset="0"/>
            </a:endParaRPr>
          </a:p>
        </p:txBody>
      </p:sp>
      <p:sp>
        <p:nvSpPr>
          <p:cNvPr id="19" name="TextovéPole 18"/>
          <p:cNvSpPr txBox="1"/>
          <p:nvPr/>
        </p:nvSpPr>
        <p:spPr>
          <a:xfrm>
            <a:off x="323528" y="4365104"/>
            <a:ext cx="3888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>
                <a:solidFill>
                  <a:srgbClr val="0000FF"/>
                </a:solidFill>
                <a:latin typeface="Arial Black" pitchFamily="34" charset="0"/>
              </a:rPr>
              <a:t>KONOPÍ </a:t>
            </a:r>
            <a:r>
              <a:rPr lang="cs-CZ" smtClean="0">
                <a:solidFill>
                  <a:srgbClr val="0000FF"/>
                </a:solidFill>
                <a:latin typeface="Arial Black" pitchFamily="34" charset="0"/>
              </a:rPr>
              <a:t>– 1000x</a:t>
            </a:r>
            <a:r>
              <a:rPr lang="cs-CZ" dirty="0" smtClean="0">
                <a:solidFill>
                  <a:srgbClr val="0000FF"/>
                </a:solidFill>
                <a:latin typeface="Arial Black" pitchFamily="34" charset="0"/>
              </a:rPr>
              <a:t>, SEM</a:t>
            </a:r>
            <a:endParaRPr lang="cs-CZ" dirty="0">
              <a:solidFill>
                <a:srgbClr val="0000FF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432048"/>
          </a:xfrm>
        </p:spPr>
        <p:txBody>
          <a:bodyPr/>
          <a:lstStyle/>
          <a:p>
            <a:r>
              <a:rPr lang="cs-CZ" sz="3200" b="1" dirty="0" smtClean="0">
                <a:solidFill>
                  <a:srgbClr val="FF0000"/>
                </a:solidFill>
                <a:latin typeface="Arial Black" pitchFamily="34" charset="0"/>
              </a:rPr>
              <a:t>Vlákno stonkové (KONOPÍ)</a:t>
            </a:r>
            <a:endParaRPr lang="cs-CZ" sz="32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XX. YY. 2016</a:t>
            </a:r>
            <a:endParaRPr lang="sk-SK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619672" y="6245225"/>
            <a:ext cx="6480720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PŘF MU  stonkových a listových vláken 2016 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17</a:t>
            </a:fld>
            <a:endParaRPr lang="sk-SK"/>
          </a:p>
        </p:txBody>
      </p:sp>
      <p:sp>
        <p:nvSpPr>
          <p:cNvPr id="13" name="TextovéPole 12"/>
          <p:cNvSpPr txBox="1"/>
          <p:nvPr/>
        </p:nvSpPr>
        <p:spPr>
          <a:xfrm>
            <a:off x="251520" y="4797152"/>
            <a:ext cx="3888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 smtClean="0">
                <a:solidFill>
                  <a:srgbClr val="FF0000"/>
                </a:solidFill>
                <a:latin typeface="Arial Black" pitchFamily="34" charset="0"/>
              </a:rPr>
              <a:t>KONOPÍ </a:t>
            </a:r>
            <a:r>
              <a:rPr lang="cs-CZ" dirty="0" smtClean="0">
                <a:solidFill>
                  <a:srgbClr val="008000"/>
                </a:solidFill>
                <a:latin typeface="Arial Black" pitchFamily="34" charset="0"/>
              </a:rPr>
              <a:t>– 1000x, SEM </a:t>
            </a:r>
            <a:endParaRPr lang="cs-CZ" u="sng" dirty="0">
              <a:solidFill>
                <a:srgbClr val="008000"/>
              </a:solidFill>
              <a:latin typeface="Arial Black" pitchFamily="34" charset="0"/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6084168" y="4221088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 smtClean="0">
                <a:solidFill>
                  <a:srgbClr val="FF0000"/>
                </a:solidFill>
                <a:latin typeface="Arial Black" pitchFamily="34" charset="0"/>
              </a:rPr>
              <a:t>KONOPÍ </a:t>
            </a:r>
            <a:r>
              <a:rPr lang="cs-CZ" dirty="0" smtClean="0">
                <a:solidFill>
                  <a:srgbClr val="0000FF"/>
                </a:solidFill>
                <a:latin typeface="Arial Black" pitchFamily="34" charset="0"/>
              </a:rPr>
              <a:t>– 2000x, SEM</a:t>
            </a:r>
            <a:endParaRPr lang="cs-CZ" dirty="0">
              <a:solidFill>
                <a:srgbClr val="0000FF"/>
              </a:solidFill>
              <a:latin typeface="Arial Black" pitchFamily="34" charset="0"/>
            </a:endParaRPr>
          </a:p>
        </p:txBody>
      </p:sp>
      <p:pic>
        <p:nvPicPr>
          <p:cNvPr id="12" name="Obrázek 11" descr="Konopi 1k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504" y="548680"/>
            <a:ext cx="4151813" cy="3600400"/>
          </a:xfrm>
          <a:prstGeom prst="rect">
            <a:avLst/>
          </a:prstGeom>
        </p:spPr>
      </p:pic>
      <p:pic>
        <p:nvPicPr>
          <p:cNvPr id="14" name="Obrázek 13" descr="Konopi 2kx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3968" y="548679"/>
            <a:ext cx="4176464" cy="3621777"/>
          </a:xfrm>
          <a:prstGeom prst="rect">
            <a:avLst/>
          </a:prstGeom>
        </p:spPr>
      </p:pic>
      <p:sp>
        <p:nvSpPr>
          <p:cNvPr id="15" name="TextovéPole 14"/>
          <p:cNvSpPr txBox="1"/>
          <p:nvPr/>
        </p:nvSpPr>
        <p:spPr>
          <a:xfrm>
            <a:off x="3851920" y="4293096"/>
            <a:ext cx="20882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>
                <a:solidFill>
                  <a:srgbClr val="7030A0"/>
                </a:solidFill>
                <a:latin typeface="Arial Black" pitchFamily="34" charset="0"/>
              </a:rPr>
              <a:t>„KOLÍNKA“  na vlákně</a:t>
            </a:r>
            <a:endParaRPr lang="cs-CZ" sz="2400" dirty="0">
              <a:solidFill>
                <a:srgbClr val="7030A0"/>
              </a:solidFill>
              <a:latin typeface="Arial Black" pitchFamily="34" charset="0"/>
            </a:endParaRPr>
          </a:p>
        </p:txBody>
      </p:sp>
      <p:cxnSp>
        <p:nvCxnSpPr>
          <p:cNvPr id="16" name="Přímá spojovací šipka 15"/>
          <p:cNvCxnSpPr/>
          <p:nvPr/>
        </p:nvCxnSpPr>
        <p:spPr>
          <a:xfrm flipH="1" flipV="1">
            <a:off x="2123728" y="2060848"/>
            <a:ext cx="2016224" cy="2304256"/>
          </a:xfrm>
          <a:prstGeom prst="straightConnector1">
            <a:avLst/>
          </a:prstGeom>
          <a:ln w="38100">
            <a:solidFill>
              <a:srgbClr val="7030A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Přímá spojovací šipka 18"/>
          <p:cNvCxnSpPr/>
          <p:nvPr/>
        </p:nvCxnSpPr>
        <p:spPr>
          <a:xfrm flipH="1" flipV="1">
            <a:off x="1691680" y="3212976"/>
            <a:ext cx="2448272" cy="1224136"/>
          </a:xfrm>
          <a:prstGeom prst="straightConnector1">
            <a:avLst/>
          </a:prstGeom>
          <a:ln w="38100">
            <a:solidFill>
              <a:srgbClr val="7030A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Přímá spojovací šipka 21"/>
          <p:cNvCxnSpPr/>
          <p:nvPr/>
        </p:nvCxnSpPr>
        <p:spPr>
          <a:xfrm flipV="1">
            <a:off x="5580112" y="2204864"/>
            <a:ext cx="792088" cy="2160240"/>
          </a:xfrm>
          <a:prstGeom prst="straightConnector1">
            <a:avLst/>
          </a:prstGeom>
          <a:ln w="38100">
            <a:solidFill>
              <a:srgbClr val="7030A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432048"/>
          </a:xfrm>
        </p:spPr>
        <p:txBody>
          <a:bodyPr/>
          <a:lstStyle/>
          <a:p>
            <a:r>
              <a:rPr lang="cs-CZ" sz="3200" b="1" dirty="0" smtClean="0">
                <a:solidFill>
                  <a:srgbClr val="FF0000"/>
                </a:solidFill>
                <a:latin typeface="Arial Black" pitchFamily="34" charset="0"/>
              </a:rPr>
              <a:t>Vlákno stonkové (KONOPÍ)</a:t>
            </a:r>
            <a:endParaRPr lang="cs-CZ" sz="32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XX. YY. 2016</a:t>
            </a:r>
            <a:endParaRPr lang="sk-SK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619672" y="6245225"/>
            <a:ext cx="6480720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PŘF MU  stonkových a listových vláken 2016 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18</a:t>
            </a:fld>
            <a:endParaRPr lang="sk-SK"/>
          </a:p>
        </p:txBody>
      </p:sp>
      <p:sp>
        <p:nvSpPr>
          <p:cNvPr id="13" name="TextovéPole 12"/>
          <p:cNvSpPr txBox="1"/>
          <p:nvPr/>
        </p:nvSpPr>
        <p:spPr>
          <a:xfrm>
            <a:off x="251520" y="4797152"/>
            <a:ext cx="3888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 smtClean="0">
                <a:solidFill>
                  <a:srgbClr val="FF0000"/>
                </a:solidFill>
                <a:latin typeface="Arial Black" pitchFamily="34" charset="0"/>
              </a:rPr>
              <a:t>KONOPÍ </a:t>
            </a:r>
            <a:r>
              <a:rPr lang="cs-CZ" dirty="0" smtClean="0">
                <a:solidFill>
                  <a:srgbClr val="008000"/>
                </a:solidFill>
                <a:latin typeface="Arial Black" pitchFamily="34" charset="0"/>
              </a:rPr>
              <a:t>– 5000x, SEM </a:t>
            </a:r>
            <a:endParaRPr lang="cs-CZ" u="sng" dirty="0">
              <a:solidFill>
                <a:srgbClr val="008000"/>
              </a:solidFill>
              <a:latin typeface="Arial Black" pitchFamily="34" charset="0"/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4644008" y="4797152"/>
            <a:ext cx="3888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 smtClean="0">
                <a:solidFill>
                  <a:srgbClr val="FF0000"/>
                </a:solidFill>
                <a:latin typeface="Arial Black" pitchFamily="34" charset="0"/>
              </a:rPr>
              <a:t>KONOPÍ </a:t>
            </a:r>
            <a:r>
              <a:rPr lang="cs-CZ" dirty="0" smtClean="0">
                <a:solidFill>
                  <a:srgbClr val="0000FF"/>
                </a:solidFill>
                <a:latin typeface="Arial Black" pitchFamily="34" charset="0"/>
              </a:rPr>
              <a:t>– 10000x, SEM</a:t>
            </a:r>
            <a:endParaRPr lang="cs-CZ" dirty="0">
              <a:solidFill>
                <a:srgbClr val="0000FF"/>
              </a:solidFill>
              <a:latin typeface="Arial Black" pitchFamily="34" charset="0"/>
            </a:endParaRPr>
          </a:p>
        </p:txBody>
      </p:sp>
      <p:pic>
        <p:nvPicPr>
          <p:cNvPr id="10" name="Obrázek 9" descr="Konopi 5kx b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" y="692696"/>
            <a:ext cx="4400921" cy="3816424"/>
          </a:xfrm>
          <a:prstGeom prst="rect">
            <a:avLst/>
          </a:prstGeom>
        </p:spPr>
      </p:pic>
      <p:pic>
        <p:nvPicPr>
          <p:cNvPr id="11" name="Obrázek 10" descr="Konopi 10kx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13136" y="620688"/>
            <a:ext cx="4483957" cy="3888432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008112"/>
          </a:xfrm>
        </p:spPr>
        <p:txBody>
          <a:bodyPr/>
          <a:lstStyle/>
          <a:p>
            <a:r>
              <a:rPr lang="cs-CZ" sz="3200" b="1" dirty="0" smtClean="0">
                <a:solidFill>
                  <a:srgbClr val="CC00CC"/>
                </a:solidFill>
                <a:latin typeface="Arial Black" pitchFamily="34" charset="0"/>
              </a:rPr>
              <a:t>Vlákna stonková (KONOPÍ versus JUTA)</a:t>
            </a:r>
            <a:endParaRPr lang="cs-CZ" sz="3200" dirty="0">
              <a:solidFill>
                <a:srgbClr val="CC00CC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XX. YY. 2016</a:t>
            </a:r>
            <a:endParaRPr lang="sk-SK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619672" y="6245225"/>
            <a:ext cx="6480720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PŘF MU  stonkových a listových vláken 2016 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19</a:t>
            </a:fld>
            <a:endParaRPr lang="sk-SK"/>
          </a:p>
        </p:txBody>
      </p:sp>
      <p:sp>
        <p:nvSpPr>
          <p:cNvPr id="13" name="TextovéPole 12"/>
          <p:cNvSpPr txBox="1"/>
          <p:nvPr/>
        </p:nvSpPr>
        <p:spPr>
          <a:xfrm>
            <a:off x="179512" y="4869160"/>
            <a:ext cx="18722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 smtClean="0">
                <a:solidFill>
                  <a:srgbClr val="FF0000"/>
                </a:solidFill>
                <a:latin typeface="Arial Black" pitchFamily="34" charset="0"/>
              </a:rPr>
              <a:t>KONOPÍ </a:t>
            </a:r>
            <a:r>
              <a:rPr lang="cs-CZ" dirty="0" smtClean="0">
                <a:solidFill>
                  <a:srgbClr val="FF0000"/>
                </a:solidFill>
                <a:latin typeface="Arial Black" pitchFamily="34" charset="0"/>
              </a:rPr>
              <a:t>–</a:t>
            </a:r>
            <a:r>
              <a:rPr lang="cs-CZ" dirty="0" smtClean="0">
                <a:solidFill>
                  <a:srgbClr val="008000"/>
                </a:solidFill>
                <a:latin typeface="Arial Black" pitchFamily="34" charset="0"/>
              </a:rPr>
              <a:t> </a:t>
            </a:r>
            <a:r>
              <a:rPr lang="cs-CZ" sz="2000" dirty="0" smtClean="0">
                <a:solidFill>
                  <a:srgbClr val="FF0000"/>
                </a:solidFill>
                <a:latin typeface="Arial Black" pitchFamily="34" charset="0"/>
              </a:rPr>
              <a:t>1000x, SEM </a:t>
            </a:r>
            <a:endParaRPr lang="cs-CZ" u="sng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4788024" y="5805264"/>
            <a:ext cx="3888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>
                <a:solidFill>
                  <a:srgbClr val="0000FF"/>
                </a:solidFill>
                <a:latin typeface="Arial Black" pitchFamily="34" charset="0"/>
              </a:rPr>
              <a:t>JUTA – 1000x, SEM</a:t>
            </a:r>
            <a:endParaRPr lang="cs-CZ" dirty="0">
              <a:solidFill>
                <a:srgbClr val="0000FF"/>
              </a:solidFill>
              <a:latin typeface="Arial Black" pitchFamily="34" charset="0"/>
            </a:endParaRPr>
          </a:p>
        </p:txBody>
      </p:sp>
      <p:pic>
        <p:nvPicPr>
          <p:cNvPr id="12" name="Obrázek 11" descr="Konopi 1k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1196752"/>
            <a:ext cx="4151813" cy="3600400"/>
          </a:xfrm>
          <a:prstGeom prst="rect">
            <a:avLst/>
          </a:prstGeom>
        </p:spPr>
      </p:pic>
      <p:sp>
        <p:nvSpPr>
          <p:cNvPr id="14" name="TextovéPole 13"/>
          <p:cNvSpPr txBox="1"/>
          <p:nvPr/>
        </p:nvSpPr>
        <p:spPr>
          <a:xfrm>
            <a:off x="1979712" y="4869160"/>
            <a:ext cx="20882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>
                <a:solidFill>
                  <a:srgbClr val="7030A0"/>
                </a:solidFill>
                <a:latin typeface="Arial Black" pitchFamily="34" charset="0"/>
              </a:rPr>
              <a:t>„KOLÍNKA“  na vlákně</a:t>
            </a:r>
            <a:endParaRPr lang="cs-CZ" sz="2400" dirty="0">
              <a:solidFill>
                <a:srgbClr val="7030A0"/>
              </a:solidFill>
              <a:latin typeface="Arial Black" pitchFamily="34" charset="0"/>
            </a:endParaRPr>
          </a:p>
        </p:txBody>
      </p:sp>
      <p:cxnSp>
        <p:nvCxnSpPr>
          <p:cNvPr id="15" name="Přímá spojovací šipka 14"/>
          <p:cNvCxnSpPr/>
          <p:nvPr/>
        </p:nvCxnSpPr>
        <p:spPr>
          <a:xfrm flipH="1" flipV="1">
            <a:off x="1763688" y="3717032"/>
            <a:ext cx="432048" cy="1224136"/>
          </a:xfrm>
          <a:prstGeom prst="straightConnector1">
            <a:avLst/>
          </a:prstGeom>
          <a:ln w="38100">
            <a:solidFill>
              <a:srgbClr val="7030A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Přímá spojovací šipka 17"/>
          <p:cNvCxnSpPr/>
          <p:nvPr/>
        </p:nvCxnSpPr>
        <p:spPr>
          <a:xfrm flipH="1" flipV="1">
            <a:off x="2411760" y="2636912"/>
            <a:ext cx="1296144" cy="2304256"/>
          </a:xfrm>
          <a:prstGeom prst="straightConnector1">
            <a:avLst/>
          </a:prstGeom>
          <a:ln w="38100">
            <a:solidFill>
              <a:srgbClr val="7030A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Obrázek 19" descr="Juta 1kx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18516" y="1196752"/>
            <a:ext cx="4151812" cy="3600399"/>
          </a:xfrm>
          <a:prstGeom prst="rect">
            <a:avLst/>
          </a:prstGeom>
        </p:spPr>
      </p:pic>
      <p:sp>
        <p:nvSpPr>
          <p:cNvPr id="21" name="TextovéPole 20"/>
          <p:cNvSpPr txBox="1"/>
          <p:nvPr/>
        </p:nvSpPr>
        <p:spPr>
          <a:xfrm>
            <a:off x="4932040" y="4797152"/>
            <a:ext cx="40324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i="1" u="sng" dirty="0" smtClean="0">
                <a:solidFill>
                  <a:srgbClr val="C00000"/>
                </a:solidFill>
                <a:latin typeface="Arial Black" pitchFamily="34" charset="0"/>
              </a:rPr>
              <a:t>Nejsou „KOLÍNKA“  </a:t>
            </a:r>
            <a:r>
              <a:rPr lang="cs-CZ" sz="2400" dirty="0" smtClean="0">
                <a:solidFill>
                  <a:srgbClr val="C00000"/>
                </a:solidFill>
                <a:latin typeface="Arial Black" pitchFamily="34" charset="0"/>
              </a:rPr>
              <a:t>na vlákně</a:t>
            </a:r>
            <a:endParaRPr lang="cs-CZ" sz="2400" dirty="0">
              <a:solidFill>
                <a:srgbClr val="C0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Nadpis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Snímkované druhy vláken </a:t>
            </a:r>
            <a:b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</a:br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(stav k 17. 11. 2016)</a:t>
            </a:r>
            <a:endParaRPr lang="cs-CZ" sz="2800" dirty="0"/>
          </a:p>
        </p:txBody>
      </p:sp>
      <p:sp>
        <p:nvSpPr>
          <p:cNvPr id="15" name="Zástupný symbol pro obsah 1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cs-CZ" b="1" dirty="0" smtClean="0"/>
              <a:t>Vlákno listové (SISAL)</a:t>
            </a:r>
          </a:p>
          <a:p>
            <a:pPr marL="514350" indent="-514350">
              <a:buFont typeface="+mj-lt"/>
              <a:buAutoNum type="arabicPeriod"/>
            </a:pPr>
            <a:r>
              <a:rPr lang="cs-CZ" b="1" dirty="0" smtClean="0"/>
              <a:t>Vlákno stonkové (JUTA)</a:t>
            </a:r>
          </a:p>
          <a:p>
            <a:pPr marL="514350" indent="-514350">
              <a:buFont typeface="+mj-lt"/>
              <a:buAutoNum type="arabicPeriod"/>
            </a:pPr>
            <a:r>
              <a:rPr lang="cs-CZ" b="1" dirty="0" smtClean="0"/>
              <a:t>Vlákno stonkové (KONOPÍ)</a:t>
            </a:r>
          </a:p>
          <a:p>
            <a:pPr marL="514350" indent="-514350">
              <a:buFont typeface="+mj-lt"/>
              <a:buAutoNum type="arabicPeriod"/>
            </a:pPr>
            <a:r>
              <a:rPr lang="cs-CZ" b="1" dirty="0" smtClean="0"/>
              <a:t>Vlákno stonkové …………..</a:t>
            </a:r>
          </a:p>
          <a:p>
            <a:pPr marL="514350" indent="-514350">
              <a:buFont typeface="+mj-lt"/>
              <a:buAutoNum type="arabicPeriod"/>
            </a:pPr>
            <a:endParaRPr lang="cs-CZ" b="1" dirty="0" smtClean="0"/>
          </a:p>
          <a:p>
            <a:pPr marL="514350" indent="-514350">
              <a:buFont typeface="+mj-lt"/>
              <a:buAutoNum type="arabicPeriod"/>
            </a:pPr>
            <a:endParaRPr lang="cs-CZ" b="1" dirty="0" smtClean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XX. YY. 2016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763688" y="6309320"/>
            <a:ext cx="6408712" cy="260226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PŘF MU  stonkových a listových vláken 2016 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2</a:t>
            </a:fld>
            <a:endParaRPr lang="sk-SK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008112"/>
          </a:xfrm>
        </p:spPr>
        <p:txBody>
          <a:bodyPr/>
          <a:lstStyle/>
          <a:p>
            <a:r>
              <a:rPr lang="cs-CZ" sz="3200" b="1" dirty="0" smtClean="0">
                <a:solidFill>
                  <a:srgbClr val="CC00CC"/>
                </a:solidFill>
                <a:latin typeface="Arial Black" pitchFamily="34" charset="0"/>
              </a:rPr>
              <a:t>Vlákno stonkové (KONOPÍ) </a:t>
            </a:r>
            <a:br>
              <a:rPr lang="cs-CZ" sz="3200" b="1" dirty="0" smtClean="0">
                <a:solidFill>
                  <a:srgbClr val="CC00CC"/>
                </a:solidFill>
                <a:latin typeface="Arial Black" pitchFamily="34" charset="0"/>
              </a:rPr>
            </a:br>
            <a:r>
              <a:rPr lang="cs-CZ" sz="3200" b="1" dirty="0" smtClean="0">
                <a:solidFill>
                  <a:srgbClr val="FF0000"/>
                </a:solidFill>
                <a:latin typeface="Arial Black" pitchFamily="34" charset="0"/>
              </a:rPr>
              <a:t>versus</a:t>
            </a:r>
            <a:r>
              <a:rPr lang="cs-CZ" sz="3200" b="1" dirty="0" smtClean="0">
                <a:solidFill>
                  <a:srgbClr val="CC00CC"/>
                </a:solidFill>
                <a:latin typeface="Arial Black" pitchFamily="34" charset="0"/>
              </a:rPr>
              <a:t> </a:t>
            </a:r>
            <a:r>
              <a:rPr lang="cs-CZ" sz="3200" b="1" dirty="0" smtClean="0">
                <a:solidFill>
                  <a:srgbClr val="FFC000"/>
                </a:solidFill>
                <a:latin typeface="Arial Black" pitchFamily="34" charset="0"/>
              </a:rPr>
              <a:t>vlákno listové (SISAL) </a:t>
            </a:r>
            <a:endParaRPr lang="cs-CZ" sz="3200" dirty="0">
              <a:solidFill>
                <a:srgbClr val="CC00CC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XX. YY. 2016</a:t>
            </a:r>
            <a:endParaRPr lang="sk-SK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619672" y="6245225"/>
            <a:ext cx="6480720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PŘF MU  stonkových a listových vláken 2016 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20</a:t>
            </a:fld>
            <a:endParaRPr lang="sk-SK"/>
          </a:p>
        </p:txBody>
      </p:sp>
      <p:sp>
        <p:nvSpPr>
          <p:cNvPr id="13" name="TextovéPole 12"/>
          <p:cNvSpPr txBox="1"/>
          <p:nvPr/>
        </p:nvSpPr>
        <p:spPr>
          <a:xfrm>
            <a:off x="179512" y="4869160"/>
            <a:ext cx="18722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 smtClean="0">
                <a:solidFill>
                  <a:srgbClr val="FF0000"/>
                </a:solidFill>
                <a:latin typeface="Arial Black" pitchFamily="34" charset="0"/>
              </a:rPr>
              <a:t>KONOPÍ </a:t>
            </a:r>
            <a:r>
              <a:rPr lang="cs-CZ" dirty="0" smtClean="0">
                <a:solidFill>
                  <a:srgbClr val="FF0000"/>
                </a:solidFill>
                <a:latin typeface="Arial Black" pitchFamily="34" charset="0"/>
              </a:rPr>
              <a:t>–</a:t>
            </a:r>
            <a:r>
              <a:rPr lang="cs-CZ" dirty="0" smtClean="0">
                <a:solidFill>
                  <a:srgbClr val="008000"/>
                </a:solidFill>
                <a:latin typeface="Arial Black" pitchFamily="34" charset="0"/>
              </a:rPr>
              <a:t> </a:t>
            </a:r>
            <a:r>
              <a:rPr lang="cs-CZ" sz="2000" dirty="0" smtClean="0">
                <a:solidFill>
                  <a:srgbClr val="FF0000"/>
                </a:solidFill>
                <a:latin typeface="Arial Black" pitchFamily="34" charset="0"/>
              </a:rPr>
              <a:t>1000x, SEM </a:t>
            </a:r>
            <a:endParaRPr lang="cs-CZ" u="sng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4499992" y="4941168"/>
            <a:ext cx="3888432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FFC000"/>
                </a:solidFill>
                <a:latin typeface="Arial Black" pitchFamily="34" charset="0"/>
              </a:rPr>
              <a:t>SISAL – 1000x, SEM</a:t>
            </a:r>
          </a:p>
          <a:p>
            <a:r>
              <a:rPr lang="cs-CZ" dirty="0" smtClean="0">
                <a:solidFill>
                  <a:srgbClr val="FFC000"/>
                </a:solidFill>
                <a:latin typeface="Arial Black" pitchFamily="34" charset="0"/>
              </a:rPr>
              <a:t>VŠIMNĚTE SI:</a:t>
            </a:r>
          </a:p>
          <a:p>
            <a:pPr>
              <a:buFont typeface="Arial" pitchFamily="34" charset="0"/>
              <a:buChar char="•"/>
            </a:pPr>
            <a:r>
              <a:rPr lang="cs-CZ" dirty="0" smtClean="0">
                <a:solidFill>
                  <a:srgbClr val="FFC000"/>
                </a:solidFill>
                <a:latin typeface="Arial Black" pitchFamily="34" charset="0"/>
              </a:rPr>
              <a:t> </a:t>
            </a:r>
            <a:r>
              <a:rPr lang="cs-CZ" sz="2400" dirty="0" smtClean="0">
                <a:solidFill>
                  <a:srgbClr val="FFC000"/>
                </a:solidFill>
                <a:latin typeface="Arial Black" pitchFamily="34" charset="0"/>
              </a:rPr>
              <a:t>Tloušťka vlákna</a:t>
            </a:r>
            <a:r>
              <a:rPr lang="cs-CZ" dirty="0" smtClean="0">
                <a:solidFill>
                  <a:srgbClr val="FFC000"/>
                </a:solidFill>
                <a:latin typeface="Arial Black" pitchFamily="34" charset="0"/>
              </a:rPr>
              <a:t>,</a:t>
            </a:r>
          </a:p>
          <a:p>
            <a:pPr algn="r">
              <a:buFont typeface="Arial" pitchFamily="34" charset="0"/>
              <a:buChar char="•"/>
            </a:pPr>
            <a:r>
              <a:rPr lang="cs-CZ" dirty="0" smtClean="0">
                <a:solidFill>
                  <a:srgbClr val="FFC000"/>
                </a:solidFill>
                <a:latin typeface="Arial Black" pitchFamily="34" charset="0"/>
              </a:rPr>
              <a:t> </a:t>
            </a:r>
            <a:r>
              <a:rPr lang="cs-CZ" dirty="0" err="1" smtClean="0">
                <a:solidFill>
                  <a:srgbClr val="C00000"/>
                </a:solidFill>
                <a:latin typeface="Arial Black" pitchFamily="34" charset="0"/>
              </a:rPr>
              <a:t>Monofibril</a:t>
            </a:r>
            <a:r>
              <a:rPr lang="cs-CZ" dirty="0" smtClean="0">
                <a:solidFill>
                  <a:srgbClr val="C00000"/>
                </a:solidFill>
                <a:latin typeface="Arial Black" pitchFamily="34" charset="0"/>
              </a:rPr>
              <a:t>  </a:t>
            </a:r>
            <a:endParaRPr lang="cs-CZ" dirty="0">
              <a:solidFill>
                <a:srgbClr val="C00000"/>
              </a:solidFill>
              <a:latin typeface="Arial Black" pitchFamily="34" charset="0"/>
            </a:endParaRPr>
          </a:p>
        </p:txBody>
      </p:sp>
      <p:pic>
        <p:nvPicPr>
          <p:cNvPr id="12" name="Obrázek 11" descr="Konopi 1k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1196752"/>
            <a:ext cx="4151813" cy="3600400"/>
          </a:xfrm>
          <a:prstGeom prst="rect">
            <a:avLst/>
          </a:prstGeom>
        </p:spPr>
      </p:pic>
      <p:sp>
        <p:nvSpPr>
          <p:cNvPr id="14" name="TextovéPole 13"/>
          <p:cNvSpPr txBox="1"/>
          <p:nvPr/>
        </p:nvSpPr>
        <p:spPr>
          <a:xfrm>
            <a:off x="1979712" y="4869160"/>
            <a:ext cx="20882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>
                <a:solidFill>
                  <a:srgbClr val="7030A0"/>
                </a:solidFill>
                <a:latin typeface="Arial Black" pitchFamily="34" charset="0"/>
              </a:rPr>
              <a:t>„KOLÍNKA“  na vlákně</a:t>
            </a:r>
            <a:endParaRPr lang="cs-CZ" sz="2400" dirty="0">
              <a:solidFill>
                <a:srgbClr val="7030A0"/>
              </a:solidFill>
              <a:latin typeface="Arial Black" pitchFamily="34" charset="0"/>
            </a:endParaRPr>
          </a:p>
        </p:txBody>
      </p:sp>
      <p:cxnSp>
        <p:nvCxnSpPr>
          <p:cNvPr id="15" name="Přímá spojovací šipka 14"/>
          <p:cNvCxnSpPr/>
          <p:nvPr/>
        </p:nvCxnSpPr>
        <p:spPr>
          <a:xfrm flipH="1" flipV="1">
            <a:off x="1763688" y="3717032"/>
            <a:ext cx="432048" cy="1224136"/>
          </a:xfrm>
          <a:prstGeom prst="straightConnector1">
            <a:avLst/>
          </a:prstGeom>
          <a:ln w="38100">
            <a:solidFill>
              <a:srgbClr val="7030A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Přímá spojovací šipka 17"/>
          <p:cNvCxnSpPr/>
          <p:nvPr/>
        </p:nvCxnSpPr>
        <p:spPr>
          <a:xfrm flipH="1" flipV="1">
            <a:off x="2411760" y="2636912"/>
            <a:ext cx="1296144" cy="2304256"/>
          </a:xfrm>
          <a:prstGeom prst="straightConnector1">
            <a:avLst/>
          </a:prstGeom>
          <a:ln w="38100">
            <a:solidFill>
              <a:srgbClr val="7030A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Obrázek 15" descr="Sisal 1kx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27984" y="1196752"/>
            <a:ext cx="4151813" cy="3600400"/>
          </a:xfrm>
          <a:prstGeom prst="rect">
            <a:avLst/>
          </a:prstGeom>
        </p:spPr>
      </p:pic>
      <p:cxnSp>
        <p:nvCxnSpPr>
          <p:cNvPr id="22" name="Přímá spojovací šipka 21"/>
          <p:cNvCxnSpPr/>
          <p:nvPr/>
        </p:nvCxnSpPr>
        <p:spPr>
          <a:xfrm flipH="1" flipV="1">
            <a:off x="7524328" y="2708920"/>
            <a:ext cx="360040" cy="3168352"/>
          </a:xfrm>
          <a:prstGeom prst="straightConnector1">
            <a:avLst/>
          </a:prstGeom>
          <a:ln w="38100">
            <a:solidFill>
              <a:srgbClr val="C0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Přímá spojovací šipka 23"/>
          <p:cNvCxnSpPr/>
          <p:nvPr/>
        </p:nvCxnSpPr>
        <p:spPr>
          <a:xfrm>
            <a:off x="5724128" y="1844824"/>
            <a:ext cx="936104" cy="2232248"/>
          </a:xfrm>
          <a:prstGeom prst="straightConnector1">
            <a:avLst/>
          </a:prstGeom>
          <a:ln w="38100">
            <a:solidFill>
              <a:srgbClr val="FFC000"/>
            </a:solidFill>
            <a:prstDash val="sysDash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008112"/>
          </a:xfrm>
        </p:spPr>
        <p:txBody>
          <a:bodyPr/>
          <a:lstStyle/>
          <a:p>
            <a:r>
              <a:rPr lang="cs-CZ" sz="3200" b="1" dirty="0" smtClean="0">
                <a:solidFill>
                  <a:srgbClr val="CC00CC"/>
                </a:solidFill>
                <a:latin typeface="Arial Black" pitchFamily="34" charset="0"/>
              </a:rPr>
              <a:t>Vlákno stonkové (KONOPÍ) </a:t>
            </a:r>
            <a:br>
              <a:rPr lang="cs-CZ" sz="3200" b="1" dirty="0" smtClean="0">
                <a:solidFill>
                  <a:srgbClr val="CC00CC"/>
                </a:solidFill>
                <a:latin typeface="Arial Black" pitchFamily="34" charset="0"/>
              </a:rPr>
            </a:br>
            <a:r>
              <a:rPr lang="cs-CZ" sz="3200" b="1" dirty="0" smtClean="0">
                <a:solidFill>
                  <a:srgbClr val="FF0000"/>
                </a:solidFill>
                <a:latin typeface="Arial Black" pitchFamily="34" charset="0"/>
              </a:rPr>
              <a:t>versus</a:t>
            </a:r>
            <a:r>
              <a:rPr lang="cs-CZ" sz="3200" b="1" dirty="0" smtClean="0">
                <a:solidFill>
                  <a:srgbClr val="CC00CC"/>
                </a:solidFill>
                <a:latin typeface="Arial Black" pitchFamily="34" charset="0"/>
              </a:rPr>
              <a:t> </a:t>
            </a:r>
            <a:r>
              <a:rPr lang="cs-CZ" sz="3200" b="1" dirty="0" smtClean="0">
                <a:solidFill>
                  <a:srgbClr val="FFC000"/>
                </a:solidFill>
                <a:latin typeface="Arial Black" pitchFamily="34" charset="0"/>
              </a:rPr>
              <a:t>vlákno listové (SISAL) </a:t>
            </a:r>
            <a:endParaRPr lang="cs-CZ" sz="3200" dirty="0">
              <a:solidFill>
                <a:srgbClr val="CC00CC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XX. YY. 2016</a:t>
            </a:r>
            <a:endParaRPr lang="sk-SK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619672" y="6245225"/>
            <a:ext cx="6480720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PŘF MU  stonkových a listových vláken 2016 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21</a:t>
            </a:fld>
            <a:endParaRPr lang="sk-SK"/>
          </a:p>
        </p:txBody>
      </p:sp>
      <p:sp>
        <p:nvSpPr>
          <p:cNvPr id="17" name="TextovéPole 16"/>
          <p:cNvSpPr txBox="1"/>
          <p:nvPr/>
        </p:nvSpPr>
        <p:spPr>
          <a:xfrm>
            <a:off x="4499992" y="4941168"/>
            <a:ext cx="388843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smtClean="0">
                <a:solidFill>
                  <a:srgbClr val="FFC000"/>
                </a:solidFill>
                <a:latin typeface="Arial Black" pitchFamily="34" charset="0"/>
              </a:rPr>
              <a:t>SISAL – 1000x, SEM</a:t>
            </a:r>
          </a:p>
          <a:p>
            <a:r>
              <a:rPr lang="cs-CZ" dirty="0" smtClean="0">
                <a:solidFill>
                  <a:srgbClr val="FFC000"/>
                </a:solidFill>
                <a:latin typeface="Arial Black" pitchFamily="34" charset="0"/>
              </a:rPr>
              <a:t>VŠIMNĚTE SI:</a:t>
            </a:r>
          </a:p>
          <a:p>
            <a:pPr>
              <a:buFont typeface="Arial" pitchFamily="34" charset="0"/>
              <a:buChar char="•"/>
            </a:pPr>
            <a:r>
              <a:rPr lang="cs-CZ" dirty="0" smtClean="0">
                <a:solidFill>
                  <a:srgbClr val="FFC000"/>
                </a:solidFill>
                <a:latin typeface="Arial Black" pitchFamily="34" charset="0"/>
              </a:rPr>
              <a:t> </a:t>
            </a:r>
            <a:r>
              <a:rPr lang="cs-CZ" sz="2400" dirty="0" smtClean="0">
                <a:solidFill>
                  <a:srgbClr val="FFC000"/>
                </a:solidFill>
                <a:latin typeface="Arial Black" pitchFamily="34" charset="0"/>
              </a:rPr>
              <a:t>Tloušťka vlákna</a:t>
            </a:r>
            <a:r>
              <a:rPr lang="cs-CZ" dirty="0" smtClean="0">
                <a:solidFill>
                  <a:srgbClr val="FFC000"/>
                </a:solidFill>
                <a:latin typeface="Arial Black" pitchFamily="34" charset="0"/>
              </a:rPr>
              <a:t>,</a:t>
            </a:r>
          </a:p>
          <a:p>
            <a:pPr algn="r">
              <a:buFont typeface="Arial" pitchFamily="34" charset="0"/>
              <a:buChar char="•"/>
            </a:pPr>
            <a:r>
              <a:rPr lang="cs-CZ" dirty="0" smtClean="0">
                <a:solidFill>
                  <a:srgbClr val="FFC000"/>
                </a:solidFill>
                <a:latin typeface="Arial Black" pitchFamily="34" charset="0"/>
              </a:rPr>
              <a:t> </a:t>
            </a:r>
            <a:r>
              <a:rPr lang="cs-CZ" dirty="0" err="1" smtClean="0">
                <a:solidFill>
                  <a:srgbClr val="C00000"/>
                </a:solidFill>
                <a:latin typeface="Arial Black" pitchFamily="34" charset="0"/>
              </a:rPr>
              <a:t>Monofibril</a:t>
            </a:r>
            <a:r>
              <a:rPr lang="cs-CZ" dirty="0" smtClean="0">
                <a:solidFill>
                  <a:srgbClr val="C00000"/>
                </a:solidFill>
                <a:latin typeface="Arial Black" pitchFamily="34" charset="0"/>
              </a:rPr>
              <a:t>  </a:t>
            </a:r>
            <a:endParaRPr lang="cs-CZ" dirty="0">
              <a:solidFill>
                <a:srgbClr val="C00000"/>
              </a:solidFill>
              <a:latin typeface="Arial Black" pitchFamily="34" charset="0"/>
            </a:endParaRPr>
          </a:p>
        </p:txBody>
      </p:sp>
      <p:pic>
        <p:nvPicPr>
          <p:cNvPr id="16" name="Obrázek 15" descr="Sisal 1k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27984" y="1196752"/>
            <a:ext cx="4151813" cy="3600400"/>
          </a:xfrm>
          <a:prstGeom prst="rect">
            <a:avLst/>
          </a:prstGeom>
        </p:spPr>
      </p:pic>
      <p:cxnSp>
        <p:nvCxnSpPr>
          <p:cNvPr id="22" name="Přímá spojovací šipka 21"/>
          <p:cNvCxnSpPr/>
          <p:nvPr/>
        </p:nvCxnSpPr>
        <p:spPr>
          <a:xfrm flipH="1" flipV="1">
            <a:off x="7524328" y="2708920"/>
            <a:ext cx="360040" cy="3168352"/>
          </a:xfrm>
          <a:prstGeom prst="straightConnector1">
            <a:avLst/>
          </a:prstGeom>
          <a:ln w="38100">
            <a:solidFill>
              <a:srgbClr val="C0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Přímá spojovací šipka 23"/>
          <p:cNvCxnSpPr/>
          <p:nvPr/>
        </p:nvCxnSpPr>
        <p:spPr>
          <a:xfrm>
            <a:off x="5724128" y="1844824"/>
            <a:ext cx="936104" cy="2232248"/>
          </a:xfrm>
          <a:prstGeom prst="straightConnector1">
            <a:avLst/>
          </a:prstGeom>
          <a:ln w="38100">
            <a:solidFill>
              <a:srgbClr val="FFC000"/>
            </a:solidFill>
            <a:prstDash val="sysDash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Obrázek 18" descr="Juta 1kx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1196752"/>
            <a:ext cx="4151812" cy="3600399"/>
          </a:xfrm>
          <a:prstGeom prst="rect">
            <a:avLst/>
          </a:prstGeom>
        </p:spPr>
      </p:pic>
      <p:sp>
        <p:nvSpPr>
          <p:cNvPr id="20" name="TextovéPole 19"/>
          <p:cNvSpPr txBox="1"/>
          <p:nvPr/>
        </p:nvSpPr>
        <p:spPr>
          <a:xfrm>
            <a:off x="251520" y="4941168"/>
            <a:ext cx="3888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>
                <a:solidFill>
                  <a:srgbClr val="0000FF"/>
                </a:solidFill>
                <a:latin typeface="Arial Black" pitchFamily="34" charset="0"/>
              </a:rPr>
              <a:t>JUTA – 1000x, SEM</a:t>
            </a:r>
            <a:endParaRPr lang="cs-CZ" dirty="0">
              <a:solidFill>
                <a:srgbClr val="0000FF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504056"/>
          </a:xfrm>
        </p:spPr>
        <p:txBody>
          <a:bodyPr/>
          <a:lstStyle/>
          <a:p>
            <a:r>
              <a:rPr lang="cs-CZ" sz="3200" b="1" dirty="0" smtClean="0">
                <a:solidFill>
                  <a:srgbClr val="FF0000"/>
                </a:solidFill>
                <a:latin typeface="Arial Black" pitchFamily="34" charset="0"/>
              </a:rPr>
              <a:t>Vlákno stonkové (LEN)</a:t>
            </a:r>
            <a:endParaRPr lang="cs-CZ" sz="32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XX. YY. 2016</a:t>
            </a:r>
            <a:endParaRPr lang="sk-SK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619672" y="6245225"/>
            <a:ext cx="6480720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PŘF MU  stonkových a listových vláken 2016 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22</a:t>
            </a:fld>
            <a:endParaRPr lang="sk-SK"/>
          </a:p>
        </p:txBody>
      </p:sp>
      <p:sp>
        <p:nvSpPr>
          <p:cNvPr id="13" name="TextovéPole 12"/>
          <p:cNvSpPr txBox="1"/>
          <p:nvPr/>
        </p:nvSpPr>
        <p:spPr>
          <a:xfrm>
            <a:off x="251520" y="2780928"/>
            <a:ext cx="38884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>
                <a:solidFill>
                  <a:srgbClr val="0000FF"/>
                </a:solidFill>
                <a:latin typeface="Arial Black" pitchFamily="34" charset="0"/>
              </a:rPr>
              <a:t>LEN – 180x,  z literatury, asi </a:t>
            </a:r>
            <a:r>
              <a:rPr lang="cs-CZ" u="sng" dirty="0" smtClean="0">
                <a:solidFill>
                  <a:srgbClr val="0000FF"/>
                </a:solidFill>
                <a:latin typeface="Arial Black" pitchFamily="34" charset="0"/>
              </a:rPr>
              <a:t>OPTICKÝ MIKROSKOP</a:t>
            </a:r>
            <a:endParaRPr lang="cs-CZ" u="sng" dirty="0">
              <a:solidFill>
                <a:srgbClr val="0000FF"/>
              </a:solidFill>
              <a:latin typeface="Arial Black" pitchFamily="34" charset="0"/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899592" y="4437112"/>
            <a:ext cx="39604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>
                <a:solidFill>
                  <a:srgbClr val="FF0000"/>
                </a:solidFill>
                <a:latin typeface="Arial Black" pitchFamily="34" charset="0"/>
              </a:rPr>
              <a:t>V LITERATUŘE </a:t>
            </a:r>
            <a:r>
              <a:rPr lang="cs-CZ" sz="2400" u="sng" dirty="0" smtClean="0">
                <a:solidFill>
                  <a:srgbClr val="FF0000"/>
                </a:solidFill>
                <a:latin typeface="Arial Black" pitchFamily="34" charset="0"/>
              </a:rPr>
              <a:t>NENÍ</a:t>
            </a:r>
            <a:r>
              <a:rPr lang="cs-CZ" sz="2400" dirty="0" smtClean="0">
                <a:solidFill>
                  <a:srgbClr val="FF0000"/>
                </a:solidFill>
                <a:latin typeface="Arial Black" pitchFamily="34" charset="0"/>
              </a:rPr>
              <a:t> UVEDENO MĚŘÍTKO, </a:t>
            </a:r>
          </a:p>
          <a:p>
            <a:r>
              <a:rPr lang="cs-CZ" sz="2400" dirty="0" smtClean="0">
                <a:solidFill>
                  <a:srgbClr val="FF0000"/>
                </a:solidFill>
                <a:latin typeface="Arial Black" pitchFamily="34" charset="0"/>
              </a:rPr>
              <a:t>NAPŘ. 1 </a:t>
            </a:r>
            <a:r>
              <a:rPr lang="cs-CZ" sz="2400" dirty="0" smtClean="0">
                <a:solidFill>
                  <a:srgbClr val="FF0000"/>
                </a:solidFill>
                <a:latin typeface="Symbol" pitchFamily="18" charset="2"/>
              </a:rPr>
              <a:t>m</a:t>
            </a:r>
            <a:r>
              <a:rPr lang="cs-CZ" sz="2400" dirty="0" smtClean="0">
                <a:solidFill>
                  <a:srgbClr val="FF0000"/>
                </a:solidFill>
                <a:latin typeface="Arial Black" pitchFamily="34" charset="0"/>
              </a:rPr>
              <a:t>m</a:t>
            </a:r>
            <a:endParaRPr lang="cs-CZ" sz="2400" dirty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14" name="Obrázek 13" descr="LEN vlákno 180x optický mikroskop, literatur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2025456" y="-937224"/>
            <a:ext cx="1831086" cy="5378958"/>
          </a:xfrm>
          <a:prstGeom prst="rect">
            <a:avLst/>
          </a:prstGeom>
        </p:spPr>
      </p:pic>
      <p:sp>
        <p:nvSpPr>
          <p:cNvPr id="16" name="TextovéPole 15"/>
          <p:cNvSpPr txBox="1"/>
          <p:nvPr/>
        </p:nvSpPr>
        <p:spPr>
          <a:xfrm>
            <a:off x="5724128" y="764704"/>
            <a:ext cx="20882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>
                <a:solidFill>
                  <a:srgbClr val="7030A0"/>
                </a:solidFill>
                <a:latin typeface="Arial Black" pitchFamily="34" charset="0"/>
              </a:rPr>
              <a:t>„KOLÍNKA“  na vlákně</a:t>
            </a:r>
            <a:endParaRPr lang="cs-CZ" sz="2400" dirty="0">
              <a:solidFill>
                <a:srgbClr val="7030A0"/>
              </a:solidFill>
              <a:latin typeface="Arial Black" pitchFamily="34" charset="0"/>
            </a:endParaRPr>
          </a:p>
        </p:txBody>
      </p:sp>
      <p:cxnSp>
        <p:nvCxnSpPr>
          <p:cNvPr id="18" name="Přímá spojovací šipka 17"/>
          <p:cNvCxnSpPr/>
          <p:nvPr/>
        </p:nvCxnSpPr>
        <p:spPr>
          <a:xfrm flipH="1">
            <a:off x="3419872" y="980728"/>
            <a:ext cx="2448272" cy="504056"/>
          </a:xfrm>
          <a:prstGeom prst="straightConnector1">
            <a:avLst/>
          </a:prstGeom>
          <a:ln w="38100">
            <a:solidFill>
              <a:srgbClr val="7030A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Přímá spojovací šipka 19"/>
          <p:cNvCxnSpPr/>
          <p:nvPr/>
        </p:nvCxnSpPr>
        <p:spPr>
          <a:xfrm flipH="1">
            <a:off x="3275856" y="980728"/>
            <a:ext cx="2520280" cy="1224136"/>
          </a:xfrm>
          <a:prstGeom prst="straightConnector1">
            <a:avLst/>
          </a:prstGeom>
          <a:ln w="38100">
            <a:solidFill>
              <a:srgbClr val="7030A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Obrázek 23" descr="KONOPÍ vlákno 180x optický mikroskop, literatur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5528424" y="2832616"/>
            <a:ext cx="2839679" cy="4032447"/>
          </a:xfrm>
          <a:prstGeom prst="rect">
            <a:avLst/>
          </a:prstGeom>
        </p:spPr>
      </p:pic>
      <p:sp>
        <p:nvSpPr>
          <p:cNvPr id="25" name="TextovéPole 24"/>
          <p:cNvSpPr txBox="1"/>
          <p:nvPr/>
        </p:nvSpPr>
        <p:spPr>
          <a:xfrm>
            <a:off x="5076056" y="2780928"/>
            <a:ext cx="38884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>
                <a:solidFill>
                  <a:srgbClr val="008000"/>
                </a:solidFill>
                <a:latin typeface="Arial Black" pitchFamily="34" charset="0"/>
              </a:rPr>
              <a:t>KONOPÍ – 180x,  z literatury, asi </a:t>
            </a:r>
            <a:r>
              <a:rPr lang="cs-CZ" u="sng" dirty="0" smtClean="0">
                <a:solidFill>
                  <a:srgbClr val="008000"/>
                </a:solidFill>
                <a:latin typeface="Arial Black" pitchFamily="34" charset="0"/>
              </a:rPr>
              <a:t>OPTICKÝ MIKROSKOP</a:t>
            </a:r>
            <a:endParaRPr lang="cs-CZ" u="sng" dirty="0">
              <a:solidFill>
                <a:srgbClr val="008000"/>
              </a:solidFill>
              <a:latin typeface="Arial Black" pitchFamily="34" charset="0"/>
            </a:endParaRPr>
          </a:p>
        </p:txBody>
      </p:sp>
      <p:cxnSp>
        <p:nvCxnSpPr>
          <p:cNvPr id="26" name="Přímá spojovací šipka 25"/>
          <p:cNvCxnSpPr/>
          <p:nvPr/>
        </p:nvCxnSpPr>
        <p:spPr>
          <a:xfrm>
            <a:off x="5948536" y="1133128"/>
            <a:ext cx="1287760" cy="3231976"/>
          </a:xfrm>
          <a:prstGeom prst="straightConnector1">
            <a:avLst/>
          </a:prstGeom>
          <a:ln w="38100">
            <a:solidFill>
              <a:srgbClr val="7030A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Přímá spojovací šipka 27"/>
          <p:cNvCxnSpPr/>
          <p:nvPr/>
        </p:nvCxnSpPr>
        <p:spPr>
          <a:xfrm flipH="1">
            <a:off x="5220072" y="980728"/>
            <a:ext cx="648072" cy="2952328"/>
          </a:xfrm>
          <a:prstGeom prst="straightConnector1">
            <a:avLst/>
          </a:prstGeom>
          <a:ln w="38100">
            <a:solidFill>
              <a:srgbClr val="7030A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792088"/>
          </a:xfrm>
        </p:spPr>
        <p:txBody>
          <a:bodyPr/>
          <a:lstStyle/>
          <a:p>
            <a:r>
              <a:rPr lang="cs-CZ" sz="3200" b="1" dirty="0" smtClean="0">
                <a:solidFill>
                  <a:srgbClr val="FF0000"/>
                </a:solidFill>
                <a:latin typeface="Arial Black" pitchFamily="34" charset="0"/>
              </a:rPr>
              <a:t>Vlákno stonkové (JUTA)</a:t>
            </a:r>
            <a:endParaRPr lang="cs-CZ" sz="32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XX. YY. 2016</a:t>
            </a:r>
            <a:endParaRPr lang="sk-SK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619672" y="6245225"/>
            <a:ext cx="6480720" cy="476250"/>
          </a:xfrm>
        </p:spPr>
        <p:txBody>
          <a:bodyPr/>
          <a:lstStyle/>
          <a:p>
            <a:pPr>
              <a:defRPr/>
            </a:pPr>
            <a:r>
              <a:rPr lang="pl-PL" dirty="0" smtClean="0"/>
              <a:t>PŘÍRODNÍ POLYMERY PŘF MU  stonkových a listových vláken 2016 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23</a:t>
            </a:fld>
            <a:endParaRPr lang="sk-SK"/>
          </a:p>
        </p:txBody>
      </p:sp>
      <p:sp>
        <p:nvSpPr>
          <p:cNvPr id="13" name="TextovéPole 12"/>
          <p:cNvSpPr txBox="1"/>
          <p:nvPr/>
        </p:nvSpPr>
        <p:spPr>
          <a:xfrm>
            <a:off x="251520" y="4149080"/>
            <a:ext cx="41044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>
                <a:solidFill>
                  <a:srgbClr val="C00000"/>
                </a:solidFill>
                <a:latin typeface="Arial Black" pitchFamily="34" charset="0"/>
              </a:rPr>
              <a:t> JUTA – 180x, z literatury, asi </a:t>
            </a:r>
            <a:r>
              <a:rPr lang="cs-CZ" u="sng" dirty="0" smtClean="0">
                <a:solidFill>
                  <a:srgbClr val="C00000"/>
                </a:solidFill>
                <a:latin typeface="Arial Black" pitchFamily="34" charset="0"/>
              </a:rPr>
              <a:t>OPTICKÝ MIKROSKOP</a:t>
            </a:r>
            <a:endParaRPr lang="cs-CZ" u="sng" dirty="0">
              <a:solidFill>
                <a:srgbClr val="C00000"/>
              </a:solidFill>
              <a:latin typeface="Arial Black" pitchFamily="34" charset="0"/>
            </a:endParaRPr>
          </a:p>
        </p:txBody>
      </p:sp>
      <p:pic>
        <p:nvPicPr>
          <p:cNvPr id="14" name="Obrázek 13" descr="JUTA vlákno 180x optický mikroskop, literatur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783480" y="448773"/>
            <a:ext cx="3184552" cy="4248472"/>
          </a:xfrm>
          <a:prstGeom prst="rect">
            <a:avLst/>
          </a:prstGeom>
        </p:spPr>
      </p:pic>
      <p:sp>
        <p:nvSpPr>
          <p:cNvPr id="16" name="TextovéPole 15"/>
          <p:cNvSpPr txBox="1"/>
          <p:nvPr/>
        </p:nvSpPr>
        <p:spPr>
          <a:xfrm>
            <a:off x="251520" y="4941168"/>
            <a:ext cx="39604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>
                <a:solidFill>
                  <a:srgbClr val="FF0000"/>
                </a:solidFill>
                <a:latin typeface="Arial Black" pitchFamily="34" charset="0"/>
              </a:rPr>
              <a:t>V LITERATUŘE </a:t>
            </a:r>
            <a:r>
              <a:rPr lang="cs-CZ" sz="2400" u="sng" dirty="0" smtClean="0">
                <a:solidFill>
                  <a:srgbClr val="FF0000"/>
                </a:solidFill>
                <a:latin typeface="Arial Black" pitchFamily="34" charset="0"/>
              </a:rPr>
              <a:t>NENÍ</a:t>
            </a:r>
            <a:r>
              <a:rPr lang="cs-CZ" sz="2400" dirty="0" smtClean="0">
                <a:solidFill>
                  <a:srgbClr val="FF0000"/>
                </a:solidFill>
                <a:latin typeface="Arial Black" pitchFamily="34" charset="0"/>
              </a:rPr>
              <a:t> UVEDENO MĚŘÍTKO, </a:t>
            </a:r>
          </a:p>
          <a:p>
            <a:r>
              <a:rPr lang="cs-CZ" sz="2400" dirty="0" smtClean="0">
                <a:solidFill>
                  <a:srgbClr val="FF0000"/>
                </a:solidFill>
                <a:latin typeface="Arial Black" pitchFamily="34" charset="0"/>
              </a:rPr>
              <a:t>NAPŘ. 1 </a:t>
            </a:r>
            <a:r>
              <a:rPr lang="cs-CZ" sz="2400" dirty="0" smtClean="0">
                <a:solidFill>
                  <a:srgbClr val="FF0000"/>
                </a:solidFill>
                <a:latin typeface="Symbol" pitchFamily="18" charset="2"/>
              </a:rPr>
              <a:t>m</a:t>
            </a:r>
            <a:r>
              <a:rPr lang="cs-CZ" sz="2400" dirty="0" smtClean="0">
                <a:solidFill>
                  <a:srgbClr val="FF0000"/>
                </a:solidFill>
                <a:latin typeface="Arial Black" pitchFamily="34" charset="0"/>
              </a:rPr>
              <a:t>m</a:t>
            </a:r>
            <a:endParaRPr lang="cs-CZ" sz="24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4716016" y="980728"/>
            <a:ext cx="40324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i="1" u="sng" dirty="0" smtClean="0">
                <a:solidFill>
                  <a:srgbClr val="C00000"/>
                </a:solidFill>
                <a:latin typeface="Arial Black" pitchFamily="34" charset="0"/>
              </a:rPr>
              <a:t>Nejsou </a:t>
            </a:r>
            <a:r>
              <a:rPr lang="cs-CZ" sz="2400" i="1" u="sng" dirty="0" smtClean="0">
                <a:solidFill>
                  <a:srgbClr val="C00000"/>
                </a:solidFill>
                <a:latin typeface="Arial Black" pitchFamily="34" charset="0"/>
              </a:rPr>
              <a:t>„KOLÍNKA“  </a:t>
            </a:r>
            <a:r>
              <a:rPr lang="cs-CZ" sz="2400" dirty="0" smtClean="0">
                <a:solidFill>
                  <a:srgbClr val="C00000"/>
                </a:solidFill>
                <a:latin typeface="Arial Black" pitchFamily="34" charset="0"/>
              </a:rPr>
              <a:t>na vlákně</a:t>
            </a:r>
            <a:endParaRPr lang="cs-CZ" sz="2400" dirty="0">
              <a:solidFill>
                <a:srgbClr val="C0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107504" y="116632"/>
            <a:ext cx="8928992" cy="504056"/>
          </a:xfrm>
        </p:spPr>
        <p:txBody>
          <a:bodyPr/>
          <a:lstStyle/>
          <a:p>
            <a:r>
              <a:rPr lang="cs-CZ" sz="3200" dirty="0" smtClean="0">
                <a:solidFill>
                  <a:srgbClr val="C00000"/>
                </a:solidFill>
                <a:latin typeface="Arial Black" pitchFamily="34" charset="0"/>
              </a:rPr>
              <a:t>Regenerovaná celulóza = VISKÓZA 1</a:t>
            </a:r>
            <a:endParaRPr lang="cs-CZ" sz="3200" dirty="0">
              <a:solidFill>
                <a:srgbClr val="C0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XX. YY. 2016</a:t>
            </a:r>
            <a:endParaRPr lang="sk-SK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619672" y="6245225"/>
            <a:ext cx="6480720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PŘF MU  stonkových a listových vláken 2016 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24</a:t>
            </a:fld>
            <a:endParaRPr lang="sk-SK"/>
          </a:p>
        </p:txBody>
      </p:sp>
      <p:pic>
        <p:nvPicPr>
          <p:cNvPr id="16" name="Obrázek 15" descr="netkanka viskoza 200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620688"/>
            <a:ext cx="4234849" cy="3672408"/>
          </a:xfrm>
          <a:prstGeom prst="rect">
            <a:avLst/>
          </a:prstGeom>
        </p:spPr>
      </p:pic>
      <p:sp>
        <p:nvSpPr>
          <p:cNvPr id="19" name="TextovéPole 18"/>
          <p:cNvSpPr txBox="1"/>
          <p:nvPr/>
        </p:nvSpPr>
        <p:spPr>
          <a:xfrm>
            <a:off x="251520" y="4509120"/>
            <a:ext cx="41764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>
                <a:solidFill>
                  <a:srgbClr val="C00000"/>
                </a:solidFill>
                <a:latin typeface="Arial Black" pitchFamily="34" charset="0"/>
              </a:rPr>
              <a:t>VISKÓZA – 200x</a:t>
            </a:r>
            <a:endParaRPr lang="cs-CZ" sz="2400" dirty="0"/>
          </a:p>
        </p:txBody>
      </p:sp>
      <p:sp>
        <p:nvSpPr>
          <p:cNvPr id="24" name="TextovéPole 23"/>
          <p:cNvSpPr txBox="1"/>
          <p:nvPr/>
        </p:nvSpPr>
        <p:spPr>
          <a:xfrm>
            <a:off x="4716016" y="4581128"/>
            <a:ext cx="41764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>
                <a:solidFill>
                  <a:srgbClr val="C00000"/>
                </a:solidFill>
                <a:latin typeface="Arial Black" pitchFamily="34" charset="0"/>
              </a:rPr>
              <a:t>VISKÓZA – 1000x</a:t>
            </a:r>
            <a:endParaRPr lang="cs-CZ" sz="2400" dirty="0"/>
          </a:p>
        </p:txBody>
      </p:sp>
      <p:pic>
        <p:nvPicPr>
          <p:cNvPr id="25" name="Obrázek 24" descr="netkanka viskoza 1kxM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99992" y="620688"/>
            <a:ext cx="4248472" cy="3684222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107504" y="116632"/>
            <a:ext cx="8928992" cy="504056"/>
          </a:xfrm>
        </p:spPr>
        <p:txBody>
          <a:bodyPr/>
          <a:lstStyle/>
          <a:p>
            <a:r>
              <a:rPr lang="cs-CZ" sz="3200" dirty="0" smtClean="0">
                <a:solidFill>
                  <a:srgbClr val="C00000"/>
                </a:solidFill>
                <a:latin typeface="Arial Black" pitchFamily="34" charset="0"/>
              </a:rPr>
              <a:t>Regenerovaná celulóza = VISKÓZA 2</a:t>
            </a:r>
            <a:endParaRPr lang="cs-CZ" sz="3200" dirty="0">
              <a:solidFill>
                <a:srgbClr val="C0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XX. YY. 2016</a:t>
            </a:r>
            <a:endParaRPr lang="sk-SK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619672" y="6245225"/>
            <a:ext cx="6480720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PŘF MU  stonkových a listových vláken 2016 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25</a:t>
            </a:fld>
            <a:endParaRPr lang="sk-SK"/>
          </a:p>
        </p:txBody>
      </p:sp>
      <p:sp>
        <p:nvSpPr>
          <p:cNvPr id="19" name="TextovéPole 18"/>
          <p:cNvSpPr txBox="1"/>
          <p:nvPr/>
        </p:nvSpPr>
        <p:spPr>
          <a:xfrm>
            <a:off x="251520" y="4509120"/>
            <a:ext cx="417646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dirty="0" smtClean="0">
                <a:solidFill>
                  <a:srgbClr val="C00000"/>
                </a:solidFill>
                <a:latin typeface="Arial Black" pitchFamily="34" charset="0"/>
              </a:rPr>
              <a:t>VISKÓZA – 5000x</a:t>
            </a:r>
            <a:endParaRPr lang="cs-CZ" sz="4000" dirty="0"/>
          </a:p>
        </p:txBody>
      </p:sp>
      <p:sp>
        <p:nvSpPr>
          <p:cNvPr id="24" name="TextovéPole 23"/>
          <p:cNvSpPr txBox="1"/>
          <p:nvPr/>
        </p:nvSpPr>
        <p:spPr>
          <a:xfrm>
            <a:off x="4716016" y="4581128"/>
            <a:ext cx="41764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>
                <a:solidFill>
                  <a:srgbClr val="C00000"/>
                </a:solidFill>
                <a:latin typeface="Arial Black" pitchFamily="34" charset="0"/>
              </a:rPr>
              <a:t>VISKÓZA – 1000x</a:t>
            </a:r>
            <a:endParaRPr lang="cs-CZ" sz="2400" dirty="0"/>
          </a:p>
        </p:txBody>
      </p:sp>
      <p:pic>
        <p:nvPicPr>
          <p:cNvPr id="25" name="Obrázek 24" descr="netkanka viskoza 1kxM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30579" y="620688"/>
            <a:ext cx="4317885" cy="3744416"/>
          </a:xfrm>
          <a:prstGeom prst="rect">
            <a:avLst/>
          </a:prstGeom>
        </p:spPr>
      </p:pic>
      <p:pic>
        <p:nvPicPr>
          <p:cNvPr id="10" name="Obrázek 9" descr="netkanka viskoza 5kx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505" y="692696"/>
            <a:ext cx="4248471" cy="3684221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107504" y="116632"/>
            <a:ext cx="8928992" cy="504056"/>
          </a:xfrm>
        </p:spPr>
        <p:txBody>
          <a:bodyPr/>
          <a:lstStyle/>
          <a:p>
            <a:r>
              <a:rPr lang="cs-CZ" sz="3200" dirty="0" smtClean="0">
                <a:solidFill>
                  <a:srgbClr val="C00000"/>
                </a:solidFill>
                <a:latin typeface="Arial Black" pitchFamily="34" charset="0"/>
              </a:rPr>
              <a:t>VISKÓZA X </a:t>
            </a:r>
            <a:r>
              <a:rPr lang="cs-CZ" sz="3200" dirty="0" smtClean="0">
                <a:solidFill>
                  <a:srgbClr val="0000FF"/>
                </a:solidFill>
                <a:latin typeface="Arial Black" pitchFamily="34" charset="0"/>
              </a:rPr>
              <a:t>konopí</a:t>
            </a:r>
            <a:r>
              <a:rPr lang="cs-CZ" sz="3200" dirty="0" smtClean="0">
                <a:solidFill>
                  <a:srgbClr val="C00000"/>
                </a:solidFill>
                <a:latin typeface="Arial Black" pitchFamily="34" charset="0"/>
              </a:rPr>
              <a:t> 1</a:t>
            </a:r>
            <a:endParaRPr lang="cs-CZ" sz="3200" dirty="0">
              <a:solidFill>
                <a:srgbClr val="C0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XX. YY. 2016</a:t>
            </a:r>
            <a:endParaRPr lang="sk-SK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619672" y="6245225"/>
            <a:ext cx="6480720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PŘF MU  stonkových a listových vláken 2016 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26</a:t>
            </a:fld>
            <a:endParaRPr lang="sk-SK"/>
          </a:p>
        </p:txBody>
      </p:sp>
      <p:pic>
        <p:nvPicPr>
          <p:cNvPr id="16" name="Obrázek 15" descr="netkanka viskoza 200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620688"/>
            <a:ext cx="4234849" cy="3672408"/>
          </a:xfrm>
          <a:prstGeom prst="rect">
            <a:avLst/>
          </a:prstGeom>
        </p:spPr>
      </p:pic>
      <p:sp>
        <p:nvSpPr>
          <p:cNvPr id="19" name="TextovéPole 18"/>
          <p:cNvSpPr txBox="1"/>
          <p:nvPr/>
        </p:nvSpPr>
        <p:spPr>
          <a:xfrm>
            <a:off x="251520" y="4509120"/>
            <a:ext cx="41764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>
                <a:solidFill>
                  <a:srgbClr val="C00000"/>
                </a:solidFill>
                <a:latin typeface="Arial Black" pitchFamily="34" charset="0"/>
              </a:rPr>
              <a:t>VISKÓZA – 200x</a:t>
            </a:r>
            <a:endParaRPr lang="cs-CZ" sz="2400" dirty="0"/>
          </a:p>
        </p:txBody>
      </p:sp>
      <p:pic>
        <p:nvPicPr>
          <p:cNvPr id="22" name="Obrázek 21" descr="Konopi 200x M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91646" y="620688"/>
            <a:ext cx="4234849" cy="3672408"/>
          </a:xfrm>
          <a:prstGeom prst="rect">
            <a:avLst/>
          </a:prstGeom>
        </p:spPr>
      </p:pic>
      <p:sp>
        <p:nvSpPr>
          <p:cNvPr id="23" name="TextovéPole 22"/>
          <p:cNvSpPr txBox="1"/>
          <p:nvPr/>
        </p:nvSpPr>
        <p:spPr>
          <a:xfrm>
            <a:off x="4644008" y="4509120"/>
            <a:ext cx="38884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KONOPÍ – 200x, SEM</a:t>
            </a:r>
            <a:endParaRPr lang="cs-CZ" sz="2400" dirty="0">
              <a:solidFill>
                <a:srgbClr val="0000FF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XX. YY. 2016</a:t>
            </a:r>
            <a:endParaRPr lang="sk-SK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619672" y="6245225"/>
            <a:ext cx="6480720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PŘF MU  stonkových a listových vláken 2016 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27</a:t>
            </a:fld>
            <a:endParaRPr lang="sk-SK"/>
          </a:p>
        </p:txBody>
      </p:sp>
      <p:sp>
        <p:nvSpPr>
          <p:cNvPr id="19" name="TextovéPole 18"/>
          <p:cNvSpPr txBox="1"/>
          <p:nvPr/>
        </p:nvSpPr>
        <p:spPr>
          <a:xfrm>
            <a:off x="251520" y="4509120"/>
            <a:ext cx="41764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>
                <a:solidFill>
                  <a:srgbClr val="C00000"/>
                </a:solidFill>
                <a:latin typeface="Arial Black" pitchFamily="34" charset="0"/>
              </a:rPr>
              <a:t>VISKÓZA – 1000x</a:t>
            </a:r>
            <a:endParaRPr lang="cs-CZ" sz="2400" dirty="0"/>
          </a:p>
        </p:txBody>
      </p:sp>
      <p:sp>
        <p:nvSpPr>
          <p:cNvPr id="23" name="TextovéPole 22"/>
          <p:cNvSpPr txBox="1"/>
          <p:nvPr/>
        </p:nvSpPr>
        <p:spPr>
          <a:xfrm>
            <a:off x="4644008" y="4509120"/>
            <a:ext cx="38884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KONOPÍ – 1000x, SEM</a:t>
            </a:r>
            <a:endParaRPr lang="cs-CZ" sz="2400" dirty="0">
              <a:solidFill>
                <a:srgbClr val="0000FF"/>
              </a:solidFill>
              <a:latin typeface="Arial Black" pitchFamily="34" charset="0"/>
            </a:endParaRPr>
          </a:p>
        </p:txBody>
      </p:sp>
      <p:pic>
        <p:nvPicPr>
          <p:cNvPr id="10" name="Obrázek 9" descr="netkanka viskoza 1kxM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692696"/>
            <a:ext cx="4286783" cy="3717445"/>
          </a:xfrm>
          <a:prstGeom prst="rect">
            <a:avLst/>
          </a:prstGeom>
        </p:spPr>
      </p:pic>
      <p:pic>
        <p:nvPicPr>
          <p:cNvPr id="11" name="Obrázek 10" descr="Konopi 1kx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99992" y="692695"/>
            <a:ext cx="4248472" cy="3684221"/>
          </a:xfrm>
          <a:prstGeom prst="rect">
            <a:avLst/>
          </a:prstGeom>
        </p:spPr>
      </p:pic>
      <p:sp>
        <p:nvSpPr>
          <p:cNvPr id="12" name="TextovéPole 11"/>
          <p:cNvSpPr txBox="1"/>
          <p:nvPr/>
        </p:nvSpPr>
        <p:spPr>
          <a:xfrm>
            <a:off x="179512" y="5013176"/>
            <a:ext cx="87129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>
                <a:solidFill>
                  <a:srgbClr val="FF0000"/>
                </a:solidFill>
                <a:latin typeface="Arial Black" pitchFamily="34" charset="0"/>
              </a:rPr>
              <a:t>VŠIMNĚTE SI:</a:t>
            </a:r>
          </a:p>
          <a:p>
            <a:pPr>
              <a:buFont typeface="Arial" pitchFamily="34" charset="0"/>
              <a:buChar char="•"/>
            </a:pPr>
            <a:r>
              <a:rPr lang="cs-CZ" sz="2400" dirty="0" smtClean="0">
                <a:solidFill>
                  <a:srgbClr val="FF0000"/>
                </a:solidFill>
                <a:latin typeface="Arial Black" pitchFamily="34" charset="0"/>
              </a:rPr>
              <a:t> Uniformity průměrů vláken u viskózy,</a:t>
            </a:r>
          </a:p>
          <a:p>
            <a:pPr>
              <a:buFont typeface="Arial" pitchFamily="34" charset="0"/>
              <a:buChar char="•"/>
            </a:pPr>
            <a:r>
              <a:rPr lang="cs-CZ" sz="2400" dirty="0" smtClean="0">
                <a:solidFill>
                  <a:srgbClr val="FF0000"/>
                </a:solidFill>
                <a:latin typeface="Arial Black" pitchFamily="34" charset="0"/>
              </a:rPr>
              <a:t> různého povrchu vláken</a:t>
            </a:r>
            <a:endParaRPr lang="cs-CZ" sz="24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14" name="Nadpis 6"/>
          <p:cNvSpPr txBox="1">
            <a:spLocks/>
          </p:cNvSpPr>
          <p:nvPr/>
        </p:nvSpPr>
        <p:spPr bwMode="auto">
          <a:xfrm>
            <a:off x="107504" y="116632"/>
            <a:ext cx="8928992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Black" pitchFamily="34" charset="0"/>
                <a:ea typeface="+mj-ea"/>
                <a:cs typeface="+mj-cs"/>
              </a:rPr>
              <a:t>VISKÓZA X </a:t>
            </a:r>
            <a:r>
              <a:rPr kumimoji="0" lang="cs-CZ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 Black" pitchFamily="34" charset="0"/>
                <a:ea typeface="+mj-ea"/>
                <a:cs typeface="+mj-cs"/>
              </a:rPr>
              <a:t>konopí</a:t>
            </a:r>
            <a:r>
              <a:rPr kumimoji="0" lang="cs-CZ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Black" pitchFamily="34" charset="0"/>
                <a:ea typeface="+mj-ea"/>
                <a:cs typeface="+mj-cs"/>
              </a:rPr>
              <a:t> 2</a:t>
            </a:r>
            <a:endParaRPr kumimoji="0" lang="cs-CZ" sz="3200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 Black" pitchFamily="34" charset="0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XX. YY. 2016</a:t>
            </a:r>
            <a:endParaRPr lang="sk-SK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619672" y="6245225"/>
            <a:ext cx="6480720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PŘF MU  stonkových a listových vláken 2016 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28</a:t>
            </a:fld>
            <a:endParaRPr lang="sk-SK"/>
          </a:p>
        </p:txBody>
      </p:sp>
      <p:sp>
        <p:nvSpPr>
          <p:cNvPr id="19" name="TextovéPole 18"/>
          <p:cNvSpPr txBox="1"/>
          <p:nvPr/>
        </p:nvSpPr>
        <p:spPr>
          <a:xfrm>
            <a:off x="251520" y="4509120"/>
            <a:ext cx="41764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>
                <a:solidFill>
                  <a:srgbClr val="C00000"/>
                </a:solidFill>
                <a:latin typeface="Arial Black" pitchFamily="34" charset="0"/>
              </a:rPr>
              <a:t>VISKÓZA – 5000x</a:t>
            </a:r>
            <a:endParaRPr lang="cs-CZ" sz="2400" dirty="0"/>
          </a:p>
        </p:txBody>
      </p:sp>
      <p:sp>
        <p:nvSpPr>
          <p:cNvPr id="23" name="TextovéPole 22"/>
          <p:cNvSpPr txBox="1"/>
          <p:nvPr/>
        </p:nvSpPr>
        <p:spPr>
          <a:xfrm>
            <a:off x="4644008" y="4509120"/>
            <a:ext cx="38884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KONOPÍ – 5000x, SEM</a:t>
            </a:r>
            <a:endParaRPr lang="cs-CZ" sz="2400" dirty="0">
              <a:solidFill>
                <a:srgbClr val="0000FF"/>
              </a:solidFill>
              <a:latin typeface="Arial Black" pitchFamily="34" charset="0"/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179512" y="5013176"/>
            <a:ext cx="87129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>
                <a:solidFill>
                  <a:srgbClr val="FF0000"/>
                </a:solidFill>
                <a:latin typeface="Arial Black" pitchFamily="34" charset="0"/>
              </a:rPr>
              <a:t>VŠIMNĚTE SI:</a:t>
            </a:r>
          </a:p>
          <a:p>
            <a:pPr>
              <a:buFont typeface="Arial" pitchFamily="34" charset="0"/>
              <a:buChar char="•"/>
            </a:pPr>
            <a:r>
              <a:rPr lang="cs-CZ" sz="2400" dirty="0" smtClean="0">
                <a:solidFill>
                  <a:srgbClr val="FF0000"/>
                </a:solidFill>
                <a:latin typeface="Arial Black" pitchFamily="34" charset="0"/>
              </a:rPr>
              <a:t> Uniformity průměrů vláken u viskózy,</a:t>
            </a:r>
          </a:p>
          <a:p>
            <a:pPr>
              <a:buFont typeface="Arial" pitchFamily="34" charset="0"/>
              <a:buChar char="•"/>
            </a:pPr>
            <a:r>
              <a:rPr lang="cs-CZ" sz="2400" dirty="0" smtClean="0">
                <a:solidFill>
                  <a:srgbClr val="FF0000"/>
                </a:solidFill>
                <a:latin typeface="Arial Black" pitchFamily="34" charset="0"/>
              </a:rPr>
              <a:t> různého povrchu vláken</a:t>
            </a:r>
            <a:endParaRPr lang="cs-CZ" sz="24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14" name="Nadpis 6"/>
          <p:cNvSpPr>
            <a:spLocks noGrp="1"/>
          </p:cNvSpPr>
          <p:nvPr>
            <p:ph type="title"/>
          </p:nvPr>
        </p:nvSpPr>
        <p:spPr>
          <a:xfrm>
            <a:off x="107504" y="116632"/>
            <a:ext cx="8928992" cy="504056"/>
          </a:xfrm>
        </p:spPr>
        <p:txBody>
          <a:bodyPr/>
          <a:lstStyle/>
          <a:p>
            <a:r>
              <a:rPr lang="cs-CZ" sz="3200" dirty="0" smtClean="0">
                <a:solidFill>
                  <a:srgbClr val="C00000"/>
                </a:solidFill>
                <a:latin typeface="Arial Black" pitchFamily="34" charset="0"/>
              </a:rPr>
              <a:t>VISKÓZA X </a:t>
            </a:r>
            <a:r>
              <a:rPr lang="cs-CZ" sz="3200" dirty="0" smtClean="0">
                <a:solidFill>
                  <a:srgbClr val="0000FF"/>
                </a:solidFill>
                <a:latin typeface="Arial Black" pitchFamily="34" charset="0"/>
              </a:rPr>
              <a:t>konopí</a:t>
            </a:r>
            <a:r>
              <a:rPr lang="cs-CZ" sz="3200" dirty="0" smtClean="0">
                <a:solidFill>
                  <a:srgbClr val="C00000"/>
                </a:solidFill>
                <a:latin typeface="Arial Black" pitchFamily="34" charset="0"/>
              </a:rPr>
              <a:t> 3</a:t>
            </a:r>
            <a:endParaRPr lang="cs-CZ" sz="3200" dirty="0">
              <a:solidFill>
                <a:srgbClr val="C00000"/>
              </a:solidFill>
              <a:latin typeface="Arial Black" pitchFamily="34" charset="0"/>
            </a:endParaRPr>
          </a:p>
        </p:txBody>
      </p:sp>
      <p:pic>
        <p:nvPicPr>
          <p:cNvPr id="15" name="Obrázek 14" descr="netkanka viskoza 5k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620688"/>
            <a:ext cx="4320480" cy="3746667"/>
          </a:xfrm>
          <a:prstGeom prst="rect">
            <a:avLst/>
          </a:prstGeom>
        </p:spPr>
      </p:pic>
      <p:pic>
        <p:nvPicPr>
          <p:cNvPr id="16" name="Obrázek 15" descr="Konopi 5kx b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83028" y="620688"/>
            <a:ext cx="4317885" cy="3744416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XX. YY. 2016</a:t>
            </a:r>
            <a:endParaRPr lang="sk-SK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stonkových a listových vláken 2016 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29</a:t>
            </a:fld>
            <a:endParaRPr lang="sk-SK"/>
          </a:p>
        </p:txBody>
      </p:sp>
      <p:pic>
        <p:nvPicPr>
          <p:cNvPr id="14" name="Obrázek 13" descr="img49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0800000">
            <a:off x="107504" y="188640"/>
            <a:ext cx="4232210" cy="6237312"/>
          </a:xfrm>
          <a:prstGeom prst="rect">
            <a:avLst/>
          </a:prstGeom>
        </p:spPr>
      </p:pic>
      <p:sp>
        <p:nvSpPr>
          <p:cNvPr id="15" name="TextovéPole 14"/>
          <p:cNvSpPr txBox="1"/>
          <p:nvPr/>
        </p:nvSpPr>
        <p:spPr>
          <a:xfrm>
            <a:off x="4499992" y="188640"/>
            <a:ext cx="439248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dirty="0" smtClean="0">
                <a:solidFill>
                  <a:srgbClr val="FF0000"/>
                </a:solidFill>
                <a:latin typeface="Arial Black" pitchFamily="34" charset="0"/>
              </a:rPr>
              <a:t>Další </a:t>
            </a:r>
            <a:r>
              <a:rPr lang="cs-CZ" sz="3600" i="1" dirty="0" smtClean="0">
                <a:solidFill>
                  <a:srgbClr val="008000"/>
                </a:solidFill>
                <a:latin typeface="Arial Black" pitchFamily="34" charset="0"/>
              </a:rPr>
              <a:t>OBRÁZKY</a:t>
            </a:r>
            <a:r>
              <a:rPr lang="cs-CZ" sz="3600" dirty="0" smtClean="0">
                <a:solidFill>
                  <a:srgbClr val="FF0000"/>
                </a:solidFill>
                <a:latin typeface="Arial Black" pitchFamily="34" charset="0"/>
              </a:rPr>
              <a:t> a popisy jsou z této knihy.</a:t>
            </a:r>
          </a:p>
          <a:p>
            <a:r>
              <a:rPr lang="cs-CZ" sz="3600" dirty="0" smtClean="0">
                <a:solidFill>
                  <a:srgbClr val="FF0000"/>
                </a:solidFill>
                <a:latin typeface="Arial Black" pitchFamily="34" charset="0"/>
              </a:rPr>
              <a:t>Je v knihovně v Kampusu.</a:t>
            </a:r>
            <a:endParaRPr lang="cs-CZ" sz="36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16" name="TextovéPole 15"/>
          <p:cNvSpPr txBox="1"/>
          <p:nvPr/>
        </p:nvSpPr>
        <p:spPr>
          <a:xfrm>
            <a:off x="4499992" y="3140968"/>
            <a:ext cx="4464496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400" dirty="0" smtClean="0">
                <a:solidFill>
                  <a:srgbClr val="0000FF"/>
                </a:solidFill>
                <a:latin typeface="Arial Black" pitchFamily="34" charset="0"/>
              </a:rPr>
              <a:t>MŮŽETE SI NA POPISECH POTRÉNOVAT ANGLIČTINU</a:t>
            </a:r>
            <a:endParaRPr lang="cs-CZ" sz="4400" dirty="0">
              <a:solidFill>
                <a:srgbClr val="0000FF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XX. YY. 2016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1835696" y="6245225"/>
            <a:ext cx="6408712" cy="476250"/>
          </a:xfrm>
        </p:spPr>
        <p:txBody>
          <a:bodyPr/>
          <a:lstStyle/>
          <a:p>
            <a:pPr>
              <a:defRPr/>
            </a:pPr>
            <a:r>
              <a:rPr lang="pl-PL" dirty="0" smtClean="0"/>
              <a:t>PŘÍRODNÍ POLYMERY PŘF MU  stonkových a listových vláken 2016 </a:t>
            </a:r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3</a:t>
            </a:fld>
            <a:endParaRPr lang="sk-SK"/>
          </a:p>
        </p:txBody>
      </p:sp>
      <p:sp>
        <p:nvSpPr>
          <p:cNvPr id="6" name="TextovéPole 5"/>
          <p:cNvSpPr txBox="1"/>
          <p:nvPr/>
        </p:nvSpPr>
        <p:spPr>
          <a:xfrm>
            <a:off x="395536" y="404664"/>
            <a:ext cx="8136904" cy="286232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4800" dirty="0" smtClean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cs-CZ" sz="4800" cap="all" dirty="0" smtClean="0">
                <a:solidFill>
                  <a:srgbClr val="FF0000"/>
                </a:solidFill>
                <a:latin typeface="Arial Black" pitchFamily="34" charset="0"/>
              </a:rPr>
              <a:t>juta, konopí </a:t>
            </a:r>
            <a:r>
              <a:rPr lang="cs-CZ" sz="4800" dirty="0" smtClean="0">
                <a:solidFill>
                  <a:srgbClr val="FF0000"/>
                </a:solidFill>
                <a:latin typeface="Arial Black" pitchFamily="34" charset="0"/>
              </a:rPr>
              <a:t>a </a:t>
            </a:r>
            <a:r>
              <a:rPr lang="cs-CZ" sz="4800" b="1" dirty="0" smtClean="0">
                <a:solidFill>
                  <a:srgbClr val="FF0000"/>
                </a:solidFill>
                <a:latin typeface="Arial Black" pitchFamily="34" charset="0"/>
              </a:rPr>
              <a:t>SISAL </a:t>
            </a:r>
            <a:r>
              <a:rPr lang="cs-CZ" sz="4400" b="1" dirty="0" smtClean="0">
                <a:solidFill>
                  <a:srgbClr val="FF0000"/>
                </a:solidFill>
                <a:latin typeface="Arial Black" pitchFamily="34" charset="0"/>
              </a:rPr>
              <a:t>pokud není jinak uvedeno) jsou BEZ VENKOVNÍ EXPOZICE </a:t>
            </a:r>
            <a:endParaRPr lang="cs-CZ" sz="4800" dirty="0">
              <a:solidFill>
                <a:srgbClr val="FF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36104"/>
          </a:xfrm>
        </p:spPr>
        <p:txBody>
          <a:bodyPr/>
          <a:lstStyle/>
          <a:p>
            <a:r>
              <a:rPr lang="cs-CZ" sz="3200" b="1" dirty="0" smtClean="0">
                <a:solidFill>
                  <a:srgbClr val="FF0000"/>
                </a:solidFill>
                <a:latin typeface="Arial Black" pitchFamily="34" charset="0"/>
              </a:rPr>
              <a:t>Vlákno květové celulózové (BAVLNA)</a:t>
            </a:r>
            <a:endParaRPr lang="cs-CZ" sz="32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XX. YY. 2016</a:t>
            </a:r>
            <a:endParaRPr lang="sk-SK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619672" y="6245225"/>
            <a:ext cx="6480720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PŘF MU  stonkových a listových vláken 2016 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30</a:t>
            </a:fld>
            <a:endParaRPr lang="sk-SK"/>
          </a:p>
        </p:txBody>
      </p:sp>
      <p:pic>
        <p:nvPicPr>
          <p:cNvPr id="9" name="Obrázek 8" descr="img50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3789039"/>
            <a:ext cx="8496944" cy="2210029"/>
          </a:xfrm>
          <a:prstGeom prst="rect">
            <a:avLst/>
          </a:prstGeom>
        </p:spPr>
      </p:pic>
      <p:pic>
        <p:nvPicPr>
          <p:cNvPr id="10" name="Obrázek 9" descr="img51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0800000">
            <a:off x="251520" y="980728"/>
            <a:ext cx="8424936" cy="2484774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24744"/>
          </a:xfrm>
        </p:spPr>
        <p:txBody>
          <a:bodyPr/>
          <a:lstStyle/>
          <a:p>
            <a:r>
              <a:rPr lang="cs-CZ" sz="3200" b="1" dirty="0" smtClean="0">
                <a:solidFill>
                  <a:srgbClr val="FF0000"/>
                </a:solidFill>
                <a:latin typeface="Arial Black" pitchFamily="34" charset="0"/>
              </a:rPr>
              <a:t>Vlákno květové celulózové (</a:t>
            </a:r>
            <a:r>
              <a:rPr lang="cs-CZ" sz="3200" b="1" dirty="0" smtClean="0">
                <a:solidFill>
                  <a:srgbClr val="0000FF"/>
                </a:solidFill>
                <a:latin typeface="Arial Black" pitchFamily="34" charset="0"/>
              </a:rPr>
              <a:t>MERCEROVANÁ</a:t>
            </a:r>
            <a:r>
              <a:rPr lang="cs-CZ" sz="3200" b="1" dirty="0" smtClean="0">
                <a:solidFill>
                  <a:srgbClr val="FF0000"/>
                </a:solidFill>
                <a:latin typeface="Arial Black" pitchFamily="34" charset="0"/>
              </a:rPr>
              <a:t> BAVLNA)</a:t>
            </a:r>
            <a:endParaRPr lang="cs-CZ" sz="32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XX. YY. 2016</a:t>
            </a:r>
            <a:endParaRPr lang="sk-SK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619672" y="6245225"/>
            <a:ext cx="6480720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PŘF MU  stonkových a listových vláken 2016 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31</a:t>
            </a:fld>
            <a:endParaRPr lang="sk-SK"/>
          </a:p>
        </p:txBody>
      </p:sp>
      <p:pic>
        <p:nvPicPr>
          <p:cNvPr id="11" name="Obrázek 10" descr="img5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19" y="3861048"/>
            <a:ext cx="8666963" cy="1728192"/>
          </a:xfrm>
          <a:prstGeom prst="rect">
            <a:avLst/>
          </a:prstGeom>
        </p:spPr>
      </p:pic>
      <p:pic>
        <p:nvPicPr>
          <p:cNvPr id="12" name="Obrázek 11" descr="img51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0800000">
            <a:off x="179512" y="1196750"/>
            <a:ext cx="8640960" cy="2548486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432048"/>
          </a:xfrm>
        </p:spPr>
        <p:txBody>
          <a:bodyPr/>
          <a:lstStyle/>
          <a:p>
            <a:r>
              <a:rPr lang="cs-CZ" sz="3200" b="1" dirty="0" smtClean="0">
                <a:solidFill>
                  <a:srgbClr val="FF0000"/>
                </a:solidFill>
                <a:latin typeface="Arial Black" pitchFamily="34" charset="0"/>
              </a:rPr>
              <a:t>Vlákno stonkové celulózové (JUTA)</a:t>
            </a:r>
            <a:endParaRPr lang="cs-CZ" sz="32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XX. YY. 2016</a:t>
            </a:r>
            <a:endParaRPr lang="sk-SK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619672" y="6245225"/>
            <a:ext cx="6480720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PŘF MU  stonkových a listových vláken 2016 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32</a:t>
            </a:fld>
            <a:endParaRPr lang="sk-SK"/>
          </a:p>
        </p:txBody>
      </p:sp>
      <p:pic>
        <p:nvPicPr>
          <p:cNvPr id="11" name="Obrázek 10" descr="img50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4077072"/>
            <a:ext cx="8352928" cy="1983652"/>
          </a:xfrm>
          <a:prstGeom prst="rect">
            <a:avLst/>
          </a:prstGeom>
        </p:spPr>
      </p:pic>
      <p:pic>
        <p:nvPicPr>
          <p:cNvPr id="13" name="Obrázek 12" descr="img51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980727"/>
            <a:ext cx="8496944" cy="2506011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36104"/>
          </a:xfrm>
        </p:spPr>
        <p:txBody>
          <a:bodyPr/>
          <a:lstStyle/>
          <a:p>
            <a:r>
              <a:rPr lang="cs-CZ" sz="3200" b="1" dirty="0" smtClean="0">
                <a:solidFill>
                  <a:srgbClr val="FF0000"/>
                </a:solidFill>
                <a:latin typeface="Arial Black" pitchFamily="34" charset="0"/>
              </a:rPr>
              <a:t>Vlákno stonkové celulózové (LEN)</a:t>
            </a:r>
            <a:endParaRPr lang="cs-CZ" sz="32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XX. YY. 2016</a:t>
            </a:r>
            <a:endParaRPr lang="sk-SK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619672" y="6245225"/>
            <a:ext cx="6480720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PŘF MU  stonkových a listových vláken 2016 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33</a:t>
            </a:fld>
            <a:endParaRPr lang="sk-SK"/>
          </a:p>
        </p:txBody>
      </p:sp>
      <p:pic>
        <p:nvPicPr>
          <p:cNvPr id="11" name="Obrázek 10" descr="img51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1196751"/>
            <a:ext cx="8208912" cy="2518999"/>
          </a:xfrm>
          <a:prstGeom prst="rect">
            <a:avLst/>
          </a:prstGeom>
        </p:spPr>
      </p:pic>
      <p:pic>
        <p:nvPicPr>
          <p:cNvPr id="12" name="Obrázek 11" descr="img50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19" y="4149080"/>
            <a:ext cx="8666965" cy="1512168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080120"/>
          </a:xfrm>
        </p:spPr>
        <p:txBody>
          <a:bodyPr/>
          <a:lstStyle/>
          <a:p>
            <a:r>
              <a:rPr lang="cs-CZ" sz="3200" b="1" dirty="0" smtClean="0">
                <a:solidFill>
                  <a:srgbClr val="FF0000"/>
                </a:solidFill>
                <a:latin typeface="Arial Black" pitchFamily="34" charset="0"/>
              </a:rPr>
              <a:t>Vlákno stonkové celulózové (KONOPÍ)</a:t>
            </a:r>
            <a:endParaRPr lang="cs-CZ" sz="32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XX. YY. 2016</a:t>
            </a:r>
            <a:endParaRPr lang="sk-SK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619672" y="6245225"/>
            <a:ext cx="6480720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PŘF MU  stonkových a listových vláken 2016 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34</a:t>
            </a:fld>
            <a:endParaRPr lang="sk-SK"/>
          </a:p>
        </p:txBody>
      </p:sp>
      <p:pic>
        <p:nvPicPr>
          <p:cNvPr id="13" name="Obrázek 12" descr="img50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4656503"/>
            <a:ext cx="8352928" cy="1457377"/>
          </a:xfrm>
          <a:prstGeom prst="rect">
            <a:avLst/>
          </a:prstGeom>
        </p:spPr>
      </p:pic>
      <p:pic>
        <p:nvPicPr>
          <p:cNvPr id="14" name="Obrázek 13" descr="img49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1340767"/>
            <a:ext cx="8424936" cy="2675217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080120"/>
          </a:xfrm>
        </p:spPr>
        <p:txBody>
          <a:bodyPr/>
          <a:lstStyle/>
          <a:p>
            <a:r>
              <a:rPr lang="cs-CZ" sz="3200" b="1" dirty="0" smtClean="0">
                <a:solidFill>
                  <a:srgbClr val="FF0000"/>
                </a:solidFill>
                <a:latin typeface="Arial Black" pitchFamily="34" charset="0"/>
              </a:rPr>
              <a:t>Vlákno stonkové celulózové (RAMIE)</a:t>
            </a:r>
            <a:endParaRPr lang="cs-CZ" sz="32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XX. YY. 2016</a:t>
            </a:r>
            <a:endParaRPr lang="sk-SK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619672" y="6245225"/>
            <a:ext cx="6480720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PŘF MU  stonkových a listových vláken 2016 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35</a:t>
            </a:fld>
            <a:endParaRPr lang="sk-SK"/>
          </a:p>
        </p:txBody>
      </p:sp>
      <p:pic>
        <p:nvPicPr>
          <p:cNvPr id="8" name="Obrázek 7" descr="img49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1412776"/>
            <a:ext cx="8496944" cy="2698082"/>
          </a:xfrm>
          <a:prstGeom prst="rect">
            <a:avLst/>
          </a:prstGeom>
        </p:spPr>
      </p:pic>
      <p:pic>
        <p:nvPicPr>
          <p:cNvPr id="9" name="Obrázek 8" descr="img50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4581128"/>
            <a:ext cx="8208912" cy="1556024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080120"/>
          </a:xfrm>
        </p:spPr>
        <p:txBody>
          <a:bodyPr/>
          <a:lstStyle/>
          <a:p>
            <a:r>
              <a:rPr lang="cs-CZ" sz="3200" b="1" dirty="0" smtClean="0">
                <a:solidFill>
                  <a:srgbClr val="FF0000"/>
                </a:solidFill>
                <a:latin typeface="Arial Black" pitchFamily="34" charset="0"/>
              </a:rPr>
              <a:t>Vlákno živočišné bílkovinné (HEDVÁBÍ)</a:t>
            </a:r>
            <a:endParaRPr lang="cs-CZ" sz="32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XX. YY. 2016</a:t>
            </a:r>
            <a:endParaRPr lang="sk-SK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619672" y="6245225"/>
            <a:ext cx="6480720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PŘF MU  stonkových a listových vláken 2016 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36</a:t>
            </a:fld>
            <a:endParaRPr lang="sk-SK"/>
          </a:p>
        </p:txBody>
      </p:sp>
      <p:pic>
        <p:nvPicPr>
          <p:cNvPr id="10" name="Obrázek 9" descr="img49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1340767"/>
            <a:ext cx="8352928" cy="2404329"/>
          </a:xfrm>
          <a:prstGeom prst="rect">
            <a:avLst/>
          </a:prstGeom>
        </p:spPr>
      </p:pic>
      <p:pic>
        <p:nvPicPr>
          <p:cNvPr id="11" name="Obrázek 10" descr="img50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4077072"/>
            <a:ext cx="8352928" cy="1862204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584176"/>
          </a:xfrm>
        </p:spPr>
        <p:txBody>
          <a:bodyPr/>
          <a:lstStyle/>
          <a:p>
            <a:r>
              <a:rPr lang="cs-CZ" sz="3200" b="1" dirty="0" smtClean="0">
                <a:solidFill>
                  <a:srgbClr val="FF0000"/>
                </a:solidFill>
                <a:latin typeface="Arial Black" pitchFamily="34" charset="0"/>
              </a:rPr>
              <a:t>Vlákno živočišné bílkovinné (HEDVÁBÍ po oddělení glykoproteinu SERICINU)</a:t>
            </a:r>
            <a:endParaRPr lang="cs-CZ" sz="32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XX. YY. 2016</a:t>
            </a:r>
            <a:endParaRPr lang="sk-SK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619672" y="6245225"/>
            <a:ext cx="6480720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PŘF MU  stonkových a listových vláken 2016 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37</a:t>
            </a:fld>
            <a:endParaRPr lang="sk-SK"/>
          </a:p>
        </p:txBody>
      </p:sp>
      <p:pic>
        <p:nvPicPr>
          <p:cNvPr id="8" name="Obrázek 7" descr="img5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0800000">
            <a:off x="179512" y="1700807"/>
            <a:ext cx="8568952" cy="2699807"/>
          </a:xfrm>
          <a:prstGeom prst="rect">
            <a:avLst/>
          </a:prstGeom>
        </p:spPr>
      </p:pic>
      <p:pic>
        <p:nvPicPr>
          <p:cNvPr id="9" name="Obrázek 8" descr="img51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4437112"/>
            <a:ext cx="8424936" cy="1728192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584176"/>
          </a:xfrm>
        </p:spPr>
        <p:txBody>
          <a:bodyPr/>
          <a:lstStyle/>
          <a:p>
            <a:r>
              <a:rPr lang="cs-CZ" sz="3200" b="1" dirty="0" smtClean="0">
                <a:solidFill>
                  <a:srgbClr val="FF0000"/>
                </a:solidFill>
                <a:latin typeface="Arial Black" pitchFamily="34" charset="0"/>
              </a:rPr>
              <a:t>Vlákno živočišné bílkovinné (</a:t>
            </a:r>
            <a:r>
              <a:rPr lang="cs-CZ" sz="3200" b="1" dirty="0" smtClean="0">
                <a:solidFill>
                  <a:srgbClr val="0000FF"/>
                </a:solidFill>
                <a:latin typeface="Arial Black" pitchFamily="34" charset="0"/>
              </a:rPr>
              <a:t>PAVOUČÍ</a:t>
            </a:r>
            <a:r>
              <a:rPr lang="cs-CZ" sz="3200" b="1" dirty="0" smtClean="0">
                <a:solidFill>
                  <a:srgbClr val="FF0000"/>
                </a:solidFill>
                <a:latin typeface="Arial Black" pitchFamily="34" charset="0"/>
              </a:rPr>
              <a:t> HEDVÁBÍ)</a:t>
            </a:r>
            <a:endParaRPr lang="cs-CZ" sz="32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XX. YY. 2016</a:t>
            </a:r>
            <a:endParaRPr lang="sk-SK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619672" y="6245225"/>
            <a:ext cx="6480720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PŘF MU  stonkových a listových vláken 2016 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38</a:t>
            </a:fld>
            <a:endParaRPr lang="sk-SK"/>
          </a:p>
        </p:txBody>
      </p:sp>
      <p:pic>
        <p:nvPicPr>
          <p:cNvPr id="10" name="Obrázek 9" descr="img51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0800000">
            <a:off x="323528" y="4581128"/>
            <a:ext cx="8424936" cy="1469940"/>
          </a:xfrm>
          <a:prstGeom prst="rect">
            <a:avLst/>
          </a:prstGeom>
        </p:spPr>
      </p:pic>
      <p:pic>
        <p:nvPicPr>
          <p:cNvPr id="11" name="Obrázek 10" descr="img5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0800000">
            <a:off x="179512" y="1988840"/>
            <a:ext cx="8568952" cy="2606300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648072"/>
          </a:xfrm>
        </p:spPr>
        <p:txBody>
          <a:bodyPr/>
          <a:lstStyle/>
          <a:p>
            <a:r>
              <a:rPr lang="cs-CZ" sz="3200" b="1" dirty="0" smtClean="0">
                <a:solidFill>
                  <a:srgbClr val="FF0000"/>
                </a:solidFill>
                <a:latin typeface="Arial Black" pitchFamily="34" charset="0"/>
              </a:rPr>
              <a:t>Vlákno živočišné bílkovinné (VLNA)</a:t>
            </a:r>
            <a:endParaRPr lang="cs-CZ" sz="32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XX. YY. 2016</a:t>
            </a:r>
            <a:endParaRPr lang="sk-SK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619672" y="6245225"/>
            <a:ext cx="6480720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PŘF MU  stonkových a listových vláken 2016 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39</a:t>
            </a:fld>
            <a:endParaRPr lang="sk-SK"/>
          </a:p>
        </p:txBody>
      </p:sp>
      <p:pic>
        <p:nvPicPr>
          <p:cNvPr id="8" name="Obrázek 7" descr="img5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0800000">
            <a:off x="179512" y="908720"/>
            <a:ext cx="8676456" cy="2638998"/>
          </a:xfrm>
          <a:prstGeom prst="rect">
            <a:avLst/>
          </a:prstGeom>
        </p:spPr>
      </p:pic>
      <p:pic>
        <p:nvPicPr>
          <p:cNvPr id="9" name="Obrázek 8" descr="img51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0800000">
            <a:off x="323527" y="3861048"/>
            <a:ext cx="8666963" cy="2088232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792088"/>
          </a:xfrm>
        </p:spPr>
        <p:txBody>
          <a:bodyPr/>
          <a:lstStyle/>
          <a:p>
            <a:r>
              <a:rPr lang="cs-CZ" sz="3200" b="1" dirty="0" smtClean="0">
                <a:solidFill>
                  <a:srgbClr val="FF0000"/>
                </a:solidFill>
                <a:latin typeface="Arial Black" pitchFamily="34" charset="0"/>
              </a:rPr>
              <a:t>Vlákno listové (SISAL)</a:t>
            </a:r>
            <a:endParaRPr lang="cs-CZ" sz="32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XX. YY. 2016</a:t>
            </a:r>
            <a:endParaRPr lang="sk-SK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619672" y="6245225"/>
            <a:ext cx="6480720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PŘF MU  stonkových a listových vláken 2016 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4</a:t>
            </a:fld>
            <a:endParaRPr lang="sk-SK"/>
          </a:p>
        </p:txBody>
      </p:sp>
      <p:sp>
        <p:nvSpPr>
          <p:cNvPr id="13" name="TextovéPole 12"/>
          <p:cNvSpPr txBox="1"/>
          <p:nvPr/>
        </p:nvSpPr>
        <p:spPr>
          <a:xfrm>
            <a:off x="251520" y="4797152"/>
            <a:ext cx="3888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>
                <a:solidFill>
                  <a:srgbClr val="008000"/>
                </a:solidFill>
                <a:latin typeface="Arial Black" pitchFamily="34" charset="0"/>
              </a:rPr>
              <a:t> SISAL – 200x</a:t>
            </a:r>
            <a:endParaRPr lang="cs-CZ" dirty="0">
              <a:solidFill>
                <a:srgbClr val="008000"/>
              </a:solidFill>
              <a:latin typeface="Arial Black" pitchFamily="34" charset="0"/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4499992" y="4797152"/>
            <a:ext cx="3888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>
                <a:solidFill>
                  <a:srgbClr val="0000FF"/>
                </a:solidFill>
                <a:latin typeface="Arial Black" pitchFamily="34" charset="0"/>
              </a:rPr>
              <a:t> SISAL</a:t>
            </a:r>
            <a:r>
              <a:rPr lang="cs-CZ" dirty="0" smtClean="0">
                <a:solidFill>
                  <a:srgbClr val="008000"/>
                </a:solidFill>
                <a:latin typeface="Arial Black" pitchFamily="34" charset="0"/>
              </a:rPr>
              <a:t> </a:t>
            </a:r>
            <a:r>
              <a:rPr lang="cs-CZ" dirty="0" smtClean="0">
                <a:solidFill>
                  <a:srgbClr val="0000FF"/>
                </a:solidFill>
                <a:latin typeface="Arial Black" pitchFamily="34" charset="0"/>
              </a:rPr>
              <a:t>– 500x</a:t>
            </a:r>
            <a:endParaRPr lang="cs-CZ" dirty="0">
              <a:solidFill>
                <a:srgbClr val="0000FF"/>
              </a:solidFill>
              <a:latin typeface="Arial Black" pitchFamily="34" charset="0"/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179512" y="5373216"/>
            <a:ext cx="87849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smtClean="0">
                <a:solidFill>
                  <a:srgbClr val="FF0000"/>
                </a:solidFill>
                <a:latin typeface="Arial Black" pitchFamily="34" charset="0"/>
              </a:rPr>
              <a:t>VLÁKNA MAJÍ PRŮMĚR 15 – 20 </a:t>
            </a:r>
            <a:r>
              <a:rPr lang="cs-CZ" sz="2400" b="1" dirty="0" smtClean="0">
                <a:solidFill>
                  <a:srgbClr val="FF0000"/>
                </a:solidFill>
                <a:latin typeface="Symbol" pitchFamily="18" charset="2"/>
              </a:rPr>
              <a:t>m</a:t>
            </a:r>
            <a:r>
              <a:rPr lang="cs-CZ" sz="2400" b="1" dirty="0" smtClean="0">
                <a:solidFill>
                  <a:srgbClr val="FF0000"/>
                </a:solidFill>
                <a:latin typeface="Arial Black" pitchFamily="34" charset="0"/>
              </a:rPr>
              <a:t>m a jsou pospojována DŘEVOVINOU </a:t>
            </a:r>
            <a:endParaRPr lang="cs-CZ" sz="2400" b="1" dirty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15" name="Obrázek 14" descr="Sisal 200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764704"/>
            <a:ext cx="4400922" cy="3816424"/>
          </a:xfrm>
          <a:prstGeom prst="rect">
            <a:avLst/>
          </a:prstGeom>
        </p:spPr>
      </p:pic>
      <p:pic>
        <p:nvPicPr>
          <p:cNvPr id="16" name="Obrázek 15" descr="Sisal 500x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3237" y="836712"/>
            <a:ext cx="4317885" cy="3744416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XX. YY. 2016</a:t>
            </a:r>
            <a:endParaRPr lang="sk-SK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stonkových a listových vláken 2016 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40</a:t>
            </a:fld>
            <a:endParaRPr lang="sk-SK"/>
          </a:p>
        </p:txBody>
      </p:sp>
      <p:sp>
        <p:nvSpPr>
          <p:cNvPr id="15" name="TextovéPole 14"/>
          <p:cNvSpPr txBox="1"/>
          <p:nvPr/>
        </p:nvSpPr>
        <p:spPr>
          <a:xfrm>
            <a:off x="107504" y="188640"/>
            <a:ext cx="87849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dirty="0" smtClean="0">
                <a:solidFill>
                  <a:srgbClr val="FF0000"/>
                </a:solidFill>
                <a:latin typeface="Arial Black" pitchFamily="34" charset="0"/>
              </a:rPr>
              <a:t>Další </a:t>
            </a:r>
            <a:r>
              <a:rPr lang="cs-CZ" sz="3600" i="1" dirty="0" smtClean="0">
                <a:solidFill>
                  <a:srgbClr val="008000"/>
                </a:solidFill>
                <a:latin typeface="Arial Black" pitchFamily="34" charset="0"/>
              </a:rPr>
              <a:t>OBRÁZKY</a:t>
            </a:r>
            <a:r>
              <a:rPr lang="cs-CZ" sz="3600" dirty="0" smtClean="0">
                <a:solidFill>
                  <a:srgbClr val="FF0000"/>
                </a:solidFill>
                <a:latin typeface="Arial Black" pitchFamily="34" charset="0"/>
              </a:rPr>
              <a:t> a popisy jsou z této knihy. Je v knihovně v MZK.</a:t>
            </a:r>
            <a:endParaRPr lang="cs-CZ" sz="3600" dirty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8" name="Obrázek 7" descr="str 17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1857006" y="-249485"/>
            <a:ext cx="5250476" cy="8964488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XX. YY. 2016</a:t>
            </a:r>
            <a:endParaRPr lang="sk-SK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stonkových a listových vláken 2016 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41</a:t>
            </a:fld>
            <a:endParaRPr lang="sk-SK"/>
          </a:p>
        </p:txBody>
      </p:sp>
      <p:sp>
        <p:nvSpPr>
          <p:cNvPr id="15" name="TextovéPole 14"/>
          <p:cNvSpPr txBox="1"/>
          <p:nvPr/>
        </p:nvSpPr>
        <p:spPr>
          <a:xfrm>
            <a:off x="107504" y="188640"/>
            <a:ext cx="87849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dirty="0" smtClean="0">
                <a:solidFill>
                  <a:srgbClr val="FF0000"/>
                </a:solidFill>
                <a:latin typeface="Arial Black" pitchFamily="34" charset="0"/>
              </a:rPr>
              <a:t>LEN – příčný řez a popis vlákna</a:t>
            </a:r>
            <a:endParaRPr lang="cs-CZ" sz="3600" dirty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7" name="Obrázek 6" descr="str 17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1524162" y="1904838"/>
            <a:ext cx="3429001" cy="6477322"/>
          </a:xfrm>
          <a:prstGeom prst="rect">
            <a:avLst/>
          </a:prstGeom>
        </p:spPr>
      </p:pic>
      <p:sp>
        <p:nvSpPr>
          <p:cNvPr id="9" name="TextovéPole 8"/>
          <p:cNvSpPr txBox="1"/>
          <p:nvPr/>
        </p:nvSpPr>
        <p:spPr>
          <a:xfrm>
            <a:off x="3131840" y="3789040"/>
            <a:ext cx="273630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ELEMENTÁRNÍ VLÁKNO</a:t>
            </a:r>
          </a:p>
          <a:p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Uprostřed je dutina, tzv. LUMEN</a:t>
            </a:r>
            <a:endParaRPr lang="cs-CZ" sz="2400" dirty="0">
              <a:solidFill>
                <a:srgbClr val="0000FF"/>
              </a:solidFill>
              <a:latin typeface="Arial Black" pitchFamily="34" charset="0"/>
            </a:endParaRPr>
          </a:p>
        </p:txBody>
      </p:sp>
      <p:cxnSp>
        <p:nvCxnSpPr>
          <p:cNvPr id="11" name="Přímá spojovací šipka 10"/>
          <p:cNvCxnSpPr/>
          <p:nvPr/>
        </p:nvCxnSpPr>
        <p:spPr>
          <a:xfrm flipH="1">
            <a:off x="2339752" y="4005064"/>
            <a:ext cx="792088" cy="432048"/>
          </a:xfrm>
          <a:prstGeom prst="straightConnector1">
            <a:avLst/>
          </a:prstGeom>
          <a:ln w="63500">
            <a:solidFill>
              <a:srgbClr val="0000FF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ovéPole 11"/>
          <p:cNvSpPr txBox="1"/>
          <p:nvPr/>
        </p:nvSpPr>
        <p:spPr>
          <a:xfrm>
            <a:off x="0" y="908720"/>
            <a:ext cx="889248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008000"/>
                </a:solidFill>
                <a:latin typeface="Arial Black" pitchFamily="34" charset="0"/>
              </a:rPr>
              <a:t>TECHNICKÉ VLÁKNO  </a:t>
            </a:r>
            <a:r>
              <a:rPr lang="cs-CZ" dirty="0" smtClean="0">
                <a:latin typeface="Arial Black" pitchFamily="34" charset="0"/>
              </a:rPr>
              <a:t>se skládá z mnoha </a:t>
            </a:r>
            <a:r>
              <a:rPr lang="cs-CZ" dirty="0" smtClean="0">
                <a:solidFill>
                  <a:srgbClr val="0000FF"/>
                </a:solidFill>
                <a:latin typeface="Arial Black" pitchFamily="34" charset="0"/>
              </a:rPr>
              <a:t>ELEMENTÁRNÍCH VLÁKEN</a:t>
            </a:r>
          </a:p>
          <a:p>
            <a:r>
              <a:rPr lang="cs-CZ" dirty="0" smtClean="0">
                <a:solidFill>
                  <a:srgbClr val="0000FF"/>
                </a:solidFill>
                <a:latin typeface="Arial Black" pitchFamily="34" charset="0"/>
              </a:rPr>
              <a:t>Elementární vlákno:</a:t>
            </a:r>
          </a:p>
          <a:p>
            <a:pPr>
              <a:buFont typeface="Arial" pitchFamily="34" charset="0"/>
              <a:buChar char="•"/>
            </a:pPr>
            <a:r>
              <a:rPr lang="cs-CZ" dirty="0" smtClean="0">
                <a:solidFill>
                  <a:srgbClr val="0000FF"/>
                </a:solidFill>
              </a:rPr>
              <a:t> </a:t>
            </a:r>
            <a:r>
              <a:rPr lang="cs-CZ" dirty="0" smtClean="0">
                <a:solidFill>
                  <a:srgbClr val="0000FF"/>
                </a:solidFill>
                <a:latin typeface="Arial Black" pitchFamily="34" charset="0"/>
              </a:rPr>
              <a:t>tloušťka 8 – 51</a:t>
            </a:r>
            <a:r>
              <a:rPr lang="cs-CZ" dirty="0" smtClean="0">
                <a:solidFill>
                  <a:srgbClr val="0000FF"/>
                </a:solidFill>
              </a:rPr>
              <a:t> </a:t>
            </a:r>
            <a:r>
              <a:rPr lang="cs-CZ" sz="2400" b="1" dirty="0" smtClean="0">
                <a:solidFill>
                  <a:srgbClr val="0000FF"/>
                </a:solidFill>
                <a:latin typeface="Symbol" pitchFamily="18" charset="2"/>
              </a:rPr>
              <a:t>m</a:t>
            </a:r>
            <a:r>
              <a:rPr lang="cs-CZ" dirty="0" smtClean="0">
                <a:solidFill>
                  <a:srgbClr val="0000FF"/>
                </a:solidFill>
                <a:latin typeface="Arial Black" pitchFamily="34" charset="0"/>
              </a:rPr>
              <a:t>m</a:t>
            </a:r>
          </a:p>
          <a:p>
            <a:pPr>
              <a:buFont typeface="Arial" pitchFamily="34" charset="0"/>
              <a:buChar char="•"/>
            </a:pPr>
            <a:r>
              <a:rPr lang="cs-CZ" dirty="0" smtClean="0">
                <a:solidFill>
                  <a:srgbClr val="0000FF"/>
                </a:solidFill>
                <a:latin typeface="Arial Black" pitchFamily="34" charset="0"/>
              </a:rPr>
              <a:t> délka 8 – 70 mm</a:t>
            </a:r>
          </a:p>
          <a:p>
            <a:r>
              <a:rPr lang="cs-CZ" dirty="0" smtClean="0">
                <a:solidFill>
                  <a:srgbClr val="008000"/>
                </a:solidFill>
                <a:latin typeface="Arial Black" pitchFamily="34" charset="0"/>
              </a:rPr>
              <a:t>TECHNICKÉ VLÁKNO:</a:t>
            </a:r>
          </a:p>
          <a:p>
            <a:pPr>
              <a:buFont typeface="Arial" pitchFamily="34" charset="0"/>
              <a:buChar char="•"/>
            </a:pPr>
            <a:r>
              <a:rPr lang="cs-CZ" dirty="0" smtClean="0">
                <a:solidFill>
                  <a:srgbClr val="0000FF"/>
                </a:solidFill>
                <a:latin typeface="Arial Black" pitchFamily="34" charset="0"/>
              </a:rPr>
              <a:t> </a:t>
            </a:r>
            <a:r>
              <a:rPr lang="cs-CZ" dirty="0" smtClean="0">
                <a:solidFill>
                  <a:srgbClr val="008000"/>
                </a:solidFill>
                <a:latin typeface="Arial Black" pitchFamily="34" charset="0"/>
              </a:rPr>
              <a:t>tloušťka – různá, svazek elementárních vláken, který se někdy ještě tzv. zjemňuje (podélně štěpí)</a:t>
            </a:r>
          </a:p>
          <a:p>
            <a:pPr>
              <a:buFont typeface="Arial" pitchFamily="34" charset="0"/>
              <a:buChar char="•"/>
            </a:pPr>
            <a:r>
              <a:rPr lang="cs-CZ" dirty="0" smtClean="0">
                <a:solidFill>
                  <a:srgbClr val="008000"/>
                </a:solidFill>
                <a:latin typeface="Arial Black" pitchFamily="34" charset="0"/>
              </a:rPr>
              <a:t> délka 300 – 1000 mm</a:t>
            </a:r>
            <a:endParaRPr lang="cs-CZ" dirty="0">
              <a:solidFill>
                <a:srgbClr val="0000FF"/>
              </a:solidFill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XX. YY. 2016</a:t>
            </a:r>
            <a:endParaRPr lang="sk-SK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stonkových a listových vláken 2016 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42</a:t>
            </a:fld>
            <a:endParaRPr lang="sk-SK"/>
          </a:p>
        </p:txBody>
      </p:sp>
      <p:sp>
        <p:nvSpPr>
          <p:cNvPr id="15" name="TextovéPole 14"/>
          <p:cNvSpPr txBox="1"/>
          <p:nvPr/>
        </p:nvSpPr>
        <p:spPr>
          <a:xfrm>
            <a:off x="107504" y="188640"/>
            <a:ext cx="87849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dirty="0" smtClean="0">
                <a:solidFill>
                  <a:srgbClr val="FF0000"/>
                </a:solidFill>
                <a:latin typeface="Arial Black" pitchFamily="34" charset="0"/>
              </a:rPr>
              <a:t>KONOPÍ – příčný řez a popis vlákna</a:t>
            </a:r>
            <a:endParaRPr lang="cs-CZ" sz="32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0" y="908720"/>
            <a:ext cx="889248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008000"/>
                </a:solidFill>
                <a:latin typeface="Arial Black" pitchFamily="34" charset="0"/>
              </a:rPr>
              <a:t>TECHNICKÉ VLÁKNO  </a:t>
            </a:r>
            <a:r>
              <a:rPr lang="cs-CZ" dirty="0" smtClean="0">
                <a:latin typeface="Arial Black" pitchFamily="34" charset="0"/>
              </a:rPr>
              <a:t>se skládá z mnoha </a:t>
            </a:r>
            <a:r>
              <a:rPr lang="cs-CZ" dirty="0" smtClean="0">
                <a:solidFill>
                  <a:srgbClr val="0000FF"/>
                </a:solidFill>
                <a:latin typeface="Arial Black" pitchFamily="34" charset="0"/>
              </a:rPr>
              <a:t>ELEMENTÁRNÍCH VLÁKEN</a:t>
            </a:r>
          </a:p>
          <a:p>
            <a:r>
              <a:rPr lang="cs-CZ" dirty="0" smtClean="0">
                <a:solidFill>
                  <a:srgbClr val="0000FF"/>
                </a:solidFill>
                <a:latin typeface="Arial Black" pitchFamily="34" charset="0"/>
              </a:rPr>
              <a:t>Elementární vlákno:</a:t>
            </a:r>
          </a:p>
          <a:p>
            <a:pPr>
              <a:buFont typeface="Arial" pitchFamily="34" charset="0"/>
              <a:buChar char="•"/>
            </a:pPr>
            <a:r>
              <a:rPr lang="cs-CZ" dirty="0" smtClean="0">
                <a:solidFill>
                  <a:srgbClr val="0000FF"/>
                </a:solidFill>
              </a:rPr>
              <a:t> </a:t>
            </a:r>
            <a:r>
              <a:rPr lang="cs-CZ" dirty="0" smtClean="0">
                <a:solidFill>
                  <a:srgbClr val="0000FF"/>
                </a:solidFill>
                <a:latin typeface="Arial Black" pitchFamily="34" charset="0"/>
              </a:rPr>
              <a:t>tloušťka 13 – 40</a:t>
            </a:r>
            <a:r>
              <a:rPr lang="cs-CZ" dirty="0" smtClean="0">
                <a:solidFill>
                  <a:srgbClr val="0000FF"/>
                </a:solidFill>
              </a:rPr>
              <a:t> </a:t>
            </a:r>
            <a:r>
              <a:rPr lang="cs-CZ" sz="2400" b="1" dirty="0" smtClean="0">
                <a:solidFill>
                  <a:srgbClr val="0000FF"/>
                </a:solidFill>
                <a:latin typeface="Symbol" pitchFamily="18" charset="2"/>
              </a:rPr>
              <a:t>m</a:t>
            </a:r>
            <a:r>
              <a:rPr lang="cs-CZ" dirty="0" smtClean="0">
                <a:solidFill>
                  <a:srgbClr val="0000FF"/>
                </a:solidFill>
                <a:latin typeface="Arial Black" pitchFamily="34" charset="0"/>
              </a:rPr>
              <a:t>m</a:t>
            </a:r>
          </a:p>
          <a:p>
            <a:pPr>
              <a:buFont typeface="Arial" pitchFamily="34" charset="0"/>
              <a:buChar char="•"/>
            </a:pPr>
            <a:r>
              <a:rPr lang="cs-CZ" dirty="0" smtClean="0">
                <a:solidFill>
                  <a:srgbClr val="0000FF"/>
                </a:solidFill>
                <a:latin typeface="Arial Black" pitchFamily="34" charset="0"/>
              </a:rPr>
              <a:t> délka 5 – 55 mm</a:t>
            </a:r>
          </a:p>
          <a:p>
            <a:r>
              <a:rPr lang="cs-CZ" dirty="0" smtClean="0">
                <a:solidFill>
                  <a:srgbClr val="008000"/>
                </a:solidFill>
                <a:latin typeface="Arial Black" pitchFamily="34" charset="0"/>
              </a:rPr>
              <a:t>TECHNICKÉ VLÁKNO:</a:t>
            </a:r>
          </a:p>
          <a:p>
            <a:pPr>
              <a:buFont typeface="Arial" pitchFamily="34" charset="0"/>
              <a:buChar char="•"/>
            </a:pPr>
            <a:r>
              <a:rPr lang="cs-CZ" dirty="0" smtClean="0">
                <a:solidFill>
                  <a:srgbClr val="0000FF"/>
                </a:solidFill>
                <a:latin typeface="Arial Black" pitchFamily="34" charset="0"/>
              </a:rPr>
              <a:t> </a:t>
            </a:r>
            <a:r>
              <a:rPr lang="cs-CZ" dirty="0" smtClean="0">
                <a:solidFill>
                  <a:srgbClr val="008000"/>
                </a:solidFill>
                <a:latin typeface="Arial Black" pitchFamily="34" charset="0"/>
              </a:rPr>
              <a:t>tloušťka – různá, svazek elementárních vláken, který se někdy ještě tzv. zjemňuje (podélně štěpí)</a:t>
            </a:r>
          </a:p>
          <a:p>
            <a:pPr>
              <a:buFont typeface="Arial" pitchFamily="34" charset="0"/>
              <a:buChar char="•"/>
            </a:pPr>
            <a:r>
              <a:rPr lang="cs-CZ" dirty="0" smtClean="0">
                <a:solidFill>
                  <a:srgbClr val="008000"/>
                </a:solidFill>
                <a:latin typeface="Arial Black" pitchFamily="34" charset="0"/>
              </a:rPr>
              <a:t> délka 1000 – 2000 mm</a:t>
            </a:r>
            <a:r>
              <a:rPr lang="cs-CZ" smtClean="0">
                <a:solidFill>
                  <a:srgbClr val="008000"/>
                </a:solidFill>
                <a:latin typeface="Arial Black" pitchFamily="34" charset="0"/>
              </a:rPr>
              <a:t>, někdy až 2500 mm</a:t>
            </a:r>
            <a:endParaRPr lang="cs-CZ" dirty="0">
              <a:solidFill>
                <a:srgbClr val="0000FF"/>
              </a:solidFill>
            </a:endParaRPr>
          </a:p>
        </p:txBody>
      </p:sp>
      <p:pic>
        <p:nvPicPr>
          <p:cNvPr id="10" name="Obrázek 9" descr="str 17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1580899" y="2066700"/>
            <a:ext cx="3210401" cy="6372200"/>
          </a:xfrm>
          <a:prstGeom prst="rect">
            <a:avLst/>
          </a:prstGeom>
        </p:spPr>
      </p:pic>
      <p:sp>
        <p:nvSpPr>
          <p:cNvPr id="13" name="TextovéPole 12"/>
          <p:cNvSpPr txBox="1"/>
          <p:nvPr/>
        </p:nvSpPr>
        <p:spPr>
          <a:xfrm>
            <a:off x="3275856" y="3933056"/>
            <a:ext cx="273630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ELEMENTÁRNÍ VLÁKNO</a:t>
            </a:r>
          </a:p>
          <a:p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Uprostřed je dutina, tzv. LUMEN</a:t>
            </a:r>
            <a:endParaRPr lang="cs-CZ" sz="2400" dirty="0">
              <a:solidFill>
                <a:srgbClr val="0000FF"/>
              </a:solidFill>
              <a:latin typeface="Arial Black" pitchFamily="34" charset="0"/>
            </a:endParaRPr>
          </a:p>
        </p:txBody>
      </p:sp>
      <p:cxnSp>
        <p:nvCxnSpPr>
          <p:cNvPr id="14" name="Přímá spojovací šipka 13"/>
          <p:cNvCxnSpPr/>
          <p:nvPr/>
        </p:nvCxnSpPr>
        <p:spPr>
          <a:xfrm flipH="1" flipV="1">
            <a:off x="2123728" y="4509120"/>
            <a:ext cx="1152128" cy="576064"/>
          </a:xfrm>
          <a:prstGeom prst="straightConnector1">
            <a:avLst/>
          </a:prstGeom>
          <a:ln w="63500">
            <a:solidFill>
              <a:srgbClr val="0000FF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792088"/>
          </a:xfrm>
        </p:spPr>
        <p:txBody>
          <a:bodyPr/>
          <a:lstStyle/>
          <a:p>
            <a:r>
              <a:rPr lang="cs-CZ" sz="3200" b="1" dirty="0" smtClean="0">
                <a:solidFill>
                  <a:srgbClr val="FF0000"/>
                </a:solidFill>
                <a:latin typeface="Arial Black" pitchFamily="34" charset="0"/>
              </a:rPr>
              <a:t>Vlákno listové (SISAL)</a:t>
            </a:r>
            <a:endParaRPr lang="cs-CZ" sz="32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XX. YY. 2016</a:t>
            </a:r>
            <a:endParaRPr lang="sk-SK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619672" y="6245225"/>
            <a:ext cx="6480720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PŘF MU  stonkových a listových vláken 2016 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5</a:t>
            </a:fld>
            <a:endParaRPr lang="sk-SK"/>
          </a:p>
        </p:txBody>
      </p:sp>
      <p:sp>
        <p:nvSpPr>
          <p:cNvPr id="13" name="TextovéPole 12"/>
          <p:cNvSpPr txBox="1"/>
          <p:nvPr/>
        </p:nvSpPr>
        <p:spPr>
          <a:xfrm>
            <a:off x="251520" y="4797152"/>
            <a:ext cx="3888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>
                <a:solidFill>
                  <a:srgbClr val="008000"/>
                </a:solidFill>
                <a:latin typeface="Arial Black" pitchFamily="34" charset="0"/>
              </a:rPr>
              <a:t> SISAL – 1000x</a:t>
            </a:r>
            <a:endParaRPr lang="cs-CZ" dirty="0">
              <a:solidFill>
                <a:srgbClr val="008000"/>
              </a:solidFill>
              <a:latin typeface="Arial Black" pitchFamily="34" charset="0"/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4499992" y="4797152"/>
            <a:ext cx="3888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>
                <a:solidFill>
                  <a:srgbClr val="0000FF"/>
                </a:solidFill>
                <a:latin typeface="Arial Black" pitchFamily="34" charset="0"/>
              </a:rPr>
              <a:t> SISAL</a:t>
            </a:r>
            <a:r>
              <a:rPr lang="cs-CZ" dirty="0" smtClean="0">
                <a:solidFill>
                  <a:srgbClr val="008000"/>
                </a:solidFill>
                <a:latin typeface="Arial Black" pitchFamily="34" charset="0"/>
              </a:rPr>
              <a:t> </a:t>
            </a:r>
            <a:r>
              <a:rPr lang="cs-CZ" dirty="0" smtClean="0">
                <a:solidFill>
                  <a:srgbClr val="0000FF"/>
                </a:solidFill>
                <a:latin typeface="Arial Black" pitchFamily="34" charset="0"/>
              </a:rPr>
              <a:t>– 2000x</a:t>
            </a:r>
            <a:endParaRPr lang="cs-CZ" dirty="0">
              <a:solidFill>
                <a:srgbClr val="0000FF"/>
              </a:solidFill>
              <a:latin typeface="Arial Black" pitchFamily="34" charset="0"/>
            </a:endParaRPr>
          </a:p>
        </p:txBody>
      </p:sp>
      <p:pic>
        <p:nvPicPr>
          <p:cNvPr id="12" name="Obrázek 11" descr="Sisal 1k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836712"/>
            <a:ext cx="4320480" cy="3746666"/>
          </a:xfrm>
          <a:prstGeom prst="rect">
            <a:avLst/>
          </a:prstGeom>
        </p:spPr>
      </p:pic>
      <p:pic>
        <p:nvPicPr>
          <p:cNvPr id="14" name="Obrázek 13" descr="Sisal 2kx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6016" y="846276"/>
            <a:ext cx="4308191" cy="3736009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792088"/>
          </a:xfrm>
        </p:spPr>
        <p:txBody>
          <a:bodyPr/>
          <a:lstStyle/>
          <a:p>
            <a:r>
              <a:rPr lang="cs-CZ" sz="3200" b="1" dirty="0" smtClean="0">
                <a:solidFill>
                  <a:srgbClr val="FF0000"/>
                </a:solidFill>
                <a:latin typeface="Arial Black" pitchFamily="34" charset="0"/>
              </a:rPr>
              <a:t>Vlákno listové (SISAL)</a:t>
            </a:r>
            <a:endParaRPr lang="cs-CZ" sz="32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XX. YY. 2016</a:t>
            </a:r>
            <a:endParaRPr lang="sk-SK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619672" y="6245225"/>
            <a:ext cx="6480720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PŘF MU  stonkových a listových vláken 2016 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6</a:t>
            </a:fld>
            <a:endParaRPr lang="sk-SK"/>
          </a:p>
        </p:txBody>
      </p:sp>
      <p:sp>
        <p:nvSpPr>
          <p:cNvPr id="13" name="TextovéPole 12"/>
          <p:cNvSpPr txBox="1"/>
          <p:nvPr/>
        </p:nvSpPr>
        <p:spPr>
          <a:xfrm>
            <a:off x="251520" y="4797152"/>
            <a:ext cx="3888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>
                <a:solidFill>
                  <a:srgbClr val="008000"/>
                </a:solidFill>
                <a:latin typeface="Arial Black" pitchFamily="34" charset="0"/>
              </a:rPr>
              <a:t> SISAL – 5000x</a:t>
            </a:r>
            <a:endParaRPr lang="cs-CZ" dirty="0">
              <a:solidFill>
                <a:srgbClr val="008000"/>
              </a:solidFill>
              <a:latin typeface="Arial Black" pitchFamily="34" charset="0"/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4499992" y="4797152"/>
            <a:ext cx="3888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>
                <a:solidFill>
                  <a:srgbClr val="0000FF"/>
                </a:solidFill>
                <a:latin typeface="Arial Black" pitchFamily="34" charset="0"/>
              </a:rPr>
              <a:t> SISAL</a:t>
            </a:r>
            <a:r>
              <a:rPr lang="cs-CZ" dirty="0" smtClean="0">
                <a:solidFill>
                  <a:srgbClr val="008000"/>
                </a:solidFill>
                <a:latin typeface="Arial Black" pitchFamily="34" charset="0"/>
              </a:rPr>
              <a:t> </a:t>
            </a:r>
            <a:r>
              <a:rPr lang="cs-CZ" dirty="0" smtClean="0">
                <a:solidFill>
                  <a:srgbClr val="0000FF"/>
                </a:solidFill>
                <a:latin typeface="Arial Black" pitchFamily="34" charset="0"/>
              </a:rPr>
              <a:t>– 10000x</a:t>
            </a:r>
            <a:endParaRPr lang="cs-CZ" dirty="0">
              <a:solidFill>
                <a:srgbClr val="0000FF"/>
              </a:solidFill>
              <a:latin typeface="Arial Black" pitchFamily="34" charset="0"/>
            </a:endParaRPr>
          </a:p>
        </p:txBody>
      </p:sp>
      <p:pic>
        <p:nvPicPr>
          <p:cNvPr id="15" name="Obrázek 14" descr="Sisal 5k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764704"/>
            <a:ext cx="4320480" cy="3746666"/>
          </a:xfrm>
          <a:prstGeom prst="rect">
            <a:avLst/>
          </a:prstGeom>
        </p:spPr>
      </p:pic>
      <p:pic>
        <p:nvPicPr>
          <p:cNvPr id="16" name="Obrázek 15" descr="Sisal 10kx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62209" y="764704"/>
            <a:ext cx="4317885" cy="3744416"/>
          </a:xfrm>
          <a:prstGeom prst="rect">
            <a:avLst/>
          </a:prstGeom>
        </p:spPr>
      </p:pic>
      <p:sp>
        <p:nvSpPr>
          <p:cNvPr id="18" name="TextovéPole 17"/>
          <p:cNvSpPr txBox="1"/>
          <p:nvPr/>
        </p:nvSpPr>
        <p:spPr>
          <a:xfrm>
            <a:off x="179512" y="5373216"/>
            <a:ext cx="87849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smtClean="0">
                <a:solidFill>
                  <a:srgbClr val="C00000"/>
                </a:solidFill>
                <a:latin typeface="Arial Black" pitchFamily="34" charset="0"/>
              </a:rPr>
              <a:t>DŘEVOVINA a různé necelulózové části </a:t>
            </a:r>
            <a:endParaRPr lang="cs-CZ" sz="2400" b="1" dirty="0">
              <a:solidFill>
                <a:srgbClr val="C00000"/>
              </a:solidFill>
              <a:latin typeface="Arial Black" pitchFamily="34" charset="0"/>
            </a:endParaRPr>
          </a:p>
        </p:txBody>
      </p:sp>
      <p:cxnSp>
        <p:nvCxnSpPr>
          <p:cNvPr id="20" name="Přímá spojovací šipka 19"/>
          <p:cNvCxnSpPr/>
          <p:nvPr/>
        </p:nvCxnSpPr>
        <p:spPr>
          <a:xfrm flipH="1" flipV="1">
            <a:off x="2339752" y="3068960"/>
            <a:ext cx="1872208" cy="2448272"/>
          </a:xfrm>
          <a:prstGeom prst="straightConnector1">
            <a:avLst/>
          </a:prstGeom>
          <a:ln w="38100">
            <a:solidFill>
              <a:srgbClr val="C0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Přímá spojovací šipka 21"/>
          <p:cNvCxnSpPr/>
          <p:nvPr/>
        </p:nvCxnSpPr>
        <p:spPr>
          <a:xfrm flipV="1">
            <a:off x="4220344" y="2276872"/>
            <a:ext cx="1791816" cy="3248744"/>
          </a:xfrm>
          <a:prstGeom prst="straightConnector1">
            <a:avLst/>
          </a:prstGeom>
          <a:ln w="38100">
            <a:solidFill>
              <a:srgbClr val="C0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0" y="116632"/>
            <a:ext cx="9036496" cy="936104"/>
          </a:xfrm>
        </p:spPr>
        <p:txBody>
          <a:bodyPr/>
          <a:lstStyle/>
          <a:p>
            <a:r>
              <a:rPr lang="cs-CZ" sz="3200" b="1" dirty="0" smtClean="0">
                <a:solidFill>
                  <a:srgbClr val="FF0000"/>
                </a:solidFill>
                <a:latin typeface="Arial Black" pitchFamily="34" charset="0"/>
              </a:rPr>
              <a:t>Vlákno listové </a:t>
            </a:r>
            <a:br>
              <a:rPr lang="cs-CZ" sz="3200" b="1" dirty="0" smtClean="0">
                <a:solidFill>
                  <a:srgbClr val="FF0000"/>
                </a:solidFill>
                <a:latin typeface="Arial Black" pitchFamily="34" charset="0"/>
              </a:rPr>
            </a:br>
            <a:r>
              <a:rPr lang="cs-CZ" sz="3200" b="1" dirty="0" smtClean="0">
                <a:solidFill>
                  <a:srgbClr val="FF0000"/>
                </a:solidFill>
                <a:latin typeface="Arial Black" pitchFamily="34" charset="0"/>
              </a:rPr>
              <a:t>(</a:t>
            </a:r>
            <a:r>
              <a:rPr lang="cs-CZ" sz="3200" b="1" dirty="0" smtClean="0">
                <a:solidFill>
                  <a:srgbClr val="FFC000"/>
                </a:solidFill>
                <a:latin typeface="Arial Black" pitchFamily="34" charset="0"/>
              </a:rPr>
              <a:t>SISAL po expozici venku cca. 2 roky)</a:t>
            </a:r>
            <a:endParaRPr lang="cs-CZ" sz="3200" dirty="0">
              <a:solidFill>
                <a:srgbClr val="FFC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XX. YY. 2016</a:t>
            </a:r>
            <a:endParaRPr lang="sk-SK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619672" y="6245225"/>
            <a:ext cx="6480720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PŘF MU  stonkových a listových vláken 2016 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7</a:t>
            </a:fld>
            <a:endParaRPr lang="sk-SK"/>
          </a:p>
        </p:txBody>
      </p:sp>
      <p:sp>
        <p:nvSpPr>
          <p:cNvPr id="13" name="TextovéPole 12"/>
          <p:cNvSpPr txBox="1"/>
          <p:nvPr/>
        </p:nvSpPr>
        <p:spPr>
          <a:xfrm>
            <a:off x="251520" y="5589240"/>
            <a:ext cx="3888432" cy="646331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>
                <a:solidFill>
                  <a:srgbClr val="008000"/>
                </a:solidFill>
                <a:latin typeface="Arial Black" pitchFamily="34" charset="0"/>
              </a:rPr>
              <a:t> </a:t>
            </a:r>
            <a:r>
              <a:rPr lang="cs-CZ" b="1" dirty="0" smtClean="0">
                <a:solidFill>
                  <a:srgbClr val="FFC000"/>
                </a:solidFill>
                <a:latin typeface="Arial Black" pitchFamily="34" charset="0"/>
              </a:rPr>
              <a:t>SISAL po expozici venku cca. 2 roky, 200x</a:t>
            </a:r>
            <a:endParaRPr lang="cs-CZ" dirty="0">
              <a:solidFill>
                <a:srgbClr val="008000"/>
              </a:solidFill>
              <a:latin typeface="Arial Black" pitchFamily="34" charset="0"/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4355976" y="5013176"/>
            <a:ext cx="4680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>
                <a:solidFill>
                  <a:srgbClr val="0000FF"/>
                </a:solidFill>
                <a:latin typeface="Arial Black" pitchFamily="34" charset="0"/>
              </a:rPr>
              <a:t> SISAL</a:t>
            </a:r>
            <a:r>
              <a:rPr lang="cs-CZ" dirty="0" smtClean="0">
                <a:solidFill>
                  <a:srgbClr val="008000"/>
                </a:solidFill>
                <a:latin typeface="Arial Black" pitchFamily="34" charset="0"/>
              </a:rPr>
              <a:t> </a:t>
            </a:r>
            <a:r>
              <a:rPr lang="cs-CZ" dirty="0" smtClean="0">
                <a:solidFill>
                  <a:srgbClr val="0000FF"/>
                </a:solidFill>
                <a:latin typeface="Arial Black" pitchFamily="34" charset="0"/>
              </a:rPr>
              <a:t>– 200x</a:t>
            </a:r>
          </a:p>
          <a:p>
            <a:pPr algn="ctr"/>
            <a:r>
              <a:rPr lang="cs-CZ" dirty="0" smtClean="0">
                <a:solidFill>
                  <a:srgbClr val="0000FF"/>
                </a:solidFill>
                <a:latin typeface="Arial Black" pitchFamily="34" charset="0"/>
              </a:rPr>
              <a:t>Původní, BEZ VENKOVNÍ EXPOZICE</a:t>
            </a:r>
            <a:endParaRPr lang="cs-CZ" dirty="0">
              <a:solidFill>
                <a:srgbClr val="0000FF"/>
              </a:solidFill>
              <a:latin typeface="Arial Black" pitchFamily="34" charset="0"/>
            </a:endParaRPr>
          </a:p>
        </p:txBody>
      </p:sp>
      <p:pic>
        <p:nvPicPr>
          <p:cNvPr id="10" name="Obrázek 9" descr="sisal degradovany 200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1124744"/>
            <a:ext cx="4317886" cy="3744416"/>
          </a:xfrm>
          <a:prstGeom prst="rect">
            <a:avLst/>
          </a:prstGeom>
        </p:spPr>
      </p:pic>
      <p:pic>
        <p:nvPicPr>
          <p:cNvPr id="11" name="Obrázek 10" descr="Sisal 200x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4008" y="1052736"/>
            <a:ext cx="4400922" cy="381642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0" y="116632"/>
            <a:ext cx="9036496" cy="936104"/>
          </a:xfrm>
        </p:spPr>
        <p:txBody>
          <a:bodyPr/>
          <a:lstStyle/>
          <a:p>
            <a:r>
              <a:rPr lang="cs-CZ" sz="3200" b="1" dirty="0" smtClean="0">
                <a:solidFill>
                  <a:srgbClr val="FF0000"/>
                </a:solidFill>
                <a:latin typeface="Arial Black" pitchFamily="34" charset="0"/>
              </a:rPr>
              <a:t>Vlákno listové </a:t>
            </a:r>
            <a:br>
              <a:rPr lang="cs-CZ" sz="3200" b="1" dirty="0" smtClean="0">
                <a:solidFill>
                  <a:srgbClr val="FF0000"/>
                </a:solidFill>
                <a:latin typeface="Arial Black" pitchFamily="34" charset="0"/>
              </a:rPr>
            </a:br>
            <a:r>
              <a:rPr lang="cs-CZ" sz="3200" b="1" dirty="0" smtClean="0">
                <a:solidFill>
                  <a:srgbClr val="FF0000"/>
                </a:solidFill>
                <a:latin typeface="Arial Black" pitchFamily="34" charset="0"/>
              </a:rPr>
              <a:t>(</a:t>
            </a:r>
            <a:r>
              <a:rPr lang="cs-CZ" sz="3200" b="1" dirty="0" smtClean="0">
                <a:solidFill>
                  <a:srgbClr val="FFC000"/>
                </a:solidFill>
                <a:latin typeface="Arial Black" pitchFamily="34" charset="0"/>
              </a:rPr>
              <a:t>SISAL po expozici venku cca. 2 roky)</a:t>
            </a:r>
            <a:endParaRPr lang="cs-CZ" sz="3200" dirty="0">
              <a:solidFill>
                <a:srgbClr val="FFC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XX. YY. 2016</a:t>
            </a:r>
            <a:endParaRPr lang="sk-SK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619672" y="6245225"/>
            <a:ext cx="6480720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PŘF MU  stonkových a listových vláken 2016 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8</a:t>
            </a:fld>
            <a:endParaRPr lang="sk-SK"/>
          </a:p>
        </p:txBody>
      </p:sp>
      <p:sp>
        <p:nvSpPr>
          <p:cNvPr id="13" name="TextovéPole 12"/>
          <p:cNvSpPr txBox="1"/>
          <p:nvPr/>
        </p:nvSpPr>
        <p:spPr>
          <a:xfrm>
            <a:off x="251520" y="5589240"/>
            <a:ext cx="3888432" cy="646331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>
                <a:solidFill>
                  <a:srgbClr val="008000"/>
                </a:solidFill>
                <a:latin typeface="Arial Black" pitchFamily="34" charset="0"/>
              </a:rPr>
              <a:t> </a:t>
            </a:r>
            <a:r>
              <a:rPr lang="cs-CZ" b="1" dirty="0" smtClean="0">
                <a:solidFill>
                  <a:srgbClr val="FFC000"/>
                </a:solidFill>
                <a:latin typeface="Arial Black" pitchFamily="34" charset="0"/>
              </a:rPr>
              <a:t>SISAL po expozici venku cca. 2 roky, 1000x</a:t>
            </a:r>
            <a:endParaRPr lang="cs-CZ" dirty="0">
              <a:solidFill>
                <a:srgbClr val="008000"/>
              </a:solidFill>
              <a:latin typeface="Arial Black" pitchFamily="34" charset="0"/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4355976" y="5013176"/>
            <a:ext cx="4680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>
                <a:solidFill>
                  <a:srgbClr val="0000FF"/>
                </a:solidFill>
                <a:latin typeface="Arial Black" pitchFamily="34" charset="0"/>
              </a:rPr>
              <a:t> SISAL</a:t>
            </a:r>
            <a:r>
              <a:rPr lang="cs-CZ" dirty="0" smtClean="0">
                <a:solidFill>
                  <a:srgbClr val="008000"/>
                </a:solidFill>
                <a:latin typeface="Arial Black" pitchFamily="34" charset="0"/>
              </a:rPr>
              <a:t> </a:t>
            </a:r>
            <a:r>
              <a:rPr lang="cs-CZ" dirty="0" smtClean="0">
                <a:solidFill>
                  <a:srgbClr val="0000FF"/>
                </a:solidFill>
                <a:latin typeface="Arial Black" pitchFamily="34" charset="0"/>
              </a:rPr>
              <a:t>– 1000x</a:t>
            </a:r>
          </a:p>
          <a:p>
            <a:pPr algn="ctr"/>
            <a:r>
              <a:rPr lang="cs-CZ" dirty="0" smtClean="0">
                <a:solidFill>
                  <a:srgbClr val="0000FF"/>
                </a:solidFill>
                <a:latin typeface="Arial Black" pitchFamily="34" charset="0"/>
              </a:rPr>
              <a:t>Původní, BEZ VENKOVNÍ EXPOZICE</a:t>
            </a:r>
            <a:endParaRPr lang="cs-CZ" dirty="0">
              <a:solidFill>
                <a:srgbClr val="0000FF"/>
              </a:solidFill>
              <a:latin typeface="Arial Black" pitchFamily="34" charset="0"/>
            </a:endParaRPr>
          </a:p>
        </p:txBody>
      </p:sp>
      <p:pic>
        <p:nvPicPr>
          <p:cNvPr id="12" name="Obrázek 11" descr="sisal degradovany 1k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1124744"/>
            <a:ext cx="4317885" cy="3744416"/>
          </a:xfrm>
          <a:prstGeom prst="rect">
            <a:avLst/>
          </a:prstGeom>
        </p:spPr>
      </p:pic>
      <p:pic>
        <p:nvPicPr>
          <p:cNvPr id="14" name="Obrázek 13" descr="Juta 1kx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4008" y="1124744"/>
            <a:ext cx="4320480" cy="3746666"/>
          </a:xfrm>
          <a:prstGeom prst="rect">
            <a:avLst/>
          </a:prstGeom>
        </p:spPr>
      </p:pic>
      <p:sp>
        <p:nvSpPr>
          <p:cNvPr id="15" name="TextovéPole 14"/>
          <p:cNvSpPr txBox="1"/>
          <p:nvPr/>
        </p:nvSpPr>
        <p:spPr>
          <a:xfrm>
            <a:off x="251520" y="4869160"/>
            <a:ext cx="38884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dirty="0" smtClean="0">
                <a:solidFill>
                  <a:srgbClr val="FF0000"/>
                </a:solidFill>
                <a:latin typeface="Arial Black" pitchFamily="34" charset="0"/>
              </a:rPr>
              <a:t>FIBRILACE  </a:t>
            </a:r>
          </a:p>
          <a:p>
            <a:pPr algn="ctr"/>
            <a:r>
              <a:rPr lang="cs-CZ" sz="2000" dirty="0" smtClean="0">
                <a:solidFill>
                  <a:srgbClr val="FF0000"/>
                </a:solidFill>
                <a:latin typeface="Arial Black" pitchFamily="34" charset="0"/>
              </a:rPr>
              <a:t>vlivem UV &amp; vody &amp; ???</a:t>
            </a:r>
            <a:endParaRPr lang="cs-CZ" sz="2000" dirty="0">
              <a:solidFill>
                <a:srgbClr val="FF0000"/>
              </a:solidFill>
              <a:latin typeface="Arial Black" pitchFamily="34" charset="0"/>
            </a:endParaRPr>
          </a:p>
        </p:txBody>
      </p:sp>
      <p:cxnSp>
        <p:nvCxnSpPr>
          <p:cNvPr id="16" name="Přímá spojovací šipka 15"/>
          <p:cNvCxnSpPr/>
          <p:nvPr/>
        </p:nvCxnSpPr>
        <p:spPr>
          <a:xfrm flipV="1">
            <a:off x="1547664" y="2060848"/>
            <a:ext cx="576064" cy="2880320"/>
          </a:xfrm>
          <a:prstGeom prst="straightConnector1">
            <a:avLst/>
          </a:prstGeom>
          <a:ln w="38100">
            <a:solidFill>
              <a:srgbClr val="FF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Přímá spojovací šipka 18"/>
          <p:cNvCxnSpPr/>
          <p:nvPr/>
        </p:nvCxnSpPr>
        <p:spPr>
          <a:xfrm flipV="1">
            <a:off x="2843808" y="2348880"/>
            <a:ext cx="144016" cy="2592288"/>
          </a:xfrm>
          <a:prstGeom prst="straightConnector1">
            <a:avLst/>
          </a:prstGeom>
          <a:ln w="38100">
            <a:solidFill>
              <a:srgbClr val="FF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0" y="116632"/>
            <a:ext cx="9036496" cy="936104"/>
          </a:xfrm>
        </p:spPr>
        <p:txBody>
          <a:bodyPr/>
          <a:lstStyle/>
          <a:p>
            <a:r>
              <a:rPr lang="cs-CZ" sz="3200" b="1" dirty="0" smtClean="0">
                <a:solidFill>
                  <a:srgbClr val="FF0000"/>
                </a:solidFill>
                <a:latin typeface="Arial Black" pitchFamily="34" charset="0"/>
              </a:rPr>
              <a:t>Vlákno listové </a:t>
            </a:r>
            <a:br>
              <a:rPr lang="cs-CZ" sz="3200" b="1" dirty="0" smtClean="0">
                <a:solidFill>
                  <a:srgbClr val="FF0000"/>
                </a:solidFill>
                <a:latin typeface="Arial Black" pitchFamily="34" charset="0"/>
              </a:rPr>
            </a:br>
            <a:r>
              <a:rPr lang="cs-CZ" sz="3200" b="1" dirty="0" smtClean="0">
                <a:solidFill>
                  <a:srgbClr val="FF0000"/>
                </a:solidFill>
                <a:latin typeface="Arial Black" pitchFamily="34" charset="0"/>
              </a:rPr>
              <a:t>(</a:t>
            </a:r>
            <a:r>
              <a:rPr lang="cs-CZ" sz="3200" b="1" dirty="0" smtClean="0">
                <a:solidFill>
                  <a:srgbClr val="FFC000"/>
                </a:solidFill>
                <a:latin typeface="Arial Black" pitchFamily="34" charset="0"/>
              </a:rPr>
              <a:t>SISAL po expozici venku cca. 2 roky)</a:t>
            </a:r>
            <a:endParaRPr lang="cs-CZ" sz="3200" dirty="0">
              <a:solidFill>
                <a:srgbClr val="FFC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XX. YY. 2016</a:t>
            </a:r>
            <a:endParaRPr lang="sk-SK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619672" y="6245225"/>
            <a:ext cx="6480720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PŘF MU  stonkových a listových vláken 2016 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9</a:t>
            </a:fld>
            <a:endParaRPr lang="sk-SK"/>
          </a:p>
        </p:txBody>
      </p:sp>
      <p:sp>
        <p:nvSpPr>
          <p:cNvPr id="13" name="TextovéPole 12"/>
          <p:cNvSpPr txBox="1"/>
          <p:nvPr/>
        </p:nvSpPr>
        <p:spPr>
          <a:xfrm>
            <a:off x="251520" y="5589240"/>
            <a:ext cx="3888432" cy="646331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>
                <a:solidFill>
                  <a:srgbClr val="008000"/>
                </a:solidFill>
                <a:latin typeface="Arial Black" pitchFamily="34" charset="0"/>
              </a:rPr>
              <a:t> </a:t>
            </a:r>
            <a:r>
              <a:rPr lang="cs-CZ" b="1" dirty="0" smtClean="0">
                <a:solidFill>
                  <a:srgbClr val="FFC000"/>
                </a:solidFill>
                <a:latin typeface="Arial Black" pitchFamily="34" charset="0"/>
              </a:rPr>
              <a:t>SISAL po expozici venku cca. 2 roky, 2000x</a:t>
            </a:r>
            <a:endParaRPr lang="cs-CZ" dirty="0">
              <a:solidFill>
                <a:srgbClr val="008000"/>
              </a:solidFill>
              <a:latin typeface="Arial Black" pitchFamily="34" charset="0"/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4355976" y="5013176"/>
            <a:ext cx="4680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>
                <a:solidFill>
                  <a:srgbClr val="0000FF"/>
                </a:solidFill>
                <a:latin typeface="Arial Black" pitchFamily="34" charset="0"/>
              </a:rPr>
              <a:t> SISAL</a:t>
            </a:r>
            <a:r>
              <a:rPr lang="cs-CZ" dirty="0" smtClean="0">
                <a:solidFill>
                  <a:srgbClr val="008000"/>
                </a:solidFill>
                <a:latin typeface="Arial Black" pitchFamily="34" charset="0"/>
              </a:rPr>
              <a:t> </a:t>
            </a:r>
            <a:r>
              <a:rPr lang="cs-CZ" dirty="0" smtClean="0">
                <a:solidFill>
                  <a:srgbClr val="0000FF"/>
                </a:solidFill>
                <a:latin typeface="Arial Black" pitchFamily="34" charset="0"/>
              </a:rPr>
              <a:t>– 2000x</a:t>
            </a:r>
          </a:p>
          <a:p>
            <a:pPr algn="ctr"/>
            <a:r>
              <a:rPr lang="cs-CZ" dirty="0" smtClean="0">
                <a:solidFill>
                  <a:srgbClr val="0000FF"/>
                </a:solidFill>
                <a:latin typeface="Arial Black" pitchFamily="34" charset="0"/>
              </a:rPr>
              <a:t>Původní, BEZ VENKOVNÍ EXPOZICE</a:t>
            </a:r>
            <a:endParaRPr lang="cs-CZ" dirty="0">
              <a:solidFill>
                <a:srgbClr val="0000FF"/>
              </a:solidFill>
              <a:latin typeface="Arial Black" pitchFamily="34" charset="0"/>
            </a:endParaRPr>
          </a:p>
        </p:txBody>
      </p:sp>
      <p:pic>
        <p:nvPicPr>
          <p:cNvPr id="10" name="Obrázek 9" descr="sisal degradovany 2kx b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1112930"/>
            <a:ext cx="4248472" cy="3684222"/>
          </a:xfrm>
          <a:prstGeom prst="rect">
            <a:avLst/>
          </a:prstGeom>
        </p:spPr>
      </p:pic>
      <p:pic>
        <p:nvPicPr>
          <p:cNvPr id="11" name="Obrázek 10" descr="Sisal 2kx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4008" y="1052736"/>
            <a:ext cx="4308191" cy="3736009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5458</TotalTime>
  <Words>1501</Words>
  <Application>Microsoft Office PowerPoint</Application>
  <PresentationFormat>Předvádění na obrazovce (4:3)</PresentationFormat>
  <Paragraphs>282</Paragraphs>
  <Slides>42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42</vt:i4>
      </vt:variant>
    </vt:vector>
  </HeadingPairs>
  <TitlesOfParts>
    <vt:vector size="43" baseType="lpstr">
      <vt:lpstr>Default Design</vt:lpstr>
      <vt:lpstr>PŘÍRODNÍ POLYMERY SEM &amp; OPTICKÁ MIKROSKOPIE  různých vláken CELULÓZOVÝCH </vt:lpstr>
      <vt:lpstr>Snímkované druhy vláken  (stav k 17. 11. 2016)</vt:lpstr>
      <vt:lpstr>Snímek 3</vt:lpstr>
      <vt:lpstr>Vlákno listové (SISAL)</vt:lpstr>
      <vt:lpstr>Vlákno listové (SISAL)</vt:lpstr>
      <vt:lpstr>Vlákno listové (SISAL)</vt:lpstr>
      <vt:lpstr>Vlákno listové  (SISAL po expozici venku cca. 2 roky)</vt:lpstr>
      <vt:lpstr>Vlákno listové  (SISAL po expozici venku cca. 2 roky)</vt:lpstr>
      <vt:lpstr>Vlákno listové  (SISAL po expozici venku cca. 2 roky)</vt:lpstr>
      <vt:lpstr>Vlákno listové  (SISAL po expozici venku cca. 2 roky)</vt:lpstr>
      <vt:lpstr>Vlákno stonkové (JUTA)</vt:lpstr>
      <vt:lpstr>Vlákno stonkové (JUTA)</vt:lpstr>
      <vt:lpstr>Vlákno stonkové (JUTA)</vt:lpstr>
      <vt:lpstr>Vlákno stonkové (JUTA)</vt:lpstr>
      <vt:lpstr>Vlákno stonkové (KONOPÍ)</vt:lpstr>
      <vt:lpstr>Vlákno stonkové (KONOPÍ)</vt:lpstr>
      <vt:lpstr>Vlákno stonkové (KONOPÍ)</vt:lpstr>
      <vt:lpstr>Vlákno stonkové (KONOPÍ)</vt:lpstr>
      <vt:lpstr>Vlákna stonková (KONOPÍ versus JUTA)</vt:lpstr>
      <vt:lpstr>Vlákno stonkové (KONOPÍ)  versus vlákno listové (SISAL) </vt:lpstr>
      <vt:lpstr>Vlákno stonkové (KONOPÍ)  versus vlákno listové (SISAL) </vt:lpstr>
      <vt:lpstr>Vlákno stonkové (LEN)</vt:lpstr>
      <vt:lpstr>Vlákno stonkové (JUTA)</vt:lpstr>
      <vt:lpstr>Regenerovaná celulóza = VISKÓZA 1</vt:lpstr>
      <vt:lpstr>Regenerovaná celulóza = VISKÓZA 2</vt:lpstr>
      <vt:lpstr>VISKÓZA X konopí 1</vt:lpstr>
      <vt:lpstr>Snímek 27</vt:lpstr>
      <vt:lpstr>VISKÓZA X konopí 3</vt:lpstr>
      <vt:lpstr>Snímek 29</vt:lpstr>
      <vt:lpstr>Vlákno květové celulózové (BAVLNA)</vt:lpstr>
      <vt:lpstr>Vlákno květové celulózové (MERCEROVANÁ BAVLNA)</vt:lpstr>
      <vt:lpstr>Vlákno stonkové celulózové (JUTA)</vt:lpstr>
      <vt:lpstr>Vlákno stonkové celulózové (LEN)</vt:lpstr>
      <vt:lpstr>Vlákno stonkové celulózové (KONOPÍ)</vt:lpstr>
      <vt:lpstr>Vlákno stonkové celulózové (RAMIE)</vt:lpstr>
      <vt:lpstr>Vlákno živočišné bílkovinné (HEDVÁBÍ)</vt:lpstr>
      <vt:lpstr>Vlákno živočišné bílkovinné (HEDVÁBÍ po oddělení glykoproteinu SERICINU)</vt:lpstr>
      <vt:lpstr>Vlákno živočišné bílkovinné (PAVOUČÍ HEDVÁBÍ)</vt:lpstr>
      <vt:lpstr>Vlákno živočišné bílkovinné (VLNA)</vt:lpstr>
      <vt:lpstr>Snímek 40</vt:lpstr>
      <vt:lpstr>Snímek 41</vt:lpstr>
      <vt:lpstr>Snímek 42</vt:lpstr>
    </vt:vector>
  </TitlesOfParts>
  <Company>Home Studio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NAVRHOVÁNÍ VÝROBKŮ Z PLASTŮ</dc:title>
  <dc:creator>LP</dc:creator>
  <cp:lastModifiedBy>ladapospa</cp:lastModifiedBy>
  <cp:revision>625</cp:revision>
  <dcterms:created xsi:type="dcterms:W3CDTF">2008-02-10T16:41:08Z</dcterms:created>
  <dcterms:modified xsi:type="dcterms:W3CDTF">2017-11-07T20:25:22Z</dcterms:modified>
</cp:coreProperties>
</file>