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01a-Úvod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FRVŠ 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1647/2012</a:t>
            </a: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Obecná </a:t>
            </a:r>
            <a:r>
              <a:rPr lang="cs-CZ" dirty="0" smtClean="0">
                <a:solidFill>
                  <a:schemeClr val="tx1"/>
                </a:solidFill>
              </a:rPr>
              <a:t>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 je chemická disciplína, která studuje chemické složení živé hmoty a chemické i další procesy, které v ní probíhají</a:t>
            </a:r>
            <a:r>
              <a:rPr lang="cs-CZ" dirty="0" smtClean="0">
                <a:solidFill>
                  <a:schemeClr val="tx1"/>
                </a:solidFill>
              </a:rPr>
              <a:t>. Je </a:t>
            </a:r>
            <a:r>
              <a:rPr lang="cs-CZ" dirty="0">
                <a:solidFill>
                  <a:schemeClr val="tx1"/>
                </a:solidFill>
              </a:rPr>
              <a:t>hraniční vědní disciplínou mezi chemií a biologií, zkoumá biologické objekty chemickými i fysikálními metodami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Kořeny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Organická </a:t>
            </a:r>
            <a:r>
              <a:rPr lang="cs-CZ" dirty="0">
                <a:solidFill>
                  <a:schemeClr val="tx1"/>
                </a:solidFill>
              </a:rPr>
              <a:t>chemie – chemie přírodních látek</a:t>
            </a:r>
          </a:p>
          <a:p>
            <a:r>
              <a:rPr lang="cs-CZ" dirty="0">
                <a:solidFill>
                  <a:schemeClr val="tx1"/>
                </a:solidFill>
              </a:rPr>
              <a:t>Fysiologie</a:t>
            </a:r>
          </a:p>
          <a:p>
            <a:r>
              <a:rPr lang="cs-CZ" dirty="0">
                <a:solidFill>
                  <a:schemeClr val="tx1"/>
                </a:solidFill>
              </a:rPr>
              <a:t>Mikrobiologie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– mezníky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1828 </a:t>
            </a:r>
            <a:r>
              <a:rPr lang="cs-CZ" dirty="0">
                <a:solidFill>
                  <a:schemeClr val="tx1"/>
                </a:solidFill>
              </a:rPr>
              <a:t>- F. </a:t>
            </a:r>
            <a:r>
              <a:rPr lang="cs-CZ" dirty="0" err="1">
                <a:solidFill>
                  <a:schemeClr val="tx1"/>
                </a:solidFill>
              </a:rPr>
              <a:t>Wöhler</a:t>
            </a:r>
            <a:r>
              <a:rPr lang="cs-CZ" dirty="0">
                <a:solidFill>
                  <a:schemeClr val="tx1"/>
                </a:solidFill>
              </a:rPr>
              <a:t>  syntéza močoviny</a:t>
            </a:r>
          </a:p>
          <a:p>
            <a:r>
              <a:rPr lang="cs-CZ" dirty="0">
                <a:solidFill>
                  <a:schemeClr val="tx1"/>
                </a:solidFill>
              </a:rPr>
              <a:t>1869 - F. </a:t>
            </a:r>
            <a:r>
              <a:rPr lang="cs-CZ" dirty="0" err="1">
                <a:solidFill>
                  <a:schemeClr val="tx1"/>
                </a:solidFill>
              </a:rPr>
              <a:t>Miescher</a:t>
            </a:r>
            <a:r>
              <a:rPr lang="cs-CZ" dirty="0">
                <a:solidFill>
                  <a:schemeClr val="tx1"/>
                </a:solidFill>
              </a:rPr>
              <a:t> – objev DNA</a:t>
            </a:r>
          </a:p>
          <a:p>
            <a:r>
              <a:rPr lang="cs-CZ" dirty="0">
                <a:solidFill>
                  <a:schemeClr val="tx1"/>
                </a:solidFill>
              </a:rPr>
              <a:t>1897 - Eduard a Hans </a:t>
            </a:r>
            <a:r>
              <a:rPr lang="cs-CZ" dirty="0" err="1">
                <a:solidFill>
                  <a:schemeClr val="tx1"/>
                </a:solidFill>
              </a:rPr>
              <a:t>Büchnerové</a:t>
            </a:r>
            <a:r>
              <a:rPr lang="cs-CZ" dirty="0">
                <a:solidFill>
                  <a:schemeClr val="tx1"/>
                </a:solidFill>
              </a:rPr>
              <a:t>  – katalytický účinek bezbuněčného extraktu z kvasinek – enzymy (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>
                <a:solidFill>
                  <a:schemeClr val="tx1"/>
                </a:solidFill>
                <a:latin typeface="Symbol" pitchFamily="18" charset="2"/>
              </a:rPr>
              <a:t>zume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1903 - </a:t>
            </a:r>
            <a:r>
              <a:rPr lang="cs-CZ" dirty="0" err="1">
                <a:solidFill>
                  <a:schemeClr val="tx1"/>
                </a:solidFill>
              </a:rPr>
              <a:t>Hoppe-Seyler</a:t>
            </a:r>
            <a:r>
              <a:rPr lang="cs-CZ" dirty="0">
                <a:solidFill>
                  <a:schemeClr val="tx1"/>
                </a:solidFill>
              </a:rPr>
              <a:t> – název biochemie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–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První krystalický enzym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r>
              <a:rPr lang="cs-CZ" dirty="0">
                <a:solidFill>
                  <a:schemeClr val="tx1"/>
                </a:solidFill>
              </a:rPr>
              <a:t> - J. B. </a:t>
            </a:r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-1926 </a:t>
            </a:r>
            <a:r>
              <a:rPr lang="cs-CZ" dirty="0" smtClean="0">
                <a:solidFill>
                  <a:schemeClr val="tx1"/>
                </a:solidFill>
              </a:rPr>
              <a:t>– z </a:t>
            </a:r>
            <a:r>
              <a:rPr lang="cs-CZ" dirty="0">
                <a:solidFill>
                  <a:schemeClr val="tx1"/>
                </a:solidFill>
              </a:rPr>
              <a:t>luštěniny </a:t>
            </a:r>
            <a:r>
              <a:rPr lang="cs-CZ" i="1" dirty="0" err="1">
                <a:solidFill>
                  <a:schemeClr val="tx1"/>
                </a:solidFill>
              </a:rPr>
              <a:t>Canavalia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ensiformis</a:t>
            </a:r>
            <a:r>
              <a:rPr lang="cs-CZ" i="1" dirty="0">
                <a:solidFill>
                  <a:schemeClr val="tx1"/>
                </a:solidFill>
              </a:rPr>
              <a:t>  </a:t>
            </a:r>
          </a:p>
          <a:p>
            <a:r>
              <a:rPr lang="cs-CZ" dirty="0">
                <a:solidFill>
                  <a:schemeClr val="tx1"/>
                </a:solidFill>
              </a:rPr>
              <a:t>1953 – James Watson a Francis Crick – struktura DNA – start molekulární biologie.</a:t>
            </a:r>
          </a:p>
          <a:p>
            <a:r>
              <a:rPr lang="cs-CZ" dirty="0">
                <a:solidFill>
                  <a:schemeClr val="tx1"/>
                </a:solidFill>
              </a:rPr>
              <a:t>Rozvoj metod studia, poznání struktur</a:t>
            </a:r>
          </a:p>
          <a:p>
            <a:r>
              <a:rPr lang="cs-CZ" dirty="0" err="1">
                <a:solidFill>
                  <a:schemeClr val="tx1"/>
                </a:solidFill>
              </a:rPr>
              <a:t>Počitačové</a:t>
            </a:r>
            <a:r>
              <a:rPr lang="cs-CZ" dirty="0">
                <a:solidFill>
                  <a:schemeClr val="tx1"/>
                </a:solidFill>
              </a:rPr>
              <a:t> modelování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Hlavní oblasti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a) látkové složení organizmů</a:t>
            </a:r>
          </a:p>
          <a:p>
            <a:r>
              <a:rPr lang="cs-CZ" dirty="0">
                <a:solidFill>
                  <a:schemeClr val="tx1"/>
                </a:solidFill>
              </a:rPr>
              <a:t>b) </a:t>
            </a:r>
            <a:r>
              <a:rPr lang="cs-CZ" dirty="0" smtClean="0">
                <a:solidFill>
                  <a:schemeClr val="tx1"/>
                </a:solidFill>
              </a:rPr>
              <a:t>vzájemná </a:t>
            </a:r>
            <a:r>
              <a:rPr lang="cs-CZ" dirty="0">
                <a:solidFill>
                  <a:schemeClr val="tx1"/>
                </a:solidFill>
              </a:rPr>
              <a:t>přeměna látek (metabolismus) zahrnující především chemické, ale také další pochody</a:t>
            </a:r>
          </a:p>
          <a:p>
            <a:r>
              <a:rPr lang="cs-CZ" dirty="0">
                <a:solidFill>
                  <a:schemeClr val="tx1"/>
                </a:solidFill>
              </a:rPr>
              <a:t>c) přeměna energie a její tok v rámci organismu i v rámci celé biosféry (souboru všech živých organismů)</a:t>
            </a:r>
          </a:p>
          <a:p>
            <a:r>
              <a:rPr lang="cs-CZ" dirty="0">
                <a:solidFill>
                  <a:schemeClr val="tx1"/>
                </a:solidFill>
              </a:rPr>
              <a:t>d) vzájemné vztahy dílčích pochodů v organismu, jejich organizace a regulace</a:t>
            </a:r>
          </a:p>
          <a:p>
            <a:r>
              <a:rPr lang="cs-CZ" dirty="0">
                <a:solidFill>
                  <a:schemeClr val="tx1"/>
                </a:solidFill>
              </a:rPr>
              <a:t>e) tok informace, její projevy, </a:t>
            </a:r>
            <a:r>
              <a:rPr lang="cs-CZ" dirty="0" err="1">
                <a:solidFill>
                  <a:schemeClr val="tx1"/>
                </a:solidFill>
              </a:rPr>
              <a:t>autoreprodukce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Význam </a:t>
            </a: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Teoretický – poznání podstaty života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materiální základ rozvoje poznání</a:t>
            </a:r>
          </a:p>
          <a:p>
            <a:r>
              <a:rPr lang="cs-CZ" b="1" dirty="0">
                <a:solidFill>
                  <a:schemeClr val="tx1"/>
                </a:solidFill>
              </a:rPr>
              <a:t>Aplikovaná 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lékařství – klinická biochemie a </a:t>
            </a:r>
            <a:r>
              <a:rPr lang="cs-CZ" dirty="0" err="1">
                <a:solidFill>
                  <a:schemeClr val="tx1"/>
                </a:solidFill>
              </a:rPr>
              <a:t>patobiochemie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biotechnologie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potravinářská biochemie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další aplikace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247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C3181 Biochemie I</vt:lpstr>
      <vt:lpstr>Obecná charakteristika</vt:lpstr>
      <vt:lpstr>Kořeny biochemie</vt:lpstr>
      <vt:lpstr>Historie – mezníky poznání</vt:lpstr>
      <vt:lpstr>Biochemie – 20. století</vt:lpstr>
      <vt:lpstr>Hlavní oblasti biochemie</vt:lpstr>
      <vt:lpstr>Význam biochemie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14</cp:revision>
  <dcterms:created xsi:type="dcterms:W3CDTF">2012-05-21T09:08:24Z</dcterms:created>
  <dcterms:modified xsi:type="dcterms:W3CDTF">2013-02-20T13:44:35Z</dcterms:modified>
</cp:coreProperties>
</file>