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73" r:id="rId4"/>
    <p:sldId id="265" r:id="rId5"/>
    <p:sldId id="264" r:id="rId6"/>
    <p:sldId id="271" r:id="rId7"/>
    <p:sldId id="274" r:id="rId8"/>
    <p:sldId id="267" r:id="rId9"/>
    <p:sldId id="268" r:id="rId10"/>
    <p:sldId id="275" r:id="rId11"/>
    <p:sldId id="269" r:id="rId12"/>
    <p:sldId id="270" r:id="rId13"/>
    <p:sldId id="276" r:id="rId14"/>
    <p:sldId id="261" r:id="rId15"/>
    <p:sldId id="262" r:id="rId16"/>
    <p:sldId id="277" r:id="rId17"/>
    <p:sldId id="278" r:id="rId18"/>
    <p:sldId id="279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8FFF8F-B833-4CF9-841A-5A2C548230D0}" type="datetimeFigureOut">
              <a:rPr lang="cs-CZ" smtClean="0"/>
              <a:t>21.11.2013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CE499E-D438-44A7-9265-571EC1D1FD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5384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E499E-D438-44A7-9265-571EC1D1FDDA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4727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t>11/21/2013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51B39-B140-43FE-96DB-472A2B59CE7C}" type="datetime1">
              <a:rPr lang="en-US" smtClean="0"/>
              <a:t>11/21/2013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00BB2-27C5-458B-ABCE-839C88CF47CE}" type="datetime1">
              <a:rPr lang="en-US" smtClean="0"/>
              <a:t>11/21/2013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EA93-55E7-4DA9-90C2-089A26EEFEC4}" type="datetime1">
              <a:rPr lang="en-US" smtClean="0"/>
              <a:t>11/21/2013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F3C7-6809-4F39-BD67-A75817BDDE0A}" type="datetime1">
              <a:rPr lang="en-US" smtClean="0"/>
              <a:t>11/21/2013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EB24-CE78-465C-A726-91D0868FA48F}" type="datetime1">
              <a:rPr lang="en-US" smtClean="0"/>
              <a:t>11/21/2013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AADF0-1749-4E8B-9691-B44A5F8C0895}" type="datetime1">
              <a:rPr lang="en-US" smtClean="0"/>
              <a:t>11/21/2013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/>
              <a:t>11/21/2013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BB94-68E6-4675-A946-F1C5994EDBD7}" type="datetime1">
              <a:rPr lang="en-US" smtClean="0"/>
              <a:t>11/21/2013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8377-21E3-4835-B75D-4E2847E2750F}" type="datetime1">
              <a:rPr lang="en-US" smtClean="0"/>
              <a:t>11/21/2013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0C4986D-6BE9-4264-908F-02DB36FD8D6C}" type="datetime1">
              <a:rPr lang="en-US" smtClean="0"/>
              <a:t>11/21/2013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609601"/>
            <a:ext cx="9144000" cy="2243335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C3181 Biochemie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0" y="4437112"/>
            <a:ext cx="9144000" cy="1296144"/>
          </a:xfrm>
        </p:spPr>
        <p:txBody>
          <a:bodyPr>
            <a:normAutofit/>
          </a:bodyPr>
          <a:lstStyle/>
          <a:p>
            <a:pPr algn="l"/>
            <a:r>
              <a:rPr lang="cs-CZ" sz="3000" dirty="0" smtClean="0">
                <a:solidFill>
                  <a:schemeClr val="tx1"/>
                </a:solidFill>
                <a:latin typeface="+mn-lt"/>
              </a:rPr>
              <a:t>23b_</a:t>
            </a:r>
            <a:r>
              <a:rPr lang="cs-CZ" sz="3000" dirty="0" smtClean="0">
                <a:solidFill>
                  <a:schemeClr val="tx1"/>
                </a:solidFill>
                <a:latin typeface="+mn-lt"/>
              </a:rPr>
              <a:t>Oxidační </a:t>
            </a:r>
            <a:r>
              <a:rPr lang="cs-CZ" sz="3000" dirty="0" smtClean="0">
                <a:solidFill>
                  <a:schemeClr val="tx1"/>
                </a:solidFill>
                <a:latin typeface="+mn-lt"/>
              </a:rPr>
              <a:t>fosforylace, alternativní respirace</a:t>
            </a:r>
          </a:p>
          <a:p>
            <a:pPr algn="r"/>
            <a:endParaRPr lang="cs-CZ" sz="2200" dirty="0" smtClean="0">
              <a:solidFill>
                <a:schemeClr val="tx1"/>
              </a:solidFill>
            </a:endParaRPr>
          </a:p>
          <a:p>
            <a:pPr algn="l"/>
            <a:endParaRPr lang="cs-CZ" sz="3200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t>11/21/2013</a:t>
            </a:fld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Petr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Zbořil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89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556792"/>
            <a:ext cx="6600000" cy="4957143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chemeClr val="tx1"/>
                </a:solidFill>
              </a:rPr>
              <a:t>Protonmotivní</a:t>
            </a:r>
            <a:r>
              <a:rPr lang="cs-CZ" dirty="0" smtClean="0">
                <a:solidFill>
                  <a:schemeClr val="tx1"/>
                </a:solidFill>
              </a:rPr>
              <a:t> síla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104456"/>
          </a:xfrm>
        </p:spPr>
        <p:txBody>
          <a:bodyPr>
            <a:normAutofit lnSpcReduction="10000"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Mechanismus </a:t>
            </a:r>
            <a:r>
              <a:rPr lang="cs-CZ" dirty="0">
                <a:solidFill>
                  <a:schemeClr val="tx1"/>
                </a:solidFill>
              </a:rPr>
              <a:t>vzniku – </a:t>
            </a:r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„</a:t>
            </a:r>
            <a:r>
              <a:rPr lang="cs-CZ" dirty="0">
                <a:solidFill>
                  <a:schemeClr val="tx1"/>
                </a:solidFill>
              </a:rPr>
              <a:t>chemické a pumpované protony“</a:t>
            </a: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11/21/2013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91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285" y="1387236"/>
            <a:ext cx="5485715" cy="4871429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Využití </a:t>
            </a:r>
            <a:r>
              <a:rPr lang="cs-CZ" dirty="0">
                <a:solidFill>
                  <a:schemeClr val="tx1"/>
                </a:solidFill>
                <a:sym typeface="Symbol"/>
              </a:rPr>
              <a:t></a:t>
            </a:r>
            <a:r>
              <a:rPr lang="cs-CZ" dirty="0">
                <a:solidFill>
                  <a:schemeClr val="tx1"/>
                </a:solidFill>
              </a:rPr>
              <a:t>p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84576"/>
          </a:xfrm>
        </p:spPr>
        <p:txBody>
          <a:bodyPr>
            <a:normAutofit fontScale="92500" lnSpcReduction="10000"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pPr marL="0" indent="0">
              <a:buNone/>
            </a:pPr>
            <a:r>
              <a:rPr lang="cs-CZ" dirty="0"/>
              <a:t>	</a:t>
            </a:r>
          </a:p>
          <a:p>
            <a:pPr lvl="0"/>
            <a:endParaRPr lang="cs-CZ" dirty="0" smtClean="0"/>
          </a:p>
          <a:p>
            <a:pPr lvl="0"/>
            <a:endParaRPr lang="cs-CZ" dirty="0"/>
          </a:p>
          <a:p>
            <a:pPr lvl="0"/>
            <a:endParaRPr lang="cs-CZ" dirty="0" smtClean="0">
              <a:solidFill>
                <a:schemeClr val="tx1"/>
              </a:solidFill>
            </a:endParaRPr>
          </a:p>
          <a:p>
            <a:pPr lvl="0"/>
            <a:endParaRPr lang="cs-CZ" dirty="0" smtClean="0">
              <a:solidFill>
                <a:schemeClr val="tx1"/>
              </a:solidFill>
            </a:endParaRPr>
          </a:p>
          <a:p>
            <a:pPr lvl="0"/>
            <a:endParaRPr lang="cs-CZ" dirty="0">
              <a:solidFill>
                <a:schemeClr val="tx1"/>
              </a:solidFill>
            </a:endParaRPr>
          </a:p>
          <a:p>
            <a:pPr lvl="0"/>
            <a:r>
              <a:rPr lang="cs-CZ" dirty="0" smtClean="0">
                <a:solidFill>
                  <a:schemeClr val="tx1"/>
                </a:solidFill>
              </a:rPr>
              <a:t>Práce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Osmotická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Mechanická 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T</a:t>
            </a:r>
            <a:r>
              <a:rPr lang="cs-CZ" dirty="0" smtClean="0">
                <a:solidFill>
                  <a:schemeClr val="tx1"/>
                </a:solidFill>
              </a:rPr>
              <a:t>vorba </a:t>
            </a:r>
            <a:r>
              <a:rPr lang="cs-CZ" dirty="0">
                <a:solidFill>
                  <a:schemeClr val="tx1"/>
                </a:solidFill>
              </a:rPr>
              <a:t>ATP 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Kvantitativní poměry</a:t>
            </a:r>
          </a:p>
          <a:p>
            <a:pPr lvl="1"/>
            <a:r>
              <a:rPr lang="cs-CZ" dirty="0">
                <a:solidFill>
                  <a:schemeClr val="tx1"/>
                </a:solidFill>
                <a:sym typeface="Symbol"/>
              </a:rPr>
              <a:t></a:t>
            </a:r>
            <a:r>
              <a:rPr lang="cs-CZ" dirty="0" smtClean="0">
                <a:solidFill>
                  <a:schemeClr val="tx1"/>
                </a:solidFill>
              </a:rPr>
              <a:t>G přenosu H</a:t>
            </a:r>
            <a:r>
              <a:rPr lang="cs-CZ" baseline="30000" dirty="0" smtClean="0">
                <a:solidFill>
                  <a:schemeClr val="tx1"/>
                </a:solidFill>
              </a:rPr>
              <a:t>+ </a:t>
            </a:r>
            <a:r>
              <a:rPr lang="cs-CZ" dirty="0" smtClean="0">
                <a:solidFill>
                  <a:schemeClr val="tx1"/>
                </a:solidFill>
              </a:rPr>
              <a:t>a syntézy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ATP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11/21/2013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80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Syntéza ATP komplexem V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752528"/>
          </a:xfrm>
        </p:spPr>
        <p:txBody>
          <a:bodyPr>
            <a:normAutofit/>
          </a:bodyPr>
          <a:lstStyle/>
          <a:p>
            <a:endParaRPr lang="cs-CZ" dirty="0" smtClean="0"/>
          </a:p>
          <a:p>
            <a:r>
              <a:rPr lang="cs-CZ" dirty="0">
                <a:solidFill>
                  <a:schemeClr val="tx1"/>
                </a:solidFill>
              </a:rPr>
              <a:t>Mechanismus 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P. D. </a:t>
            </a:r>
            <a:r>
              <a:rPr lang="cs-CZ" dirty="0" err="1">
                <a:solidFill>
                  <a:schemeClr val="tx1"/>
                </a:solidFill>
              </a:rPr>
              <a:t>Boyer</a:t>
            </a:r>
            <a:r>
              <a:rPr lang="cs-CZ" dirty="0">
                <a:solidFill>
                  <a:schemeClr val="tx1"/>
                </a:solidFill>
              </a:rPr>
              <a:t>, J. </a:t>
            </a:r>
            <a:r>
              <a:rPr lang="cs-CZ" dirty="0" err="1">
                <a:solidFill>
                  <a:schemeClr val="tx1"/>
                </a:solidFill>
              </a:rPr>
              <a:t>Walker</a:t>
            </a:r>
            <a:r>
              <a:rPr lang="cs-CZ" dirty="0">
                <a:solidFill>
                  <a:schemeClr val="tx1"/>
                </a:solidFill>
              </a:rPr>
              <a:t> – NC </a:t>
            </a:r>
            <a:r>
              <a:rPr lang="cs-CZ" dirty="0" smtClean="0">
                <a:solidFill>
                  <a:schemeClr val="tx1"/>
                </a:solidFill>
              </a:rPr>
              <a:t>1997</a:t>
            </a:r>
            <a:endParaRPr lang="cs-CZ" dirty="0"/>
          </a:p>
          <a:p>
            <a:r>
              <a:rPr lang="cs-CZ" dirty="0" smtClean="0">
                <a:solidFill>
                  <a:schemeClr val="tx1"/>
                </a:solidFill>
              </a:rPr>
              <a:t>F</a:t>
            </a:r>
            <a:r>
              <a:rPr lang="cs-CZ" baseline="-25000" dirty="0" smtClean="0">
                <a:solidFill>
                  <a:schemeClr val="tx1"/>
                </a:solidFill>
              </a:rPr>
              <a:t>o</a:t>
            </a:r>
            <a:r>
              <a:rPr lang="cs-CZ" dirty="0" smtClean="0">
                <a:solidFill>
                  <a:schemeClr val="tx1"/>
                </a:solidFill>
              </a:rPr>
              <a:t>F</a:t>
            </a:r>
            <a:r>
              <a:rPr lang="cs-CZ" baseline="-25000" dirty="0" smtClean="0">
                <a:solidFill>
                  <a:schemeClr val="tx1"/>
                </a:solidFill>
              </a:rPr>
              <a:t>1</a:t>
            </a:r>
            <a:r>
              <a:rPr lang="cs-CZ" dirty="0" smtClean="0">
                <a:solidFill>
                  <a:schemeClr val="tx1"/>
                </a:solidFill>
              </a:rPr>
              <a:t>-ATPasa</a:t>
            </a:r>
            <a:r>
              <a:rPr lang="cs-CZ" dirty="0">
                <a:solidFill>
                  <a:schemeClr val="tx1"/>
                </a:solidFill>
              </a:rPr>
              <a:t> 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Komplex V – formálně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Spřažení přenosu H</a:t>
            </a:r>
            <a:r>
              <a:rPr lang="cs-CZ" baseline="30000" dirty="0" smtClean="0">
                <a:solidFill>
                  <a:schemeClr val="tx1"/>
                </a:solidFill>
              </a:rPr>
              <a:t>+ </a:t>
            </a:r>
            <a:r>
              <a:rPr lang="cs-CZ" dirty="0" smtClean="0">
                <a:solidFill>
                  <a:schemeClr val="tx1"/>
                </a:solidFill>
              </a:rPr>
              <a:t>a syntézy ATP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Tok H</a:t>
            </a:r>
            <a:r>
              <a:rPr lang="cs-CZ" baseline="30000" dirty="0" smtClean="0">
                <a:solidFill>
                  <a:schemeClr val="tx1"/>
                </a:solidFill>
              </a:rPr>
              <a:t>+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půlkanálky</a:t>
            </a:r>
            <a:r>
              <a:rPr lang="cs-CZ" dirty="0" smtClean="0">
                <a:solidFill>
                  <a:schemeClr val="tx1"/>
                </a:solidFill>
              </a:rPr>
              <a:t> (</a:t>
            </a:r>
            <a:r>
              <a:rPr lang="cs-CZ" dirty="0" err="1" smtClean="0">
                <a:solidFill>
                  <a:schemeClr val="tx1"/>
                </a:solidFill>
              </a:rPr>
              <a:t>Asp</a:t>
            </a:r>
            <a:r>
              <a:rPr lang="cs-CZ" dirty="0" smtClean="0">
                <a:solidFill>
                  <a:schemeClr val="tx1"/>
                </a:solidFill>
              </a:rPr>
              <a:t>)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Mechanická práce – rotace </a:t>
            </a:r>
          </a:p>
          <a:p>
            <a:pPr marL="457200" lvl="1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– molekulární </a:t>
            </a:r>
            <a:r>
              <a:rPr lang="cs-CZ" smtClean="0">
                <a:solidFill>
                  <a:schemeClr val="tx1"/>
                </a:solidFill>
              </a:rPr>
              <a:t>motor – dynamo  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Transformace energie </a:t>
            </a:r>
          </a:p>
          <a:p>
            <a:pPr marL="457200" lvl="1" indent="0">
              <a:buNone/>
            </a:pPr>
            <a:r>
              <a:rPr lang="cs-CZ" dirty="0">
                <a:solidFill>
                  <a:schemeClr val="tx1"/>
                </a:solidFill>
              </a:rPr>
              <a:t>k</a:t>
            </a:r>
            <a:r>
              <a:rPr lang="cs-CZ" dirty="0" smtClean="0">
                <a:solidFill>
                  <a:schemeClr val="tx1"/>
                </a:solidFill>
              </a:rPr>
              <a:t>onformačními změnami</a:t>
            </a:r>
            <a:endParaRPr lang="cs-CZ" dirty="0">
              <a:solidFill>
                <a:schemeClr val="tx1"/>
              </a:solidFill>
            </a:endParaRP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11/21/2013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907" y="1772816"/>
            <a:ext cx="3949524" cy="4462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4824907" y="3356992"/>
            <a:ext cx="7954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smtClean="0">
                <a:solidFill>
                  <a:srgbClr val="FF0000"/>
                </a:solidFill>
              </a:rPr>
              <a:t>Matrix</a:t>
            </a:r>
            <a:endParaRPr lang="cs-CZ" sz="1600" dirty="0">
              <a:solidFill>
                <a:srgbClr val="FF000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3666515" y="5689078"/>
            <a:ext cx="18582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err="1" smtClean="0">
                <a:solidFill>
                  <a:srgbClr val="FF0000"/>
                </a:solidFill>
              </a:rPr>
              <a:t>Mezimembránový</a:t>
            </a:r>
            <a:endParaRPr lang="cs-CZ" sz="1600" dirty="0" smtClean="0">
              <a:solidFill>
                <a:srgbClr val="FF0000"/>
              </a:solidFill>
            </a:endParaRPr>
          </a:p>
          <a:p>
            <a:r>
              <a:rPr lang="cs-CZ" sz="1600" dirty="0" smtClean="0">
                <a:solidFill>
                  <a:srgbClr val="FF0000"/>
                </a:solidFill>
              </a:rPr>
              <a:t>prostor</a:t>
            </a:r>
            <a:endParaRPr lang="cs-CZ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31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Syntéza ATP komplexem V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752528"/>
          </a:xfrm>
        </p:spPr>
        <p:txBody>
          <a:bodyPr>
            <a:normAutofit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r>
              <a:rPr lang="cs-CZ" dirty="0" smtClean="0">
                <a:solidFill>
                  <a:schemeClr val="tx1"/>
                </a:solidFill>
              </a:rPr>
              <a:t>Konformační stavy podjednotek </a:t>
            </a:r>
            <a:r>
              <a:rPr lang="el-GR" dirty="0" smtClean="0">
                <a:solidFill>
                  <a:schemeClr val="tx1"/>
                </a:solidFill>
              </a:rPr>
              <a:t>β</a:t>
            </a:r>
            <a:endParaRPr lang="cs-CZ" dirty="0">
              <a:solidFill>
                <a:schemeClr val="tx1"/>
              </a:solidFill>
            </a:endParaRPr>
          </a:p>
          <a:p>
            <a:pPr lvl="1"/>
            <a:r>
              <a:rPr lang="cs-CZ" u="sng" dirty="0" smtClean="0">
                <a:solidFill>
                  <a:schemeClr val="tx1"/>
                </a:solidFill>
              </a:rPr>
              <a:t>O</a:t>
            </a:r>
            <a:r>
              <a:rPr lang="cs-CZ" dirty="0" smtClean="0">
                <a:solidFill>
                  <a:schemeClr val="tx1"/>
                </a:solidFill>
              </a:rPr>
              <a:t>pen – prázdný stav</a:t>
            </a:r>
          </a:p>
          <a:p>
            <a:pPr lvl="1"/>
            <a:r>
              <a:rPr lang="cs-CZ" u="sng" dirty="0" err="1" smtClean="0">
                <a:solidFill>
                  <a:schemeClr val="tx1"/>
                </a:solidFill>
              </a:rPr>
              <a:t>T</a:t>
            </a:r>
            <a:r>
              <a:rPr lang="cs-CZ" dirty="0" err="1" smtClean="0">
                <a:solidFill>
                  <a:schemeClr val="tx1"/>
                </a:solidFill>
              </a:rPr>
              <a:t>ight</a:t>
            </a:r>
            <a:r>
              <a:rPr lang="cs-CZ" dirty="0" smtClean="0">
                <a:solidFill>
                  <a:schemeClr val="tx1"/>
                </a:solidFill>
              </a:rPr>
              <a:t> –  ATP místo</a:t>
            </a:r>
          </a:p>
          <a:p>
            <a:pPr lvl="1"/>
            <a:r>
              <a:rPr lang="cs-CZ" u="sng" dirty="0" err="1" smtClean="0">
                <a:solidFill>
                  <a:schemeClr val="tx1"/>
                </a:solidFill>
              </a:rPr>
              <a:t>L</a:t>
            </a:r>
            <a:r>
              <a:rPr lang="cs-CZ" dirty="0" err="1" smtClean="0">
                <a:solidFill>
                  <a:schemeClr val="tx1"/>
                </a:solidFill>
              </a:rPr>
              <a:t>oose</a:t>
            </a:r>
            <a:r>
              <a:rPr lang="cs-CZ" dirty="0" smtClean="0">
                <a:solidFill>
                  <a:schemeClr val="tx1"/>
                </a:solidFill>
              </a:rPr>
              <a:t> –  ADP </a:t>
            </a:r>
            <a:r>
              <a:rPr lang="cs-CZ" dirty="0">
                <a:solidFill>
                  <a:schemeClr val="tx1"/>
                </a:solidFill>
              </a:rPr>
              <a:t>místo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11/21/2013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16832"/>
            <a:ext cx="8642858" cy="21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542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Mechanismus rotace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/>
          </a:bodyPr>
          <a:lstStyle/>
          <a:p>
            <a:pPr lvl="1"/>
            <a:endParaRPr lang="cs-CZ" dirty="0" smtClean="0"/>
          </a:p>
          <a:p>
            <a:pPr lvl="1"/>
            <a:endParaRPr lang="cs-CZ" dirty="0"/>
          </a:p>
          <a:p>
            <a:pPr lvl="1"/>
            <a:endParaRPr lang="cs-CZ" dirty="0" smtClean="0"/>
          </a:p>
          <a:p>
            <a:pPr lvl="1"/>
            <a:endParaRPr lang="cs-CZ" dirty="0"/>
          </a:p>
          <a:p>
            <a:pPr lvl="1"/>
            <a:endParaRPr lang="cs-CZ" dirty="0" smtClean="0"/>
          </a:p>
          <a:p>
            <a:pPr lvl="1"/>
            <a:endParaRPr lang="cs-CZ" dirty="0"/>
          </a:p>
          <a:p>
            <a:pPr lvl="1"/>
            <a:endParaRPr lang="cs-CZ" dirty="0" smtClean="0"/>
          </a:p>
          <a:p>
            <a:pPr lvl="1"/>
            <a:endParaRPr lang="cs-CZ" dirty="0"/>
          </a:p>
          <a:p>
            <a:pPr lvl="1"/>
            <a:endParaRPr lang="cs-CZ" dirty="0" smtClean="0"/>
          </a:p>
          <a:p>
            <a:pPr lvl="1"/>
            <a:endParaRPr lang="cs-CZ" dirty="0"/>
          </a:p>
          <a:p>
            <a:pPr lvl="1"/>
            <a:endParaRPr lang="cs-CZ" dirty="0" smtClean="0"/>
          </a:p>
          <a:p>
            <a:pPr lvl="1"/>
            <a:endParaRPr lang="cs-CZ" dirty="0"/>
          </a:p>
          <a:p>
            <a:pPr lvl="1"/>
            <a:endParaRPr lang="cs-CZ" dirty="0" smtClean="0"/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cesta </a:t>
            </a:r>
            <a:r>
              <a:rPr lang="cs-CZ" dirty="0">
                <a:solidFill>
                  <a:schemeClr val="tx1"/>
                </a:solidFill>
              </a:rPr>
              <a:t>H</a:t>
            </a:r>
            <a:r>
              <a:rPr lang="cs-CZ" baseline="30000" dirty="0">
                <a:solidFill>
                  <a:schemeClr val="tx1"/>
                </a:solidFill>
              </a:rPr>
              <a:t>+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půlkanálky</a:t>
            </a:r>
            <a:r>
              <a:rPr lang="cs-CZ" dirty="0">
                <a:solidFill>
                  <a:schemeClr val="tx1"/>
                </a:solidFill>
              </a:rPr>
              <a:t> 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protonové </a:t>
            </a:r>
            <a:r>
              <a:rPr lang="cs-CZ" dirty="0">
                <a:solidFill>
                  <a:schemeClr val="tx1"/>
                </a:solidFill>
              </a:rPr>
              <a:t>vodiče (dráty) 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Asp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</a:rPr>
              <a:t>na </a:t>
            </a:r>
            <a:r>
              <a:rPr lang="cs-CZ" b="1" i="1" dirty="0">
                <a:solidFill>
                  <a:schemeClr val="tx1"/>
                </a:solidFill>
              </a:rPr>
              <a:t>c</a:t>
            </a:r>
            <a:r>
              <a:rPr lang="cs-CZ" dirty="0">
                <a:solidFill>
                  <a:schemeClr val="tx1"/>
                </a:solidFill>
              </a:rPr>
              <a:t>, Arg na </a:t>
            </a:r>
            <a:r>
              <a:rPr lang="cs-CZ" b="1" i="1" dirty="0">
                <a:solidFill>
                  <a:schemeClr val="tx1"/>
                </a:solidFill>
              </a:rPr>
              <a:t>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11/21/2013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15511"/>
            <a:ext cx="6914587" cy="3956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620" y="1225708"/>
            <a:ext cx="3428572" cy="3977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999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Obousměrná </a:t>
            </a:r>
            <a:r>
              <a:rPr lang="cs-CZ" dirty="0" err="1" smtClean="0">
                <a:solidFill>
                  <a:schemeClr val="tx1"/>
                </a:solidFill>
              </a:rPr>
              <a:t>ATPasa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/>
          </a:bodyPr>
          <a:lstStyle/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Zvrat syntézy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transport </a:t>
            </a:r>
            <a:r>
              <a:rPr lang="cs-CZ" dirty="0">
                <a:solidFill>
                  <a:schemeClr val="tx1"/>
                </a:solidFill>
              </a:rPr>
              <a:t>H</a:t>
            </a:r>
            <a:r>
              <a:rPr lang="cs-CZ" baseline="30000" dirty="0">
                <a:solidFill>
                  <a:schemeClr val="tx1"/>
                </a:solidFill>
              </a:rPr>
              <a:t>+</a:t>
            </a:r>
            <a:r>
              <a:rPr lang="cs-CZ" dirty="0">
                <a:solidFill>
                  <a:schemeClr val="tx1"/>
                </a:solidFill>
              </a:rPr>
              <a:t> –</a:t>
            </a:r>
            <a:r>
              <a:rPr lang="cs-CZ" dirty="0" smtClean="0">
                <a:solidFill>
                  <a:schemeClr val="tx1"/>
                </a:solidFill>
              </a:rPr>
              <a:t> tvorba </a:t>
            </a:r>
            <a:r>
              <a:rPr lang="el-GR" dirty="0" smtClean="0">
                <a:solidFill>
                  <a:schemeClr val="tx1"/>
                </a:solidFill>
              </a:rPr>
              <a:t>Δψ</a:t>
            </a:r>
            <a:r>
              <a:rPr lang="cs-CZ" dirty="0" smtClean="0">
                <a:solidFill>
                  <a:schemeClr val="tx1"/>
                </a:solidFill>
              </a:rPr>
              <a:t> při </a:t>
            </a:r>
            <a:r>
              <a:rPr lang="cs-CZ" dirty="0" err="1" smtClean="0">
                <a:solidFill>
                  <a:schemeClr val="tx1"/>
                </a:solidFill>
              </a:rPr>
              <a:t>anaerobiose</a:t>
            </a: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11/21/2013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340768"/>
            <a:ext cx="5495925" cy="408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773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Respirační kontrola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r>
              <a:rPr lang="cs-CZ" dirty="0" smtClean="0">
                <a:solidFill>
                  <a:schemeClr val="tx1"/>
                </a:solidFill>
              </a:rPr>
              <a:t>Regulace </a:t>
            </a:r>
            <a:r>
              <a:rPr lang="cs-CZ" dirty="0">
                <a:solidFill>
                  <a:schemeClr val="tx1"/>
                </a:solidFill>
              </a:rPr>
              <a:t>spotřeby </a:t>
            </a:r>
            <a:r>
              <a:rPr lang="cs-CZ" dirty="0" smtClean="0">
                <a:solidFill>
                  <a:schemeClr val="tx1"/>
                </a:solidFill>
              </a:rPr>
              <a:t>substrátu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Brzdění vysokým </a:t>
            </a:r>
            <a:r>
              <a:rPr lang="el-GR" dirty="0">
                <a:solidFill>
                  <a:schemeClr val="tx1"/>
                </a:solidFill>
              </a:rPr>
              <a:t>Δψ</a:t>
            </a:r>
            <a:r>
              <a:rPr lang="cs-CZ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11/21/2013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386167"/>
            <a:ext cx="5280000" cy="3965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277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Nástroje studia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Umělé donory 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a </a:t>
            </a:r>
            <a:r>
              <a:rPr lang="cs-CZ" dirty="0">
                <a:solidFill>
                  <a:schemeClr val="tx1"/>
                </a:solidFill>
              </a:rPr>
              <a:t>akceptory </a:t>
            </a:r>
            <a:r>
              <a:rPr lang="cs-CZ" dirty="0" smtClean="0">
                <a:solidFill>
                  <a:schemeClr val="tx1"/>
                </a:solidFill>
              </a:rPr>
              <a:t>elektronů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d</a:t>
            </a:r>
            <a:r>
              <a:rPr lang="cs-CZ" dirty="0" smtClean="0">
                <a:solidFill>
                  <a:schemeClr val="tx1"/>
                </a:solidFill>
              </a:rPr>
              <a:t>odávají a odebírají e</a:t>
            </a:r>
            <a:r>
              <a:rPr lang="cs-CZ" baseline="30000" dirty="0" smtClean="0">
                <a:solidFill>
                  <a:schemeClr val="tx1"/>
                </a:solidFill>
              </a:rPr>
              <a:t>-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</a:p>
          <a:p>
            <a:pPr marL="457200" lvl="1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v různých místech</a:t>
            </a: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	 </a:t>
            </a:r>
          </a:p>
          <a:p>
            <a:r>
              <a:rPr lang="cs-CZ" dirty="0">
                <a:solidFill>
                  <a:schemeClr val="tx1"/>
                </a:solidFill>
              </a:rPr>
              <a:t>Inhibitory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inhibitory transportu elektronů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rozpojovače (2,4-DNP)</a:t>
            </a:r>
            <a:endParaRPr lang="cs-CZ" dirty="0">
              <a:solidFill>
                <a:schemeClr val="tx1"/>
              </a:solidFill>
            </a:endParaRPr>
          </a:p>
          <a:p>
            <a:pPr lvl="1"/>
            <a:r>
              <a:rPr lang="cs-CZ" dirty="0">
                <a:solidFill>
                  <a:schemeClr val="tx1"/>
                </a:solidFill>
              </a:rPr>
              <a:t>inhibitory H</a:t>
            </a:r>
            <a:r>
              <a:rPr lang="cs-CZ" baseline="30000" dirty="0">
                <a:solidFill>
                  <a:schemeClr val="tx1"/>
                </a:solidFill>
              </a:rPr>
              <a:t>+</a:t>
            </a:r>
            <a:r>
              <a:rPr lang="cs-CZ" dirty="0">
                <a:solidFill>
                  <a:schemeClr val="tx1"/>
                </a:solidFill>
              </a:rPr>
              <a:t>-</a:t>
            </a:r>
            <a:r>
              <a:rPr lang="cs-CZ" dirty="0" err="1" smtClean="0">
                <a:solidFill>
                  <a:schemeClr val="tx1"/>
                </a:solidFill>
              </a:rPr>
              <a:t>ATPasy</a:t>
            </a:r>
            <a:r>
              <a:rPr lang="cs-CZ" dirty="0" smtClean="0">
                <a:solidFill>
                  <a:schemeClr val="tx1"/>
                </a:solidFill>
              </a:rPr>
              <a:t> (</a:t>
            </a:r>
            <a:r>
              <a:rPr lang="cs-CZ" dirty="0" err="1" smtClean="0">
                <a:solidFill>
                  <a:schemeClr val="tx1"/>
                </a:solidFill>
              </a:rPr>
              <a:t>oligomycin</a:t>
            </a:r>
            <a:r>
              <a:rPr lang="cs-CZ" dirty="0" smtClean="0">
                <a:solidFill>
                  <a:schemeClr val="tx1"/>
                </a:solidFill>
              </a:rPr>
              <a:t>)</a:t>
            </a:r>
            <a:endParaRPr lang="cs-CZ" dirty="0">
              <a:solidFill>
                <a:schemeClr val="tx1"/>
              </a:solidFill>
            </a:endParaRP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11/21/2013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Footer Text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060848"/>
            <a:ext cx="2102857" cy="3668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780928"/>
            <a:ext cx="1590675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862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8284" y="476672"/>
            <a:ext cx="6925715" cy="5188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Termogeneze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  <a:p>
            <a:r>
              <a:rPr lang="cs-CZ" dirty="0" smtClean="0">
                <a:solidFill>
                  <a:schemeClr val="tx1"/>
                </a:solidFill>
              </a:rPr>
              <a:t>Rozpojovací protein – </a:t>
            </a:r>
            <a:r>
              <a:rPr lang="cs-CZ" dirty="0" err="1" smtClean="0">
                <a:solidFill>
                  <a:schemeClr val="tx1"/>
                </a:solidFill>
              </a:rPr>
              <a:t>termogenin</a:t>
            </a:r>
            <a:r>
              <a:rPr lang="cs-CZ" smtClean="0">
                <a:solidFill>
                  <a:schemeClr val="tx1"/>
                </a:solidFill>
              </a:rPr>
              <a:t> 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Mláďata, </a:t>
            </a:r>
            <a:r>
              <a:rPr lang="cs-CZ" dirty="0" err="1" smtClean="0">
                <a:solidFill>
                  <a:schemeClr val="tx1"/>
                </a:solidFill>
              </a:rPr>
              <a:t>hibernanti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Hnědá tuková tkáň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Hormonálně řízeno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11/21/2013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38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Obsah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Oxidační fosforylace, </a:t>
            </a:r>
            <a:r>
              <a:rPr lang="cs-CZ" dirty="0" err="1">
                <a:solidFill>
                  <a:schemeClr val="tx1"/>
                </a:solidFill>
              </a:rPr>
              <a:t>chemiosmotická</a:t>
            </a:r>
            <a:r>
              <a:rPr lang="cs-CZ" dirty="0">
                <a:solidFill>
                  <a:schemeClr val="tx1"/>
                </a:solidFill>
              </a:rPr>
              <a:t> teorie, </a:t>
            </a:r>
            <a:r>
              <a:rPr lang="cs-CZ" dirty="0" err="1">
                <a:solidFill>
                  <a:schemeClr val="tx1"/>
                </a:solidFill>
              </a:rPr>
              <a:t>protonmotivní</a:t>
            </a:r>
            <a:r>
              <a:rPr lang="cs-CZ" dirty="0">
                <a:solidFill>
                  <a:schemeClr val="tx1"/>
                </a:solidFill>
              </a:rPr>
              <a:t> síla a </a:t>
            </a:r>
            <a:r>
              <a:rPr lang="cs-CZ" dirty="0" err="1">
                <a:solidFill>
                  <a:schemeClr val="tx1"/>
                </a:solidFill>
              </a:rPr>
              <a:t>transmembránový</a:t>
            </a:r>
            <a:r>
              <a:rPr lang="cs-CZ" dirty="0">
                <a:solidFill>
                  <a:schemeClr val="tx1"/>
                </a:solidFill>
              </a:rPr>
              <a:t> potenciál. 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Syntéza </a:t>
            </a:r>
            <a:r>
              <a:rPr lang="cs-CZ" dirty="0">
                <a:solidFill>
                  <a:schemeClr val="tx1"/>
                </a:solidFill>
              </a:rPr>
              <a:t>ATP, struktura </a:t>
            </a:r>
            <a:r>
              <a:rPr lang="cs-CZ" dirty="0" err="1">
                <a:solidFill>
                  <a:schemeClr val="tx1"/>
                </a:solidFill>
              </a:rPr>
              <a:t>ATPsyntasy</a:t>
            </a:r>
            <a:r>
              <a:rPr lang="cs-CZ" dirty="0">
                <a:solidFill>
                  <a:schemeClr val="tx1"/>
                </a:solidFill>
              </a:rPr>
              <a:t>. Inhibitory respirace a syntéza ATP, rozpojovače, ionofory. 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Bilance </a:t>
            </a:r>
            <a:r>
              <a:rPr lang="cs-CZ" dirty="0">
                <a:solidFill>
                  <a:schemeClr val="tx1"/>
                </a:solidFill>
              </a:rPr>
              <a:t>oxidační fosforylace. 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Alternativní </a:t>
            </a:r>
            <a:r>
              <a:rPr lang="cs-CZ" dirty="0">
                <a:solidFill>
                  <a:schemeClr val="tx1"/>
                </a:solidFill>
              </a:rPr>
              <a:t>respirace. Oxidace a redukce anorganických sloučenin (kovy, S aj.)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11/21/2013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03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effectLst/>
              </a:rPr>
              <a:t>Tvorba </a:t>
            </a:r>
            <a:r>
              <a:rPr lang="cs-CZ" dirty="0">
                <a:solidFill>
                  <a:schemeClr val="tx1"/>
                </a:solidFill>
                <a:effectLst/>
              </a:rPr>
              <a:t>ATP </a:t>
            </a:r>
            <a:r>
              <a:rPr lang="cs-CZ" dirty="0" smtClean="0">
                <a:solidFill>
                  <a:schemeClr val="tx1"/>
                </a:solidFill>
                <a:effectLst/>
              </a:rPr>
              <a:t>při respiraci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pPr marL="0" indent="0">
              <a:buNone/>
            </a:pPr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Mechanismus konverse energie uvolněné oxidací </a:t>
            </a: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	</a:t>
            </a:r>
            <a:r>
              <a:rPr lang="cs-CZ" dirty="0" smtClean="0">
                <a:solidFill>
                  <a:schemeClr val="tx1"/>
                </a:solidFill>
              </a:rPr>
              <a:t>spřažení </a:t>
            </a:r>
            <a:r>
              <a:rPr lang="cs-CZ" dirty="0">
                <a:solidFill>
                  <a:schemeClr val="tx1"/>
                </a:solidFill>
              </a:rPr>
              <a:t>oxidace a fosforylace ADP </a:t>
            </a: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	</a:t>
            </a:r>
            <a:r>
              <a:rPr lang="cs-CZ" dirty="0" smtClean="0">
                <a:solidFill>
                  <a:schemeClr val="tx1"/>
                </a:solidFill>
              </a:rPr>
              <a:t>kvantitativní vztahy esterifikace </a:t>
            </a:r>
            <a:r>
              <a:rPr lang="cs-CZ" dirty="0" err="1" smtClean="0">
                <a:solidFill>
                  <a:schemeClr val="tx1"/>
                </a:solidFill>
              </a:rPr>
              <a:t>P</a:t>
            </a:r>
            <a:r>
              <a:rPr lang="cs-CZ" baseline="-25000" dirty="0" err="1" smtClean="0">
                <a:solidFill>
                  <a:schemeClr val="tx1"/>
                </a:solidFill>
              </a:rPr>
              <a:t>i</a:t>
            </a:r>
            <a:endParaRPr lang="cs-CZ" baseline="-25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baseline="-25000" dirty="0">
                <a:solidFill>
                  <a:schemeClr val="tx1"/>
                </a:solidFill>
              </a:rPr>
              <a:t>	</a:t>
            </a:r>
            <a:r>
              <a:rPr lang="cs-CZ" dirty="0">
                <a:solidFill>
                  <a:schemeClr val="tx1"/>
                </a:solidFill>
              </a:rPr>
              <a:t>P/O kvocienty – experimentální průkaz</a:t>
            </a:r>
          </a:p>
          <a:p>
            <a:pPr marL="0" indent="0">
              <a:buNone/>
            </a:pPr>
            <a:r>
              <a:rPr lang="cs-CZ" baseline="-25000" dirty="0" smtClean="0">
                <a:solidFill>
                  <a:schemeClr val="tx1"/>
                </a:solidFill>
              </a:rPr>
              <a:t>	</a:t>
            </a:r>
            <a:r>
              <a:rPr lang="cs-CZ" dirty="0" smtClean="0">
                <a:solidFill>
                  <a:schemeClr val="tx1"/>
                </a:solidFill>
              </a:rPr>
              <a:t>mechanismus tvorby </a:t>
            </a:r>
            <a:r>
              <a:rPr lang="cs-CZ" dirty="0">
                <a:solidFill>
                  <a:schemeClr val="tx1"/>
                </a:solidFill>
              </a:rPr>
              <a:t>ATP oxidační </a:t>
            </a:r>
            <a:r>
              <a:rPr lang="cs-CZ" dirty="0" smtClean="0">
                <a:solidFill>
                  <a:schemeClr val="tx1"/>
                </a:solidFill>
              </a:rPr>
              <a:t>fosforylací</a:t>
            </a: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	</a:t>
            </a:r>
            <a:r>
              <a:rPr lang="cs-CZ" dirty="0" smtClean="0">
                <a:solidFill>
                  <a:schemeClr val="tx1"/>
                </a:solidFill>
              </a:rPr>
              <a:t>analogie se substrátovou fosforylací – odlišné </a:t>
            </a: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baseline="-25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 smtClean="0">
              <a:solidFill>
                <a:schemeClr val="tx1"/>
              </a:solidFill>
            </a:endParaRP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11/21/2013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2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  <a:effectLst/>
              </a:rPr>
              <a:t>Tvorba ATP při respiraci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2484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P/O </a:t>
            </a:r>
            <a:r>
              <a:rPr lang="cs-CZ" dirty="0">
                <a:solidFill>
                  <a:schemeClr val="tx1"/>
                </a:solidFill>
              </a:rPr>
              <a:t>kvocienty – </a:t>
            </a:r>
            <a:r>
              <a:rPr lang="cs-CZ" dirty="0" smtClean="0">
                <a:solidFill>
                  <a:schemeClr val="tx1"/>
                </a:solidFill>
              </a:rPr>
              <a:t>„fosforylační místa“- </a:t>
            </a:r>
            <a:r>
              <a:rPr lang="cs-CZ" dirty="0">
                <a:solidFill>
                  <a:schemeClr val="tx1"/>
                </a:solidFill>
              </a:rPr>
              <a:t>v</a:t>
            </a:r>
            <a:r>
              <a:rPr lang="cs-CZ" dirty="0" smtClean="0">
                <a:solidFill>
                  <a:schemeClr val="tx1"/>
                </a:solidFill>
              </a:rPr>
              <a:t>ztah </a:t>
            </a:r>
            <a:r>
              <a:rPr lang="el-GR" dirty="0">
                <a:solidFill>
                  <a:schemeClr val="tx1"/>
                </a:solidFill>
              </a:rPr>
              <a:t>Δ</a:t>
            </a:r>
            <a:r>
              <a:rPr lang="cs-CZ" dirty="0">
                <a:solidFill>
                  <a:schemeClr val="tx1"/>
                </a:solidFill>
              </a:rPr>
              <a:t>E a </a:t>
            </a:r>
            <a:r>
              <a:rPr lang="el-GR" dirty="0">
                <a:solidFill>
                  <a:schemeClr val="tx1"/>
                </a:solidFill>
              </a:rPr>
              <a:t>Δ</a:t>
            </a:r>
            <a:r>
              <a:rPr lang="cs-CZ" dirty="0" smtClean="0">
                <a:solidFill>
                  <a:schemeClr val="tx1"/>
                </a:solidFill>
              </a:rPr>
              <a:t>G 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Teorie </a:t>
            </a:r>
            <a:r>
              <a:rPr lang="cs-CZ" dirty="0" err="1" smtClean="0">
                <a:solidFill>
                  <a:schemeClr val="tx1"/>
                </a:solidFill>
              </a:rPr>
              <a:t>makroergických</a:t>
            </a:r>
            <a:r>
              <a:rPr lang="cs-CZ" dirty="0" smtClean="0">
                <a:solidFill>
                  <a:schemeClr val="tx1"/>
                </a:solidFill>
              </a:rPr>
              <a:t> intermediátů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 err="1">
                <a:solidFill>
                  <a:schemeClr val="tx1"/>
                </a:solidFill>
              </a:rPr>
              <a:t>Chemiosmotická</a:t>
            </a:r>
            <a:r>
              <a:rPr lang="cs-CZ" dirty="0">
                <a:solidFill>
                  <a:schemeClr val="tx1"/>
                </a:solidFill>
              </a:rPr>
              <a:t> teorie – P. </a:t>
            </a:r>
            <a:r>
              <a:rPr lang="cs-CZ" dirty="0" err="1">
                <a:solidFill>
                  <a:schemeClr val="tx1"/>
                </a:solidFill>
              </a:rPr>
              <a:t>Mitchell</a:t>
            </a:r>
            <a:r>
              <a:rPr lang="cs-CZ" dirty="0">
                <a:solidFill>
                  <a:schemeClr val="tx1"/>
                </a:solidFill>
              </a:rPr>
              <a:t> (1961, </a:t>
            </a:r>
            <a:r>
              <a:rPr lang="cs-CZ" dirty="0" smtClean="0">
                <a:solidFill>
                  <a:schemeClr val="tx1"/>
                </a:solidFill>
              </a:rPr>
              <a:t>NC </a:t>
            </a:r>
            <a:r>
              <a:rPr lang="cs-CZ" dirty="0">
                <a:solidFill>
                  <a:schemeClr val="tx1"/>
                </a:solidFill>
              </a:rPr>
              <a:t>1978</a:t>
            </a:r>
            <a:r>
              <a:rPr lang="cs-CZ" dirty="0" smtClean="0">
                <a:solidFill>
                  <a:schemeClr val="tx1"/>
                </a:solidFill>
              </a:rPr>
              <a:t>)</a:t>
            </a:r>
            <a:r>
              <a:rPr lang="cs-CZ" dirty="0">
                <a:solidFill>
                  <a:schemeClr val="tx1"/>
                </a:solidFill>
              </a:rPr>
              <a:t> </a:t>
            </a: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11/21/2013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40768"/>
            <a:ext cx="4476750" cy="302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79" y="1230436"/>
            <a:ext cx="3163887" cy="324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233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</p:spPr>
        <p:txBody>
          <a:bodyPr/>
          <a:lstStyle/>
          <a:p>
            <a:r>
              <a:rPr lang="cs-CZ" sz="4800" dirty="0" smtClean="0">
                <a:solidFill>
                  <a:schemeClr val="tx1"/>
                </a:solidFill>
              </a:rPr>
              <a:t>Lokalizace respiračního řetězce</a:t>
            </a:r>
            <a:endParaRPr lang="cs-CZ" sz="4800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11/21/2013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8642858" cy="4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357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Mitochondrie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11/21/2013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pPr marL="0" indent="0">
              <a:buNone/>
            </a:pPr>
            <a:r>
              <a:rPr lang="cs-CZ" dirty="0" err="1" smtClean="0">
                <a:solidFill>
                  <a:schemeClr val="tx1"/>
                </a:solidFill>
              </a:rPr>
              <a:t>Elmikroskopické</a:t>
            </a:r>
            <a:r>
              <a:rPr lang="cs-CZ" dirty="0" smtClean="0">
                <a:solidFill>
                  <a:schemeClr val="tx1"/>
                </a:solidFill>
              </a:rPr>
              <a:t> snímky</a:t>
            </a: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dirty="0" err="1" smtClean="0">
                <a:solidFill>
                  <a:schemeClr val="tx1"/>
                </a:solidFill>
              </a:rPr>
              <a:t>Schema</a:t>
            </a:r>
            <a:r>
              <a:rPr lang="cs-CZ" dirty="0" smtClean="0">
                <a:solidFill>
                  <a:schemeClr val="tx1"/>
                </a:solidFill>
              </a:rPr>
              <a:t> struktury</a:t>
            </a:r>
          </a:p>
          <a:p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662642"/>
            <a:ext cx="2733675" cy="200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81" y="1534054"/>
            <a:ext cx="3028950" cy="226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293096"/>
            <a:ext cx="4467225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35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/>
          <a:lstStyle/>
          <a:p>
            <a:r>
              <a:rPr lang="cs-CZ" sz="4400" dirty="0" smtClean="0">
                <a:solidFill>
                  <a:schemeClr val="tx1"/>
                </a:solidFill>
              </a:rPr>
              <a:t>Mechanismus oxidační fosforylace</a:t>
            </a:r>
            <a:endParaRPr lang="cs-CZ" sz="4400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104456"/>
          </a:xfrm>
        </p:spPr>
        <p:txBody>
          <a:bodyPr>
            <a:normAutofit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r>
              <a:rPr lang="cs-CZ" dirty="0" err="1" smtClean="0">
                <a:solidFill>
                  <a:schemeClr val="tx1"/>
                </a:solidFill>
              </a:rPr>
              <a:t>Transmembránový</a:t>
            </a:r>
            <a:r>
              <a:rPr lang="cs-CZ" dirty="0" smtClean="0">
                <a:solidFill>
                  <a:schemeClr val="tx1"/>
                </a:solidFill>
              </a:rPr>
              <a:t> přenos H</a:t>
            </a:r>
            <a:r>
              <a:rPr lang="cs-CZ" baseline="30000" dirty="0" smtClean="0">
                <a:solidFill>
                  <a:schemeClr val="tx1"/>
                </a:solidFill>
              </a:rPr>
              <a:t>+</a:t>
            </a:r>
            <a:endParaRPr lang="cs-CZ" baseline="30000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11/21/2013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24744"/>
            <a:ext cx="6914286" cy="4594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719030"/>
            <a:ext cx="78105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370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r>
              <a:rPr lang="cs-CZ" dirty="0" err="1" smtClean="0">
                <a:solidFill>
                  <a:schemeClr val="tx1"/>
                </a:solidFill>
              </a:rPr>
              <a:t>Chemiosmotický</a:t>
            </a:r>
            <a:r>
              <a:rPr lang="cs-CZ" dirty="0" smtClean="0">
                <a:solidFill>
                  <a:schemeClr val="tx1"/>
                </a:solidFill>
              </a:rPr>
              <a:t> mechanismus tvorby ATP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772816"/>
            <a:ext cx="9144000" cy="4536504"/>
          </a:xfrm>
        </p:spPr>
        <p:txBody>
          <a:bodyPr>
            <a:noAutofit/>
          </a:bodyPr>
          <a:lstStyle/>
          <a:p>
            <a:r>
              <a:rPr lang="cs-CZ" sz="2000" dirty="0">
                <a:solidFill>
                  <a:schemeClr val="tx1"/>
                </a:solidFill>
              </a:rPr>
              <a:t>Gradient protonů jako forma energie</a:t>
            </a:r>
          </a:p>
          <a:p>
            <a:r>
              <a:rPr lang="cs-CZ" sz="2000" dirty="0" err="1">
                <a:solidFill>
                  <a:schemeClr val="tx1"/>
                </a:solidFill>
              </a:rPr>
              <a:t>Protonmotivní</a:t>
            </a:r>
            <a:r>
              <a:rPr lang="cs-CZ" sz="2000" dirty="0">
                <a:solidFill>
                  <a:schemeClr val="tx1"/>
                </a:solidFill>
              </a:rPr>
              <a:t> síla – kvantitativní vyjádření této potenciální </a:t>
            </a:r>
            <a:r>
              <a:rPr lang="cs-CZ" sz="2000" dirty="0" smtClean="0">
                <a:solidFill>
                  <a:schemeClr val="tx1"/>
                </a:solidFill>
              </a:rPr>
              <a:t>energie</a:t>
            </a:r>
            <a:endParaRPr lang="cs-CZ" sz="2000" dirty="0">
              <a:solidFill>
                <a:schemeClr val="tx1"/>
              </a:solidFill>
            </a:endParaRPr>
          </a:p>
          <a:p>
            <a:r>
              <a:rPr lang="cs-CZ" sz="2000" dirty="0">
                <a:solidFill>
                  <a:schemeClr val="tx1"/>
                </a:solidFill>
              </a:rPr>
              <a:t>Chemický potenciál gradientu látky	</a:t>
            </a:r>
            <a:r>
              <a:rPr lang="cs-CZ" sz="2000" dirty="0">
                <a:solidFill>
                  <a:schemeClr val="tx1"/>
                </a:solidFill>
                <a:sym typeface="Symbol"/>
              </a:rPr>
              <a:t></a:t>
            </a:r>
            <a:r>
              <a:rPr lang="cs-CZ" sz="2000" dirty="0">
                <a:solidFill>
                  <a:schemeClr val="tx1"/>
                </a:solidFill>
              </a:rPr>
              <a:t>G = RT . </a:t>
            </a:r>
            <a:r>
              <a:rPr lang="cs-CZ" sz="2000" dirty="0" err="1">
                <a:solidFill>
                  <a:schemeClr val="tx1"/>
                </a:solidFill>
              </a:rPr>
              <a:t>ln</a:t>
            </a:r>
            <a:r>
              <a:rPr lang="cs-CZ" sz="2000" dirty="0">
                <a:solidFill>
                  <a:schemeClr val="tx1"/>
                </a:solidFill>
              </a:rPr>
              <a:t> (</a:t>
            </a:r>
            <a:r>
              <a:rPr lang="cs-CZ" sz="2000" i="1" dirty="0" err="1">
                <a:solidFill>
                  <a:schemeClr val="tx1"/>
                </a:solidFill>
              </a:rPr>
              <a:t>c</a:t>
            </a:r>
            <a:r>
              <a:rPr lang="cs-CZ" sz="2000" i="1" baseline="-25000" dirty="0" err="1">
                <a:solidFill>
                  <a:schemeClr val="tx1"/>
                </a:solidFill>
              </a:rPr>
              <a:t>i</a:t>
            </a:r>
            <a:r>
              <a:rPr lang="cs-CZ" sz="2000" i="1" dirty="0">
                <a:solidFill>
                  <a:schemeClr val="tx1"/>
                </a:solidFill>
              </a:rPr>
              <a:t>/c</a:t>
            </a:r>
            <a:r>
              <a:rPr lang="cs-CZ" sz="2000" i="1" baseline="-25000" dirty="0">
                <a:solidFill>
                  <a:schemeClr val="tx1"/>
                </a:solidFill>
              </a:rPr>
              <a:t>o</a:t>
            </a:r>
            <a:r>
              <a:rPr lang="cs-CZ" sz="2000" dirty="0">
                <a:solidFill>
                  <a:schemeClr val="tx1"/>
                </a:solidFill>
              </a:rPr>
              <a:t>) </a:t>
            </a:r>
          </a:p>
          <a:p>
            <a:r>
              <a:rPr lang="cs-CZ" sz="2000" dirty="0" smtClean="0">
                <a:solidFill>
                  <a:schemeClr val="tx1"/>
                </a:solidFill>
              </a:rPr>
              <a:t>pro</a:t>
            </a:r>
            <a:r>
              <a:rPr lang="cs-CZ" sz="2000" dirty="0">
                <a:solidFill>
                  <a:schemeClr val="tx1"/>
                </a:solidFill>
              </a:rPr>
              <a:t>	H</a:t>
            </a:r>
            <a:r>
              <a:rPr lang="cs-CZ" sz="2000" baseline="30000" dirty="0" smtClean="0">
                <a:solidFill>
                  <a:schemeClr val="tx1"/>
                </a:solidFill>
              </a:rPr>
              <a:t>+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smtClean="0">
                <a:solidFill>
                  <a:schemeClr val="tx1"/>
                </a:solidFill>
                <a:sym typeface="Symbol"/>
              </a:rPr>
              <a:t></a:t>
            </a:r>
            <a:r>
              <a:rPr lang="cs-CZ" sz="2000" dirty="0">
                <a:solidFill>
                  <a:schemeClr val="tx1"/>
                </a:solidFill>
              </a:rPr>
              <a:t>G = RT . </a:t>
            </a:r>
            <a:r>
              <a:rPr lang="cs-CZ" sz="2000" dirty="0" err="1">
                <a:solidFill>
                  <a:schemeClr val="tx1"/>
                </a:solidFill>
              </a:rPr>
              <a:t>ln</a:t>
            </a:r>
            <a:r>
              <a:rPr lang="cs-CZ" sz="2000" dirty="0">
                <a:solidFill>
                  <a:schemeClr val="tx1"/>
                </a:solidFill>
              </a:rPr>
              <a:t> (</a:t>
            </a:r>
            <a:r>
              <a:rPr lang="en-US" sz="2000" dirty="0">
                <a:solidFill>
                  <a:schemeClr val="tx1"/>
                </a:solidFill>
              </a:rPr>
              <a:t>[</a:t>
            </a:r>
            <a:r>
              <a:rPr lang="cs-CZ" sz="2000" dirty="0">
                <a:solidFill>
                  <a:schemeClr val="tx1"/>
                </a:solidFill>
              </a:rPr>
              <a:t>H</a:t>
            </a:r>
            <a:r>
              <a:rPr lang="cs-CZ" sz="2000" baseline="30000" dirty="0">
                <a:solidFill>
                  <a:schemeClr val="tx1"/>
                </a:solidFill>
              </a:rPr>
              <a:t>+</a:t>
            </a:r>
            <a:r>
              <a:rPr lang="cs-CZ" sz="2000" dirty="0">
                <a:solidFill>
                  <a:schemeClr val="tx1"/>
                </a:solidFill>
              </a:rPr>
              <a:t>]</a:t>
            </a:r>
            <a:r>
              <a:rPr lang="cs-CZ" sz="2000" i="1" baseline="-25000" dirty="0">
                <a:solidFill>
                  <a:schemeClr val="tx1"/>
                </a:solidFill>
              </a:rPr>
              <a:t>i</a:t>
            </a:r>
            <a:r>
              <a:rPr lang="cs-CZ" sz="2000" i="1" dirty="0">
                <a:solidFill>
                  <a:schemeClr val="tx1"/>
                </a:solidFill>
              </a:rPr>
              <a:t>/</a:t>
            </a:r>
            <a:r>
              <a:rPr lang="cs-CZ" sz="2000" dirty="0">
                <a:solidFill>
                  <a:schemeClr val="tx1"/>
                </a:solidFill>
              </a:rPr>
              <a:t>(</a:t>
            </a:r>
            <a:r>
              <a:rPr lang="en-US" sz="2000" dirty="0">
                <a:solidFill>
                  <a:schemeClr val="tx1"/>
                </a:solidFill>
              </a:rPr>
              <a:t>[</a:t>
            </a:r>
            <a:r>
              <a:rPr lang="cs-CZ" sz="2000" dirty="0">
                <a:solidFill>
                  <a:schemeClr val="tx1"/>
                </a:solidFill>
              </a:rPr>
              <a:t>H</a:t>
            </a:r>
            <a:r>
              <a:rPr lang="cs-CZ" sz="2000" baseline="30000" dirty="0">
                <a:solidFill>
                  <a:schemeClr val="tx1"/>
                </a:solidFill>
              </a:rPr>
              <a:t>+</a:t>
            </a:r>
            <a:r>
              <a:rPr lang="cs-CZ" sz="2000" dirty="0">
                <a:solidFill>
                  <a:schemeClr val="tx1"/>
                </a:solidFill>
              </a:rPr>
              <a:t>]</a:t>
            </a:r>
            <a:r>
              <a:rPr lang="cs-CZ" sz="2000" i="1" baseline="-25000" dirty="0">
                <a:solidFill>
                  <a:schemeClr val="tx1"/>
                </a:solidFill>
              </a:rPr>
              <a:t>o</a:t>
            </a:r>
            <a:r>
              <a:rPr lang="cs-CZ" sz="2000" dirty="0">
                <a:solidFill>
                  <a:schemeClr val="tx1"/>
                </a:solidFill>
              </a:rPr>
              <a:t>) = - 2,3RT . (</a:t>
            </a:r>
            <a:r>
              <a:rPr lang="cs-CZ" sz="2000" dirty="0" err="1">
                <a:solidFill>
                  <a:schemeClr val="tx1"/>
                </a:solidFill>
              </a:rPr>
              <a:t>pH</a:t>
            </a:r>
            <a:r>
              <a:rPr lang="cs-CZ" sz="2000" baseline="-25000" dirty="0" err="1">
                <a:solidFill>
                  <a:schemeClr val="tx1"/>
                </a:solidFill>
              </a:rPr>
              <a:t>i</a:t>
            </a:r>
            <a:r>
              <a:rPr lang="cs-CZ" sz="2000" dirty="0" err="1">
                <a:solidFill>
                  <a:schemeClr val="tx1"/>
                </a:solidFill>
              </a:rPr>
              <a:t>-pH</a:t>
            </a:r>
            <a:r>
              <a:rPr lang="cs-CZ" sz="2000" baseline="-25000" dirty="0" err="1">
                <a:solidFill>
                  <a:schemeClr val="tx1"/>
                </a:solidFill>
              </a:rPr>
              <a:t>o</a:t>
            </a:r>
            <a:r>
              <a:rPr lang="cs-CZ" sz="2000" dirty="0">
                <a:solidFill>
                  <a:schemeClr val="tx1"/>
                </a:solidFill>
              </a:rPr>
              <a:t>) = </a:t>
            </a:r>
            <a:r>
              <a:rPr lang="cs-CZ" sz="2000" dirty="0" smtClean="0">
                <a:solidFill>
                  <a:schemeClr val="tx1"/>
                </a:solidFill>
              </a:rPr>
              <a:t>-2,3RT </a:t>
            </a:r>
            <a:r>
              <a:rPr lang="cs-CZ" sz="2000" dirty="0">
                <a:solidFill>
                  <a:schemeClr val="tx1"/>
                </a:solidFill>
              </a:rPr>
              <a:t>. </a:t>
            </a:r>
            <a:r>
              <a:rPr lang="cs-CZ" sz="2000" dirty="0">
                <a:solidFill>
                  <a:schemeClr val="tx1"/>
                </a:solidFill>
                <a:sym typeface="Symbol"/>
              </a:rPr>
              <a:t></a:t>
            </a:r>
            <a:r>
              <a:rPr lang="cs-CZ" sz="2000" dirty="0" smtClean="0">
                <a:solidFill>
                  <a:schemeClr val="tx1"/>
                </a:solidFill>
              </a:rPr>
              <a:t>pH</a:t>
            </a:r>
            <a:endParaRPr lang="cs-CZ" sz="2000" dirty="0">
              <a:solidFill>
                <a:schemeClr val="tx1"/>
              </a:solidFill>
            </a:endParaRPr>
          </a:p>
          <a:p>
            <a:r>
              <a:rPr lang="cs-CZ" sz="2000" dirty="0">
                <a:solidFill>
                  <a:schemeClr val="tx1"/>
                </a:solidFill>
              </a:rPr>
              <a:t> </a:t>
            </a:r>
          </a:p>
          <a:p>
            <a:r>
              <a:rPr lang="cs-CZ" sz="2000" dirty="0" smtClean="0">
                <a:solidFill>
                  <a:schemeClr val="tx1"/>
                </a:solidFill>
              </a:rPr>
              <a:t>Elektrický potenciál </a:t>
            </a:r>
            <a:r>
              <a:rPr lang="cs-CZ" sz="2000" dirty="0">
                <a:solidFill>
                  <a:schemeClr val="tx1"/>
                </a:solidFill>
              </a:rPr>
              <a:t>–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>
                <a:solidFill>
                  <a:schemeClr val="tx1"/>
                </a:solidFill>
              </a:rPr>
              <a:t>energie přenosu iontu </a:t>
            </a:r>
            <a:r>
              <a:rPr lang="cs-CZ" sz="2000" dirty="0">
                <a:solidFill>
                  <a:schemeClr val="tx1"/>
                </a:solidFill>
                <a:sym typeface="Symbol"/>
              </a:rPr>
              <a:t></a:t>
            </a:r>
            <a:r>
              <a:rPr lang="cs-CZ" sz="2000" dirty="0">
                <a:solidFill>
                  <a:schemeClr val="tx1"/>
                </a:solidFill>
              </a:rPr>
              <a:t>G = </a:t>
            </a:r>
            <a:r>
              <a:rPr lang="cs-CZ" sz="2000" dirty="0" err="1">
                <a:solidFill>
                  <a:schemeClr val="tx1"/>
                </a:solidFill>
              </a:rPr>
              <a:t>nF</a:t>
            </a:r>
            <a:r>
              <a:rPr lang="cs-CZ" sz="2000" dirty="0">
                <a:solidFill>
                  <a:schemeClr val="tx1"/>
                </a:solidFill>
              </a:rPr>
              <a:t>.</a:t>
            </a:r>
            <a:r>
              <a:rPr lang="cs-CZ" sz="2000" dirty="0">
                <a:solidFill>
                  <a:schemeClr val="tx1"/>
                </a:solidFill>
                <a:sym typeface="Symbol"/>
              </a:rPr>
              <a:t></a:t>
            </a:r>
            <a:r>
              <a:rPr lang="cs-CZ" sz="2000" dirty="0">
                <a:solidFill>
                  <a:schemeClr val="tx1"/>
                </a:solidFill>
              </a:rPr>
              <a:t>, u H</a:t>
            </a:r>
            <a:r>
              <a:rPr lang="cs-CZ" sz="2000" baseline="30000" dirty="0">
                <a:solidFill>
                  <a:schemeClr val="tx1"/>
                </a:solidFill>
              </a:rPr>
              <a:t>+</a:t>
            </a:r>
            <a:r>
              <a:rPr lang="cs-CZ" sz="2000" dirty="0">
                <a:solidFill>
                  <a:schemeClr val="tx1"/>
                </a:solidFill>
              </a:rPr>
              <a:t> n=1</a:t>
            </a:r>
          </a:p>
          <a:p>
            <a:r>
              <a:rPr lang="cs-CZ" sz="2000" dirty="0">
                <a:solidFill>
                  <a:schemeClr val="tx1"/>
                </a:solidFill>
              </a:rPr>
              <a:t> </a:t>
            </a:r>
          </a:p>
          <a:p>
            <a:r>
              <a:rPr lang="cs-CZ" sz="2000" dirty="0">
                <a:solidFill>
                  <a:schemeClr val="tx1"/>
                </a:solidFill>
              </a:rPr>
              <a:t>Celkově		</a:t>
            </a:r>
            <a:r>
              <a:rPr lang="cs-CZ" sz="2000" dirty="0">
                <a:solidFill>
                  <a:schemeClr val="tx1"/>
                </a:solidFill>
                <a:sym typeface="Symbol"/>
              </a:rPr>
              <a:t></a:t>
            </a:r>
            <a:r>
              <a:rPr lang="cs-CZ" sz="2000" dirty="0">
                <a:solidFill>
                  <a:schemeClr val="tx1"/>
                </a:solidFill>
              </a:rPr>
              <a:t>G = </a:t>
            </a:r>
            <a:r>
              <a:rPr lang="cs-CZ" sz="2000" dirty="0" smtClean="0">
                <a:solidFill>
                  <a:schemeClr val="tx1"/>
                </a:solidFill>
              </a:rPr>
              <a:t>F</a:t>
            </a:r>
            <a:r>
              <a:rPr lang="cs-CZ" sz="2000" dirty="0">
                <a:solidFill>
                  <a:schemeClr val="tx1"/>
                </a:solidFill>
              </a:rPr>
              <a:t>.</a:t>
            </a:r>
            <a:r>
              <a:rPr lang="cs-CZ" sz="2000" dirty="0">
                <a:solidFill>
                  <a:schemeClr val="tx1"/>
                </a:solidFill>
                <a:sym typeface="Symbol"/>
              </a:rPr>
              <a:t></a:t>
            </a:r>
            <a:r>
              <a:rPr lang="cs-CZ" sz="2000" dirty="0">
                <a:solidFill>
                  <a:schemeClr val="tx1"/>
                </a:solidFill>
              </a:rPr>
              <a:t> - 2,3RT . </a:t>
            </a:r>
            <a:r>
              <a:rPr lang="cs-CZ" sz="2000" dirty="0">
                <a:solidFill>
                  <a:schemeClr val="tx1"/>
                </a:solidFill>
                <a:sym typeface="Symbol"/>
              </a:rPr>
              <a:t></a:t>
            </a:r>
            <a:r>
              <a:rPr lang="cs-CZ" sz="2000" dirty="0">
                <a:solidFill>
                  <a:schemeClr val="tx1"/>
                </a:solidFill>
              </a:rPr>
              <a:t>pH</a:t>
            </a:r>
          </a:p>
          <a:p>
            <a:r>
              <a:rPr lang="cs-CZ" sz="2000" dirty="0">
                <a:solidFill>
                  <a:schemeClr val="tx1"/>
                </a:solidFill>
                <a:sym typeface="Symbol"/>
              </a:rPr>
              <a:t></a:t>
            </a:r>
            <a:r>
              <a:rPr lang="cs-CZ" sz="2000" dirty="0">
                <a:solidFill>
                  <a:schemeClr val="tx1"/>
                </a:solidFill>
              </a:rPr>
              <a:t>p = </a:t>
            </a:r>
            <a:r>
              <a:rPr lang="cs-CZ" sz="2000" dirty="0">
                <a:solidFill>
                  <a:schemeClr val="tx1"/>
                </a:solidFill>
                <a:sym typeface="Symbol"/>
              </a:rPr>
              <a:t></a:t>
            </a:r>
            <a:r>
              <a:rPr lang="cs-CZ" sz="2000" dirty="0">
                <a:solidFill>
                  <a:schemeClr val="tx1"/>
                </a:solidFill>
              </a:rPr>
              <a:t>G/F		</a:t>
            </a:r>
            <a:r>
              <a:rPr lang="cs-CZ" sz="2000" b="1" dirty="0">
                <a:solidFill>
                  <a:schemeClr val="tx1"/>
                </a:solidFill>
                <a:sym typeface="Symbol"/>
              </a:rPr>
              <a:t></a:t>
            </a:r>
            <a:r>
              <a:rPr lang="cs-CZ" sz="2000" b="1" dirty="0">
                <a:solidFill>
                  <a:schemeClr val="tx1"/>
                </a:solidFill>
              </a:rPr>
              <a:t>p = </a:t>
            </a:r>
            <a:r>
              <a:rPr lang="cs-CZ" sz="2000" b="1" dirty="0">
                <a:solidFill>
                  <a:schemeClr val="tx1"/>
                </a:solidFill>
                <a:sym typeface="Symbol"/>
              </a:rPr>
              <a:t></a:t>
            </a:r>
            <a:r>
              <a:rPr lang="cs-CZ" sz="2000" b="1" dirty="0">
                <a:solidFill>
                  <a:schemeClr val="tx1"/>
                </a:solidFill>
              </a:rPr>
              <a:t> - 0,059mV . </a:t>
            </a:r>
            <a:r>
              <a:rPr lang="cs-CZ" sz="2000" b="1" dirty="0">
                <a:solidFill>
                  <a:schemeClr val="tx1"/>
                </a:solidFill>
                <a:sym typeface="Symbol"/>
              </a:rPr>
              <a:t></a:t>
            </a:r>
            <a:r>
              <a:rPr lang="cs-CZ" sz="2000" b="1" dirty="0">
                <a:solidFill>
                  <a:schemeClr val="tx1"/>
                </a:solidFill>
              </a:rPr>
              <a:t>pH</a:t>
            </a:r>
            <a:endParaRPr lang="cs-CZ" sz="2000" dirty="0">
              <a:solidFill>
                <a:schemeClr val="tx1"/>
              </a:solidFill>
            </a:endParaRPr>
          </a:p>
          <a:p>
            <a:r>
              <a:rPr lang="cs-CZ" sz="2000" dirty="0" smtClean="0">
                <a:solidFill>
                  <a:schemeClr val="tx1"/>
                </a:solidFill>
              </a:rPr>
              <a:t>experimentálně</a:t>
            </a:r>
            <a:endParaRPr lang="cs-CZ" sz="2000" dirty="0">
              <a:solidFill>
                <a:schemeClr val="tx1"/>
              </a:solidFill>
            </a:endParaRPr>
          </a:p>
          <a:p>
            <a:r>
              <a:rPr lang="cs-CZ" sz="2000" dirty="0">
                <a:solidFill>
                  <a:schemeClr val="tx1"/>
                </a:solidFill>
                <a:sym typeface="Symbol"/>
              </a:rPr>
              <a:t></a:t>
            </a:r>
            <a:r>
              <a:rPr lang="cs-CZ" sz="2000" dirty="0">
                <a:solidFill>
                  <a:schemeClr val="tx1"/>
                </a:solidFill>
              </a:rPr>
              <a:t> = 0,17	</a:t>
            </a:r>
            <a:r>
              <a:rPr lang="cs-CZ" sz="2000" dirty="0">
                <a:solidFill>
                  <a:schemeClr val="tx1"/>
                </a:solidFill>
                <a:sym typeface="Symbol"/>
              </a:rPr>
              <a:t></a:t>
            </a:r>
            <a:r>
              <a:rPr lang="cs-CZ" sz="2000" dirty="0">
                <a:solidFill>
                  <a:schemeClr val="tx1"/>
                </a:solidFill>
              </a:rPr>
              <a:t>pH = 0,5		</a:t>
            </a:r>
            <a:r>
              <a:rPr lang="cs-CZ" sz="2000" dirty="0">
                <a:solidFill>
                  <a:schemeClr val="tx1"/>
                </a:solidFill>
                <a:sym typeface="Symbol"/>
              </a:rPr>
              <a:t></a:t>
            </a:r>
            <a:r>
              <a:rPr lang="cs-CZ" sz="2000" dirty="0">
                <a:solidFill>
                  <a:schemeClr val="tx1"/>
                </a:solidFill>
              </a:rPr>
              <a:t>p = 0,20 V	(85% + 15%)</a:t>
            </a:r>
          </a:p>
          <a:p>
            <a:endParaRPr lang="cs-CZ" sz="2000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11/21/2013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51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chemeClr val="tx1"/>
                </a:solidFill>
              </a:rPr>
              <a:t>Protonmotivní</a:t>
            </a:r>
            <a:r>
              <a:rPr lang="cs-CZ" dirty="0" smtClean="0">
                <a:solidFill>
                  <a:schemeClr val="tx1"/>
                </a:solidFill>
              </a:rPr>
              <a:t> síla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104456"/>
          </a:xfrm>
        </p:spPr>
        <p:txBody>
          <a:bodyPr>
            <a:normAutofit lnSpcReduction="10000"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Mechanismus </a:t>
            </a:r>
            <a:r>
              <a:rPr lang="cs-CZ" dirty="0">
                <a:solidFill>
                  <a:schemeClr val="tx1"/>
                </a:solidFill>
              </a:rPr>
              <a:t>vzniku – „chemické a pumpované protony“</a:t>
            </a: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11/21/2013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56792"/>
            <a:ext cx="7161906" cy="3695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976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kutivní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788</TotalTime>
  <Words>333</Words>
  <Application>Microsoft Office PowerPoint</Application>
  <PresentationFormat>Předvádění na obrazovce (4:3)</PresentationFormat>
  <Paragraphs>246</Paragraphs>
  <Slides>18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19" baseType="lpstr">
      <vt:lpstr>Exekutivní</vt:lpstr>
      <vt:lpstr>C3181 Biochemie</vt:lpstr>
      <vt:lpstr>Obsah</vt:lpstr>
      <vt:lpstr>Tvorba ATP při respiraci</vt:lpstr>
      <vt:lpstr>Tvorba ATP při respiraci</vt:lpstr>
      <vt:lpstr>Lokalizace respiračního řetězce</vt:lpstr>
      <vt:lpstr>Mitochondrie</vt:lpstr>
      <vt:lpstr>Mechanismus oxidační fosforylace</vt:lpstr>
      <vt:lpstr>Chemiosmotický mechanismus tvorby ATP</vt:lpstr>
      <vt:lpstr>Protonmotivní síla</vt:lpstr>
      <vt:lpstr>Protonmotivní síla</vt:lpstr>
      <vt:lpstr>Využití p </vt:lpstr>
      <vt:lpstr>Syntéza ATP komplexem V</vt:lpstr>
      <vt:lpstr>Syntéza ATP komplexem V</vt:lpstr>
      <vt:lpstr>Mechanismus rotace </vt:lpstr>
      <vt:lpstr>Obousměrná ATPasa</vt:lpstr>
      <vt:lpstr>Respirační kontrola</vt:lpstr>
      <vt:lpstr>Nástroje studia</vt:lpstr>
      <vt:lpstr>Termogeneze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Zbořil</dc:creator>
  <cp:lastModifiedBy>Zboril</cp:lastModifiedBy>
  <cp:revision>34</cp:revision>
  <dcterms:created xsi:type="dcterms:W3CDTF">2012-05-21T09:08:24Z</dcterms:created>
  <dcterms:modified xsi:type="dcterms:W3CDTF">2013-11-21T09:59:37Z</dcterms:modified>
</cp:coreProperties>
</file>