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82"/>
  </p:notesMasterIdLst>
  <p:sldIdLst>
    <p:sldId id="256" r:id="rId2"/>
    <p:sldId id="270" r:id="rId3"/>
    <p:sldId id="257" r:id="rId4"/>
    <p:sldId id="258" r:id="rId5"/>
    <p:sldId id="271" r:id="rId6"/>
    <p:sldId id="259" r:id="rId7"/>
    <p:sldId id="272" r:id="rId8"/>
    <p:sldId id="263" r:id="rId9"/>
    <p:sldId id="260" r:id="rId10"/>
    <p:sldId id="261" r:id="rId11"/>
    <p:sldId id="262" r:id="rId12"/>
    <p:sldId id="264" r:id="rId13"/>
    <p:sldId id="318" r:id="rId14"/>
    <p:sldId id="305" r:id="rId15"/>
    <p:sldId id="265" r:id="rId16"/>
    <p:sldId id="273" r:id="rId17"/>
    <p:sldId id="266" r:id="rId18"/>
    <p:sldId id="312" r:id="rId19"/>
    <p:sldId id="311" r:id="rId20"/>
    <p:sldId id="268" r:id="rId21"/>
    <p:sldId id="267" r:id="rId22"/>
    <p:sldId id="269" r:id="rId23"/>
    <p:sldId id="306" r:id="rId24"/>
    <p:sldId id="307" r:id="rId25"/>
    <p:sldId id="308" r:id="rId26"/>
    <p:sldId id="309" r:id="rId27"/>
    <p:sldId id="310"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319" r:id="rId45"/>
    <p:sldId id="322" r:id="rId46"/>
    <p:sldId id="323" r:id="rId47"/>
    <p:sldId id="290" r:id="rId48"/>
    <p:sldId id="320" r:id="rId49"/>
    <p:sldId id="321" r:id="rId50"/>
    <p:sldId id="291" r:id="rId51"/>
    <p:sldId id="292" r:id="rId52"/>
    <p:sldId id="293" r:id="rId53"/>
    <p:sldId id="294" r:id="rId54"/>
    <p:sldId id="295" r:id="rId55"/>
    <p:sldId id="296" r:id="rId56"/>
    <p:sldId id="297" r:id="rId57"/>
    <p:sldId id="298" r:id="rId58"/>
    <p:sldId id="299" r:id="rId59"/>
    <p:sldId id="300" r:id="rId60"/>
    <p:sldId id="301" r:id="rId61"/>
    <p:sldId id="302" r:id="rId62"/>
    <p:sldId id="303" r:id="rId63"/>
    <p:sldId id="304" r:id="rId64"/>
    <p:sldId id="313" r:id="rId65"/>
    <p:sldId id="314" r:id="rId66"/>
    <p:sldId id="335" r:id="rId67"/>
    <p:sldId id="315" r:id="rId68"/>
    <p:sldId id="316" r:id="rId69"/>
    <p:sldId id="317" r:id="rId70"/>
    <p:sldId id="328" r:id="rId71"/>
    <p:sldId id="324" r:id="rId72"/>
    <p:sldId id="327" r:id="rId73"/>
    <p:sldId id="325" r:id="rId74"/>
    <p:sldId id="326" r:id="rId75"/>
    <p:sldId id="330" r:id="rId76"/>
    <p:sldId id="329" r:id="rId77"/>
    <p:sldId id="331" r:id="rId78"/>
    <p:sldId id="332" r:id="rId79"/>
    <p:sldId id="334" r:id="rId80"/>
    <p:sldId id="333" r:id="rId8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1bvx1AS3QQ/FYlcysFL4Vg==" hashData="F10zTcDFNBmvDaJsobYSVexshu0="/>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13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315EAF-96A9-4E9E-9E9E-578BCEC565ED}" type="datetimeFigureOut">
              <a:rPr lang="cs-CZ" smtClean="0"/>
              <a:pPr/>
              <a:t>9.10.2014</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8192B2-3497-4F59-9004-53159910657E}" type="slidenum">
              <a:rPr lang="cs-CZ" smtClean="0"/>
              <a:pPr/>
              <a:t>‹#›</a:t>
            </a:fld>
            <a:endParaRPr lang="cs-CZ"/>
          </a:p>
        </p:txBody>
      </p:sp>
    </p:spTree>
    <p:extLst>
      <p:ext uri="{BB962C8B-B14F-4D97-AF65-F5344CB8AC3E}">
        <p14:creationId xmlns:p14="http://schemas.microsoft.com/office/powerpoint/2010/main" val="1874924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21EA5-0AF0-4A7F-B330-781E2B79E3C5}" type="slidenum">
              <a:rPr lang="en-US"/>
              <a:pPr/>
              <a:t>39</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en-US"/>
              <a:t>Duarte and Piper, Appl. Opt. 23, 1391 1984</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1">
        <a:schemeClr val="bg1"/>
      </p:bgRef>
    </p:bg>
    <p:spTree>
      <p:nvGrpSpPr>
        <p:cNvPr id="1" name=""/>
        <p:cNvGrpSpPr/>
        <p:nvPr/>
      </p:nvGrpSpPr>
      <p:grpSpPr>
        <a:xfrm>
          <a:off x="0" y="0"/>
          <a:ext cx="0" cy="0"/>
          <a:chOff x="0" y="0"/>
          <a:chExt cx="0" cy="0"/>
        </a:xfrm>
      </p:grpSpPr>
      <p:sp>
        <p:nvSpPr>
          <p:cNvPr id="8" name="Nadpis 7"/>
          <p:cNvSpPr>
            <a:spLocks noGrp="1"/>
          </p:cNvSpPr>
          <p:nvPr>
            <p:ph type="ctrTitle"/>
          </p:nvPr>
        </p:nvSpPr>
        <p:spPr>
          <a:xfrm>
            <a:off x="2286000" y="3124200"/>
            <a:ext cx="6172200" cy="1894363"/>
          </a:xfrm>
        </p:spPr>
        <p:txBody>
          <a:bodyPr/>
          <a:lstStyle>
            <a:lvl1pPr>
              <a:defRPr b="1"/>
            </a:lvl1pPr>
          </a:lstStyle>
          <a:p>
            <a:r>
              <a:rPr kumimoji="0" lang="cs-CZ" smtClean="0"/>
              <a:t>Klepnutím lze upravit styl předlohy nadpisů.</a:t>
            </a:r>
            <a:endParaRPr kumimoji="0" lang="en-US"/>
          </a:p>
        </p:txBody>
      </p:sp>
      <p:sp>
        <p:nvSpPr>
          <p:cNvPr id="9" name="Podnadpis 8"/>
          <p:cNvSpPr>
            <a:spLocks noGrp="1"/>
          </p:cNvSpPr>
          <p:nvPr>
            <p:ph type="subTitle" idx="1"/>
          </p:nvPr>
        </p:nvSpPr>
        <p:spPr>
          <a:xfrm>
            <a:off x="2286000" y="5003323"/>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Zástupný symbol pro datum 27"/>
          <p:cNvSpPr>
            <a:spLocks noGrp="1"/>
          </p:cNvSpPr>
          <p:nvPr>
            <p:ph type="dt" sz="half" idx="10"/>
          </p:nvPr>
        </p:nvSpPr>
        <p:spPr bwMode="auto">
          <a:xfrm rot="5400000">
            <a:off x="7764621" y="1174097"/>
            <a:ext cx="2286000" cy="381000"/>
          </a:xfrm>
        </p:spPr>
        <p:txBody>
          <a:bodyPr/>
          <a:lstStyle/>
          <a:p>
            <a:r>
              <a:rPr lang="cs-CZ" smtClean="0"/>
              <a:t>2010</a:t>
            </a:r>
            <a:endParaRPr lang="cs-CZ"/>
          </a:p>
        </p:txBody>
      </p:sp>
      <p:sp>
        <p:nvSpPr>
          <p:cNvPr id="17" name="Zástupný symbol pro zápatí 16"/>
          <p:cNvSpPr>
            <a:spLocks noGrp="1"/>
          </p:cNvSpPr>
          <p:nvPr>
            <p:ph type="ftr" sz="quarter" idx="11"/>
          </p:nvPr>
        </p:nvSpPr>
        <p:spPr bwMode="auto">
          <a:xfrm rot="5400000">
            <a:off x="7077269" y="4181669"/>
            <a:ext cx="3657600" cy="384048"/>
          </a:xfrm>
        </p:spPr>
        <p:txBody>
          <a:bodyPr/>
          <a:lstStyle/>
          <a:p>
            <a:r>
              <a:rPr lang="cs-CZ" smtClean="0"/>
              <a:t>prof. Otruba</a:t>
            </a:r>
            <a:endParaRPr lang="cs-CZ"/>
          </a:p>
        </p:txBody>
      </p:sp>
      <p:sp>
        <p:nvSpPr>
          <p:cNvPr id="10" name="Obdélník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Obdélník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bdélník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Obdélník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římá spojovací čára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Přímá spojovací čára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Přímá spojovací čára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Přímá spojovací čára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Přímá spojovací čára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Přímá spojovací čára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Obdélník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ipsa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ipsa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ipsa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Zástupný symbol pro číslo snímku 28"/>
          <p:cNvSpPr>
            <a:spLocks noGrp="1"/>
          </p:cNvSpPr>
          <p:nvPr>
            <p:ph type="sldNum" sz="quarter" idx="12"/>
          </p:nvPr>
        </p:nvSpPr>
        <p:spPr bwMode="auto">
          <a:xfrm>
            <a:off x="1325544" y="4928703"/>
            <a:ext cx="609600" cy="517524"/>
          </a:xfrm>
        </p:spPr>
        <p:txBody>
          <a:bodyPr/>
          <a:lstStyle/>
          <a:p>
            <a:fld id="{A229F504-3BAF-467C-8F21-334C0A71552D}"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A229F504-3BAF-467C-8F21-334C0A71552D}"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40"/>
            <a:ext cx="1676400" cy="5851525"/>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274639"/>
            <a:ext cx="6019800" cy="5851525"/>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A229F504-3BAF-467C-8F21-334C0A71552D}" type="slidenum">
              <a:rPr lang="cs-CZ" smtClean="0"/>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307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307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126"/>
          <p:cNvSpPr>
            <a:spLocks noGrp="1" noChangeArrowheads="1"/>
          </p:cNvSpPr>
          <p:nvPr>
            <p:ph type="dt" sz="half" idx="10"/>
          </p:nvPr>
        </p:nvSpPr>
        <p:spPr>
          <a:ln/>
        </p:spPr>
        <p:txBody>
          <a:bodyPr/>
          <a:lstStyle>
            <a:lvl1pPr>
              <a:defRPr/>
            </a:lvl1pPr>
          </a:lstStyle>
          <a:p>
            <a:pPr>
              <a:defRPr/>
            </a:pPr>
            <a:r>
              <a:rPr lang="cs-CZ" smtClean="0"/>
              <a:t>2010</a:t>
            </a:r>
            <a:endParaRPr lang="cs-CZ"/>
          </a:p>
        </p:txBody>
      </p:sp>
      <p:sp>
        <p:nvSpPr>
          <p:cNvPr id="6" name="Rectangle 127"/>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128"/>
          <p:cNvSpPr>
            <a:spLocks noGrp="1" noChangeArrowheads="1"/>
          </p:cNvSpPr>
          <p:nvPr>
            <p:ph type="sldNum" sz="quarter" idx="12"/>
          </p:nvPr>
        </p:nvSpPr>
        <p:spPr>
          <a:ln/>
        </p:spPr>
        <p:txBody>
          <a:bodyPr/>
          <a:lstStyle>
            <a:lvl1pPr>
              <a:defRPr/>
            </a:lvl1pPr>
          </a:lstStyle>
          <a:p>
            <a:pPr>
              <a:defRPr/>
            </a:pPr>
            <a:fld id="{CC2297CF-B71E-47AA-8759-A01CB44B909C}" type="slidenum">
              <a:rPr lang="cs-CZ"/>
              <a:pPr>
                <a:defRPr/>
              </a:pPr>
              <a:t>‹#›</a:t>
            </a:fld>
            <a:endParaRPr lang="cs-CZ"/>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8229600" cy="21891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57200" y="3941763"/>
            <a:ext cx="8229600" cy="218916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126"/>
          <p:cNvSpPr>
            <a:spLocks noGrp="1" noChangeArrowheads="1"/>
          </p:cNvSpPr>
          <p:nvPr>
            <p:ph type="dt" sz="half" idx="10"/>
          </p:nvPr>
        </p:nvSpPr>
        <p:spPr>
          <a:ln/>
        </p:spPr>
        <p:txBody>
          <a:bodyPr/>
          <a:lstStyle>
            <a:lvl1pPr>
              <a:defRPr/>
            </a:lvl1pPr>
          </a:lstStyle>
          <a:p>
            <a:pPr>
              <a:defRPr/>
            </a:pPr>
            <a:r>
              <a:rPr lang="cs-CZ" smtClean="0"/>
              <a:t>2010</a:t>
            </a:r>
            <a:endParaRPr lang="cs-CZ"/>
          </a:p>
        </p:txBody>
      </p:sp>
      <p:sp>
        <p:nvSpPr>
          <p:cNvPr id="6" name="Rectangle 127"/>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128"/>
          <p:cNvSpPr>
            <a:spLocks noGrp="1" noChangeArrowheads="1"/>
          </p:cNvSpPr>
          <p:nvPr>
            <p:ph type="sldNum" sz="quarter" idx="12"/>
          </p:nvPr>
        </p:nvSpPr>
        <p:spPr>
          <a:ln/>
        </p:spPr>
        <p:txBody>
          <a:bodyPr/>
          <a:lstStyle>
            <a:lvl1pPr>
              <a:defRPr/>
            </a:lvl1pPr>
          </a:lstStyle>
          <a:p>
            <a:pPr>
              <a:defRPr/>
            </a:pPr>
            <a:fld id="{08426328-110C-4878-B745-89D8654F0667}" type="slidenum">
              <a:rPr lang="cs-CZ"/>
              <a:pPr>
                <a:defRPr/>
              </a:pPr>
              <a:t>‹#›</a:t>
            </a:fld>
            <a:endParaRPr lang="cs-CZ"/>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307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91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41763"/>
            <a:ext cx="4038600" cy="218916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126"/>
          <p:cNvSpPr>
            <a:spLocks noGrp="1" noChangeArrowheads="1"/>
          </p:cNvSpPr>
          <p:nvPr>
            <p:ph type="dt" sz="half" idx="10"/>
          </p:nvPr>
        </p:nvSpPr>
        <p:spPr>
          <a:ln/>
        </p:spPr>
        <p:txBody>
          <a:bodyPr/>
          <a:lstStyle>
            <a:lvl1pPr>
              <a:defRPr/>
            </a:lvl1pPr>
          </a:lstStyle>
          <a:p>
            <a:pPr>
              <a:defRPr/>
            </a:pPr>
            <a:r>
              <a:rPr lang="cs-CZ" smtClean="0"/>
              <a:t>2010</a:t>
            </a:r>
            <a:endParaRPr lang="cs-CZ"/>
          </a:p>
        </p:txBody>
      </p:sp>
      <p:sp>
        <p:nvSpPr>
          <p:cNvPr id="7" name="Rectangle 127"/>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8" name="Rectangle 128"/>
          <p:cNvSpPr>
            <a:spLocks noGrp="1" noChangeArrowheads="1"/>
          </p:cNvSpPr>
          <p:nvPr>
            <p:ph type="sldNum" sz="quarter" idx="12"/>
          </p:nvPr>
        </p:nvSpPr>
        <p:spPr>
          <a:ln/>
        </p:spPr>
        <p:txBody>
          <a:bodyPr/>
          <a:lstStyle>
            <a:lvl1pPr>
              <a:defRPr/>
            </a:lvl1pPr>
          </a:lstStyle>
          <a:p>
            <a:pPr>
              <a:defRPr/>
            </a:pPr>
            <a:fld id="{776B11EA-93E7-4C1F-A038-05E19536EA6A}" type="slidenum">
              <a:rPr lang="cs-CZ"/>
              <a:pPr>
                <a:defRPr/>
              </a:pPr>
              <a:t>‹#›</a:t>
            </a:fld>
            <a:endParaRPr lang="cs-CZ"/>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Obj">
  <p:cSld name="Nadpis, 2 malé a 1 velký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smtClean="0"/>
              <a:t>Klepnutím lze upravit styl předlohy nadpisů.</a:t>
            </a:r>
            <a:endParaRPr lang="cs-CZ"/>
          </a:p>
        </p:txBody>
      </p:sp>
      <p:sp>
        <p:nvSpPr>
          <p:cNvPr id="3" name="Zástupný symbol pro obsah 2"/>
          <p:cNvSpPr>
            <a:spLocks noGrp="1"/>
          </p:cNvSpPr>
          <p:nvPr>
            <p:ph sz="quarter" idx="1"/>
          </p:nvPr>
        </p:nvSpPr>
        <p:spPr>
          <a:xfrm>
            <a:off x="457200" y="1600200"/>
            <a:ext cx="4038600" cy="21891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57200" y="3941763"/>
            <a:ext cx="4038600" cy="218916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half" idx="3"/>
          </p:nvPr>
        </p:nvSpPr>
        <p:spPr>
          <a:xfrm>
            <a:off x="4648200" y="1600200"/>
            <a:ext cx="4038600" cy="45307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126"/>
          <p:cNvSpPr>
            <a:spLocks noGrp="1" noChangeArrowheads="1"/>
          </p:cNvSpPr>
          <p:nvPr>
            <p:ph type="dt" sz="half" idx="10"/>
          </p:nvPr>
        </p:nvSpPr>
        <p:spPr>
          <a:ln/>
        </p:spPr>
        <p:txBody>
          <a:bodyPr/>
          <a:lstStyle>
            <a:lvl1pPr>
              <a:defRPr/>
            </a:lvl1pPr>
          </a:lstStyle>
          <a:p>
            <a:pPr>
              <a:defRPr/>
            </a:pPr>
            <a:r>
              <a:rPr lang="cs-CZ" smtClean="0"/>
              <a:t>2010</a:t>
            </a:r>
            <a:endParaRPr lang="cs-CZ"/>
          </a:p>
        </p:txBody>
      </p:sp>
      <p:sp>
        <p:nvSpPr>
          <p:cNvPr id="7" name="Rectangle 127"/>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8" name="Rectangle 128"/>
          <p:cNvSpPr>
            <a:spLocks noGrp="1" noChangeArrowheads="1"/>
          </p:cNvSpPr>
          <p:nvPr>
            <p:ph type="sldNum" sz="quarter" idx="12"/>
          </p:nvPr>
        </p:nvSpPr>
        <p:spPr>
          <a:ln/>
        </p:spPr>
        <p:txBody>
          <a:bodyPr/>
          <a:lstStyle>
            <a:lvl1pPr>
              <a:defRPr/>
            </a:lvl1pPr>
          </a:lstStyle>
          <a:p>
            <a:pPr>
              <a:defRPr/>
            </a:pPr>
            <a:fld id="{39F3DC2C-BEFB-49E0-A2E5-7551C0FFB1A4}"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8" name="Zástupný symbol pro obsah 7"/>
          <p:cNvSpPr>
            <a:spLocks noGrp="1"/>
          </p:cNvSpPr>
          <p:nvPr>
            <p:ph sz="quarter" idx="1"/>
          </p:nvPr>
        </p:nvSpPr>
        <p:spPr>
          <a:xfrm>
            <a:off x="457200" y="1600200"/>
            <a:ext cx="7467600" cy="4873752"/>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4"/>
          </p:nvPr>
        </p:nvSpPr>
        <p:spPr/>
        <p:txBody>
          <a:bodyPr rtlCol="0"/>
          <a:lstStyle/>
          <a:p>
            <a:r>
              <a:rPr lang="cs-CZ" smtClean="0"/>
              <a:t>2010</a:t>
            </a:r>
            <a:endParaRPr lang="cs-CZ"/>
          </a:p>
        </p:txBody>
      </p:sp>
      <p:sp>
        <p:nvSpPr>
          <p:cNvPr id="9" name="Zástupný symbol pro číslo snímku 8"/>
          <p:cNvSpPr>
            <a:spLocks noGrp="1"/>
          </p:cNvSpPr>
          <p:nvPr>
            <p:ph type="sldNum" sz="quarter" idx="15"/>
          </p:nvPr>
        </p:nvSpPr>
        <p:spPr/>
        <p:txBody>
          <a:bodyPr rtlCol="0"/>
          <a:lstStyle/>
          <a:p>
            <a:fld id="{A229F504-3BAF-467C-8F21-334C0A71552D}" type="slidenum">
              <a:rPr lang="cs-CZ" smtClean="0"/>
              <a:pPr/>
              <a:t>‹#›</a:t>
            </a:fld>
            <a:endParaRPr lang="cs-CZ"/>
          </a:p>
        </p:txBody>
      </p:sp>
      <p:sp>
        <p:nvSpPr>
          <p:cNvPr id="10" name="Zástupný symbol pro zápatí 9"/>
          <p:cNvSpPr>
            <a:spLocks noGrp="1"/>
          </p:cNvSpPr>
          <p:nvPr>
            <p:ph type="ftr" sz="quarter" idx="16"/>
          </p:nvPr>
        </p:nvSpPr>
        <p:spPr/>
        <p:txBody>
          <a:bodyPr rtlCol="0"/>
          <a:lstStyle/>
          <a:p>
            <a:r>
              <a:rPr lang="cs-CZ" smtClean="0"/>
              <a:t>prof. Otruba</a:t>
            </a:r>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2286000" y="2895601"/>
            <a:ext cx="6172200" cy="2053591"/>
          </a:xfrm>
        </p:spPr>
        <p:txBody>
          <a:bodyPr/>
          <a:lstStyle>
            <a:lvl1pPr algn="l">
              <a:buNone/>
              <a:defRPr sz="3000" b="1" cap="small" baseline="0"/>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2286000" y="5010151"/>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bwMode="auto">
          <a:xfrm rot="5400000">
            <a:off x="7763256" y="1170432"/>
            <a:ext cx="2286000" cy="381000"/>
          </a:xfrm>
        </p:spPr>
        <p:txBody>
          <a:bodyPr/>
          <a:lstStyle/>
          <a:p>
            <a:r>
              <a:rPr lang="cs-CZ" smtClean="0"/>
              <a:t>2010</a:t>
            </a:r>
            <a:endParaRPr lang="cs-CZ"/>
          </a:p>
        </p:txBody>
      </p:sp>
      <p:sp>
        <p:nvSpPr>
          <p:cNvPr id="5" name="Zástupný symbol pro zápatí 4"/>
          <p:cNvSpPr>
            <a:spLocks noGrp="1"/>
          </p:cNvSpPr>
          <p:nvPr>
            <p:ph type="ftr" sz="quarter" idx="11"/>
          </p:nvPr>
        </p:nvSpPr>
        <p:spPr bwMode="auto">
          <a:xfrm rot="5400000">
            <a:off x="7077456" y="4178808"/>
            <a:ext cx="3657600" cy="384048"/>
          </a:xfrm>
        </p:spPr>
        <p:txBody>
          <a:bodyPr/>
          <a:lstStyle/>
          <a:p>
            <a:r>
              <a:rPr lang="cs-CZ" smtClean="0"/>
              <a:t>prof. Otruba</a:t>
            </a:r>
            <a:endParaRPr lang="cs-CZ"/>
          </a:p>
        </p:txBody>
      </p:sp>
      <p:sp>
        <p:nvSpPr>
          <p:cNvPr id="9" name="Obdélník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bdélník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Obdélník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Přímá spojovací čára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Přímá spojovací čára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Přímá spojovací čára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Přímá spojovací čára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Přímá spojovací čára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Obdélník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ipsa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ipsa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ipsa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Přímá spojovací čára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Zástupný symbol pro číslo snímku 5"/>
          <p:cNvSpPr>
            <a:spLocks noGrp="1"/>
          </p:cNvSpPr>
          <p:nvPr>
            <p:ph type="sldNum" sz="quarter" idx="12"/>
          </p:nvPr>
        </p:nvSpPr>
        <p:spPr bwMode="auto">
          <a:xfrm>
            <a:off x="1340616" y="4928703"/>
            <a:ext cx="609600" cy="517524"/>
          </a:xfrm>
        </p:spPr>
        <p:txBody>
          <a:bodyPr/>
          <a:lstStyle/>
          <a:p>
            <a:fld id="{A229F504-3BAF-467C-8F21-334C0A71552D}" type="slidenum">
              <a:rPr lang="cs-CZ" smtClean="0"/>
              <a:pPr/>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5" name="Zástupný symbol pro datum 4"/>
          <p:cNvSpPr>
            <a:spLocks noGrp="1"/>
          </p:cNvSpPr>
          <p:nvPr>
            <p:ph type="dt" sz="half"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A229F504-3BAF-467C-8F21-334C0A71552D}" type="slidenum">
              <a:rPr lang="cs-CZ" smtClean="0"/>
              <a:pPr/>
              <a:t>‹#›</a:t>
            </a:fld>
            <a:endParaRPr lang="cs-CZ"/>
          </a:p>
        </p:txBody>
      </p:sp>
      <p:sp>
        <p:nvSpPr>
          <p:cNvPr id="9" name="Zástupný symbol pro obsah 8"/>
          <p:cNvSpPr>
            <a:spLocks noGrp="1"/>
          </p:cNvSpPr>
          <p:nvPr>
            <p:ph sz="quarter" idx="1"/>
          </p:nvPr>
        </p:nvSpPr>
        <p:spPr>
          <a:xfrm>
            <a:off x="457200" y="1600200"/>
            <a:ext cx="3657600"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1" name="Zástupný symbol pro obsah 10"/>
          <p:cNvSpPr>
            <a:spLocks noGrp="1"/>
          </p:cNvSpPr>
          <p:nvPr>
            <p:ph sz="quarter" idx="2"/>
          </p:nvPr>
        </p:nvSpPr>
        <p:spPr>
          <a:xfrm>
            <a:off x="4270248" y="1600200"/>
            <a:ext cx="3657600"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1"/>
            <a:ext cx="7543800" cy="1143000"/>
          </a:xfrm>
        </p:spPr>
        <p:txBody>
          <a:bodyPr anchor="b"/>
          <a:lstStyle>
            <a:lvl1pPr>
              <a:defRPr/>
            </a:lvl1pPr>
          </a:lstStyle>
          <a:p>
            <a:r>
              <a:rPr kumimoji="0" lang="cs-CZ" smtClean="0"/>
              <a:t>Klepnutím lze upravit styl předlohy nadpisů.</a:t>
            </a:r>
            <a:endParaRPr kumimoji="0" lang="en-US"/>
          </a:p>
        </p:txBody>
      </p:sp>
      <p:sp>
        <p:nvSpPr>
          <p:cNvPr id="7" name="Zástupný symbol pro datum 6"/>
          <p:cNvSpPr>
            <a:spLocks noGrp="1"/>
          </p:cNvSpPr>
          <p:nvPr>
            <p:ph type="dt" sz="half" idx="10"/>
          </p:nvPr>
        </p:nvSpPr>
        <p:spPr/>
        <p:txBody>
          <a:bodyPr/>
          <a:lstStyle/>
          <a:p>
            <a:r>
              <a:rPr lang="cs-CZ" smtClean="0"/>
              <a:t>2010</a:t>
            </a:r>
            <a:endParaRPr lang="cs-CZ"/>
          </a:p>
        </p:txBody>
      </p:sp>
      <p:sp>
        <p:nvSpPr>
          <p:cNvPr id="8" name="Zástupný symbol pro zápatí 7"/>
          <p:cNvSpPr>
            <a:spLocks noGrp="1"/>
          </p:cNvSpPr>
          <p:nvPr>
            <p:ph type="ftr" sz="quarter" idx="11"/>
          </p:nvPr>
        </p:nvSpPr>
        <p:spPr/>
        <p:txBody>
          <a:bodyPr/>
          <a:lstStyle/>
          <a:p>
            <a:r>
              <a:rPr lang="cs-CZ" smtClean="0"/>
              <a:t>prof. Otruba</a:t>
            </a:r>
            <a:endParaRPr lang="cs-CZ"/>
          </a:p>
        </p:txBody>
      </p:sp>
      <p:sp>
        <p:nvSpPr>
          <p:cNvPr id="9" name="Zástupný symbol pro číslo snímku 8"/>
          <p:cNvSpPr>
            <a:spLocks noGrp="1"/>
          </p:cNvSpPr>
          <p:nvPr>
            <p:ph type="sldNum" sz="quarter" idx="12"/>
          </p:nvPr>
        </p:nvSpPr>
        <p:spPr/>
        <p:txBody>
          <a:bodyPr/>
          <a:lstStyle/>
          <a:p>
            <a:fld id="{A229F504-3BAF-467C-8F21-334C0A71552D}" type="slidenum">
              <a:rPr lang="cs-CZ" smtClean="0"/>
              <a:pPr/>
              <a:t>‹#›</a:t>
            </a:fld>
            <a:endParaRPr lang="cs-CZ"/>
          </a:p>
        </p:txBody>
      </p:sp>
      <p:sp>
        <p:nvSpPr>
          <p:cNvPr id="11" name="Zástupný symbol pro obsah 10"/>
          <p:cNvSpPr>
            <a:spLocks noGrp="1"/>
          </p:cNvSpPr>
          <p:nvPr>
            <p:ph sz="quarter" idx="2"/>
          </p:nvPr>
        </p:nvSpPr>
        <p:spPr>
          <a:xfrm>
            <a:off x="457200" y="2362200"/>
            <a:ext cx="3657600" cy="38862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3" name="Zástupný symbol pro obsah 12"/>
          <p:cNvSpPr>
            <a:spLocks noGrp="1"/>
          </p:cNvSpPr>
          <p:nvPr>
            <p:ph sz="quarter" idx="4"/>
          </p:nvPr>
        </p:nvSpPr>
        <p:spPr>
          <a:xfrm>
            <a:off x="4371975" y="2362200"/>
            <a:ext cx="3657600" cy="38862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2" name="Zástupný symbol pro text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cs-CZ" smtClean="0"/>
              <a:t>Klepnutím lze upravit styly předlohy textu.</a:t>
            </a:r>
          </a:p>
        </p:txBody>
      </p:sp>
      <p:sp>
        <p:nvSpPr>
          <p:cNvPr id="14" name="Zástupný symbol pro text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cs-CZ" smtClean="0"/>
              <a:t>Klepnutím lze upravit styly předlohy textu.</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6" name="Zástupný symbol pro datum 5"/>
          <p:cNvSpPr>
            <a:spLocks noGrp="1"/>
          </p:cNvSpPr>
          <p:nvPr>
            <p:ph type="dt" sz="half" idx="10"/>
          </p:nvPr>
        </p:nvSpPr>
        <p:spPr/>
        <p:txBody>
          <a:bodyPr rtlCol="0"/>
          <a:lstStyle/>
          <a:p>
            <a:r>
              <a:rPr lang="cs-CZ" smtClean="0"/>
              <a:t>2010</a:t>
            </a:r>
            <a:endParaRPr lang="cs-CZ"/>
          </a:p>
        </p:txBody>
      </p:sp>
      <p:sp>
        <p:nvSpPr>
          <p:cNvPr id="7" name="Zástupný symbol pro číslo snímku 6"/>
          <p:cNvSpPr>
            <a:spLocks noGrp="1"/>
          </p:cNvSpPr>
          <p:nvPr>
            <p:ph type="sldNum" sz="quarter" idx="11"/>
          </p:nvPr>
        </p:nvSpPr>
        <p:spPr/>
        <p:txBody>
          <a:bodyPr rtlCol="0"/>
          <a:lstStyle/>
          <a:p>
            <a:fld id="{A229F504-3BAF-467C-8F21-334C0A71552D}" type="slidenum">
              <a:rPr lang="cs-CZ" smtClean="0"/>
              <a:pPr/>
              <a:t>‹#›</a:t>
            </a:fld>
            <a:endParaRPr lang="cs-CZ"/>
          </a:p>
        </p:txBody>
      </p:sp>
      <p:sp>
        <p:nvSpPr>
          <p:cNvPr id="8" name="Zástupný symbol pro zápatí 7"/>
          <p:cNvSpPr>
            <a:spLocks noGrp="1"/>
          </p:cNvSpPr>
          <p:nvPr>
            <p:ph type="ftr" sz="quarter" idx="12"/>
          </p:nvPr>
        </p:nvSpPr>
        <p:spPr/>
        <p:txBody>
          <a:bodyPr rtlCol="0"/>
          <a:lstStyle/>
          <a:p>
            <a:r>
              <a:rPr lang="cs-CZ" smtClean="0"/>
              <a:t>prof. Otruba</a:t>
            </a:r>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2010</a:t>
            </a:r>
            <a:endParaRPr lang="cs-CZ"/>
          </a:p>
        </p:txBody>
      </p:sp>
      <p:sp>
        <p:nvSpPr>
          <p:cNvPr id="3" name="Zástupný symbol pro zápatí 2"/>
          <p:cNvSpPr>
            <a:spLocks noGrp="1"/>
          </p:cNvSpPr>
          <p:nvPr>
            <p:ph type="ftr" sz="quarter" idx="11"/>
          </p:nvPr>
        </p:nvSpPr>
        <p:spPr/>
        <p:txBody>
          <a:body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p>
            <a:fld id="{A229F504-3BAF-467C-8F21-334C0A71552D}"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bg>
      <p:bgRef idx="1001">
        <a:schemeClr val="bg1"/>
      </p:bgRef>
    </p:bg>
    <p:spTree>
      <p:nvGrpSpPr>
        <p:cNvPr id="1" name=""/>
        <p:cNvGrpSpPr/>
        <p:nvPr/>
      </p:nvGrpSpPr>
      <p:grpSpPr>
        <a:xfrm>
          <a:off x="0" y="0"/>
          <a:ext cx="0" cy="0"/>
          <a:chOff x="0" y="0"/>
          <a:chExt cx="0" cy="0"/>
        </a:xfrm>
      </p:grpSpPr>
      <p:sp>
        <p:nvSpPr>
          <p:cNvPr id="10" name="Přímá spojovací čára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Nadpis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8" name="Přímá spojovací čára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Přímá spojovací čára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Přímá spojovací čára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bdélník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Přímá spojovací čára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ipsa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Zástupný symbol pro obsah 17"/>
          <p:cNvSpPr>
            <a:spLocks noGrp="1"/>
          </p:cNvSpPr>
          <p:nvPr>
            <p:ph sz="quarter" idx="1"/>
          </p:nvPr>
        </p:nvSpPr>
        <p:spPr>
          <a:xfrm>
            <a:off x="304800" y="274320"/>
            <a:ext cx="5638800" cy="6327648"/>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1" name="Zástupný symbol pro datum 20"/>
          <p:cNvSpPr>
            <a:spLocks noGrp="1"/>
          </p:cNvSpPr>
          <p:nvPr>
            <p:ph type="dt" sz="half" idx="14"/>
          </p:nvPr>
        </p:nvSpPr>
        <p:spPr/>
        <p:txBody>
          <a:bodyPr rtlCol="0"/>
          <a:lstStyle/>
          <a:p>
            <a:r>
              <a:rPr lang="cs-CZ" smtClean="0"/>
              <a:t>2010</a:t>
            </a:r>
            <a:endParaRPr lang="cs-CZ"/>
          </a:p>
        </p:txBody>
      </p:sp>
      <p:sp>
        <p:nvSpPr>
          <p:cNvPr id="22" name="Zástupný symbol pro číslo snímku 21"/>
          <p:cNvSpPr>
            <a:spLocks noGrp="1"/>
          </p:cNvSpPr>
          <p:nvPr>
            <p:ph type="sldNum" sz="quarter" idx="15"/>
          </p:nvPr>
        </p:nvSpPr>
        <p:spPr/>
        <p:txBody>
          <a:bodyPr rtlCol="0"/>
          <a:lstStyle/>
          <a:p>
            <a:fld id="{A229F504-3BAF-467C-8F21-334C0A71552D}" type="slidenum">
              <a:rPr lang="cs-CZ" smtClean="0"/>
              <a:pPr/>
              <a:t>‹#›</a:t>
            </a:fld>
            <a:endParaRPr lang="cs-CZ"/>
          </a:p>
        </p:txBody>
      </p:sp>
      <p:sp>
        <p:nvSpPr>
          <p:cNvPr id="23" name="Zástupný symbol pro zápatí 22"/>
          <p:cNvSpPr>
            <a:spLocks noGrp="1"/>
          </p:cNvSpPr>
          <p:nvPr>
            <p:ph type="ftr" sz="quarter" idx="16"/>
          </p:nvPr>
        </p:nvSpPr>
        <p:spPr/>
        <p:txBody>
          <a:bodyPr rtlCol="0"/>
          <a:lstStyle/>
          <a:p>
            <a:r>
              <a:rPr lang="cs-CZ" smtClean="0"/>
              <a:t>prof. Otruba</a:t>
            </a:r>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Přímá spojovací čára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ipsa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Nadpis 1"/>
          <p:cNvSpPr>
            <a:spLocks noGrp="1"/>
          </p:cNvSpPr>
          <p:nvPr>
            <p:ph type="title"/>
          </p:nvPr>
        </p:nvSpPr>
        <p:spPr>
          <a:xfrm rot="5400000">
            <a:off x="3350133" y="3200400"/>
            <a:ext cx="6309360" cy="457200"/>
          </a:xfrm>
        </p:spPr>
        <p:txBody>
          <a:bodyPr anchor="b"/>
          <a:lstStyle>
            <a:lvl1pPr algn="l">
              <a:buNone/>
              <a:defRPr sz="2000" b="1"/>
            </a:lvl1pPr>
          </a:lstStyle>
          <a:p>
            <a:r>
              <a:rPr kumimoji="0" lang="cs-CZ" smtClean="0"/>
              <a:t>Klepnutím lze upravit styl předlohy nadpisů.</a:t>
            </a:r>
            <a:endParaRPr kumimoji="0" lang="en-US"/>
          </a:p>
        </p:txBody>
      </p:sp>
      <p:sp>
        <p:nvSpPr>
          <p:cNvPr id="3" name="Zástupný symbol pro obrázek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cs-CZ" smtClean="0"/>
              <a:t>Klepnutím na ikonu přidáte obrázek.</a:t>
            </a:r>
            <a:endParaRPr kumimoji="0" lang="en-US" dirty="0"/>
          </a:p>
        </p:txBody>
      </p:sp>
      <p:sp>
        <p:nvSpPr>
          <p:cNvPr id="4" name="Zástupný symbol pro text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10" name="Přímá spojovací čára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Obdélník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římá spojovací čára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Přímá spojovací čára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Přímá spojovací čára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Zástupný symbol pro datum 16"/>
          <p:cNvSpPr>
            <a:spLocks noGrp="1"/>
          </p:cNvSpPr>
          <p:nvPr>
            <p:ph type="dt" sz="half" idx="10"/>
          </p:nvPr>
        </p:nvSpPr>
        <p:spPr/>
        <p:txBody>
          <a:bodyPr rtlCol="0"/>
          <a:lstStyle/>
          <a:p>
            <a:r>
              <a:rPr lang="cs-CZ" smtClean="0"/>
              <a:t>2010</a:t>
            </a:r>
            <a:endParaRPr lang="cs-CZ"/>
          </a:p>
        </p:txBody>
      </p:sp>
      <p:sp>
        <p:nvSpPr>
          <p:cNvPr id="18" name="Zástupný symbol pro číslo snímku 17"/>
          <p:cNvSpPr>
            <a:spLocks noGrp="1"/>
          </p:cNvSpPr>
          <p:nvPr>
            <p:ph type="sldNum" sz="quarter" idx="11"/>
          </p:nvPr>
        </p:nvSpPr>
        <p:spPr/>
        <p:txBody>
          <a:bodyPr rtlCol="0"/>
          <a:lstStyle/>
          <a:p>
            <a:fld id="{A229F504-3BAF-467C-8F21-334C0A71552D}" type="slidenum">
              <a:rPr lang="cs-CZ" smtClean="0"/>
              <a:pPr/>
              <a:t>‹#›</a:t>
            </a:fld>
            <a:endParaRPr lang="cs-CZ"/>
          </a:p>
        </p:txBody>
      </p:sp>
      <p:sp>
        <p:nvSpPr>
          <p:cNvPr id="21" name="Zástupný symbol pro zápatí 20"/>
          <p:cNvSpPr>
            <a:spLocks noGrp="1"/>
          </p:cNvSpPr>
          <p:nvPr>
            <p:ph type="ftr" sz="quarter" idx="12"/>
          </p:nvPr>
        </p:nvSpPr>
        <p:spPr/>
        <p:txBody>
          <a:bodyPr rtlCol="0"/>
          <a:lstStyle/>
          <a:p>
            <a:r>
              <a:rPr lang="cs-CZ" smtClean="0"/>
              <a:t>prof. Otruba</a:t>
            </a:r>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Přímá spojovací čára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Zástupný symbol pro nadpis 21"/>
          <p:cNvSpPr>
            <a:spLocks noGrp="1"/>
          </p:cNvSpPr>
          <p:nvPr>
            <p:ph type="title"/>
          </p:nvPr>
        </p:nvSpPr>
        <p:spPr>
          <a:xfrm>
            <a:off x="457200" y="274639"/>
            <a:ext cx="7467600" cy="1143000"/>
          </a:xfrm>
          <a:prstGeom prst="rect">
            <a:avLst/>
          </a:prstGeom>
        </p:spPr>
        <p:txBody>
          <a:bodyPr vert="horz" anchor="b">
            <a:normAutofit/>
          </a:body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r>
              <a:rPr lang="cs-CZ" smtClean="0"/>
              <a:t>2010</a:t>
            </a:r>
            <a:endParaRPr lang="cs-CZ"/>
          </a:p>
        </p:txBody>
      </p:sp>
      <p:sp>
        <p:nvSpPr>
          <p:cNvPr id="3" name="Zástupný symbol pro zápatí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r>
              <a:rPr lang="cs-CZ" smtClean="0"/>
              <a:t>prof. Otruba</a:t>
            </a:r>
            <a:endParaRPr lang="cs-CZ"/>
          </a:p>
        </p:txBody>
      </p:sp>
      <p:sp>
        <p:nvSpPr>
          <p:cNvPr id="7" name="Přímá spojovací čára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Přímá spojovací čára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Obdélník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římá spojovací čára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ipsa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Zástupný symbol pro číslo snímku 22"/>
          <p:cNvSpPr>
            <a:spLocks noGrp="1"/>
          </p:cNvSpPr>
          <p:nvPr>
            <p:ph type="sldNum" sz="quarter" idx="4"/>
          </p:nvPr>
        </p:nvSpPr>
        <p:spPr>
          <a:xfrm>
            <a:off x="8129016" y="5734051"/>
            <a:ext cx="609600" cy="521208"/>
          </a:xfrm>
          <a:prstGeom prst="rect">
            <a:avLst/>
          </a:prstGeom>
        </p:spPr>
        <p:txBody>
          <a:bodyPr vert="horz" anchor="ctr"/>
          <a:lstStyle>
            <a:lvl1pPr algn="ctr" eaLnBrk="1" latinLnBrk="0" hangingPunct="1">
              <a:defRPr kumimoji="0" sz="1400" b="1">
                <a:solidFill>
                  <a:srgbClr val="FFFFFF"/>
                </a:solidFill>
              </a:defRPr>
            </a:lvl1pPr>
          </a:lstStyle>
          <a:p>
            <a:fld id="{A229F504-3BAF-467C-8F21-334C0A71552D}"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p:hf hdr="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46.w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gi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gif"/><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6" Type="http://schemas.openxmlformats.org/officeDocument/2006/relationships/hyperlink" Target="http://en.wikipedia.org/wiki/Optical_rectification" TargetMode="External"/><Relationship Id="rId5" Type="http://schemas.openxmlformats.org/officeDocument/2006/relationships/hyperlink" Target="http://en.wikipedia.org/wiki/Electric_susceptibility" TargetMode="External"/><Relationship Id="rId4" Type="http://schemas.openxmlformats.org/officeDocument/2006/relationships/image" Target="../media/image84.gif"/></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8.wmf"/></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89.wmf"/><Relationship Id="rId4" Type="http://schemas.openxmlformats.org/officeDocument/2006/relationships/oleObject" Target="../embeddings/oleObject3.bin"/></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93.gif"/><Relationship Id="rId3" Type="http://schemas.openxmlformats.org/officeDocument/2006/relationships/hyperlink" Target="http://en.wikipedia.org/wiki/Bending_magnet" TargetMode="External"/><Relationship Id="rId7" Type="http://schemas.openxmlformats.org/officeDocument/2006/relationships/image" Target="../media/image92.gif"/><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hyperlink" Target="http://en.wikipedia.org/wiki/Free_electron_laser" TargetMode="External"/><Relationship Id="rId5" Type="http://schemas.openxmlformats.org/officeDocument/2006/relationships/hyperlink" Target="http://en.wikipedia.org/wiki/Wiggler_(synchrotron)" TargetMode="External"/><Relationship Id="rId4" Type="http://schemas.openxmlformats.org/officeDocument/2006/relationships/hyperlink" Target="http://en.wikipedia.org/wiki/Undulator"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98.tiff"/><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upload.wikimedia.org/wikipedia/en/a/ae/Chirped_pulse_amplification.png"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Lasery instrumentace</a:t>
            </a:r>
            <a:endParaRPr lang="cs-CZ" dirty="0"/>
          </a:p>
        </p:txBody>
      </p:sp>
      <p:sp>
        <p:nvSpPr>
          <p:cNvPr id="3" name="Podnadpis 2"/>
          <p:cNvSpPr>
            <a:spLocks noGrp="1"/>
          </p:cNvSpPr>
          <p:nvPr>
            <p:ph type="subTitle" idx="1"/>
          </p:nvPr>
        </p:nvSpPr>
        <p:spPr/>
        <p:txBody>
          <a:bodyPr/>
          <a:lstStyle/>
          <a:p>
            <a:r>
              <a:rPr lang="cs-CZ" dirty="0" smtClean="0"/>
              <a:t>Vítězslav Otruba</a:t>
            </a:r>
            <a:endParaRPr lang="cs-CZ" dirty="0"/>
          </a:p>
        </p:txBody>
      </p:sp>
      <p:sp>
        <p:nvSpPr>
          <p:cNvPr id="6" name="Zástupný symbol pro číslo snímku 5"/>
          <p:cNvSpPr>
            <a:spLocks noGrp="1"/>
          </p:cNvSpPr>
          <p:nvPr>
            <p:ph type="sldNum" sz="quarter" idx="12"/>
          </p:nvPr>
        </p:nvSpPr>
        <p:spPr/>
        <p:txBody>
          <a:bodyPr/>
          <a:lstStyle/>
          <a:p>
            <a:fld id="{A229F504-3BAF-467C-8F21-334C0A71552D}" type="slidenum">
              <a:rPr lang="cs-CZ" smtClean="0"/>
              <a:pPr/>
              <a:t>1</a:t>
            </a:fld>
            <a:endParaRPr lang="cs-CZ"/>
          </a:p>
        </p:txBody>
      </p:sp>
      <p:sp>
        <p:nvSpPr>
          <p:cNvPr id="8" name="Zástupný symbol pro datum 7"/>
          <p:cNvSpPr>
            <a:spLocks noGrp="1"/>
          </p:cNvSpPr>
          <p:nvPr>
            <p:ph type="dt" sz="half" idx="10"/>
          </p:nvPr>
        </p:nvSpPr>
        <p:spPr/>
        <p:txBody>
          <a:bodyPr/>
          <a:lstStyle/>
          <a:p>
            <a:r>
              <a:rPr lang="cs-CZ" smtClean="0"/>
              <a:t>2010</a:t>
            </a:r>
            <a:endParaRPr lang="cs-CZ"/>
          </a:p>
        </p:txBody>
      </p:sp>
      <p:sp>
        <p:nvSpPr>
          <p:cNvPr id="9" name="Zástupný symbol pro zápatí 8"/>
          <p:cNvSpPr>
            <a:spLocks noGrp="1"/>
          </p:cNvSpPr>
          <p:nvPr>
            <p:ph type="ftr" sz="quarter" idx="11"/>
          </p:nvPr>
        </p:nvSpPr>
        <p:spPr/>
        <p:txBody>
          <a:bodyPr/>
          <a:lstStyle/>
          <a:p>
            <a:r>
              <a:rPr lang="cs-CZ" smtClean="0"/>
              <a:t>prof. Otruba</a:t>
            </a:r>
            <a:endParaRPr lang="cs-CZ"/>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dirty="0" smtClean="0"/>
              <a:t>Energetický diagram neodymu v </a:t>
            </a:r>
            <a:r>
              <a:rPr lang="cs-CZ" sz="3200" dirty="0" err="1" smtClean="0"/>
              <a:t>Nd</a:t>
            </a:r>
            <a:r>
              <a:rPr lang="cs-CZ" sz="3200" dirty="0" smtClean="0"/>
              <a:t>:YAG laseru</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10</a:t>
            </a:fld>
            <a:endParaRPr lang="cs-CZ"/>
          </a:p>
        </p:txBody>
      </p:sp>
      <p:sp>
        <p:nvSpPr>
          <p:cNvPr id="6" name="Zástupný symbol pro obsah 5"/>
          <p:cNvSpPr>
            <a:spLocks noGrp="1"/>
          </p:cNvSpPr>
          <p:nvPr>
            <p:ph sz="quarter" idx="1"/>
          </p:nvPr>
        </p:nvSpPr>
        <p:spPr/>
        <p:txBody>
          <a:bodyPr>
            <a:normAutofit fontScale="92500"/>
          </a:bodyPr>
          <a:lstStyle/>
          <a:p>
            <a:r>
              <a:rPr lang="cs-CZ" dirty="0" smtClean="0"/>
              <a:t>Nd</a:t>
            </a:r>
            <a:r>
              <a:rPr lang="cs-CZ" baseline="30000" dirty="0" smtClean="0"/>
              <a:t>3+</a:t>
            </a:r>
            <a:r>
              <a:rPr lang="cs-CZ" dirty="0" smtClean="0"/>
              <a:t> v </a:t>
            </a:r>
            <a:r>
              <a:rPr lang="cs-CZ" dirty="0" err="1" smtClean="0"/>
              <a:t>ytrito</a:t>
            </a:r>
            <a:r>
              <a:rPr lang="cs-CZ" dirty="0" smtClean="0"/>
              <a:t>-hlinitém granátu (Y</a:t>
            </a:r>
            <a:r>
              <a:rPr lang="cs-CZ" baseline="-25000" dirty="0" smtClean="0"/>
              <a:t>3</a:t>
            </a:r>
            <a:r>
              <a:rPr lang="cs-CZ" dirty="0" smtClean="0"/>
              <a:t>Al</a:t>
            </a:r>
            <a:r>
              <a:rPr lang="cs-CZ" baseline="-25000" dirty="0" smtClean="0"/>
              <a:t>5</a:t>
            </a:r>
            <a:r>
              <a:rPr lang="cs-CZ" dirty="0" smtClean="0"/>
              <a:t>O</a:t>
            </a:r>
            <a:r>
              <a:rPr lang="cs-CZ" baseline="-25000" dirty="0" smtClean="0"/>
              <a:t>12</a:t>
            </a:r>
            <a:r>
              <a:rPr lang="cs-CZ" dirty="0" smtClean="0"/>
              <a:t>) zastupuje ionty Y</a:t>
            </a:r>
            <a:r>
              <a:rPr lang="cs-CZ" baseline="30000" dirty="0" smtClean="0"/>
              <a:t>3+</a:t>
            </a:r>
            <a:r>
              <a:rPr lang="cs-CZ" dirty="0" smtClean="0"/>
              <a:t>. Monokrystaly jsou mechanicky pevné, tepelně stálé s minimem optických vad na rozdíl od </a:t>
            </a:r>
            <a:r>
              <a:rPr lang="cs-CZ" dirty="0" err="1" smtClean="0"/>
              <a:t>neodymových</a:t>
            </a:r>
            <a:r>
              <a:rPr lang="cs-CZ" dirty="0" smtClean="0"/>
              <a:t> skel. Pro čerpání se používají xenonové výbojky nebo laserové či LED diody. </a:t>
            </a:r>
          </a:p>
          <a:p>
            <a:pPr>
              <a:buNone/>
            </a:pPr>
            <a:endParaRPr lang="cs-CZ" dirty="0"/>
          </a:p>
        </p:txBody>
      </p:sp>
      <p:pic>
        <p:nvPicPr>
          <p:cNvPr id="8" name="Picture 9" descr="neodym"/>
          <p:cNvPicPr>
            <a:picLocks noGrp="1" noChangeAspect="1" noChangeArrowheads="1"/>
          </p:cNvPicPr>
          <p:nvPr>
            <p:ph sz="quarter" idx="2"/>
          </p:nvPr>
        </p:nvPicPr>
        <p:blipFill>
          <a:blip r:embed="rId2" cstate="print">
            <a:lum contrast="40000"/>
          </a:blip>
          <a:stretch>
            <a:fillRect/>
          </a:stretch>
        </p:blipFill>
        <p:spPr>
          <a:xfrm>
            <a:off x="4298653" y="1448501"/>
            <a:ext cx="3720125" cy="46886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Neodymový</a:t>
            </a:r>
            <a:r>
              <a:rPr lang="cs-CZ" dirty="0" smtClean="0"/>
              <a:t> laser</a:t>
            </a:r>
            <a:endParaRPr lang="cs-CZ" dirty="0"/>
          </a:p>
        </p:txBody>
      </p:sp>
      <p:sp>
        <p:nvSpPr>
          <p:cNvPr id="3" name="Zástupný symbol pro datum 2"/>
          <p:cNvSpPr>
            <a:spLocks noGrp="1"/>
          </p:cNvSpPr>
          <p:nvPr>
            <p:ph type="dt" sz="half" idx="14"/>
          </p:nvPr>
        </p:nvSpPr>
        <p:spPr/>
        <p:txBody>
          <a:bodyPr/>
          <a:lstStyle/>
          <a:p>
            <a:r>
              <a:rPr lang="cs-CZ" smtClean="0"/>
              <a:t>2010</a:t>
            </a:r>
            <a:endParaRPr lang="cs-CZ"/>
          </a:p>
        </p:txBody>
      </p:sp>
      <p:sp>
        <p:nvSpPr>
          <p:cNvPr id="5" name="Zástupný symbol pro číslo snímku 4"/>
          <p:cNvSpPr>
            <a:spLocks noGrp="1"/>
          </p:cNvSpPr>
          <p:nvPr>
            <p:ph type="sldNum" sz="quarter" idx="15"/>
          </p:nvPr>
        </p:nvSpPr>
        <p:spPr/>
        <p:txBody>
          <a:bodyPr/>
          <a:lstStyle/>
          <a:p>
            <a:fld id="{A229F504-3BAF-467C-8F21-334C0A71552D}" type="slidenum">
              <a:rPr lang="cs-CZ" smtClean="0"/>
              <a:pPr/>
              <a:t>11</a:t>
            </a:fld>
            <a:endParaRPr lang="cs-CZ"/>
          </a:p>
        </p:txBody>
      </p:sp>
      <p:sp>
        <p:nvSpPr>
          <p:cNvPr id="4" name="Zástupný symbol pro zápatí 3"/>
          <p:cNvSpPr>
            <a:spLocks noGrp="1"/>
          </p:cNvSpPr>
          <p:nvPr>
            <p:ph type="ftr" sz="quarter" idx="16"/>
          </p:nvPr>
        </p:nvSpPr>
        <p:spPr/>
        <p:txBody>
          <a:bodyPr/>
          <a:lstStyle/>
          <a:p>
            <a:r>
              <a:rPr lang="cs-CZ" smtClean="0"/>
              <a:t>prof. Otruba</a:t>
            </a:r>
            <a:endParaRPr lang="cs-CZ"/>
          </a:p>
        </p:txBody>
      </p:sp>
      <p:pic>
        <p:nvPicPr>
          <p:cNvPr id="9" name="Picture 4" descr="Neodymium laser z"/>
          <p:cNvPicPr>
            <a:picLocks noGrp="1" noChangeAspect="1" noChangeArrowheads="1"/>
          </p:cNvPicPr>
          <p:nvPr>
            <p:ph sz="quarter" idx="1"/>
          </p:nvPr>
        </p:nvPicPr>
        <p:blipFill>
          <a:blip r:embed="rId2" cstate="print"/>
          <a:srcRect/>
          <a:stretch>
            <a:fillRect/>
          </a:stretch>
        </p:blipFill>
        <p:spPr>
          <a:xfrm>
            <a:off x="457200" y="1916833"/>
            <a:ext cx="7643192" cy="4043248"/>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Pasivní Q-modulace V</a:t>
            </a:r>
            <a:r>
              <a:rPr lang="cs-CZ" baseline="30000" dirty="0" smtClean="0"/>
              <a:t>3</a:t>
            </a:r>
            <a:r>
              <a:rPr lang="cs-CZ" dirty="0" smtClean="0"/>
              <a:t>+:YAG</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číslo snímku 4"/>
          <p:cNvSpPr>
            <a:spLocks noGrp="1"/>
          </p:cNvSpPr>
          <p:nvPr>
            <p:ph type="sldNum" sz="quarter" idx="11"/>
          </p:nvPr>
        </p:nvSpPr>
        <p:spPr/>
        <p:txBody>
          <a:bodyPr/>
          <a:lstStyle/>
          <a:p>
            <a:fld id="{A229F504-3BAF-467C-8F21-334C0A71552D}" type="slidenum">
              <a:rPr lang="cs-CZ" smtClean="0"/>
              <a:pPr/>
              <a:t>12</a:t>
            </a:fld>
            <a:endParaRPr lang="cs-CZ"/>
          </a:p>
        </p:txBody>
      </p:sp>
      <p:sp>
        <p:nvSpPr>
          <p:cNvPr id="6" name="Zástupný symbol pro zápatí 5"/>
          <p:cNvSpPr>
            <a:spLocks noGrp="1"/>
          </p:cNvSpPr>
          <p:nvPr>
            <p:ph type="ftr" sz="quarter" idx="12"/>
          </p:nvPr>
        </p:nvSpPr>
        <p:spPr/>
        <p:txBody>
          <a:bodyPr/>
          <a:lstStyle/>
          <a:p>
            <a:r>
              <a:rPr lang="cs-CZ" smtClean="0"/>
              <a:t>prof. Otruba</a:t>
            </a:r>
            <a:endParaRPr lang="cs-CZ"/>
          </a:p>
        </p:txBody>
      </p:sp>
      <p:pic>
        <p:nvPicPr>
          <p:cNvPr id="7" name="Picture 10" descr="laser_nd_10"/>
          <p:cNvPicPr>
            <a:picLocks noChangeAspect="1" noChangeArrowheads="1"/>
          </p:cNvPicPr>
          <p:nvPr/>
        </p:nvPicPr>
        <p:blipFill>
          <a:blip r:embed="rId2" cstate="print"/>
          <a:srcRect/>
          <a:stretch>
            <a:fillRect/>
          </a:stretch>
        </p:blipFill>
        <p:spPr>
          <a:xfrm>
            <a:off x="251520" y="1628800"/>
            <a:ext cx="3600450" cy="2298700"/>
          </a:xfrm>
          <a:prstGeom prst="rect">
            <a:avLst/>
          </a:prstGeom>
        </p:spPr>
      </p:pic>
      <p:pic>
        <p:nvPicPr>
          <p:cNvPr id="8" name="Picture 12" descr="laser_nd_12"/>
          <p:cNvPicPr>
            <a:picLocks noChangeAspect="1" noChangeArrowheads="1"/>
          </p:cNvPicPr>
          <p:nvPr/>
        </p:nvPicPr>
        <p:blipFill>
          <a:blip r:embed="rId3" cstate="print">
            <a:lum contrast="18000"/>
          </a:blip>
          <a:srcRect/>
          <a:stretch>
            <a:fillRect/>
          </a:stretch>
        </p:blipFill>
        <p:spPr>
          <a:xfrm>
            <a:off x="251520" y="4365104"/>
            <a:ext cx="3717925" cy="1711325"/>
          </a:xfrm>
          <a:prstGeom prst="rect">
            <a:avLst/>
          </a:prstGeom>
        </p:spPr>
      </p:pic>
      <p:pic>
        <p:nvPicPr>
          <p:cNvPr id="9" name="Picture 13" descr="laser_nd_11"/>
          <p:cNvPicPr>
            <a:picLocks noChangeAspect="1" noChangeArrowheads="1"/>
          </p:cNvPicPr>
          <p:nvPr/>
        </p:nvPicPr>
        <p:blipFill>
          <a:blip r:embed="rId4" cstate="print">
            <a:lum contrast="30000"/>
          </a:blip>
          <a:srcRect l="3242" r="4353"/>
          <a:stretch>
            <a:fillRect/>
          </a:stretch>
        </p:blipFill>
        <p:spPr>
          <a:xfrm>
            <a:off x="3995936" y="1628800"/>
            <a:ext cx="4104456" cy="44989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Zelené laserové ukazovátko</a:t>
            </a:r>
            <a:endParaRPr lang="cs-CZ" dirty="0"/>
          </a:p>
        </p:txBody>
      </p:sp>
      <p:sp>
        <p:nvSpPr>
          <p:cNvPr id="3" name="Zástupný symbol pro datum 2"/>
          <p:cNvSpPr>
            <a:spLocks noGrp="1"/>
          </p:cNvSpPr>
          <p:nvPr>
            <p:ph type="dt" sz="half" idx="14"/>
          </p:nvPr>
        </p:nvSpPr>
        <p:spPr/>
        <p:txBody>
          <a:bodyPr/>
          <a:lstStyle/>
          <a:p>
            <a:r>
              <a:rPr lang="cs-CZ" smtClean="0"/>
              <a:t>2010</a:t>
            </a:r>
            <a:endParaRPr lang="cs-CZ"/>
          </a:p>
        </p:txBody>
      </p:sp>
      <p:sp>
        <p:nvSpPr>
          <p:cNvPr id="5" name="Zástupný symbol pro číslo snímku 4"/>
          <p:cNvSpPr>
            <a:spLocks noGrp="1"/>
          </p:cNvSpPr>
          <p:nvPr>
            <p:ph type="sldNum" sz="quarter" idx="15"/>
          </p:nvPr>
        </p:nvSpPr>
        <p:spPr/>
        <p:txBody>
          <a:bodyPr/>
          <a:lstStyle/>
          <a:p>
            <a:fld id="{A229F504-3BAF-467C-8F21-334C0A71552D}" type="slidenum">
              <a:rPr lang="cs-CZ" smtClean="0"/>
              <a:pPr/>
              <a:t>13</a:t>
            </a:fld>
            <a:endParaRPr lang="cs-CZ"/>
          </a:p>
        </p:txBody>
      </p:sp>
      <p:sp>
        <p:nvSpPr>
          <p:cNvPr id="4" name="Zástupný symbol pro zápatí 3"/>
          <p:cNvSpPr>
            <a:spLocks noGrp="1"/>
          </p:cNvSpPr>
          <p:nvPr>
            <p:ph type="ftr" sz="quarter" idx="16"/>
          </p:nvPr>
        </p:nvSpPr>
        <p:spPr/>
        <p:txBody>
          <a:bodyPr/>
          <a:lstStyle/>
          <a:p>
            <a:r>
              <a:rPr lang="cs-CZ" smtClean="0"/>
              <a:t>prof. Otruba</a:t>
            </a:r>
            <a:endParaRPr lang="cs-CZ"/>
          </a:p>
        </p:txBody>
      </p:sp>
      <p:pic>
        <p:nvPicPr>
          <p:cNvPr id="82946" name="Picture 2"/>
          <p:cNvPicPr>
            <a:picLocks noGrp="1" noChangeAspect="1" noChangeArrowheads="1"/>
          </p:cNvPicPr>
          <p:nvPr>
            <p:ph sz="quarter" idx="1"/>
          </p:nvPr>
        </p:nvPicPr>
        <p:blipFill>
          <a:blip r:embed="rId2" cstate="print"/>
          <a:srcRect/>
          <a:stretch>
            <a:fillRect/>
          </a:stretch>
        </p:blipFill>
        <p:spPr bwMode="auto">
          <a:xfrm>
            <a:off x="1150573" y="1600200"/>
            <a:ext cx="6080853" cy="487362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title"/>
          </p:nvPr>
        </p:nvSpPr>
        <p:spPr/>
        <p:txBody>
          <a:bodyPr/>
          <a:lstStyle/>
          <a:p>
            <a:r>
              <a:rPr lang="cs-CZ" dirty="0" smtClean="0"/>
              <a:t>Zelené laserové ukazovátko </a:t>
            </a:r>
            <a:endParaRPr lang="cs-CZ" dirty="0"/>
          </a:p>
        </p:txBody>
      </p:sp>
      <p:sp>
        <p:nvSpPr>
          <p:cNvPr id="5" name="Zástupný symbol pro datum 4"/>
          <p:cNvSpPr>
            <a:spLocks noGrp="1"/>
          </p:cNvSpPr>
          <p:nvPr>
            <p:ph type="dt" sz="half"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CC2297CF-B71E-47AA-8759-A01CB44B909C}" type="slidenum">
              <a:rPr lang="cs-CZ" smtClean="0"/>
              <a:pPr>
                <a:defRPr/>
              </a:pPr>
              <a:t>14</a:t>
            </a:fld>
            <a:endParaRPr lang="cs-CZ"/>
          </a:p>
        </p:txBody>
      </p:sp>
      <p:pic>
        <p:nvPicPr>
          <p:cNvPr id="8" name="Zástupný symbol pro obsah 7" descr="ukazovátko2.bmp"/>
          <p:cNvPicPr>
            <a:picLocks noGrp="1" noChangeAspect="1"/>
          </p:cNvPicPr>
          <p:nvPr>
            <p:ph sz="quarter" idx="1"/>
          </p:nvPr>
        </p:nvPicPr>
        <p:blipFill>
          <a:blip r:embed="rId2" cstate="print"/>
          <a:stretch>
            <a:fillRect/>
          </a:stretch>
        </p:blipFill>
        <p:spPr>
          <a:xfrm>
            <a:off x="635293" y="4293096"/>
            <a:ext cx="3488165" cy="2088232"/>
          </a:xfrm>
        </p:spPr>
      </p:pic>
      <p:pic>
        <p:nvPicPr>
          <p:cNvPr id="13" name="Obrázek 12" descr="ukazovátko1.bmp"/>
          <p:cNvPicPr>
            <a:picLocks noChangeAspect="1"/>
          </p:cNvPicPr>
          <p:nvPr/>
        </p:nvPicPr>
        <p:blipFill>
          <a:blip r:embed="rId3" cstate="print"/>
          <a:stretch>
            <a:fillRect/>
          </a:stretch>
        </p:blipFill>
        <p:spPr>
          <a:xfrm>
            <a:off x="4644008" y="4300740"/>
            <a:ext cx="2520280" cy="2148238"/>
          </a:xfrm>
          <a:prstGeom prst="rect">
            <a:avLst/>
          </a:prstGeom>
        </p:spPr>
      </p:pic>
      <p:pic>
        <p:nvPicPr>
          <p:cNvPr id="11" name="Zástupný symbol pro obsah 10" descr="modull.jpg"/>
          <p:cNvPicPr>
            <a:picLocks noGrp="1" noChangeAspect="1"/>
          </p:cNvPicPr>
          <p:nvPr>
            <p:ph sz="quarter" idx="2"/>
          </p:nvPr>
        </p:nvPicPr>
        <p:blipFill>
          <a:blip r:embed="rId4" cstate="print"/>
          <a:stretch>
            <a:fillRect/>
          </a:stretch>
        </p:blipFill>
        <p:spPr>
          <a:xfrm>
            <a:off x="1331640" y="1556792"/>
            <a:ext cx="5241776" cy="2499244"/>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smtClean="0"/>
              <a:t>Aktivní Q-modulace</a:t>
            </a:r>
            <a:endParaRPr lang="cs-CZ" dirty="0"/>
          </a:p>
        </p:txBody>
      </p:sp>
      <p:sp>
        <p:nvSpPr>
          <p:cNvPr id="7" name="Zástupný symbol pro obsah 6"/>
          <p:cNvSpPr>
            <a:spLocks noGrp="1"/>
          </p:cNvSpPr>
          <p:nvPr>
            <p:ph sz="quarter" idx="1"/>
          </p:nvPr>
        </p:nvSpPr>
        <p:spPr/>
        <p:txBody>
          <a:bodyPr/>
          <a:lstStyle/>
          <a:p>
            <a:r>
              <a:rPr lang="cs-CZ" dirty="0" smtClean="0"/>
              <a:t>V tomto případě je Q rezonátoru modulováno optickými závěrkami, např. elektrooptickým modulátorem na principu </a:t>
            </a:r>
            <a:r>
              <a:rPr lang="cs-CZ" dirty="0" err="1" smtClean="0"/>
              <a:t>Kerrova</a:t>
            </a:r>
            <a:r>
              <a:rPr lang="cs-CZ" dirty="0" smtClean="0"/>
              <a:t> jevu nebo </a:t>
            </a:r>
            <a:r>
              <a:rPr lang="cs-CZ" dirty="0" err="1" smtClean="0"/>
              <a:t>akustooptickým</a:t>
            </a:r>
            <a:r>
              <a:rPr lang="cs-CZ" dirty="0" smtClean="0"/>
              <a:t> modulem.</a:t>
            </a:r>
          </a:p>
          <a:p>
            <a:pPr>
              <a:buNone/>
            </a:pPr>
            <a:endParaRPr lang="cs-CZ" dirty="0"/>
          </a:p>
        </p:txBody>
      </p:sp>
      <p:sp>
        <p:nvSpPr>
          <p:cNvPr id="3" name="Zástupný symbol pro datum 2"/>
          <p:cNvSpPr>
            <a:spLocks noGrp="1"/>
          </p:cNvSpPr>
          <p:nvPr>
            <p:ph type="dt" sz="half" idx="14"/>
          </p:nvPr>
        </p:nvSpPr>
        <p:spPr/>
        <p:txBody>
          <a:bodyPr/>
          <a:lstStyle/>
          <a:p>
            <a:r>
              <a:rPr lang="cs-CZ" smtClean="0"/>
              <a:t>2010</a:t>
            </a:r>
            <a:endParaRPr lang="cs-CZ"/>
          </a:p>
        </p:txBody>
      </p:sp>
      <p:sp>
        <p:nvSpPr>
          <p:cNvPr id="4" name="Zástupný symbol pro číslo snímku 3"/>
          <p:cNvSpPr>
            <a:spLocks noGrp="1"/>
          </p:cNvSpPr>
          <p:nvPr>
            <p:ph type="sldNum" sz="quarter" idx="15"/>
          </p:nvPr>
        </p:nvSpPr>
        <p:spPr/>
        <p:txBody>
          <a:bodyPr/>
          <a:lstStyle/>
          <a:p>
            <a:fld id="{A229F504-3BAF-467C-8F21-334C0A71552D}" type="slidenum">
              <a:rPr lang="cs-CZ" smtClean="0"/>
              <a:pPr/>
              <a:t>15</a:t>
            </a:fld>
            <a:endParaRPr lang="cs-CZ"/>
          </a:p>
        </p:txBody>
      </p:sp>
      <p:sp>
        <p:nvSpPr>
          <p:cNvPr id="5" name="Zástupný symbol pro zápatí 4"/>
          <p:cNvSpPr>
            <a:spLocks noGrp="1"/>
          </p:cNvSpPr>
          <p:nvPr>
            <p:ph type="ftr" sz="quarter" idx="16"/>
          </p:nvPr>
        </p:nvSpPr>
        <p:spPr/>
        <p:txBody>
          <a:bodyPr/>
          <a:lstStyle/>
          <a:p>
            <a:r>
              <a:rPr lang="cs-CZ" smtClean="0"/>
              <a:t>prof. Otruba</a:t>
            </a:r>
            <a:endParaRPr lang="cs-CZ"/>
          </a:p>
        </p:txBody>
      </p:sp>
      <p:pic>
        <p:nvPicPr>
          <p:cNvPr id="8" name="Picture 5"/>
          <p:cNvPicPr>
            <a:picLocks noChangeAspect="1" noChangeArrowheads="1"/>
          </p:cNvPicPr>
          <p:nvPr/>
        </p:nvPicPr>
        <p:blipFill>
          <a:blip r:embed="rId2" cstate="print"/>
          <a:srcRect/>
          <a:stretch>
            <a:fillRect/>
          </a:stretch>
        </p:blipFill>
        <p:spPr>
          <a:xfrm>
            <a:off x="395536" y="3501008"/>
            <a:ext cx="7524576" cy="30607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9676A197-E7A5-41A0-8D9D-5D6E57AA6F39}" type="slidenum">
              <a:rPr lang="cs-CZ"/>
              <a:pPr>
                <a:defRPr/>
              </a:pPr>
              <a:t>16</a:t>
            </a:fld>
            <a:endParaRPr lang="cs-CZ"/>
          </a:p>
        </p:txBody>
      </p:sp>
      <p:sp>
        <p:nvSpPr>
          <p:cNvPr id="88068" name="Rectangle 4"/>
          <p:cNvSpPr>
            <a:spLocks noGrp="1" noChangeArrowheads="1"/>
          </p:cNvSpPr>
          <p:nvPr>
            <p:ph type="title"/>
          </p:nvPr>
        </p:nvSpPr>
        <p:spPr/>
        <p:txBody>
          <a:bodyPr>
            <a:normAutofit fontScale="90000"/>
          </a:bodyPr>
          <a:lstStyle/>
          <a:p>
            <a:pPr eaLnBrk="1" hangingPunct="1">
              <a:defRPr/>
            </a:pPr>
            <a:r>
              <a:rPr lang="cs-CZ" sz="4000" dirty="0" smtClean="0"/>
              <a:t>Časový průběh aktivní Q-modulace</a:t>
            </a:r>
          </a:p>
        </p:txBody>
      </p:sp>
      <p:sp>
        <p:nvSpPr>
          <p:cNvPr id="88069" name="Rectangle 5"/>
          <p:cNvSpPr>
            <a:spLocks noGrp="1" noChangeArrowheads="1"/>
          </p:cNvSpPr>
          <p:nvPr>
            <p:ph type="body" sz="half" idx="1"/>
          </p:nvPr>
        </p:nvSpPr>
        <p:spPr>
          <a:xfrm>
            <a:off x="457200" y="1600200"/>
            <a:ext cx="3610744" cy="4530725"/>
          </a:xfrm>
        </p:spPr>
        <p:txBody>
          <a:bodyPr/>
          <a:lstStyle/>
          <a:p>
            <a:pPr eaLnBrk="1" hangingPunct="1">
              <a:defRPr/>
            </a:pPr>
            <a:r>
              <a:rPr lang="cs-CZ" sz="2800" dirty="0" smtClean="0"/>
              <a:t>Typické časy u </a:t>
            </a:r>
            <a:r>
              <a:rPr lang="cs-CZ" sz="2800" dirty="0" err="1" smtClean="0"/>
              <a:t>Nd</a:t>
            </a:r>
            <a:r>
              <a:rPr lang="cs-CZ" sz="2800" dirty="0" smtClean="0"/>
              <a:t>:YAG laseru:</a:t>
            </a:r>
          </a:p>
          <a:p>
            <a:pPr eaLnBrk="1" hangingPunct="1">
              <a:defRPr/>
            </a:pPr>
            <a:r>
              <a:rPr lang="cs-CZ" sz="2800" dirty="0" smtClean="0"/>
              <a:t>Nárůst inverzní populace (T</a:t>
            </a:r>
            <a:r>
              <a:rPr lang="cs-CZ" sz="2800" baseline="-25000" dirty="0" smtClean="0"/>
              <a:t>0</a:t>
            </a:r>
            <a:r>
              <a:rPr lang="cs-CZ" sz="2800" dirty="0" smtClean="0"/>
              <a:t>) 150</a:t>
            </a:r>
            <a:r>
              <a:rPr lang="en-US" sz="2800" dirty="0" smtClean="0"/>
              <a:t>µ</a:t>
            </a:r>
            <a:r>
              <a:rPr lang="cs-CZ" sz="2800" dirty="0" smtClean="0"/>
              <a:t>s</a:t>
            </a:r>
          </a:p>
          <a:p>
            <a:pPr eaLnBrk="1" hangingPunct="1">
              <a:defRPr/>
            </a:pPr>
            <a:r>
              <a:rPr lang="cs-CZ" sz="2800" dirty="0" err="1" smtClean="0"/>
              <a:t>Klíčovací</a:t>
            </a:r>
            <a:r>
              <a:rPr lang="cs-CZ" sz="2800" dirty="0" smtClean="0"/>
              <a:t> impuls (T</a:t>
            </a:r>
            <a:r>
              <a:rPr lang="cs-CZ" sz="2800" baseline="-25000" dirty="0" smtClean="0"/>
              <a:t>D</a:t>
            </a:r>
            <a:r>
              <a:rPr lang="cs-CZ" sz="2800" dirty="0" smtClean="0"/>
              <a:t>) 1 </a:t>
            </a:r>
            <a:r>
              <a:rPr lang="cs-CZ" sz="2800" dirty="0" err="1" smtClean="0"/>
              <a:t>ns</a:t>
            </a:r>
            <a:endParaRPr lang="cs-CZ" sz="2800" dirty="0" smtClean="0"/>
          </a:p>
          <a:p>
            <a:pPr eaLnBrk="1" hangingPunct="1">
              <a:defRPr/>
            </a:pPr>
            <a:r>
              <a:rPr lang="cs-CZ" sz="2800" dirty="0" smtClean="0"/>
              <a:t>Generace záření 10ns</a:t>
            </a:r>
            <a:endParaRPr lang="en-US" sz="2800" dirty="0" smtClean="0"/>
          </a:p>
        </p:txBody>
      </p:sp>
      <p:pic>
        <p:nvPicPr>
          <p:cNvPr id="51207" name="Picture 7" descr="~LWF0004"/>
          <p:cNvPicPr>
            <a:picLocks noGrp="1" noChangeAspect="1" noChangeArrowheads="1"/>
          </p:cNvPicPr>
          <p:nvPr>
            <p:ph sz="half" idx="2"/>
          </p:nvPr>
        </p:nvPicPr>
        <p:blipFill>
          <a:blip r:embed="rId2" cstate="print">
            <a:duotone>
              <a:prstClr val="black"/>
              <a:srgbClr val="D9C3A5">
                <a:tint val="50000"/>
                <a:satMod val="180000"/>
              </a:srgbClr>
            </a:duotone>
            <a:lum contrast="30000"/>
          </a:blip>
          <a:srcRect/>
          <a:stretch>
            <a:fillRect/>
          </a:stretch>
        </p:blipFill>
        <p:spPr>
          <a:xfrm>
            <a:off x="4139952" y="1484784"/>
            <a:ext cx="3975100" cy="4530725"/>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err="1" smtClean="0"/>
              <a:t>Optoakustický</a:t>
            </a:r>
            <a:r>
              <a:rPr lang="cs-CZ" dirty="0" smtClean="0"/>
              <a:t> modulátor</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17</a:t>
            </a:fld>
            <a:endParaRPr lang="cs-CZ"/>
          </a:p>
        </p:txBody>
      </p:sp>
      <p:sp>
        <p:nvSpPr>
          <p:cNvPr id="8" name="Zástupný symbol pro obsah 7"/>
          <p:cNvSpPr>
            <a:spLocks noGrp="1"/>
          </p:cNvSpPr>
          <p:nvPr>
            <p:ph sz="quarter" idx="1"/>
          </p:nvPr>
        </p:nvSpPr>
        <p:spPr/>
        <p:txBody>
          <a:bodyPr/>
          <a:lstStyle/>
          <a:p>
            <a:pPr>
              <a:lnSpc>
                <a:spcPct val="90000"/>
              </a:lnSpc>
              <a:defRPr/>
            </a:pPr>
            <a:r>
              <a:rPr lang="cs-CZ" dirty="0" smtClean="0"/>
              <a:t>Šíří-li se zvuk optickým prostředím, dochází ke změně hustoty a tím indexu lomu.</a:t>
            </a:r>
          </a:p>
          <a:p>
            <a:pPr>
              <a:lnSpc>
                <a:spcPct val="90000"/>
              </a:lnSpc>
              <a:defRPr/>
            </a:pPr>
            <a:r>
              <a:rPr lang="cs-CZ" dirty="0" smtClean="0"/>
              <a:t>Nejjednodušší je </a:t>
            </a:r>
            <a:r>
              <a:rPr lang="cs-CZ" dirty="0" err="1" smtClean="0"/>
              <a:t>Braggova</a:t>
            </a:r>
            <a:r>
              <a:rPr lang="cs-CZ" dirty="0" smtClean="0"/>
              <a:t> difrakce: akustická rovinná vlna působí částečný odraz záření, vyhovuje-li úhel </a:t>
            </a:r>
            <a:r>
              <a:rPr lang="el-GR" dirty="0" smtClean="0"/>
              <a:t>Θ</a:t>
            </a:r>
            <a:r>
              <a:rPr lang="cs-CZ" dirty="0" smtClean="0"/>
              <a:t> </a:t>
            </a:r>
            <a:r>
              <a:rPr lang="cs-CZ" dirty="0" err="1" smtClean="0"/>
              <a:t>Braggově</a:t>
            </a:r>
            <a:r>
              <a:rPr lang="cs-CZ" dirty="0" smtClean="0"/>
              <a:t> podmínce (</a:t>
            </a:r>
            <a:r>
              <a:rPr lang="cs-CZ" dirty="0" err="1" smtClean="0"/>
              <a:t>Braggova</a:t>
            </a:r>
            <a:r>
              <a:rPr lang="cs-CZ" dirty="0" smtClean="0"/>
              <a:t> cela)</a:t>
            </a:r>
            <a:endParaRPr lang="el-GR" dirty="0" smtClean="0"/>
          </a:p>
        </p:txBody>
      </p:sp>
      <p:pic>
        <p:nvPicPr>
          <p:cNvPr id="10" name="Picture 11" descr="optroakus1"/>
          <p:cNvPicPr>
            <a:picLocks noGrp="1" noChangeAspect="1" noChangeArrowheads="1"/>
          </p:cNvPicPr>
          <p:nvPr>
            <p:ph sz="quarter" idx="2"/>
          </p:nvPr>
        </p:nvPicPr>
        <p:blipFill>
          <a:blip r:embed="rId2" cstate="print"/>
          <a:srcRect l="2560" r="6314" b="16461"/>
          <a:stretch>
            <a:fillRect/>
          </a:stretch>
        </p:blipFill>
        <p:spPr>
          <a:xfrm>
            <a:off x="4211960" y="1556792"/>
            <a:ext cx="3610784" cy="2103222"/>
          </a:xfrm>
        </p:spPr>
      </p:pic>
      <p:pic>
        <p:nvPicPr>
          <p:cNvPr id="11" name="Picture 12" descr="optoakus2"/>
          <p:cNvPicPr>
            <a:picLocks noChangeAspect="1" noChangeArrowheads="1"/>
          </p:cNvPicPr>
          <p:nvPr/>
        </p:nvPicPr>
        <p:blipFill>
          <a:blip r:embed="rId3" cstate="print"/>
          <a:srcRect l="11447" r="12706" b="13933"/>
          <a:stretch>
            <a:fillRect/>
          </a:stretch>
        </p:blipFill>
        <p:spPr>
          <a:xfrm>
            <a:off x="4211960" y="3789040"/>
            <a:ext cx="3824288" cy="21780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E385E167-7F3C-4B64-BB8A-F939A080ED4F}" type="slidenum">
              <a:rPr lang="cs-CZ"/>
              <a:pPr>
                <a:defRPr/>
              </a:pPr>
              <a:t>18</a:t>
            </a:fld>
            <a:endParaRPr lang="cs-CZ"/>
          </a:p>
        </p:txBody>
      </p:sp>
      <p:sp>
        <p:nvSpPr>
          <p:cNvPr id="97288" name="Rectangle 8"/>
          <p:cNvSpPr>
            <a:spLocks noGrp="1" noChangeArrowheads="1"/>
          </p:cNvSpPr>
          <p:nvPr>
            <p:ph type="title"/>
          </p:nvPr>
        </p:nvSpPr>
        <p:spPr/>
        <p:txBody>
          <a:bodyPr/>
          <a:lstStyle/>
          <a:p>
            <a:pPr eaLnBrk="1" hangingPunct="1">
              <a:defRPr/>
            </a:pPr>
            <a:r>
              <a:rPr lang="cs-CZ" dirty="0" smtClean="0"/>
              <a:t>Synchronizace módů</a:t>
            </a:r>
          </a:p>
        </p:txBody>
      </p:sp>
      <p:sp>
        <p:nvSpPr>
          <p:cNvPr id="97289" name="Rectangle 9"/>
          <p:cNvSpPr>
            <a:spLocks noGrp="1" noChangeArrowheads="1"/>
          </p:cNvSpPr>
          <p:nvPr>
            <p:ph type="body" sz="half" idx="1"/>
          </p:nvPr>
        </p:nvSpPr>
        <p:spPr/>
        <p:txBody>
          <a:bodyPr/>
          <a:lstStyle/>
          <a:p>
            <a:pPr eaLnBrk="1" hangingPunct="1">
              <a:lnSpc>
                <a:spcPct val="90000"/>
              </a:lnSpc>
              <a:defRPr/>
            </a:pPr>
            <a:r>
              <a:rPr lang="cs-CZ" sz="2400" dirty="0" smtClean="0"/>
              <a:t>Při pasivní nebo aktivní modulaci rezonátoru frekvencí f = c/2L získáme sled velmi krátkých impulzů, jejichž délka je určena Fourierovým obrazem spektrální čáry a opakovací frekvence dobou průletu oblaku fotonů rezonátorem tam i zpět.</a:t>
            </a:r>
          </a:p>
        </p:txBody>
      </p:sp>
      <p:pic>
        <p:nvPicPr>
          <p:cNvPr id="36871" name="Picture 7" descr="synchro_mod"/>
          <p:cNvPicPr>
            <a:picLocks noGrp="1" noChangeAspect="1" noChangeArrowheads="1"/>
          </p:cNvPicPr>
          <p:nvPr>
            <p:ph sz="half" idx="2"/>
          </p:nvPr>
        </p:nvPicPr>
        <p:blipFill>
          <a:blip r:embed="rId2" cstate="print"/>
          <a:srcRect/>
          <a:stretch>
            <a:fillRect/>
          </a:stretch>
        </p:blipFill>
        <p:spPr>
          <a:xfrm>
            <a:off x="431800" y="3968750"/>
            <a:ext cx="8280400" cy="2568575"/>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7" name="Rectangle 9"/>
          <p:cNvSpPr>
            <a:spLocks noGrp="1" noChangeArrowheads="1"/>
          </p:cNvSpPr>
          <p:nvPr>
            <p:ph type="title"/>
          </p:nvPr>
        </p:nvSpPr>
        <p:spPr/>
        <p:txBody>
          <a:bodyPr/>
          <a:lstStyle/>
          <a:p>
            <a:r>
              <a:rPr lang="cs-CZ" smtClean="0"/>
              <a:t>Nd:YAG laser </a:t>
            </a:r>
          </a:p>
        </p:txBody>
      </p:sp>
      <p:sp>
        <p:nvSpPr>
          <p:cNvPr id="135178" name="Rectangle 10"/>
          <p:cNvSpPr>
            <a:spLocks noGrp="1" noChangeArrowheads="1"/>
          </p:cNvSpPr>
          <p:nvPr>
            <p:ph type="body" sz="half" idx="1"/>
          </p:nvPr>
        </p:nvSpPr>
        <p:spPr/>
        <p:txBody>
          <a:bodyPr/>
          <a:lstStyle/>
          <a:p>
            <a:r>
              <a:rPr lang="cs-CZ" smtClean="0"/>
              <a:t>Laser s Q-modulací (1-6), dvoustupňovým zesilovačem (8), kompenzátorem dvojlomu (9) a násobiči frekvence (10), výstup 1064 nm (13), 532/355 nm (14), 266/1064 nm zbytkový (15)</a:t>
            </a:r>
          </a:p>
        </p:txBody>
      </p:sp>
      <p:pic>
        <p:nvPicPr>
          <p:cNvPr id="38919" name="Picture 8" descr="powerlite"/>
          <p:cNvPicPr>
            <a:picLocks noGrp="1" noChangeAspect="1" noChangeArrowheads="1"/>
          </p:cNvPicPr>
          <p:nvPr>
            <p:ph sz="half" idx="2"/>
          </p:nvPr>
        </p:nvPicPr>
        <p:blipFill>
          <a:blip r:embed="rId2" cstate="print"/>
          <a:srcRect/>
          <a:stretch>
            <a:fillRect/>
          </a:stretch>
        </p:blipFill>
        <p:spPr>
          <a:xfrm>
            <a:off x="827584" y="3429000"/>
            <a:ext cx="7303054" cy="2782640"/>
          </a:xfrm>
        </p:spPr>
      </p:pic>
      <p:sp>
        <p:nvSpPr>
          <p:cNvPr id="5" name="Zástupný symbol pro datum 4"/>
          <p:cNvSpPr>
            <a:spLocks noGrp="1"/>
          </p:cNvSpPr>
          <p:nvPr>
            <p:ph type="dt" sz="quarter"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2B292B23-CA5D-4483-B7C0-AC874DBC3FE4}" type="slidenum">
              <a:rPr lang="cs-CZ" smtClean="0"/>
              <a:pPr/>
              <a:t>19</a:t>
            </a:fld>
            <a:endParaRPr lang="cs-CZ"/>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smtClean="0"/>
              <a:t>méně obvyklé předpony </a:t>
            </a:r>
            <a:endParaRPr lang="cs-CZ" dirty="0"/>
          </a:p>
        </p:txBody>
      </p:sp>
      <p:sp>
        <p:nvSpPr>
          <p:cNvPr id="3" name="Zástupný symbol pro datum 2"/>
          <p:cNvSpPr>
            <a:spLocks noGrp="1"/>
          </p:cNvSpPr>
          <p:nvPr>
            <p:ph type="dt" sz="half" idx="14"/>
          </p:nvPr>
        </p:nvSpPr>
        <p:spPr/>
        <p:txBody>
          <a:bodyPr/>
          <a:lstStyle/>
          <a:p>
            <a:r>
              <a:rPr lang="cs-CZ" smtClean="0"/>
              <a:t>2010</a:t>
            </a:r>
            <a:endParaRPr lang="cs-CZ"/>
          </a:p>
        </p:txBody>
      </p:sp>
      <p:sp>
        <p:nvSpPr>
          <p:cNvPr id="4" name="Zástupný symbol pro číslo snímku 3"/>
          <p:cNvSpPr>
            <a:spLocks noGrp="1"/>
          </p:cNvSpPr>
          <p:nvPr>
            <p:ph type="sldNum" sz="quarter" idx="15"/>
          </p:nvPr>
        </p:nvSpPr>
        <p:spPr/>
        <p:txBody>
          <a:bodyPr/>
          <a:lstStyle/>
          <a:p>
            <a:fld id="{A229F504-3BAF-467C-8F21-334C0A71552D}" type="slidenum">
              <a:rPr lang="cs-CZ" smtClean="0"/>
              <a:pPr/>
              <a:t>2</a:t>
            </a:fld>
            <a:endParaRPr lang="cs-CZ"/>
          </a:p>
        </p:txBody>
      </p:sp>
      <p:sp>
        <p:nvSpPr>
          <p:cNvPr id="5" name="Zástupný symbol pro zápatí 4"/>
          <p:cNvSpPr>
            <a:spLocks noGrp="1"/>
          </p:cNvSpPr>
          <p:nvPr>
            <p:ph type="ftr" sz="quarter" idx="16"/>
          </p:nvPr>
        </p:nvSpPr>
        <p:spPr/>
        <p:txBody>
          <a:bodyPr/>
          <a:lstStyle/>
          <a:p>
            <a:r>
              <a:rPr lang="cs-CZ" smtClean="0"/>
              <a:t>prof. Otruba</a:t>
            </a:r>
            <a:endParaRPr lang="cs-CZ"/>
          </a:p>
        </p:txBody>
      </p:sp>
      <p:graphicFrame>
        <p:nvGraphicFramePr>
          <p:cNvPr id="9" name="Tabulka 8"/>
          <p:cNvGraphicFramePr>
            <a:graphicFrameLocks noGrp="1"/>
          </p:cNvGraphicFramePr>
          <p:nvPr/>
        </p:nvGraphicFramePr>
        <p:xfrm>
          <a:off x="539552" y="1700808"/>
          <a:ext cx="7344816" cy="4824529"/>
        </p:xfrm>
        <a:graphic>
          <a:graphicData uri="http://schemas.openxmlformats.org/drawingml/2006/table">
            <a:tbl>
              <a:tblPr firstRow="1" bandRow="1">
                <a:tableStyleId>{5C22544A-7EE6-4342-B048-85BDC9FD1C3A}</a:tableStyleId>
              </a:tblPr>
              <a:tblGrid>
                <a:gridCol w="2448272"/>
                <a:gridCol w="2448272"/>
                <a:gridCol w="2448272"/>
              </a:tblGrid>
              <a:tr h="856185">
                <a:tc>
                  <a:txBody>
                    <a:bodyPr/>
                    <a:lstStyle/>
                    <a:p>
                      <a:r>
                        <a:rPr lang="cs-CZ" dirty="0" smtClean="0"/>
                        <a:t>název</a:t>
                      </a:r>
                      <a:endParaRPr lang="cs-CZ" dirty="0"/>
                    </a:p>
                  </a:txBody>
                  <a:tcPr/>
                </a:tc>
                <a:tc>
                  <a:txBody>
                    <a:bodyPr/>
                    <a:lstStyle/>
                    <a:p>
                      <a:r>
                        <a:rPr lang="cs-CZ" dirty="0" smtClean="0"/>
                        <a:t>značka</a:t>
                      </a:r>
                      <a:endParaRPr lang="cs-CZ" dirty="0"/>
                    </a:p>
                  </a:txBody>
                  <a:tcPr/>
                </a:tc>
                <a:tc>
                  <a:txBody>
                    <a:bodyPr/>
                    <a:lstStyle/>
                    <a:p>
                      <a:r>
                        <a:rPr lang="cs-CZ" dirty="0" smtClean="0"/>
                        <a:t>poměr k výchozí jednotce</a:t>
                      </a:r>
                      <a:endParaRPr lang="cs-CZ" dirty="0"/>
                    </a:p>
                  </a:txBody>
                  <a:tcPr/>
                </a:tc>
              </a:tr>
              <a:tr h="496043">
                <a:tc>
                  <a:txBody>
                    <a:bodyPr/>
                    <a:lstStyle/>
                    <a:p>
                      <a:r>
                        <a:rPr lang="cs-CZ" dirty="0" err="1" smtClean="0"/>
                        <a:t>atto</a:t>
                      </a:r>
                      <a:endParaRPr lang="cs-CZ" dirty="0"/>
                    </a:p>
                  </a:txBody>
                  <a:tcPr/>
                </a:tc>
                <a:tc>
                  <a:txBody>
                    <a:bodyPr/>
                    <a:lstStyle/>
                    <a:p>
                      <a:r>
                        <a:rPr lang="cs-CZ" dirty="0" smtClean="0"/>
                        <a:t>a</a:t>
                      </a:r>
                      <a:endParaRPr lang="cs-CZ" dirty="0"/>
                    </a:p>
                  </a:txBody>
                  <a:tcPr/>
                </a:tc>
                <a:tc>
                  <a:txBody>
                    <a:bodyPr/>
                    <a:lstStyle/>
                    <a:p>
                      <a:r>
                        <a:rPr lang="cs-CZ" dirty="0" smtClean="0"/>
                        <a:t>10</a:t>
                      </a:r>
                      <a:r>
                        <a:rPr lang="cs-CZ" baseline="30000" dirty="0" smtClean="0"/>
                        <a:t>-18</a:t>
                      </a:r>
                      <a:endParaRPr lang="cs-CZ" baseline="30000" dirty="0"/>
                    </a:p>
                  </a:txBody>
                  <a:tcPr/>
                </a:tc>
              </a:tr>
              <a:tr h="496043">
                <a:tc>
                  <a:txBody>
                    <a:bodyPr/>
                    <a:lstStyle/>
                    <a:p>
                      <a:r>
                        <a:rPr lang="cs-CZ" dirty="0" err="1" smtClean="0"/>
                        <a:t>femto</a:t>
                      </a:r>
                      <a:endParaRPr lang="cs-CZ" dirty="0"/>
                    </a:p>
                  </a:txBody>
                  <a:tcPr/>
                </a:tc>
                <a:tc>
                  <a:txBody>
                    <a:bodyPr/>
                    <a:lstStyle/>
                    <a:p>
                      <a:r>
                        <a:rPr lang="cs-CZ" dirty="0" smtClean="0"/>
                        <a:t>f</a:t>
                      </a:r>
                      <a:endParaRPr lang="cs-CZ" dirty="0"/>
                    </a:p>
                  </a:txBody>
                  <a:tcPr/>
                </a:tc>
                <a:tc>
                  <a:txBody>
                    <a:bodyPr/>
                    <a:lstStyle/>
                    <a:p>
                      <a:r>
                        <a:rPr lang="cs-CZ" dirty="0" smtClean="0"/>
                        <a:t>10</a:t>
                      </a:r>
                      <a:r>
                        <a:rPr lang="cs-CZ" baseline="30000" dirty="0" smtClean="0"/>
                        <a:t>-15</a:t>
                      </a:r>
                      <a:endParaRPr lang="cs-CZ" baseline="30000" dirty="0"/>
                    </a:p>
                  </a:txBody>
                  <a:tcPr/>
                </a:tc>
              </a:tr>
              <a:tr h="496043">
                <a:tc>
                  <a:txBody>
                    <a:bodyPr/>
                    <a:lstStyle/>
                    <a:p>
                      <a:r>
                        <a:rPr lang="cs-CZ" dirty="0" smtClean="0"/>
                        <a:t>piko</a:t>
                      </a:r>
                      <a:endParaRPr lang="cs-CZ" dirty="0"/>
                    </a:p>
                  </a:txBody>
                  <a:tcPr/>
                </a:tc>
                <a:tc>
                  <a:txBody>
                    <a:bodyPr/>
                    <a:lstStyle/>
                    <a:p>
                      <a:r>
                        <a:rPr lang="cs-CZ" dirty="0" smtClean="0"/>
                        <a:t>p</a:t>
                      </a:r>
                      <a:endParaRPr lang="cs-CZ" dirty="0"/>
                    </a:p>
                  </a:txBody>
                  <a:tcPr/>
                </a:tc>
                <a:tc>
                  <a:txBody>
                    <a:bodyPr/>
                    <a:lstStyle/>
                    <a:p>
                      <a:r>
                        <a:rPr lang="cs-CZ" dirty="0" smtClean="0"/>
                        <a:t>10</a:t>
                      </a:r>
                      <a:r>
                        <a:rPr lang="cs-CZ" baseline="30000" dirty="0" smtClean="0"/>
                        <a:t>-12</a:t>
                      </a:r>
                      <a:endParaRPr lang="cs-CZ" baseline="30000" dirty="0"/>
                    </a:p>
                  </a:txBody>
                  <a:tcPr/>
                </a:tc>
              </a:tr>
              <a:tr h="496043">
                <a:tc>
                  <a:txBody>
                    <a:bodyPr/>
                    <a:lstStyle/>
                    <a:p>
                      <a:r>
                        <a:rPr lang="cs-CZ" dirty="0" err="1" smtClean="0"/>
                        <a:t>nano</a:t>
                      </a:r>
                      <a:endParaRPr lang="cs-CZ" dirty="0"/>
                    </a:p>
                  </a:txBody>
                  <a:tcPr/>
                </a:tc>
                <a:tc>
                  <a:txBody>
                    <a:bodyPr/>
                    <a:lstStyle/>
                    <a:p>
                      <a:r>
                        <a:rPr lang="cs-CZ" dirty="0" smtClean="0"/>
                        <a:t>n</a:t>
                      </a:r>
                      <a:endParaRPr lang="cs-CZ" dirty="0"/>
                    </a:p>
                  </a:txBody>
                  <a:tcPr/>
                </a:tc>
                <a:tc>
                  <a:txBody>
                    <a:bodyPr/>
                    <a:lstStyle/>
                    <a:p>
                      <a:r>
                        <a:rPr lang="cs-CZ" dirty="0" smtClean="0"/>
                        <a:t>10</a:t>
                      </a:r>
                      <a:r>
                        <a:rPr lang="cs-CZ" baseline="30000" dirty="0" smtClean="0"/>
                        <a:t>-9</a:t>
                      </a:r>
                      <a:endParaRPr lang="cs-CZ" baseline="30000" dirty="0"/>
                    </a:p>
                  </a:txBody>
                  <a:tcPr/>
                </a:tc>
              </a:tr>
              <a:tr h="496043">
                <a:tc>
                  <a:txBody>
                    <a:bodyPr/>
                    <a:lstStyle/>
                    <a:p>
                      <a:r>
                        <a:rPr lang="cs-CZ" dirty="0" smtClean="0"/>
                        <a:t>giga</a:t>
                      </a:r>
                      <a:endParaRPr lang="cs-CZ" dirty="0"/>
                    </a:p>
                  </a:txBody>
                  <a:tcPr/>
                </a:tc>
                <a:tc>
                  <a:txBody>
                    <a:bodyPr/>
                    <a:lstStyle/>
                    <a:p>
                      <a:r>
                        <a:rPr lang="cs-CZ" dirty="0" smtClean="0"/>
                        <a:t>G</a:t>
                      </a:r>
                      <a:endParaRPr lang="cs-CZ" dirty="0"/>
                    </a:p>
                  </a:txBody>
                  <a:tcPr/>
                </a:tc>
                <a:tc>
                  <a:txBody>
                    <a:bodyPr/>
                    <a:lstStyle/>
                    <a:p>
                      <a:r>
                        <a:rPr lang="cs-CZ" dirty="0" smtClean="0"/>
                        <a:t>10</a:t>
                      </a:r>
                      <a:r>
                        <a:rPr lang="cs-CZ" baseline="30000" dirty="0" smtClean="0"/>
                        <a:t>9</a:t>
                      </a:r>
                      <a:endParaRPr lang="cs-CZ" baseline="30000" dirty="0"/>
                    </a:p>
                  </a:txBody>
                  <a:tcPr/>
                </a:tc>
              </a:tr>
              <a:tr h="496043">
                <a:tc>
                  <a:txBody>
                    <a:bodyPr/>
                    <a:lstStyle/>
                    <a:p>
                      <a:r>
                        <a:rPr lang="cs-CZ" dirty="0" err="1" smtClean="0"/>
                        <a:t>tera</a:t>
                      </a:r>
                      <a:endParaRPr lang="cs-CZ" dirty="0"/>
                    </a:p>
                  </a:txBody>
                  <a:tcPr/>
                </a:tc>
                <a:tc>
                  <a:txBody>
                    <a:bodyPr/>
                    <a:lstStyle/>
                    <a:p>
                      <a:r>
                        <a:rPr lang="cs-CZ" dirty="0" smtClean="0"/>
                        <a:t>T</a:t>
                      </a:r>
                      <a:endParaRPr lang="cs-CZ" dirty="0"/>
                    </a:p>
                  </a:txBody>
                  <a:tcPr/>
                </a:tc>
                <a:tc>
                  <a:txBody>
                    <a:bodyPr/>
                    <a:lstStyle/>
                    <a:p>
                      <a:r>
                        <a:rPr lang="cs-CZ" dirty="0" smtClean="0"/>
                        <a:t>10</a:t>
                      </a:r>
                      <a:r>
                        <a:rPr lang="cs-CZ" baseline="30000" dirty="0" smtClean="0"/>
                        <a:t>12</a:t>
                      </a:r>
                      <a:endParaRPr lang="cs-CZ" baseline="30000" dirty="0"/>
                    </a:p>
                  </a:txBody>
                  <a:tcPr/>
                </a:tc>
              </a:tr>
              <a:tr h="496043">
                <a:tc>
                  <a:txBody>
                    <a:bodyPr/>
                    <a:lstStyle/>
                    <a:p>
                      <a:r>
                        <a:rPr lang="cs-CZ" dirty="0" err="1" smtClean="0"/>
                        <a:t>peta</a:t>
                      </a:r>
                      <a:endParaRPr lang="cs-CZ" dirty="0"/>
                    </a:p>
                  </a:txBody>
                  <a:tcPr/>
                </a:tc>
                <a:tc>
                  <a:txBody>
                    <a:bodyPr/>
                    <a:lstStyle/>
                    <a:p>
                      <a:r>
                        <a:rPr lang="cs-CZ" dirty="0" smtClean="0"/>
                        <a:t>P</a:t>
                      </a:r>
                      <a:endParaRPr lang="cs-CZ" dirty="0"/>
                    </a:p>
                  </a:txBody>
                  <a:tcPr/>
                </a:tc>
                <a:tc>
                  <a:txBody>
                    <a:bodyPr/>
                    <a:lstStyle/>
                    <a:p>
                      <a:r>
                        <a:rPr lang="cs-CZ" dirty="0" smtClean="0"/>
                        <a:t>10</a:t>
                      </a:r>
                      <a:r>
                        <a:rPr lang="cs-CZ" baseline="30000" dirty="0" smtClean="0"/>
                        <a:t>15</a:t>
                      </a:r>
                      <a:endParaRPr lang="cs-CZ" baseline="30000" dirty="0"/>
                    </a:p>
                  </a:txBody>
                  <a:tcPr/>
                </a:tc>
              </a:tr>
              <a:tr h="496043">
                <a:tc>
                  <a:txBody>
                    <a:bodyPr/>
                    <a:lstStyle/>
                    <a:p>
                      <a:r>
                        <a:rPr lang="cs-CZ" dirty="0" err="1" smtClean="0"/>
                        <a:t>exa</a:t>
                      </a:r>
                      <a:endParaRPr lang="cs-CZ" dirty="0"/>
                    </a:p>
                  </a:txBody>
                  <a:tcPr/>
                </a:tc>
                <a:tc>
                  <a:txBody>
                    <a:bodyPr/>
                    <a:lstStyle/>
                    <a:p>
                      <a:r>
                        <a:rPr lang="cs-CZ" dirty="0" smtClean="0"/>
                        <a:t>E</a:t>
                      </a:r>
                      <a:endParaRPr lang="cs-CZ" dirty="0"/>
                    </a:p>
                  </a:txBody>
                  <a:tcPr/>
                </a:tc>
                <a:tc>
                  <a:txBody>
                    <a:bodyPr/>
                    <a:lstStyle/>
                    <a:p>
                      <a:r>
                        <a:rPr lang="cs-CZ" dirty="0" smtClean="0"/>
                        <a:t>10</a:t>
                      </a:r>
                      <a:r>
                        <a:rPr lang="cs-CZ" baseline="30000" dirty="0" smtClean="0"/>
                        <a:t>18</a:t>
                      </a:r>
                      <a:endParaRPr lang="cs-CZ" baseline="30000" dirty="0"/>
                    </a:p>
                  </a:txBody>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Ti-safír krystal </a:t>
            </a:r>
            <a:r>
              <a:rPr lang="cs-CZ" sz="3200" dirty="0" smtClean="0"/>
              <a:t>Al</a:t>
            </a:r>
            <a:r>
              <a:rPr lang="cs-CZ" sz="3200" baseline="-25000" dirty="0" smtClean="0"/>
              <a:t>2</a:t>
            </a:r>
            <a:r>
              <a:rPr lang="cs-CZ" sz="3200" dirty="0" smtClean="0"/>
              <a:t>O</a:t>
            </a:r>
            <a:r>
              <a:rPr lang="cs-CZ" sz="3200" baseline="-25000" dirty="0" smtClean="0"/>
              <a:t>3</a:t>
            </a:r>
            <a:r>
              <a:rPr lang="cs-CZ" sz="3200" dirty="0" smtClean="0"/>
              <a:t>:Ti</a:t>
            </a:r>
            <a:r>
              <a:rPr lang="cs-CZ" sz="3200" baseline="30000" dirty="0" smtClean="0"/>
              <a:t>3+</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20</a:t>
            </a:fld>
            <a:endParaRPr lang="cs-CZ"/>
          </a:p>
        </p:txBody>
      </p:sp>
      <p:pic>
        <p:nvPicPr>
          <p:cNvPr id="8" name="Picture 10"/>
          <p:cNvPicPr>
            <a:picLocks noGrp="1" noChangeAspect="1" noChangeArrowheads="1"/>
          </p:cNvPicPr>
          <p:nvPr>
            <p:ph sz="quarter" idx="1"/>
          </p:nvPr>
        </p:nvPicPr>
        <p:blipFill>
          <a:blip r:embed="rId2" cstate="print">
            <a:lum contrast="30000"/>
          </a:blip>
          <a:srcRect/>
          <a:stretch>
            <a:fillRect/>
          </a:stretch>
        </p:blipFill>
        <p:spPr>
          <a:xfrm>
            <a:off x="598753" y="1556793"/>
            <a:ext cx="3374494" cy="4658814"/>
          </a:xfrm>
        </p:spPr>
      </p:pic>
      <p:pic>
        <p:nvPicPr>
          <p:cNvPr id="9" name="Picture 11"/>
          <p:cNvPicPr>
            <a:picLocks noGrp="1" noChangeAspect="1" noChangeArrowheads="1"/>
          </p:cNvPicPr>
          <p:nvPr>
            <p:ph sz="quarter" idx="2"/>
          </p:nvPr>
        </p:nvPicPr>
        <p:blipFill>
          <a:blip r:embed="rId3" cstate="print">
            <a:lum contrast="40000"/>
          </a:blip>
          <a:srcRect/>
          <a:stretch>
            <a:fillRect/>
          </a:stretch>
        </p:blipFill>
        <p:spPr>
          <a:xfrm>
            <a:off x="4129807" y="1916832"/>
            <a:ext cx="3938736" cy="3938736"/>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dirty="0" err="1" smtClean="0"/>
              <a:t>Titanium</a:t>
            </a:r>
            <a:r>
              <a:rPr lang="cs-CZ" sz="3200" dirty="0" smtClean="0"/>
              <a:t> </a:t>
            </a:r>
            <a:r>
              <a:rPr lang="cs-CZ" sz="3200" dirty="0" err="1" smtClean="0"/>
              <a:t>Doped</a:t>
            </a:r>
            <a:r>
              <a:rPr lang="cs-CZ" sz="3200" dirty="0" smtClean="0"/>
              <a:t> </a:t>
            </a:r>
            <a:r>
              <a:rPr lang="cs-CZ" sz="3200" dirty="0" err="1" smtClean="0"/>
              <a:t>Sapphire</a:t>
            </a:r>
            <a:r>
              <a:rPr lang="cs-CZ" sz="3200" dirty="0" smtClean="0"/>
              <a:t> Al</a:t>
            </a:r>
            <a:r>
              <a:rPr lang="cs-CZ" sz="3200" baseline="-25000" dirty="0" smtClean="0"/>
              <a:t>2</a:t>
            </a:r>
            <a:r>
              <a:rPr lang="cs-CZ" sz="3200" dirty="0" smtClean="0"/>
              <a:t>O</a:t>
            </a:r>
            <a:r>
              <a:rPr lang="cs-CZ" sz="3200" baseline="-25000" dirty="0" smtClean="0"/>
              <a:t>3</a:t>
            </a:r>
            <a:r>
              <a:rPr lang="cs-CZ" sz="3200" dirty="0" smtClean="0"/>
              <a:t>:Ti</a:t>
            </a:r>
            <a:r>
              <a:rPr lang="cs-CZ" sz="3200" baseline="30000" dirty="0" smtClean="0"/>
              <a:t>3+</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21</a:t>
            </a:fld>
            <a:endParaRPr lang="cs-CZ"/>
          </a:p>
        </p:txBody>
      </p:sp>
      <p:sp>
        <p:nvSpPr>
          <p:cNvPr id="6" name="Zástupný symbol pro obsah 5"/>
          <p:cNvSpPr>
            <a:spLocks noGrp="1"/>
          </p:cNvSpPr>
          <p:nvPr>
            <p:ph sz="quarter" idx="1"/>
          </p:nvPr>
        </p:nvSpPr>
        <p:spPr>
          <a:xfrm>
            <a:off x="323528" y="1412776"/>
            <a:ext cx="3791272" cy="5256584"/>
          </a:xfrm>
        </p:spPr>
        <p:txBody>
          <a:bodyPr>
            <a:noAutofit/>
          </a:bodyPr>
          <a:lstStyle/>
          <a:p>
            <a:pPr>
              <a:defRPr/>
            </a:pPr>
            <a:r>
              <a:rPr lang="cs-CZ" sz="1800" dirty="0" smtClean="0"/>
              <a:t>Ti</a:t>
            </a:r>
            <a:r>
              <a:rPr lang="cs-CZ" sz="1800" baseline="-25000" dirty="0" smtClean="0"/>
              <a:t>2</a:t>
            </a:r>
            <a:r>
              <a:rPr lang="cs-CZ" sz="1800" dirty="0" smtClean="0"/>
              <a:t>O</a:t>
            </a:r>
            <a:r>
              <a:rPr lang="cs-CZ" sz="1800" baseline="-25000" dirty="0" smtClean="0"/>
              <a:t>3</a:t>
            </a:r>
            <a:r>
              <a:rPr lang="cs-CZ" sz="1800" dirty="0" smtClean="0"/>
              <a:t> </a:t>
            </a:r>
            <a:r>
              <a:rPr lang="cs-CZ" sz="1800" dirty="0" err="1" smtClean="0"/>
              <a:t>concentration</a:t>
            </a:r>
            <a:r>
              <a:rPr lang="cs-CZ" sz="1800" dirty="0" smtClean="0"/>
              <a:t> 0.06-0.5 </a:t>
            </a:r>
            <a:r>
              <a:rPr lang="cs-CZ" sz="1800" dirty="0" err="1" smtClean="0"/>
              <a:t>wt</a:t>
            </a:r>
            <a:r>
              <a:rPr lang="cs-CZ" sz="1800" dirty="0" smtClean="0"/>
              <a:t>%</a:t>
            </a:r>
          </a:p>
          <a:p>
            <a:pPr>
              <a:buNone/>
              <a:defRPr/>
            </a:pPr>
            <a:r>
              <a:rPr lang="cs-CZ" sz="1800" dirty="0" smtClean="0"/>
              <a:t>	</a:t>
            </a:r>
            <a:r>
              <a:rPr lang="cs-CZ" sz="1800" dirty="0" err="1" smtClean="0"/>
              <a:t>Hardness</a:t>
            </a:r>
            <a:r>
              <a:rPr lang="cs-CZ" sz="1800" dirty="0" smtClean="0"/>
              <a:t> 9 </a:t>
            </a:r>
            <a:r>
              <a:rPr lang="cs-CZ" sz="1800" dirty="0" err="1" smtClean="0"/>
              <a:t>Mohs</a:t>
            </a:r>
            <a:endParaRPr lang="cs-CZ" sz="1800" dirty="0" smtClean="0"/>
          </a:p>
          <a:p>
            <a:pPr>
              <a:buNone/>
              <a:defRPr/>
            </a:pPr>
            <a:r>
              <a:rPr lang="cs-CZ" sz="1800" dirty="0" smtClean="0"/>
              <a:t>	</a:t>
            </a:r>
            <a:r>
              <a:rPr lang="cs-CZ" sz="1800" dirty="0" err="1" smtClean="0"/>
              <a:t>Thermal</a:t>
            </a:r>
            <a:r>
              <a:rPr lang="cs-CZ" sz="1800" dirty="0" smtClean="0"/>
              <a:t> </a:t>
            </a:r>
            <a:r>
              <a:rPr lang="cs-CZ" sz="1800" dirty="0" err="1" smtClean="0"/>
              <a:t>conductivity</a:t>
            </a:r>
            <a:r>
              <a:rPr lang="cs-CZ" sz="1800" dirty="0" smtClean="0"/>
              <a:t> 0.11 </a:t>
            </a:r>
            <a:r>
              <a:rPr lang="cs-CZ" sz="1800" dirty="0" err="1" smtClean="0"/>
              <a:t>cal</a:t>
            </a:r>
            <a:r>
              <a:rPr lang="cs-CZ" sz="1800" dirty="0" smtClean="0"/>
              <a:t>/(°C x sec x cm)</a:t>
            </a:r>
          </a:p>
          <a:p>
            <a:pPr>
              <a:defRPr/>
            </a:pPr>
            <a:r>
              <a:rPr lang="cs-CZ" sz="1800" b="1" dirty="0" err="1" smtClean="0"/>
              <a:t>Optical</a:t>
            </a:r>
            <a:r>
              <a:rPr lang="cs-CZ" sz="1800" b="1" dirty="0" smtClean="0"/>
              <a:t> </a:t>
            </a:r>
            <a:r>
              <a:rPr lang="cs-CZ" sz="1800" b="1" dirty="0" err="1" smtClean="0"/>
              <a:t>Properties</a:t>
            </a:r>
            <a:endParaRPr lang="cs-CZ" sz="1800" b="1" dirty="0" smtClean="0"/>
          </a:p>
          <a:p>
            <a:pPr>
              <a:buNone/>
              <a:defRPr/>
            </a:pPr>
            <a:r>
              <a:rPr lang="cs-CZ" sz="1800" dirty="0" smtClean="0"/>
              <a:t>	Laser </a:t>
            </a:r>
            <a:r>
              <a:rPr lang="cs-CZ" sz="1800" dirty="0" err="1" smtClean="0"/>
              <a:t>action</a:t>
            </a:r>
            <a:r>
              <a:rPr lang="cs-CZ" sz="1800" dirty="0" smtClean="0"/>
              <a:t> 4-</a:t>
            </a:r>
            <a:r>
              <a:rPr lang="cs-CZ" sz="1800" dirty="0" err="1" smtClean="0"/>
              <a:t>Level</a:t>
            </a:r>
            <a:r>
              <a:rPr lang="cs-CZ" sz="1800" dirty="0" smtClean="0"/>
              <a:t> </a:t>
            </a:r>
            <a:r>
              <a:rPr lang="cs-CZ" sz="1800" dirty="0" err="1" smtClean="0"/>
              <a:t>Vibronic</a:t>
            </a:r>
            <a:endParaRPr lang="cs-CZ" sz="1800" dirty="0" smtClean="0"/>
          </a:p>
          <a:p>
            <a:pPr>
              <a:buNone/>
              <a:defRPr/>
            </a:pPr>
            <a:r>
              <a:rPr lang="cs-CZ" sz="1800" dirty="0" smtClean="0"/>
              <a:t>	Fluorescence </a:t>
            </a:r>
            <a:r>
              <a:rPr lang="cs-CZ" sz="1800" dirty="0" err="1" smtClean="0"/>
              <a:t>lifetime</a:t>
            </a:r>
            <a:r>
              <a:rPr lang="cs-CZ" sz="1800" dirty="0" smtClean="0"/>
              <a:t> 3.2 </a:t>
            </a:r>
            <a:r>
              <a:rPr lang="cs-CZ" sz="1800" i="1" dirty="0" smtClean="0"/>
              <a:t>µ</a:t>
            </a:r>
            <a:r>
              <a:rPr lang="cs-CZ" sz="1800" dirty="0" smtClean="0"/>
              <a:t>sec (T = 300 K)</a:t>
            </a:r>
          </a:p>
          <a:p>
            <a:pPr>
              <a:buNone/>
              <a:defRPr/>
            </a:pPr>
            <a:r>
              <a:rPr lang="cs-CZ" sz="1800" dirty="0" smtClean="0"/>
              <a:t>	</a:t>
            </a:r>
            <a:r>
              <a:rPr lang="cs-CZ" sz="1800" dirty="0" err="1" smtClean="0"/>
              <a:t>Tuning</a:t>
            </a:r>
            <a:r>
              <a:rPr lang="cs-CZ" sz="1800" dirty="0" smtClean="0"/>
              <a:t> </a:t>
            </a:r>
            <a:r>
              <a:rPr lang="cs-CZ" sz="1800" dirty="0" err="1" smtClean="0"/>
              <a:t>range</a:t>
            </a:r>
            <a:r>
              <a:rPr lang="cs-CZ" sz="1800" dirty="0" smtClean="0"/>
              <a:t> 660-1050 </a:t>
            </a:r>
            <a:r>
              <a:rPr lang="cs-CZ" sz="1800" dirty="0" err="1" smtClean="0"/>
              <a:t>nm</a:t>
            </a:r>
            <a:endParaRPr lang="cs-CZ" sz="1800" dirty="0" smtClean="0"/>
          </a:p>
          <a:p>
            <a:pPr>
              <a:buNone/>
              <a:defRPr/>
            </a:pPr>
            <a:r>
              <a:rPr lang="cs-CZ" sz="1800" dirty="0" smtClean="0"/>
              <a:t>	</a:t>
            </a:r>
            <a:r>
              <a:rPr lang="cs-CZ" sz="1800" dirty="0" err="1" smtClean="0"/>
              <a:t>Absorption</a:t>
            </a:r>
            <a:r>
              <a:rPr lang="cs-CZ" sz="1800" dirty="0" smtClean="0"/>
              <a:t> </a:t>
            </a:r>
            <a:r>
              <a:rPr lang="cs-CZ" sz="1800" dirty="0" err="1" smtClean="0"/>
              <a:t>range</a:t>
            </a:r>
            <a:r>
              <a:rPr lang="cs-CZ" sz="1800" dirty="0" smtClean="0"/>
              <a:t> 400-600 </a:t>
            </a:r>
            <a:r>
              <a:rPr lang="cs-CZ" sz="1800" dirty="0" err="1" smtClean="0"/>
              <a:t>nm</a:t>
            </a:r>
            <a:endParaRPr lang="cs-CZ" sz="1800" dirty="0" smtClean="0"/>
          </a:p>
          <a:p>
            <a:pPr>
              <a:buNone/>
              <a:defRPr/>
            </a:pPr>
            <a:r>
              <a:rPr lang="cs-CZ" sz="1800" dirty="0" smtClean="0"/>
              <a:t>	</a:t>
            </a:r>
            <a:r>
              <a:rPr lang="cs-CZ" sz="1800" dirty="0" err="1" smtClean="0"/>
              <a:t>Emission</a:t>
            </a:r>
            <a:r>
              <a:rPr lang="cs-CZ" sz="1800" dirty="0" smtClean="0"/>
              <a:t> </a:t>
            </a:r>
            <a:r>
              <a:rPr lang="cs-CZ" sz="1800" dirty="0" err="1" smtClean="0"/>
              <a:t>peak</a:t>
            </a:r>
            <a:r>
              <a:rPr lang="cs-CZ" sz="1800" dirty="0" smtClean="0"/>
              <a:t> 795 </a:t>
            </a:r>
            <a:r>
              <a:rPr lang="cs-CZ" sz="1800" dirty="0" err="1" smtClean="0"/>
              <a:t>nm</a:t>
            </a:r>
            <a:endParaRPr lang="cs-CZ" sz="1800" dirty="0" smtClean="0"/>
          </a:p>
          <a:p>
            <a:pPr>
              <a:buNone/>
              <a:defRPr/>
            </a:pPr>
            <a:r>
              <a:rPr lang="cs-CZ" sz="1800" dirty="0" smtClean="0"/>
              <a:t>	</a:t>
            </a:r>
            <a:r>
              <a:rPr lang="cs-CZ" sz="1800" dirty="0" err="1" smtClean="0"/>
              <a:t>Absorption</a:t>
            </a:r>
            <a:r>
              <a:rPr lang="cs-CZ" sz="1800" dirty="0" smtClean="0"/>
              <a:t> </a:t>
            </a:r>
            <a:r>
              <a:rPr lang="cs-CZ" sz="1800" dirty="0" err="1" smtClean="0"/>
              <a:t>peak</a:t>
            </a:r>
            <a:r>
              <a:rPr lang="cs-CZ" sz="1800" dirty="0" smtClean="0"/>
              <a:t> 488 </a:t>
            </a:r>
            <a:r>
              <a:rPr lang="cs-CZ" sz="1800" dirty="0" err="1" smtClean="0"/>
              <a:t>nm</a:t>
            </a:r>
            <a:endParaRPr lang="cs-CZ" sz="1800" dirty="0" smtClean="0"/>
          </a:p>
          <a:p>
            <a:pPr>
              <a:buNone/>
              <a:defRPr/>
            </a:pPr>
            <a:r>
              <a:rPr lang="cs-CZ" sz="1800" dirty="0" smtClean="0"/>
              <a:t>	</a:t>
            </a:r>
            <a:r>
              <a:rPr lang="cs-CZ" sz="1800" dirty="0" err="1" smtClean="0"/>
              <a:t>Refractive</a:t>
            </a:r>
            <a:r>
              <a:rPr lang="cs-CZ" sz="1800" dirty="0" smtClean="0"/>
              <a:t> index 1.76 @ 800 </a:t>
            </a:r>
            <a:r>
              <a:rPr lang="cs-CZ" sz="1800" dirty="0" err="1" smtClean="0"/>
              <a:t>nm</a:t>
            </a:r>
            <a:endParaRPr lang="cs-CZ" sz="1800" dirty="0" smtClean="0"/>
          </a:p>
        </p:txBody>
      </p:sp>
      <p:pic>
        <p:nvPicPr>
          <p:cNvPr id="8" name="Picture 9" descr="1997_138_12"/>
          <p:cNvPicPr>
            <a:picLocks noGrp="1" noChangeAspect="1" noChangeArrowheads="1"/>
          </p:cNvPicPr>
          <p:nvPr>
            <p:ph sz="quarter" idx="2"/>
          </p:nvPr>
        </p:nvPicPr>
        <p:blipFill>
          <a:blip r:embed="rId2" cstate="print"/>
          <a:srcRect/>
          <a:stretch>
            <a:fillRect/>
          </a:stretch>
        </p:blipFill>
        <p:spPr>
          <a:xfrm>
            <a:off x="4270375" y="2093976"/>
            <a:ext cx="3657600" cy="3584448"/>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Ti:safír laser</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5" name="Zástupný symbol pro číslo snímku 4"/>
          <p:cNvSpPr>
            <a:spLocks noGrp="1"/>
          </p:cNvSpPr>
          <p:nvPr>
            <p:ph type="sldNum" sz="quarter" idx="11"/>
          </p:nvPr>
        </p:nvSpPr>
        <p:spPr/>
        <p:txBody>
          <a:bodyPr/>
          <a:lstStyle/>
          <a:p>
            <a:fld id="{A229F504-3BAF-467C-8F21-334C0A71552D}" type="slidenum">
              <a:rPr lang="cs-CZ" smtClean="0"/>
              <a:pPr/>
              <a:t>22</a:t>
            </a:fld>
            <a:endParaRPr lang="cs-CZ"/>
          </a:p>
        </p:txBody>
      </p:sp>
      <p:sp>
        <p:nvSpPr>
          <p:cNvPr id="4" name="Zástupný symbol pro zápatí 3"/>
          <p:cNvSpPr>
            <a:spLocks noGrp="1"/>
          </p:cNvSpPr>
          <p:nvPr>
            <p:ph type="ftr" sz="quarter" idx="12"/>
          </p:nvPr>
        </p:nvSpPr>
        <p:spPr/>
        <p:txBody>
          <a:bodyPr/>
          <a:lstStyle/>
          <a:p>
            <a:r>
              <a:rPr lang="cs-CZ" smtClean="0"/>
              <a:t>prof. Otruba</a:t>
            </a:r>
            <a:endParaRPr lang="cs-CZ"/>
          </a:p>
        </p:txBody>
      </p:sp>
      <p:pic>
        <p:nvPicPr>
          <p:cNvPr id="9" name="Picture 3"/>
          <p:cNvPicPr>
            <a:picLocks noChangeAspect="1" noChangeArrowheads="1"/>
          </p:cNvPicPr>
          <p:nvPr/>
        </p:nvPicPr>
        <p:blipFill>
          <a:blip r:embed="rId2" cstate="print">
            <a:lum contrast="20000"/>
          </a:blip>
          <a:srcRect l="5250" r="2876"/>
          <a:stretch>
            <a:fillRect/>
          </a:stretch>
        </p:blipFill>
        <p:spPr>
          <a:xfrm>
            <a:off x="539552" y="1556792"/>
            <a:ext cx="7560840" cy="453072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10"/>
          <p:cNvSpPr>
            <a:spLocks noGrp="1"/>
          </p:cNvSpPr>
          <p:nvPr>
            <p:ph type="title"/>
          </p:nvPr>
        </p:nvSpPr>
        <p:spPr>
          <a:xfrm>
            <a:off x="457200" y="277813"/>
            <a:ext cx="8229600" cy="990947"/>
          </a:xfrm>
        </p:spPr>
        <p:txBody>
          <a:bodyPr/>
          <a:lstStyle/>
          <a:p>
            <a:r>
              <a:rPr lang="cs-CZ" dirty="0" smtClean="0"/>
              <a:t>Vláknové lasery</a:t>
            </a:r>
            <a:endParaRPr lang="cs-CZ" dirty="0"/>
          </a:p>
        </p:txBody>
      </p:sp>
      <p:sp>
        <p:nvSpPr>
          <p:cNvPr id="16" name="Zástupný symbol pro text 15"/>
          <p:cNvSpPr>
            <a:spLocks noGrp="1"/>
          </p:cNvSpPr>
          <p:nvPr>
            <p:ph type="body" sz="half" idx="1"/>
          </p:nvPr>
        </p:nvSpPr>
        <p:spPr>
          <a:xfrm>
            <a:off x="457200" y="1276345"/>
            <a:ext cx="8229600" cy="2152656"/>
          </a:xfrm>
        </p:spPr>
        <p:txBody>
          <a:bodyPr/>
          <a:lstStyle/>
          <a:p>
            <a:r>
              <a:rPr lang="cs-CZ" dirty="0" smtClean="0"/>
              <a:t>Uspořádání s lineárním </a:t>
            </a:r>
            <a:r>
              <a:rPr lang="cs-CZ" dirty="0" err="1" smtClean="0"/>
              <a:t>Fabry</a:t>
            </a:r>
            <a:r>
              <a:rPr lang="cs-CZ" dirty="0" smtClean="0"/>
              <a:t> </a:t>
            </a:r>
            <a:r>
              <a:rPr lang="cs-CZ" dirty="0" err="1" smtClean="0"/>
              <a:t>Perotovým</a:t>
            </a:r>
            <a:r>
              <a:rPr lang="cs-CZ" dirty="0" smtClean="0"/>
              <a:t> rezonátorem</a:t>
            </a:r>
          </a:p>
          <a:p>
            <a:r>
              <a:rPr lang="en-US" dirty="0" err="1" smtClean="0"/>
              <a:t>Vlnový</a:t>
            </a:r>
            <a:r>
              <a:rPr lang="en-US" dirty="0" smtClean="0"/>
              <a:t> multiplex </a:t>
            </a:r>
            <a:r>
              <a:rPr lang="en-US" i="1" dirty="0" smtClean="0"/>
              <a:t>WDM</a:t>
            </a:r>
            <a:r>
              <a:rPr lang="en-US" dirty="0" smtClean="0"/>
              <a:t> (Wavelength Division Multiplex)</a:t>
            </a:r>
            <a:endParaRPr lang="cs-CZ" dirty="0"/>
          </a:p>
        </p:txBody>
      </p:sp>
      <p:pic>
        <p:nvPicPr>
          <p:cNvPr id="14" name="Zástupný symbol pro obsah 13" descr="07_FJFI_vlaknove_lasery[1]0002.jpg"/>
          <p:cNvPicPr>
            <a:picLocks noGrp="1" noChangeAspect="1"/>
          </p:cNvPicPr>
          <p:nvPr>
            <p:ph sz="half" idx="2"/>
          </p:nvPr>
        </p:nvPicPr>
        <p:blipFill>
          <a:blip r:embed="rId2" cstate="print"/>
          <a:stretch>
            <a:fillRect/>
          </a:stretch>
        </p:blipFill>
        <p:spPr>
          <a:xfrm>
            <a:off x="323528" y="3212976"/>
            <a:ext cx="7707630" cy="2592288"/>
          </a:xfrm>
        </p:spPr>
      </p:pic>
      <p:sp>
        <p:nvSpPr>
          <p:cNvPr id="4" name="Zástupný symbol pro datum 3"/>
          <p:cNvSpPr>
            <a:spLocks noGrp="1"/>
          </p:cNvSpPr>
          <p:nvPr>
            <p:ph type="dt" sz="half" idx="10"/>
          </p:nvPr>
        </p:nvSpPr>
        <p:spPr/>
        <p:txBody>
          <a:bodyPr/>
          <a:lstStyle/>
          <a:p>
            <a:pPr>
              <a:defRPr/>
            </a:pPr>
            <a:r>
              <a:rPr lang="cs-CZ" smtClean="0"/>
              <a:t>2010</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5BFA590B-FD0A-4143-BCD0-D6723016E201}" type="slidenum">
              <a:rPr lang="cs-CZ" smtClean="0"/>
              <a:pPr>
                <a:defRPr/>
              </a:pPr>
              <a:t>23</a:t>
            </a:fld>
            <a:endParaRPr lang="cs-CZ"/>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smtClean="0"/>
              <a:t>Vláknové lasery</a:t>
            </a:r>
            <a:endParaRPr lang="cs-CZ" dirty="0"/>
          </a:p>
        </p:txBody>
      </p:sp>
      <p:sp>
        <p:nvSpPr>
          <p:cNvPr id="14" name="Zástupný symbol pro text 13"/>
          <p:cNvSpPr>
            <a:spLocks noGrp="1"/>
          </p:cNvSpPr>
          <p:nvPr>
            <p:ph type="body" sz="half" idx="1"/>
          </p:nvPr>
        </p:nvSpPr>
        <p:spPr/>
        <p:txBody>
          <a:bodyPr/>
          <a:lstStyle/>
          <a:p>
            <a:r>
              <a:rPr lang="cs-CZ" dirty="0" smtClean="0"/>
              <a:t>FBG – </a:t>
            </a:r>
            <a:r>
              <a:rPr lang="cs-CZ" dirty="0" err="1" smtClean="0"/>
              <a:t>Fiber</a:t>
            </a:r>
            <a:r>
              <a:rPr lang="cs-CZ" dirty="0" smtClean="0"/>
              <a:t> </a:t>
            </a:r>
            <a:r>
              <a:rPr lang="cs-CZ" dirty="0" err="1" smtClean="0"/>
              <a:t>Bragg</a:t>
            </a:r>
            <a:r>
              <a:rPr lang="cs-CZ" dirty="0" smtClean="0"/>
              <a:t> </a:t>
            </a:r>
            <a:r>
              <a:rPr lang="cs-CZ" dirty="0" err="1" smtClean="0"/>
              <a:t>Grating</a:t>
            </a:r>
            <a:endParaRPr lang="cs-CZ" dirty="0" smtClean="0"/>
          </a:p>
          <a:p>
            <a:pPr>
              <a:buNone/>
            </a:pPr>
            <a:r>
              <a:rPr lang="cs-CZ" dirty="0" smtClean="0"/>
              <a:t>   - </a:t>
            </a:r>
            <a:r>
              <a:rPr lang="cs-CZ" dirty="0" err="1" smtClean="0"/>
              <a:t>Braggovské</a:t>
            </a:r>
            <a:r>
              <a:rPr lang="cs-CZ" dirty="0" smtClean="0"/>
              <a:t> vláknové mřížky</a:t>
            </a:r>
            <a:endParaRPr lang="cs-CZ" dirty="0"/>
          </a:p>
        </p:txBody>
      </p:sp>
      <p:pic>
        <p:nvPicPr>
          <p:cNvPr id="11" name="Zástupný symbol pro obsah 9" descr="07_FJFI_vlaknove_lasery[1]0001.jpg"/>
          <p:cNvPicPr>
            <a:picLocks noGrp="1" noChangeAspect="1"/>
          </p:cNvPicPr>
          <p:nvPr>
            <p:ph sz="half" idx="2"/>
          </p:nvPr>
        </p:nvPicPr>
        <p:blipFill>
          <a:blip r:embed="rId2" cstate="print"/>
          <a:stretch>
            <a:fillRect/>
          </a:stretch>
        </p:blipFill>
        <p:spPr>
          <a:xfrm>
            <a:off x="251520" y="3212976"/>
            <a:ext cx="8325852" cy="2315260"/>
          </a:xfrm>
          <a:solidFill>
            <a:schemeClr val="tx2"/>
          </a:solidFill>
        </p:spPr>
      </p:pic>
      <p:sp>
        <p:nvSpPr>
          <p:cNvPr id="6" name="Zástupný symbol pro datum 5"/>
          <p:cNvSpPr>
            <a:spLocks noGrp="1"/>
          </p:cNvSpPr>
          <p:nvPr>
            <p:ph type="dt" sz="half" idx="10"/>
          </p:nvPr>
        </p:nvSpPr>
        <p:spPr/>
        <p:txBody>
          <a:bodyPr/>
          <a:lstStyle/>
          <a:p>
            <a:pPr>
              <a:defRPr/>
            </a:pPr>
            <a:r>
              <a:rPr lang="cs-CZ" smtClean="0"/>
              <a:t>2010</a:t>
            </a:r>
            <a:endParaRPr lang="cs-CZ"/>
          </a:p>
        </p:txBody>
      </p:sp>
      <p:sp>
        <p:nvSpPr>
          <p:cNvPr id="7" name="Zástupný symbol pro zápatí 6"/>
          <p:cNvSpPr>
            <a:spLocks noGrp="1"/>
          </p:cNvSpPr>
          <p:nvPr>
            <p:ph type="ftr" sz="quarter" idx="11"/>
          </p:nvPr>
        </p:nvSpPr>
        <p:spPr/>
        <p:txBody>
          <a:bodyPr/>
          <a:lstStyle/>
          <a:p>
            <a:pPr>
              <a:defRPr/>
            </a:pPr>
            <a:r>
              <a:rPr lang="cs-CZ" smtClean="0"/>
              <a:t>prof. Otruba</a:t>
            </a:r>
            <a:endParaRPr lang="cs-CZ"/>
          </a:p>
        </p:txBody>
      </p:sp>
      <p:sp>
        <p:nvSpPr>
          <p:cNvPr id="8" name="Zástupný symbol pro číslo snímku 7"/>
          <p:cNvSpPr>
            <a:spLocks noGrp="1"/>
          </p:cNvSpPr>
          <p:nvPr>
            <p:ph type="sldNum" sz="quarter" idx="12"/>
          </p:nvPr>
        </p:nvSpPr>
        <p:spPr/>
        <p:txBody>
          <a:bodyPr/>
          <a:lstStyle/>
          <a:p>
            <a:pPr>
              <a:defRPr/>
            </a:pPr>
            <a:fld id="{776B11EA-93E7-4C1F-A038-05E19536EA6A}" type="slidenum">
              <a:rPr lang="cs-CZ" smtClean="0"/>
              <a:pPr>
                <a:defRPr/>
              </a:pPr>
              <a:t>24</a:t>
            </a:fld>
            <a:endParaRPr lang="cs-CZ"/>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Yterbiem dopovaný vláknový laser</a:t>
            </a:r>
            <a:endParaRPr lang="cs-CZ" dirty="0"/>
          </a:p>
        </p:txBody>
      </p:sp>
      <p:pic>
        <p:nvPicPr>
          <p:cNvPr id="9" name="Zástupný symbol pro obsah 8" descr="07_FJFI_vlaknove_lasery[1]0082.jpg"/>
          <p:cNvPicPr>
            <a:picLocks noGrp="1" noChangeAspect="1"/>
          </p:cNvPicPr>
          <p:nvPr>
            <p:ph idx="1"/>
          </p:nvPr>
        </p:nvPicPr>
        <p:blipFill>
          <a:blip r:embed="rId2" cstate="print"/>
          <a:stretch>
            <a:fillRect/>
          </a:stretch>
        </p:blipFill>
        <p:spPr>
          <a:xfrm>
            <a:off x="179511" y="2708920"/>
            <a:ext cx="8508687" cy="2623166"/>
          </a:xfrm>
        </p:spPr>
      </p:pic>
      <p:sp>
        <p:nvSpPr>
          <p:cNvPr id="4" name="Zástupný symbol pro datum 3"/>
          <p:cNvSpPr>
            <a:spLocks noGrp="1"/>
          </p:cNvSpPr>
          <p:nvPr>
            <p:ph type="dt" sz="half" idx="14"/>
          </p:nvPr>
        </p:nvSpPr>
        <p:spPr/>
        <p:txBody>
          <a:bodyPr/>
          <a:lstStyle/>
          <a:p>
            <a:r>
              <a:rPr lang="cs-CZ" smtClean="0"/>
              <a:t>2010</a:t>
            </a:r>
            <a:endParaRPr lang="cs-CZ"/>
          </a:p>
        </p:txBody>
      </p:sp>
      <p:sp>
        <p:nvSpPr>
          <p:cNvPr id="6" name="Zástupný symbol pro číslo snímku 5"/>
          <p:cNvSpPr>
            <a:spLocks noGrp="1"/>
          </p:cNvSpPr>
          <p:nvPr>
            <p:ph type="sldNum" sz="quarter" idx="15"/>
          </p:nvPr>
        </p:nvSpPr>
        <p:spPr/>
        <p:txBody>
          <a:bodyPr/>
          <a:lstStyle/>
          <a:p>
            <a:fld id="{5BFA590B-FD0A-4143-BCD0-D6723016E201}" type="slidenum">
              <a:rPr lang="cs-CZ" smtClean="0"/>
              <a:pPr/>
              <a:t>25</a:t>
            </a:fld>
            <a:endParaRPr lang="cs-CZ"/>
          </a:p>
        </p:txBody>
      </p:sp>
      <p:sp>
        <p:nvSpPr>
          <p:cNvPr id="5" name="Zástupný symbol pro zápatí 4"/>
          <p:cNvSpPr>
            <a:spLocks noGrp="1"/>
          </p:cNvSpPr>
          <p:nvPr>
            <p:ph type="ftr" sz="quarter" idx="16"/>
          </p:nvPr>
        </p:nvSpPr>
        <p:spPr/>
        <p:txBody>
          <a:bodyPr/>
          <a:lstStyle/>
          <a:p>
            <a:r>
              <a:rPr lang="cs-CZ" smtClean="0"/>
              <a:t>prof. Otruba</a:t>
            </a:r>
            <a:endParaRPr lang="cs-CZ"/>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Optické systémy buzení </a:t>
            </a:r>
            <a:endParaRPr lang="cs-CZ" dirty="0"/>
          </a:p>
        </p:txBody>
      </p:sp>
      <p:pic>
        <p:nvPicPr>
          <p:cNvPr id="11" name="Zástupný symbol pro obsah 10" descr="07_FJFI_vlaknove_lasery[1]0014.jpg"/>
          <p:cNvPicPr>
            <a:picLocks noGrp="1" noChangeAspect="1"/>
          </p:cNvPicPr>
          <p:nvPr>
            <p:ph sz="quarter" idx="1"/>
          </p:nvPr>
        </p:nvPicPr>
        <p:blipFill>
          <a:blip r:embed="rId2" cstate="print"/>
          <a:stretch>
            <a:fillRect/>
          </a:stretch>
        </p:blipFill>
        <p:spPr>
          <a:xfrm>
            <a:off x="266688" y="1635120"/>
            <a:ext cx="4219074" cy="467747"/>
          </a:xfrm>
        </p:spPr>
      </p:pic>
      <p:pic>
        <p:nvPicPr>
          <p:cNvPr id="12" name="Zástupný symbol pro obsah 11" descr="07_FJFI_vlaknove_lasery[1]0015.jpg"/>
          <p:cNvPicPr>
            <a:picLocks noGrp="1" noChangeAspect="1"/>
          </p:cNvPicPr>
          <p:nvPr>
            <p:ph sz="quarter" idx="2"/>
          </p:nvPr>
        </p:nvPicPr>
        <p:blipFill>
          <a:blip r:embed="rId3" cstate="print"/>
          <a:stretch>
            <a:fillRect/>
          </a:stretch>
        </p:blipFill>
        <p:spPr>
          <a:xfrm>
            <a:off x="266688" y="2173284"/>
            <a:ext cx="4205754" cy="1193382"/>
          </a:xfrm>
        </p:spPr>
      </p:pic>
      <p:pic>
        <p:nvPicPr>
          <p:cNvPr id="13" name="Zástupný symbol pro obsah 12" descr="07_FJFI_vlaknove_lasery[1]0085.jpg"/>
          <p:cNvPicPr>
            <a:picLocks noGrp="1" noChangeAspect="1"/>
          </p:cNvPicPr>
          <p:nvPr>
            <p:ph sz="half" idx="3"/>
          </p:nvPr>
        </p:nvPicPr>
        <p:blipFill>
          <a:blip r:embed="rId4" cstate="print">
            <a:lum contrast="30000"/>
          </a:blip>
          <a:stretch>
            <a:fillRect/>
          </a:stretch>
        </p:blipFill>
        <p:spPr>
          <a:xfrm>
            <a:off x="4572000" y="1628800"/>
            <a:ext cx="4031382" cy="3960440"/>
          </a:xfrm>
        </p:spPr>
      </p:pic>
      <p:sp>
        <p:nvSpPr>
          <p:cNvPr id="4" name="Zástupný symbol pro datum 3"/>
          <p:cNvSpPr>
            <a:spLocks noGrp="1"/>
          </p:cNvSpPr>
          <p:nvPr>
            <p:ph type="dt" sz="half" idx="10"/>
          </p:nvPr>
        </p:nvSpPr>
        <p:spPr/>
        <p:txBody>
          <a:bodyPr/>
          <a:lstStyle/>
          <a:p>
            <a:pPr>
              <a:defRPr/>
            </a:pPr>
            <a:r>
              <a:rPr lang="cs-CZ" smtClean="0"/>
              <a:t>2010</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5BFA590B-FD0A-4143-BCD0-D6723016E201}" type="slidenum">
              <a:rPr lang="cs-CZ" smtClean="0"/>
              <a:pPr>
                <a:defRPr/>
              </a:pPr>
              <a:t>26</a:t>
            </a:fld>
            <a:endParaRPr lang="cs-CZ"/>
          </a:p>
        </p:txBody>
      </p:sp>
      <p:pic>
        <p:nvPicPr>
          <p:cNvPr id="83970" name="Picture 2" descr="C:\Documents and Settings\pracovní\Dokumenty\Obrázky\07_FJFI_vlaknove_lasery[1]0029.jpg"/>
          <p:cNvPicPr>
            <a:picLocks noChangeAspect="1" noChangeArrowheads="1"/>
          </p:cNvPicPr>
          <p:nvPr/>
        </p:nvPicPr>
        <p:blipFill>
          <a:blip r:embed="rId5" cstate="print"/>
          <a:srcRect/>
          <a:stretch>
            <a:fillRect/>
          </a:stretch>
        </p:blipFill>
        <p:spPr bwMode="auto">
          <a:xfrm>
            <a:off x="266688" y="3429000"/>
            <a:ext cx="4207376" cy="1302754"/>
          </a:xfrm>
          <a:prstGeom prst="rect">
            <a:avLst/>
          </a:prstGeom>
          <a:noFill/>
        </p:spPr>
      </p:pic>
      <p:pic>
        <p:nvPicPr>
          <p:cNvPr id="83971" name="Picture 3" descr="C:\Documents and Settings\pracovní\Dokumenty\Obrázky\07_FJFI_vlaknove_lasery[1]0031.jpg"/>
          <p:cNvPicPr>
            <a:picLocks noChangeAspect="1" noChangeArrowheads="1"/>
          </p:cNvPicPr>
          <p:nvPr/>
        </p:nvPicPr>
        <p:blipFill>
          <a:blip r:embed="rId6" cstate="print"/>
          <a:srcRect/>
          <a:stretch>
            <a:fillRect/>
          </a:stretch>
        </p:blipFill>
        <p:spPr bwMode="auto">
          <a:xfrm>
            <a:off x="266688" y="4864104"/>
            <a:ext cx="4225676" cy="1416051"/>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Vláknové laserové zesilovače</a:t>
            </a:r>
            <a:endParaRPr lang="cs-CZ" dirty="0"/>
          </a:p>
        </p:txBody>
      </p:sp>
      <p:pic>
        <p:nvPicPr>
          <p:cNvPr id="9" name="Zástupný symbol pro obsah 8" descr="07_FJFI_vlaknove_lasery[1]0041.jpg"/>
          <p:cNvPicPr>
            <a:picLocks noGrp="1" noChangeAspect="1"/>
          </p:cNvPicPr>
          <p:nvPr>
            <p:ph sz="quarter" idx="1"/>
          </p:nvPr>
        </p:nvPicPr>
        <p:blipFill>
          <a:blip r:embed="rId2" cstate="print"/>
          <a:stretch>
            <a:fillRect/>
          </a:stretch>
        </p:blipFill>
        <p:spPr>
          <a:xfrm>
            <a:off x="469232" y="1613910"/>
            <a:ext cx="4030579" cy="2153171"/>
          </a:xfrm>
        </p:spPr>
      </p:pic>
      <p:pic>
        <p:nvPicPr>
          <p:cNvPr id="11" name="Zástupný symbol pro obsah 10" descr="07_FJFI_vlaknove_lasery[1]0045.jpg"/>
          <p:cNvPicPr>
            <a:picLocks noGrp="1" noChangeAspect="1"/>
          </p:cNvPicPr>
          <p:nvPr>
            <p:ph sz="quarter" idx="2"/>
          </p:nvPr>
        </p:nvPicPr>
        <p:blipFill>
          <a:blip r:embed="rId3" cstate="print"/>
          <a:stretch>
            <a:fillRect/>
          </a:stretch>
        </p:blipFill>
        <p:spPr>
          <a:xfrm>
            <a:off x="454892" y="3994484"/>
            <a:ext cx="4044378" cy="1770389"/>
          </a:xfrm>
        </p:spPr>
      </p:pic>
      <p:pic>
        <p:nvPicPr>
          <p:cNvPr id="10" name="Zástupný symbol pro obsah 9" descr="07_FJFI_vlaknove_lasery[1]0062.jpg"/>
          <p:cNvPicPr>
            <a:picLocks noGrp="1" noChangeAspect="1"/>
          </p:cNvPicPr>
          <p:nvPr>
            <p:ph sz="half" idx="3"/>
          </p:nvPr>
        </p:nvPicPr>
        <p:blipFill>
          <a:blip r:embed="rId4" cstate="print"/>
          <a:stretch>
            <a:fillRect/>
          </a:stretch>
        </p:blipFill>
        <p:spPr>
          <a:xfrm>
            <a:off x="4572000" y="2276872"/>
            <a:ext cx="3968049" cy="2791453"/>
          </a:xfrm>
        </p:spPr>
      </p:pic>
      <p:sp>
        <p:nvSpPr>
          <p:cNvPr id="6" name="Zástupný symbol pro datum 5"/>
          <p:cNvSpPr>
            <a:spLocks noGrp="1"/>
          </p:cNvSpPr>
          <p:nvPr>
            <p:ph type="dt" sz="half" idx="10"/>
          </p:nvPr>
        </p:nvSpPr>
        <p:spPr/>
        <p:txBody>
          <a:bodyPr/>
          <a:lstStyle/>
          <a:p>
            <a:pPr>
              <a:defRPr/>
            </a:pPr>
            <a:r>
              <a:rPr lang="cs-CZ" smtClean="0"/>
              <a:t>2010</a:t>
            </a:r>
            <a:endParaRPr lang="cs-CZ"/>
          </a:p>
        </p:txBody>
      </p:sp>
      <p:sp>
        <p:nvSpPr>
          <p:cNvPr id="7" name="Zástupný symbol pro zápatí 6"/>
          <p:cNvSpPr>
            <a:spLocks noGrp="1"/>
          </p:cNvSpPr>
          <p:nvPr>
            <p:ph type="ftr" sz="quarter" idx="11"/>
          </p:nvPr>
        </p:nvSpPr>
        <p:spPr/>
        <p:txBody>
          <a:bodyPr/>
          <a:lstStyle/>
          <a:p>
            <a:pPr>
              <a:defRPr/>
            </a:pPr>
            <a:r>
              <a:rPr lang="cs-CZ" dirty="0" smtClean="0"/>
              <a:t>prof. Otruba</a:t>
            </a:r>
            <a:endParaRPr lang="cs-CZ" dirty="0"/>
          </a:p>
        </p:txBody>
      </p:sp>
      <p:sp>
        <p:nvSpPr>
          <p:cNvPr id="8" name="Zástupný symbol pro číslo snímku 7"/>
          <p:cNvSpPr>
            <a:spLocks noGrp="1"/>
          </p:cNvSpPr>
          <p:nvPr>
            <p:ph type="sldNum" sz="quarter" idx="12"/>
          </p:nvPr>
        </p:nvSpPr>
        <p:spPr/>
        <p:txBody>
          <a:bodyPr/>
          <a:lstStyle/>
          <a:p>
            <a:pPr>
              <a:defRPr/>
            </a:pPr>
            <a:fld id="{39F3DC2C-BEFB-49E0-A2E5-7551C0FFB1A4}" type="slidenum">
              <a:rPr lang="cs-CZ" smtClean="0"/>
              <a:pPr>
                <a:defRPr/>
              </a:pPr>
              <a:t>27</a:t>
            </a:fld>
            <a:endParaRPr lang="cs-CZ"/>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pPr>
              <a:defRPr/>
            </a:pPr>
            <a:r>
              <a:rPr lang="cs-CZ" dirty="0" smtClean="0"/>
              <a:t>Plynový laser He-Ne</a:t>
            </a:r>
            <a:endParaRPr lang="cs-CZ" dirty="0"/>
          </a:p>
        </p:txBody>
      </p:sp>
      <p:sp>
        <p:nvSpPr>
          <p:cNvPr id="8" name="Zástupný symbol pro text 7"/>
          <p:cNvSpPr>
            <a:spLocks noGrp="1"/>
          </p:cNvSpPr>
          <p:nvPr>
            <p:ph type="body" sz="half" idx="1"/>
          </p:nvPr>
        </p:nvSpPr>
        <p:spPr>
          <a:xfrm>
            <a:off x="366713" y="1600200"/>
            <a:ext cx="3629223" cy="4530725"/>
          </a:xfrm>
        </p:spPr>
        <p:txBody>
          <a:bodyPr/>
          <a:lstStyle/>
          <a:p>
            <a:pPr>
              <a:defRPr/>
            </a:pPr>
            <a:r>
              <a:rPr lang="en-US" sz="2400" dirty="0" smtClean="0"/>
              <a:t>Invented in 1960 as IR laser; red line used first in 1962</a:t>
            </a:r>
          </a:p>
          <a:p>
            <a:pPr>
              <a:defRPr/>
            </a:pPr>
            <a:r>
              <a:rPr lang="en-US" sz="2400" dirty="0" smtClean="0"/>
              <a:t>Electric discharge in gas excites He to 2S levels</a:t>
            </a:r>
          </a:p>
          <a:p>
            <a:pPr>
              <a:defRPr/>
            </a:pPr>
            <a:r>
              <a:rPr lang="en-US" sz="2400" dirty="0" smtClean="0"/>
              <a:t>Nearly parallel Ne levels exist</a:t>
            </a:r>
          </a:p>
          <a:p>
            <a:pPr>
              <a:defRPr/>
            </a:pPr>
            <a:r>
              <a:rPr lang="cs-CZ" sz="2400" dirty="0" err="1" smtClean="0"/>
              <a:t>Atomic</a:t>
            </a:r>
            <a:r>
              <a:rPr lang="cs-CZ" sz="2400" dirty="0" smtClean="0"/>
              <a:t> </a:t>
            </a:r>
            <a:r>
              <a:rPr lang="cs-CZ" sz="2400" dirty="0" err="1" smtClean="0"/>
              <a:t>collisions</a:t>
            </a:r>
            <a:r>
              <a:rPr lang="cs-CZ" sz="2400" dirty="0" smtClean="0"/>
              <a:t> transfer </a:t>
            </a:r>
            <a:r>
              <a:rPr lang="cs-CZ" sz="2400" dirty="0" err="1" smtClean="0"/>
              <a:t>excitation</a:t>
            </a:r>
            <a:endParaRPr lang="cs-CZ" sz="2400" dirty="0" smtClean="0"/>
          </a:p>
        </p:txBody>
      </p:sp>
      <p:sp>
        <p:nvSpPr>
          <p:cNvPr id="4" name="Zástupný symbol pro datum 3"/>
          <p:cNvSpPr>
            <a:spLocks noGrp="1"/>
          </p:cNvSpPr>
          <p:nvPr>
            <p:ph type="dt" sz="quarter" idx="10"/>
          </p:nvPr>
        </p:nvSpPr>
        <p:spPr/>
        <p:txBody>
          <a:bodyPr/>
          <a:lstStyle/>
          <a:p>
            <a:pPr>
              <a:defRPr/>
            </a:pPr>
            <a:r>
              <a:rPr lang="cs-CZ" smtClean="0"/>
              <a:t>2010</a:t>
            </a:r>
            <a:endParaRPr lang="cs-CZ" dirty="0"/>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9333BBBE-63DD-46DF-A1AD-172E0B2BD05F}" type="slidenum">
              <a:rPr lang="cs-CZ" smtClean="0"/>
              <a:pPr>
                <a:defRPr/>
              </a:pPr>
              <a:t>28</a:t>
            </a:fld>
            <a:endParaRPr lang="cs-CZ"/>
          </a:p>
        </p:txBody>
      </p:sp>
      <p:pic>
        <p:nvPicPr>
          <p:cNvPr id="54279" name="Picture 3"/>
          <p:cNvPicPr>
            <a:picLocks noChangeAspect="1" noChangeArrowheads="1"/>
          </p:cNvPicPr>
          <p:nvPr/>
        </p:nvPicPr>
        <p:blipFill>
          <a:blip r:embed="rId2" cstate="print">
            <a:lum bright="-20000" contrast="40000"/>
          </a:blip>
          <a:srcRect l="6889" r="4729"/>
          <a:stretch>
            <a:fillRect/>
          </a:stretch>
        </p:blipFill>
        <p:spPr bwMode="auto">
          <a:xfrm>
            <a:off x="4067944" y="1700808"/>
            <a:ext cx="4638675" cy="3621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pPr>
              <a:defRPr/>
            </a:pPr>
            <a:r>
              <a:rPr lang="cs-CZ" dirty="0" smtClean="0"/>
              <a:t>Plynový laser He-Ne</a:t>
            </a:r>
            <a:endParaRPr lang="cs-CZ" dirty="0"/>
          </a:p>
        </p:txBody>
      </p:sp>
      <p:sp>
        <p:nvSpPr>
          <p:cNvPr id="9" name="Zástupný symbol pro text 8"/>
          <p:cNvSpPr>
            <a:spLocks noGrp="1"/>
          </p:cNvSpPr>
          <p:nvPr>
            <p:ph type="body" sz="half" idx="1"/>
          </p:nvPr>
        </p:nvSpPr>
        <p:spPr/>
        <p:txBody>
          <a:bodyPr/>
          <a:lstStyle/>
          <a:p>
            <a:pPr>
              <a:defRPr/>
            </a:pPr>
            <a:r>
              <a:rPr lang="en-US" dirty="0" smtClean="0"/>
              <a:t>Cheap and easy to manufacture – first lasers under $100</a:t>
            </a:r>
          </a:p>
          <a:p>
            <a:pPr>
              <a:defRPr/>
            </a:pPr>
            <a:r>
              <a:rPr lang="en-US" dirty="0" smtClean="0"/>
              <a:t>Gas tube has 85% He, 15% Ne</a:t>
            </a:r>
            <a:endParaRPr lang="cs-CZ" dirty="0" smtClean="0"/>
          </a:p>
        </p:txBody>
      </p:sp>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4C073D77-45CB-4814-AE5B-2FE7582FAE7B}" type="slidenum">
              <a:rPr lang="cs-CZ" smtClean="0"/>
              <a:pPr>
                <a:defRPr/>
              </a:pPr>
              <a:t>29</a:t>
            </a:fld>
            <a:endParaRPr lang="cs-CZ"/>
          </a:p>
        </p:txBody>
      </p:sp>
      <p:pic>
        <p:nvPicPr>
          <p:cNvPr id="55303" name="Zástupný symbol pro obsah 11" descr="Hene-1.png"/>
          <p:cNvPicPr>
            <a:picLocks noGrp="1" noChangeAspect="1"/>
          </p:cNvPicPr>
          <p:nvPr>
            <p:ph sz="half" idx="2"/>
          </p:nvPr>
        </p:nvPicPr>
        <p:blipFill>
          <a:blip r:embed="rId2" cstate="print">
            <a:lum contrast="40000"/>
          </a:blip>
          <a:srcRect/>
          <a:stretch>
            <a:fillRect/>
          </a:stretch>
        </p:blipFill>
        <p:spPr>
          <a:xfrm>
            <a:off x="323528" y="3356992"/>
            <a:ext cx="8194675" cy="2293938"/>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Pevnolátkový</a:t>
            </a:r>
            <a:r>
              <a:rPr lang="cs-CZ" dirty="0" smtClean="0"/>
              <a:t> laser</a:t>
            </a:r>
            <a:endParaRPr lang="cs-CZ" dirty="0"/>
          </a:p>
        </p:txBody>
      </p:sp>
      <p:sp>
        <p:nvSpPr>
          <p:cNvPr id="4" name="Zástupný symbol pro datum 3"/>
          <p:cNvSpPr>
            <a:spLocks noGrp="1"/>
          </p:cNvSpPr>
          <p:nvPr>
            <p:ph type="dt" sz="half" idx="14"/>
          </p:nvPr>
        </p:nvSpPr>
        <p:spPr/>
        <p:txBody>
          <a:bodyPr/>
          <a:lstStyle/>
          <a:p>
            <a:r>
              <a:rPr lang="cs-CZ" smtClean="0"/>
              <a:t>2010</a:t>
            </a:r>
            <a:endParaRPr lang="cs-CZ"/>
          </a:p>
        </p:txBody>
      </p:sp>
      <p:sp>
        <p:nvSpPr>
          <p:cNvPr id="5" name="Zástupný symbol pro číslo snímku 4"/>
          <p:cNvSpPr>
            <a:spLocks noGrp="1"/>
          </p:cNvSpPr>
          <p:nvPr>
            <p:ph type="sldNum" sz="quarter" idx="15"/>
          </p:nvPr>
        </p:nvSpPr>
        <p:spPr/>
        <p:txBody>
          <a:bodyPr/>
          <a:lstStyle/>
          <a:p>
            <a:fld id="{A229F504-3BAF-467C-8F21-334C0A71552D}" type="slidenum">
              <a:rPr lang="cs-CZ" smtClean="0"/>
              <a:pPr/>
              <a:t>3</a:t>
            </a:fld>
            <a:endParaRPr lang="cs-CZ"/>
          </a:p>
        </p:txBody>
      </p:sp>
      <p:sp>
        <p:nvSpPr>
          <p:cNvPr id="6" name="Zástupný symbol pro zápatí 5"/>
          <p:cNvSpPr>
            <a:spLocks noGrp="1"/>
          </p:cNvSpPr>
          <p:nvPr>
            <p:ph type="ftr" sz="quarter" idx="16"/>
          </p:nvPr>
        </p:nvSpPr>
        <p:spPr/>
        <p:txBody>
          <a:bodyPr/>
          <a:lstStyle/>
          <a:p>
            <a:r>
              <a:rPr lang="cs-CZ" smtClean="0"/>
              <a:t>prof. Otruba</a:t>
            </a:r>
            <a:endParaRPr lang="cs-CZ"/>
          </a:p>
        </p:txBody>
      </p:sp>
      <p:grpSp>
        <p:nvGrpSpPr>
          <p:cNvPr id="7" name="Group 31"/>
          <p:cNvGrpSpPr>
            <a:grpSpLocks noGrp="1"/>
          </p:cNvGrpSpPr>
          <p:nvPr/>
        </p:nvGrpSpPr>
        <p:grpSpPr bwMode="auto">
          <a:xfrm>
            <a:off x="539552" y="1556793"/>
            <a:ext cx="7467600" cy="4873625"/>
            <a:chOff x="209" y="572"/>
            <a:chExt cx="5551" cy="3573"/>
          </a:xfrm>
        </p:grpSpPr>
        <p:sp>
          <p:nvSpPr>
            <p:cNvPr id="8" name="Rectangle 4"/>
            <p:cNvSpPr>
              <a:spLocks noChangeArrowheads="1"/>
            </p:cNvSpPr>
            <p:nvPr/>
          </p:nvSpPr>
          <p:spPr bwMode="auto">
            <a:xfrm>
              <a:off x="385" y="572"/>
              <a:ext cx="5184" cy="2851"/>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None/>
                <a:defRPr/>
              </a:pPr>
              <a:endParaRPr lang="en-US" sz="3200">
                <a:effectLst>
                  <a:outerShdw blurRad="38100" dist="38100" dir="2700000" algn="tl">
                    <a:srgbClr val="000000"/>
                  </a:outerShdw>
                </a:effectLst>
                <a:cs typeface="+mn-cs"/>
              </a:endParaRPr>
            </a:p>
            <a:p>
              <a:pPr marL="342900" indent="-342900">
                <a:spcBef>
                  <a:spcPct val="20000"/>
                </a:spcBef>
                <a:buClr>
                  <a:schemeClr val="tx2"/>
                </a:buClr>
                <a:buSzPct val="60000"/>
                <a:buFont typeface="Wingdings" pitchFamily="2" charset="2"/>
                <a:buNone/>
                <a:defRPr/>
              </a:pPr>
              <a:endParaRPr lang="cs-CZ" sz="3200">
                <a:effectLst>
                  <a:outerShdw blurRad="38100" dist="38100" dir="2700000" algn="tl">
                    <a:srgbClr val="000000"/>
                  </a:outerShdw>
                </a:effectLst>
                <a:cs typeface="+mn-cs"/>
              </a:endParaRPr>
            </a:p>
          </p:txBody>
        </p:sp>
        <p:sp>
          <p:nvSpPr>
            <p:cNvPr id="9" name="Rectangle 6"/>
            <p:cNvSpPr>
              <a:spLocks noChangeArrowheads="1"/>
            </p:cNvSpPr>
            <p:nvPr/>
          </p:nvSpPr>
          <p:spPr bwMode="auto">
            <a:xfrm>
              <a:off x="296" y="3528"/>
              <a:ext cx="1649" cy="617"/>
            </a:xfrm>
            <a:prstGeom prst="rect">
              <a:avLst/>
            </a:prstGeom>
            <a:solidFill>
              <a:srgbClr val="00FFFF"/>
            </a:solidFill>
            <a:ln w="9525">
              <a:miter lim="800000"/>
              <a:headEnd/>
              <a:tailEnd/>
            </a:ln>
            <a:scene3d>
              <a:camera prst="legacyObliqueTopRight"/>
              <a:lightRig rig="legacyFlat3" dir="r"/>
            </a:scene3d>
            <a:sp3d extrusionH="430200" prstMaterial="legacyMatte">
              <a:bevelT w="13500" h="13500" prst="angle"/>
              <a:bevelB w="13500" h="13500" prst="angle"/>
              <a:extrusionClr>
                <a:srgbClr val="00FFFF"/>
              </a:extrusionClr>
            </a:sp3d>
          </p:spPr>
          <p:txBody>
            <a:bodyPr>
              <a:flatTx/>
            </a:bodyPr>
            <a:lstStyle/>
            <a:p>
              <a:pPr algn="ctr"/>
              <a:endParaRPr lang="cs-CZ"/>
            </a:p>
          </p:txBody>
        </p:sp>
        <p:sp>
          <p:nvSpPr>
            <p:cNvPr id="10" name="Rectangle 7"/>
            <p:cNvSpPr>
              <a:spLocks noChangeArrowheads="1"/>
            </p:cNvSpPr>
            <p:nvPr/>
          </p:nvSpPr>
          <p:spPr bwMode="auto">
            <a:xfrm>
              <a:off x="2492" y="3528"/>
              <a:ext cx="1649" cy="617"/>
            </a:xfrm>
            <a:prstGeom prst="rect">
              <a:avLst/>
            </a:prstGeom>
            <a:solidFill>
              <a:srgbClr val="FFFF00"/>
            </a:solidFill>
            <a:ln w="9525">
              <a:miter lim="800000"/>
              <a:headEnd/>
              <a:tailEnd/>
            </a:ln>
            <a:scene3d>
              <a:camera prst="legacyObliqueTopRight"/>
              <a:lightRig rig="legacyFlat3" dir="r"/>
            </a:scene3d>
            <a:sp3d extrusionH="430200" prstMaterial="legacyMatte">
              <a:bevelT w="13500" h="13500" prst="angle"/>
              <a:bevelB w="13500" h="13500" prst="angle"/>
              <a:extrusionClr>
                <a:srgbClr val="FFFF00"/>
              </a:extrusionClr>
            </a:sp3d>
          </p:spPr>
          <p:txBody>
            <a:bodyPr>
              <a:flatTx/>
            </a:bodyPr>
            <a:lstStyle/>
            <a:p>
              <a:pPr algn="ctr"/>
              <a:endParaRPr lang="cs-CZ"/>
            </a:p>
          </p:txBody>
        </p:sp>
        <p:sp>
          <p:nvSpPr>
            <p:cNvPr id="11" name="AutoShape 8"/>
            <p:cNvSpPr>
              <a:spLocks noChangeArrowheads="1"/>
            </p:cNvSpPr>
            <p:nvPr/>
          </p:nvSpPr>
          <p:spPr bwMode="auto">
            <a:xfrm rot="-5400000">
              <a:off x="2756" y="2916"/>
              <a:ext cx="781" cy="426"/>
            </a:xfrm>
            <a:prstGeom prst="rightArrow">
              <a:avLst>
                <a:gd name="adj1" fmla="val 30139"/>
                <a:gd name="adj2" fmla="val 81184"/>
              </a:avLst>
            </a:prstGeom>
            <a:solidFill>
              <a:srgbClr val="FFFF00"/>
            </a:solidFill>
            <a:ln w="9525">
              <a:miter lim="800000"/>
              <a:headEnd/>
              <a:tailEnd/>
            </a:ln>
            <a:scene3d>
              <a:camera prst="legacyObliqueTopRight"/>
              <a:lightRig rig="legacyFlat3" dir="r"/>
            </a:scene3d>
            <a:sp3d extrusionH="430200" prstMaterial="legacyMatte">
              <a:bevelT w="13500" h="13500" prst="angle"/>
              <a:bevelB w="13500" h="13500" prst="angle"/>
              <a:extrusionClr>
                <a:srgbClr val="FFFF00"/>
              </a:extrusionClr>
            </a:sp3d>
          </p:spPr>
          <p:txBody>
            <a:bodyPr>
              <a:flatTx/>
            </a:bodyPr>
            <a:lstStyle/>
            <a:p>
              <a:pPr algn="ctr"/>
              <a:endParaRPr lang="cs-CZ"/>
            </a:p>
          </p:txBody>
        </p:sp>
        <p:sp>
          <p:nvSpPr>
            <p:cNvPr id="12" name="AutoShape 9"/>
            <p:cNvSpPr>
              <a:spLocks noChangeArrowheads="1"/>
            </p:cNvSpPr>
            <p:nvPr/>
          </p:nvSpPr>
          <p:spPr bwMode="auto">
            <a:xfrm rot="5400000" flipV="1">
              <a:off x="872" y="2916"/>
              <a:ext cx="781" cy="426"/>
            </a:xfrm>
            <a:prstGeom prst="rightArrow">
              <a:avLst>
                <a:gd name="adj1" fmla="val 30139"/>
                <a:gd name="adj2" fmla="val 81184"/>
              </a:avLst>
            </a:prstGeom>
            <a:solidFill>
              <a:srgbClr val="00FFFF"/>
            </a:solidFill>
            <a:ln w="9525">
              <a:miter lim="800000"/>
              <a:headEnd/>
              <a:tailEnd/>
            </a:ln>
            <a:scene3d>
              <a:camera prst="legacyObliqueTopRight"/>
              <a:lightRig rig="legacyFlat3" dir="r"/>
            </a:scene3d>
            <a:sp3d extrusionH="430200" prstMaterial="legacyMatte">
              <a:bevelT w="13500" h="13500" prst="angle"/>
              <a:bevelB w="13500" h="13500" prst="angle"/>
              <a:extrusionClr>
                <a:srgbClr val="00FFFF"/>
              </a:extrusionClr>
            </a:sp3d>
          </p:spPr>
          <p:txBody>
            <a:bodyPr>
              <a:flatTx/>
            </a:bodyPr>
            <a:lstStyle/>
            <a:p>
              <a:pPr algn="ctr"/>
              <a:endParaRPr lang="cs-CZ"/>
            </a:p>
          </p:txBody>
        </p:sp>
        <p:sp>
          <p:nvSpPr>
            <p:cNvPr id="13" name="Rectangle 10"/>
            <p:cNvSpPr>
              <a:spLocks noChangeArrowheads="1"/>
            </p:cNvSpPr>
            <p:nvPr/>
          </p:nvSpPr>
          <p:spPr bwMode="auto">
            <a:xfrm>
              <a:off x="209" y="836"/>
              <a:ext cx="4184" cy="1878"/>
            </a:xfrm>
            <a:prstGeom prst="rect">
              <a:avLst/>
            </a:prstGeom>
            <a:solidFill>
              <a:srgbClr val="FFFFFF"/>
            </a:solidFill>
            <a:ln w="9525">
              <a:miter lim="800000"/>
              <a:headEnd/>
              <a:tailEnd/>
            </a:ln>
            <a:scene3d>
              <a:camera prst="legacyObliqueTopRight"/>
              <a:lightRig rig="legacyFlat3" dir="r"/>
            </a:scene3d>
            <a:sp3d extrusionH="430200" prstMaterial="legacyMatte">
              <a:bevelT w="13500" h="13500" prst="angle"/>
              <a:bevelB w="13500" h="13500" prst="angle"/>
              <a:extrusionClr>
                <a:srgbClr val="FFFFFF"/>
              </a:extrusionClr>
            </a:sp3d>
          </p:spPr>
          <p:txBody>
            <a:bodyPr>
              <a:flatTx/>
            </a:bodyPr>
            <a:lstStyle/>
            <a:p>
              <a:pPr algn="ctr"/>
              <a:endParaRPr lang="cs-CZ"/>
            </a:p>
          </p:txBody>
        </p:sp>
        <p:sp>
          <p:nvSpPr>
            <p:cNvPr id="14" name="AutoShape 11"/>
            <p:cNvSpPr>
              <a:spLocks noChangeArrowheads="1"/>
            </p:cNvSpPr>
            <p:nvPr/>
          </p:nvSpPr>
          <p:spPr bwMode="auto">
            <a:xfrm rot="-5400000">
              <a:off x="2010" y="1938"/>
              <a:ext cx="364" cy="720"/>
            </a:xfrm>
            <a:prstGeom prst="rightArrow">
              <a:avLst>
                <a:gd name="adj1" fmla="val 34944"/>
                <a:gd name="adj2" fmla="val 64069"/>
              </a:avLst>
            </a:prstGeom>
            <a:solidFill>
              <a:srgbClr val="FFFF00"/>
            </a:solidFill>
            <a:ln w="9525">
              <a:miter lim="800000"/>
              <a:headEnd/>
              <a:tailEnd/>
            </a:ln>
            <a:scene3d>
              <a:camera prst="legacyObliqueTopRight"/>
              <a:lightRig rig="legacyFlat3" dir="r"/>
            </a:scene3d>
            <a:sp3d extrusionH="430200" prstMaterial="legacyMatte">
              <a:bevelT w="13500" h="13500" prst="angle"/>
              <a:bevelB w="13500" h="13500" prst="angle"/>
              <a:extrusionClr>
                <a:srgbClr val="FFFF00"/>
              </a:extrusionClr>
            </a:sp3d>
          </p:spPr>
          <p:txBody>
            <a:bodyPr>
              <a:flatTx/>
            </a:bodyPr>
            <a:lstStyle/>
            <a:p>
              <a:pPr algn="ctr"/>
              <a:endParaRPr lang="cs-CZ"/>
            </a:p>
          </p:txBody>
        </p:sp>
        <p:sp>
          <p:nvSpPr>
            <p:cNvPr id="15" name="Oval 12"/>
            <p:cNvSpPr>
              <a:spLocks noChangeArrowheads="1"/>
            </p:cNvSpPr>
            <p:nvPr/>
          </p:nvSpPr>
          <p:spPr bwMode="auto">
            <a:xfrm>
              <a:off x="239" y="1277"/>
              <a:ext cx="984" cy="1007"/>
            </a:xfrm>
            <a:prstGeom prst="ellipse">
              <a:avLst/>
            </a:prstGeom>
            <a:solidFill>
              <a:srgbClr val="6699FF"/>
            </a:solidFill>
            <a:ln w="9525">
              <a:round/>
              <a:headEnd/>
              <a:tailEnd/>
            </a:ln>
            <a:scene3d>
              <a:camera prst="legacyPerspectiveFront">
                <a:rot lat="0" lon="17099995" rev="0"/>
              </a:camera>
              <a:lightRig rig="legacyFlat3" dir="r"/>
            </a:scene3d>
            <a:sp3d extrusionH="100000" prstMaterial="legacyMatte">
              <a:bevelT w="13500" h="13500" prst="angle"/>
              <a:bevelB w="13500" h="13500" prst="angle"/>
              <a:extrusionClr>
                <a:srgbClr val="6699FF"/>
              </a:extrusionClr>
            </a:sp3d>
          </p:spPr>
          <p:txBody>
            <a:bodyPr>
              <a:flatTx/>
            </a:bodyPr>
            <a:lstStyle/>
            <a:p>
              <a:pPr algn="ctr"/>
              <a:endParaRPr lang="cs-CZ"/>
            </a:p>
          </p:txBody>
        </p:sp>
        <p:sp>
          <p:nvSpPr>
            <p:cNvPr id="16" name="Oval 13"/>
            <p:cNvSpPr>
              <a:spLocks noChangeArrowheads="1"/>
            </p:cNvSpPr>
            <p:nvPr/>
          </p:nvSpPr>
          <p:spPr bwMode="auto">
            <a:xfrm>
              <a:off x="3451" y="1277"/>
              <a:ext cx="984" cy="1007"/>
            </a:xfrm>
            <a:prstGeom prst="ellipse">
              <a:avLst/>
            </a:prstGeom>
            <a:solidFill>
              <a:srgbClr val="6699FF"/>
            </a:solidFill>
            <a:ln w="9525">
              <a:round/>
              <a:headEnd/>
              <a:tailEnd/>
            </a:ln>
            <a:scene3d>
              <a:camera prst="legacyPerspectiveFront">
                <a:rot lat="0" lon="17099995" rev="0"/>
              </a:camera>
              <a:lightRig rig="legacyFlat3" dir="r"/>
            </a:scene3d>
            <a:sp3d extrusionH="100000" prstMaterial="legacyMatte">
              <a:bevelT w="13500" h="13500" prst="angle"/>
              <a:bevelB w="13500" h="13500" prst="angle"/>
              <a:extrusionClr>
                <a:srgbClr val="6699FF"/>
              </a:extrusionClr>
            </a:sp3d>
          </p:spPr>
          <p:txBody>
            <a:bodyPr>
              <a:flatTx/>
            </a:bodyPr>
            <a:lstStyle/>
            <a:p>
              <a:pPr algn="ctr"/>
              <a:endParaRPr lang="cs-CZ"/>
            </a:p>
          </p:txBody>
        </p:sp>
        <p:sp>
          <p:nvSpPr>
            <p:cNvPr id="17" name="Oval 14"/>
            <p:cNvSpPr>
              <a:spLocks noChangeArrowheads="1"/>
            </p:cNvSpPr>
            <p:nvPr/>
          </p:nvSpPr>
          <p:spPr bwMode="auto">
            <a:xfrm>
              <a:off x="2791" y="1534"/>
              <a:ext cx="492" cy="504"/>
            </a:xfrm>
            <a:prstGeom prst="ellipse">
              <a:avLst/>
            </a:prstGeom>
            <a:solidFill>
              <a:srgbClr val="FF6600"/>
            </a:solidFill>
            <a:ln w="9525">
              <a:round/>
              <a:headEnd/>
              <a:tailEnd/>
            </a:ln>
            <a:scene3d>
              <a:camera prst="legacyPerspectiveFront">
                <a:rot lat="0" lon="17099995" rev="0"/>
              </a:camera>
              <a:lightRig rig="legacyFlat3" dir="r"/>
            </a:scene3d>
            <a:sp3d extrusionH="1878000" prstMaterial="legacyMatte">
              <a:bevelT w="13500" h="13500" prst="angle"/>
              <a:bevelB w="13500" h="13500" prst="angle"/>
              <a:extrusionClr>
                <a:srgbClr val="FF6600"/>
              </a:extrusionClr>
            </a:sp3d>
          </p:spPr>
          <p:txBody>
            <a:bodyPr>
              <a:flatTx/>
            </a:bodyPr>
            <a:lstStyle/>
            <a:p>
              <a:pPr algn="ctr"/>
              <a:endParaRPr lang="cs-CZ"/>
            </a:p>
          </p:txBody>
        </p:sp>
        <p:sp>
          <p:nvSpPr>
            <p:cNvPr id="18" name="AutoShape 15"/>
            <p:cNvSpPr>
              <a:spLocks noChangeArrowheads="1"/>
            </p:cNvSpPr>
            <p:nvPr/>
          </p:nvSpPr>
          <p:spPr bwMode="auto">
            <a:xfrm>
              <a:off x="4588" y="1561"/>
              <a:ext cx="990" cy="435"/>
            </a:xfrm>
            <a:prstGeom prst="rightArrow">
              <a:avLst>
                <a:gd name="adj1" fmla="val 30139"/>
                <a:gd name="adj2" fmla="val 100781"/>
              </a:avLst>
            </a:prstGeom>
            <a:solidFill>
              <a:srgbClr val="FF6600"/>
            </a:solidFill>
            <a:ln w="9525">
              <a:miter lim="800000"/>
              <a:headEnd/>
              <a:tailEnd/>
            </a:ln>
            <a:scene3d>
              <a:camera prst="legacyObliqueTopRight"/>
              <a:lightRig rig="legacyFlat3" dir="r"/>
            </a:scene3d>
            <a:sp3d extrusionH="430200" prstMaterial="legacyMatte">
              <a:bevelT w="13500" h="13500" prst="angle"/>
              <a:bevelB w="13500" h="13500" prst="angle"/>
              <a:extrusionClr>
                <a:srgbClr val="FF6600"/>
              </a:extrusionClr>
            </a:sp3d>
          </p:spPr>
          <p:txBody>
            <a:bodyPr>
              <a:flatTx/>
            </a:bodyPr>
            <a:lstStyle/>
            <a:p>
              <a:pPr algn="ctr"/>
              <a:endParaRPr lang="cs-CZ"/>
            </a:p>
          </p:txBody>
        </p:sp>
        <p:sp>
          <p:nvSpPr>
            <p:cNvPr id="19" name="Line 16"/>
            <p:cNvSpPr>
              <a:spLocks noChangeShapeType="1"/>
            </p:cNvSpPr>
            <p:nvPr/>
          </p:nvSpPr>
          <p:spPr bwMode="auto">
            <a:xfrm>
              <a:off x="395" y="1783"/>
              <a:ext cx="5252" cy="0"/>
            </a:xfrm>
            <a:prstGeom prst="line">
              <a:avLst/>
            </a:prstGeom>
            <a:noFill/>
            <a:ln w="9525">
              <a:solidFill>
                <a:srgbClr val="000000"/>
              </a:solidFill>
              <a:prstDash val="lgDashDot"/>
              <a:round/>
              <a:headEnd/>
              <a:tailEnd/>
            </a:ln>
          </p:spPr>
          <p:txBody>
            <a:bodyPr/>
            <a:lstStyle/>
            <a:p>
              <a:endParaRPr lang="cs-CZ"/>
            </a:p>
          </p:txBody>
        </p:sp>
        <p:sp>
          <p:nvSpPr>
            <p:cNvPr id="21" name="Text Box 22"/>
            <p:cNvSpPr txBox="1">
              <a:spLocks noChangeArrowheads="1"/>
            </p:cNvSpPr>
            <p:nvPr/>
          </p:nvSpPr>
          <p:spPr bwMode="auto">
            <a:xfrm>
              <a:off x="1750" y="815"/>
              <a:ext cx="868" cy="266"/>
            </a:xfrm>
            <a:prstGeom prst="rect">
              <a:avLst/>
            </a:prstGeom>
            <a:noFill/>
            <a:ln w="9525">
              <a:noFill/>
              <a:miter lim="800000"/>
              <a:headEnd/>
              <a:tailEnd/>
            </a:ln>
          </p:spPr>
          <p:txBody>
            <a:bodyPr/>
            <a:lstStyle/>
            <a:p>
              <a:r>
                <a:rPr lang="cs-CZ" sz="1200" b="1">
                  <a:solidFill>
                    <a:srgbClr val="000000"/>
                  </a:solidFill>
                  <a:latin typeface="Arial" charset="0"/>
                </a:rPr>
                <a:t>Rezonátor</a:t>
              </a:r>
              <a:endParaRPr lang="cs-CZ">
                <a:solidFill>
                  <a:srgbClr val="000000"/>
                </a:solidFill>
                <a:latin typeface="Arial" charset="0"/>
              </a:endParaRPr>
            </a:p>
          </p:txBody>
        </p:sp>
        <p:sp>
          <p:nvSpPr>
            <p:cNvPr id="22" name="Text Box 23"/>
            <p:cNvSpPr txBox="1">
              <a:spLocks noChangeArrowheads="1"/>
            </p:cNvSpPr>
            <p:nvPr/>
          </p:nvSpPr>
          <p:spPr bwMode="auto">
            <a:xfrm>
              <a:off x="1975" y="2472"/>
              <a:ext cx="694" cy="266"/>
            </a:xfrm>
            <a:prstGeom prst="rect">
              <a:avLst/>
            </a:prstGeom>
            <a:noFill/>
            <a:ln w="9525">
              <a:noFill/>
              <a:miter lim="800000"/>
              <a:headEnd/>
              <a:tailEnd/>
            </a:ln>
          </p:spPr>
          <p:txBody>
            <a:bodyPr/>
            <a:lstStyle/>
            <a:p>
              <a:r>
                <a:rPr lang="cs-CZ" sz="1200" b="1" dirty="0">
                  <a:solidFill>
                    <a:srgbClr val="000000"/>
                  </a:solidFill>
                  <a:latin typeface="Arial" charset="0"/>
                </a:rPr>
                <a:t>Buzení</a:t>
              </a:r>
              <a:endParaRPr lang="cs-CZ" dirty="0">
                <a:solidFill>
                  <a:srgbClr val="000000"/>
                </a:solidFill>
                <a:latin typeface="Arial" charset="0"/>
              </a:endParaRPr>
            </a:p>
          </p:txBody>
        </p:sp>
        <p:sp>
          <p:nvSpPr>
            <p:cNvPr id="23" name="Text Box 24"/>
            <p:cNvSpPr txBox="1">
              <a:spLocks noChangeArrowheads="1"/>
            </p:cNvSpPr>
            <p:nvPr/>
          </p:nvSpPr>
          <p:spPr bwMode="auto">
            <a:xfrm>
              <a:off x="1761" y="1258"/>
              <a:ext cx="1293" cy="293"/>
            </a:xfrm>
            <a:prstGeom prst="rect">
              <a:avLst/>
            </a:prstGeom>
            <a:noFill/>
            <a:ln w="9525">
              <a:noFill/>
              <a:miter lim="800000"/>
              <a:headEnd/>
              <a:tailEnd/>
            </a:ln>
          </p:spPr>
          <p:txBody>
            <a:bodyPr/>
            <a:lstStyle/>
            <a:p>
              <a:r>
                <a:rPr lang="cs-CZ" sz="1200" b="1" dirty="0">
                  <a:solidFill>
                    <a:srgbClr val="000000"/>
                  </a:solidFill>
                  <a:latin typeface="Arial" charset="0"/>
                </a:rPr>
                <a:t>Aktivní materiál</a:t>
              </a:r>
              <a:endParaRPr lang="cs-CZ" dirty="0">
                <a:solidFill>
                  <a:srgbClr val="000000"/>
                </a:solidFill>
                <a:latin typeface="Arial" charset="0"/>
              </a:endParaRPr>
            </a:p>
          </p:txBody>
        </p:sp>
        <p:sp>
          <p:nvSpPr>
            <p:cNvPr id="24" name="Text Box 25"/>
            <p:cNvSpPr txBox="1">
              <a:spLocks noChangeArrowheads="1"/>
            </p:cNvSpPr>
            <p:nvPr/>
          </p:nvSpPr>
          <p:spPr bwMode="auto">
            <a:xfrm>
              <a:off x="361" y="2307"/>
              <a:ext cx="737" cy="417"/>
            </a:xfrm>
            <a:prstGeom prst="rect">
              <a:avLst/>
            </a:prstGeom>
            <a:noFill/>
            <a:ln w="9525">
              <a:noFill/>
              <a:miter lim="800000"/>
              <a:headEnd/>
              <a:tailEnd/>
            </a:ln>
          </p:spPr>
          <p:txBody>
            <a:bodyPr/>
            <a:lstStyle/>
            <a:p>
              <a:r>
                <a:rPr lang="cs-CZ" sz="1200" b="1">
                  <a:solidFill>
                    <a:srgbClr val="000000"/>
                  </a:solidFill>
                  <a:latin typeface="Arial" charset="0"/>
                </a:rPr>
                <a:t>Zrcadlo</a:t>
              </a:r>
            </a:p>
            <a:p>
              <a:r>
                <a:rPr lang="cs-CZ" sz="1200" b="1">
                  <a:solidFill>
                    <a:srgbClr val="000000"/>
                  </a:solidFill>
                  <a:latin typeface="Arial" charset="0"/>
                </a:rPr>
                <a:t>100 %</a:t>
              </a:r>
              <a:endParaRPr lang="cs-CZ">
                <a:solidFill>
                  <a:srgbClr val="000000"/>
                </a:solidFill>
                <a:latin typeface="Arial" charset="0"/>
              </a:endParaRPr>
            </a:p>
          </p:txBody>
        </p:sp>
        <p:sp>
          <p:nvSpPr>
            <p:cNvPr id="25" name="Text Box 26"/>
            <p:cNvSpPr txBox="1">
              <a:spLocks noChangeArrowheads="1"/>
            </p:cNvSpPr>
            <p:nvPr/>
          </p:nvSpPr>
          <p:spPr bwMode="auto">
            <a:xfrm>
              <a:off x="751" y="3692"/>
              <a:ext cx="808" cy="267"/>
            </a:xfrm>
            <a:prstGeom prst="rect">
              <a:avLst/>
            </a:prstGeom>
            <a:noFill/>
            <a:ln w="9525">
              <a:noFill/>
              <a:miter lim="800000"/>
              <a:headEnd/>
              <a:tailEnd/>
            </a:ln>
          </p:spPr>
          <p:txBody>
            <a:bodyPr/>
            <a:lstStyle/>
            <a:p>
              <a:r>
                <a:rPr lang="cs-CZ" sz="1200" b="1">
                  <a:solidFill>
                    <a:srgbClr val="000000"/>
                  </a:solidFill>
                  <a:latin typeface="Arial" charset="0"/>
                </a:rPr>
                <a:t>Chlazení</a:t>
              </a:r>
              <a:endParaRPr lang="cs-CZ">
                <a:solidFill>
                  <a:srgbClr val="000000"/>
                </a:solidFill>
                <a:latin typeface="Arial" charset="0"/>
              </a:endParaRPr>
            </a:p>
          </p:txBody>
        </p:sp>
        <p:sp>
          <p:nvSpPr>
            <p:cNvPr id="26" name="Text Box 27"/>
            <p:cNvSpPr txBox="1">
              <a:spLocks noChangeArrowheads="1"/>
            </p:cNvSpPr>
            <p:nvPr/>
          </p:nvSpPr>
          <p:spPr bwMode="auto">
            <a:xfrm>
              <a:off x="2774" y="3630"/>
              <a:ext cx="1241" cy="417"/>
            </a:xfrm>
            <a:prstGeom prst="rect">
              <a:avLst/>
            </a:prstGeom>
            <a:noFill/>
            <a:ln w="9525">
              <a:noFill/>
              <a:miter lim="800000"/>
              <a:headEnd/>
              <a:tailEnd/>
            </a:ln>
          </p:spPr>
          <p:txBody>
            <a:bodyPr/>
            <a:lstStyle/>
            <a:p>
              <a:r>
                <a:rPr lang="cs-CZ" sz="1200" b="1">
                  <a:solidFill>
                    <a:srgbClr val="000000"/>
                  </a:solidFill>
                  <a:latin typeface="Arial" charset="0"/>
                </a:rPr>
                <a:t>Řídící jednotka</a:t>
              </a:r>
            </a:p>
            <a:p>
              <a:r>
                <a:rPr lang="cs-CZ" sz="1200" b="1">
                  <a:solidFill>
                    <a:srgbClr val="000000"/>
                  </a:solidFill>
                  <a:latin typeface="Arial" charset="0"/>
                </a:rPr>
                <a:t>Zdroj buzení</a:t>
              </a:r>
              <a:endParaRPr lang="cs-CZ">
                <a:solidFill>
                  <a:srgbClr val="000000"/>
                </a:solidFill>
                <a:latin typeface="Arial" charset="0"/>
              </a:endParaRPr>
            </a:p>
          </p:txBody>
        </p:sp>
        <p:sp>
          <p:nvSpPr>
            <p:cNvPr id="27" name="Text Box 28"/>
            <p:cNvSpPr txBox="1">
              <a:spLocks noChangeArrowheads="1"/>
            </p:cNvSpPr>
            <p:nvPr/>
          </p:nvSpPr>
          <p:spPr bwMode="auto">
            <a:xfrm>
              <a:off x="4545" y="2023"/>
              <a:ext cx="1215" cy="266"/>
            </a:xfrm>
            <a:prstGeom prst="rect">
              <a:avLst/>
            </a:prstGeom>
            <a:noFill/>
            <a:ln w="9525">
              <a:noFill/>
              <a:miter lim="800000"/>
              <a:headEnd/>
              <a:tailEnd/>
            </a:ln>
          </p:spPr>
          <p:txBody>
            <a:bodyPr/>
            <a:lstStyle/>
            <a:p>
              <a:r>
                <a:rPr lang="cs-CZ" sz="1200" b="1">
                  <a:solidFill>
                    <a:srgbClr val="000000"/>
                  </a:solidFill>
                  <a:latin typeface="Arial" charset="0"/>
                </a:rPr>
                <a:t>Výstupní záření</a:t>
              </a:r>
              <a:endParaRPr lang="cs-CZ">
                <a:solidFill>
                  <a:srgbClr val="000000"/>
                </a:solidFill>
                <a:latin typeface="Arial" charset="0"/>
              </a:endParaRPr>
            </a:p>
          </p:txBody>
        </p:sp>
        <p:sp>
          <p:nvSpPr>
            <p:cNvPr id="28" name="Text Box 29"/>
            <p:cNvSpPr txBox="1">
              <a:spLocks noChangeArrowheads="1"/>
            </p:cNvSpPr>
            <p:nvPr/>
          </p:nvSpPr>
          <p:spPr bwMode="auto">
            <a:xfrm>
              <a:off x="3546" y="2307"/>
              <a:ext cx="730" cy="417"/>
            </a:xfrm>
            <a:prstGeom prst="rect">
              <a:avLst/>
            </a:prstGeom>
            <a:noFill/>
            <a:ln w="9525">
              <a:noFill/>
              <a:miter lim="800000"/>
              <a:headEnd/>
              <a:tailEnd/>
            </a:ln>
          </p:spPr>
          <p:txBody>
            <a:bodyPr/>
            <a:lstStyle/>
            <a:p>
              <a:r>
                <a:rPr lang="cs-CZ" sz="1200" b="1">
                  <a:solidFill>
                    <a:srgbClr val="000000"/>
                  </a:solidFill>
                  <a:latin typeface="Arial" charset="0"/>
                </a:rPr>
                <a:t>Zrcadlo</a:t>
              </a:r>
            </a:p>
            <a:p>
              <a:r>
                <a:rPr lang="cs-CZ" sz="1200" b="1">
                  <a:solidFill>
                    <a:srgbClr val="000000"/>
                  </a:solidFill>
                  <a:latin typeface="Arial" charset="0"/>
                </a:rPr>
                <a:t>8 - 90 %</a:t>
              </a:r>
              <a:endParaRPr lang="cs-CZ">
                <a:solidFill>
                  <a:srgbClr val="000000"/>
                </a:solidFill>
                <a:latin typeface="Arial" charset="0"/>
              </a:endParaRPr>
            </a:p>
          </p:txBody>
        </p:sp>
      </p:grpSp>
      <p:sp>
        <p:nvSpPr>
          <p:cNvPr id="32" name="Line 18"/>
          <p:cNvSpPr>
            <a:spLocks noChangeShapeType="1"/>
          </p:cNvSpPr>
          <p:nvPr/>
        </p:nvSpPr>
        <p:spPr bwMode="auto">
          <a:xfrm>
            <a:off x="1115616" y="2204864"/>
            <a:ext cx="4392488" cy="0"/>
          </a:xfrm>
          <a:prstGeom prst="line">
            <a:avLst/>
          </a:prstGeom>
          <a:noFill/>
          <a:ln w="9525">
            <a:solidFill>
              <a:srgbClr val="000000"/>
            </a:solidFill>
            <a:round/>
            <a:headEnd/>
            <a:tailEnd/>
          </a:ln>
        </p:spPr>
        <p:txBody>
          <a:bodyPr/>
          <a:lstStyle/>
          <a:p>
            <a:endParaRPr lang="cs-CZ"/>
          </a:p>
        </p:txBody>
      </p:sp>
      <p:sp>
        <p:nvSpPr>
          <p:cNvPr id="33" name="Line 19"/>
          <p:cNvSpPr>
            <a:spLocks noChangeShapeType="1"/>
          </p:cNvSpPr>
          <p:nvPr/>
        </p:nvSpPr>
        <p:spPr bwMode="auto">
          <a:xfrm>
            <a:off x="1115616" y="2204864"/>
            <a:ext cx="0" cy="216024"/>
          </a:xfrm>
          <a:prstGeom prst="line">
            <a:avLst/>
          </a:prstGeom>
          <a:noFill/>
          <a:ln w="9525">
            <a:solidFill>
              <a:srgbClr val="000000"/>
            </a:solidFill>
            <a:round/>
            <a:headEnd/>
            <a:tailEnd type="triangle" w="med" len="med"/>
          </a:ln>
        </p:spPr>
        <p:txBody>
          <a:bodyPr/>
          <a:lstStyle/>
          <a:p>
            <a:endParaRPr lang="cs-CZ"/>
          </a:p>
        </p:txBody>
      </p:sp>
      <p:sp>
        <p:nvSpPr>
          <p:cNvPr id="34" name="Line 20"/>
          <p:cNvSpPr>
            <a:spLocks noChangeShapeType="1"/>
          </p:cNvSpPr>
          <p:nvPr/>
        </p:nvSpPr>
        <p:spPr bwMode="auto">
          <a:xfrm>
            <a:off x="5508104" y="2204864"/>
            <a:ext cx="0" cy="216024"/>
          </a:xfrm>
          <a:prstGeom prst="line">
            <a:avLst/>
          </a:prstGeom>
          <a:noFill/>
          <a:ln w="9525">
            <a:solidFill>
              <a:srgbClr val="000000"/>
            </a:solidFill>
            <a:round/>
            <a:headEnd/>
            <a:tailEnd type="triangle" w="med" len="med"/>
          </a:ln>
        </p:spPr>
        <p:txBody>
          <a:bodyPr/>
          <a:lstStyle/>
          <a:p>
            <a:endParaRPr lang="cs-CZ"/>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He-Ne laser</a:t>
            </a:r>
            <a:endParaRPr lang="cs-CZ" dirty="0"/>
          </a:p>
        </p:txBody>
      </p:sp>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071DF668-8B4E-49CD-A681-CFE1090E4264}" type="slidenum">
              <a:rPr lang="cs-CZ" smtClean="0"/>
              <a:pPr>
                <a:defRPr/>
              </a:pPr>
              <a:t>30</a:t>
            </a:fld>
            <a:endParaRPr lang="cs-CZ"/>
          </a:p>
        </p:txBody>
      </p:sp>
      <p:pic>
        <p:nvPicPr>
          <p:cNvPr id="56326" name="Obrázek 9" descr="Laser_DSC09088.jpg"/>
          <p:cNvPicPr>
            <a:picLocks noChangeAspect="1"/>
          </p:cNvPicPr>
          <p:nvPr/>
        </p:nvPicPr>
        <p:blipFill>
          <a:blip r:embed="rId2" cstate="print"/>
          <a:srcRect/>
          <a:stretch>
            <a:fillRect/>
          </a:stretch>
        </p:blipFill>
        <p:spPr bwMode="auto">
          <a:xfrm>
            <a:off x="2016125" y="1368425"/>
            <a:ext cx="4999038" cy="4929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Dusíkový laser</a:t>
            </a:r>
            <a:endParaRPr lang="cs-CZ" dirty="0"/>
          </a:p>
        </p:txBody>
      </p:sp>
      <p:pic>
        <p:nvPicPr>
          <p:cNvPr id="57347" name="Zástupný symbol pro obsah 7" descr="N2laser1.tiff"/>
          <p:cNvPicPr>
            <a:picLocks noGrp="1" noChangeAspect="1"/>
          </p:cNvPicPr>
          <p:nvPr>
            <p:ph sz="half" idx="1"/>
          </p:nvPr>
        </p:nvPicPr>
        <p:blipFill>
          <a:blip r:embed="rId2" cstate="print">
            <a:duotone>
              <a:prstClr val="black"/>
              <a:srgbClr val="D9C3A5">
                <a:tint val="50000"/>
                <a:satMod val="180000"/>
              </a:srgbClr>
            </a:duotone>
            <a:lum contrast="10000"/>
          </a:blip>
          <a:srcRect r="33018" b="48138"/>
          <a:stretch>
            <a:fillRect/>
          </a:stretch>
        </p:blipFill>
        <p:spPr>
          <a:xfrm>
            <a:off x="179512" y="1556792"/>
            <a:ext cx="3597275" cy="3733800"/>
          </a:xfrm>
        </p:spPr>
      </p:pic>
      <p:pic>
        <p:nvPicPr>
          <p:cNvPr id="57348" name="Zástupný symbol pro obsah 10" descr="N2laser1.tiff"/>
          <p:cNvPicPr>
            <a:picLocks noGrp="1" noChangeAspect="1"/>
          </p:cNvPicPr>
          <p:nvPr>
            <p:ph sz="half" idx="2"/>
          </p:nvPr>
        </p:nvPicPr>
        <p:blipFill>
          <a:blip r:embed="rId2" cstate="print">
            <a:duotone>
              <a:prstClr val="black"/>
              <a:srgbClr val="D9C3A5">
                <a:tint val="50000"/>
                <a:satMod val="180000"/>
              </a:srgbClr>
            </a:duotone>
            <a:lum contrast="10000"/>
          </a:blip>
          <a:srcRect t="49712"/>
          <a:stretch>
            <a:fillRect/>
          </a:stretch>
        </p:blipFill>
        <p:spPr>
          <a:xfrm>
            <a:off x="3851921" y="1556792"/>
            <a:ext cx="4680519" cy="3762375"/>
          </a:xfrm>
        </p:spPr>
      </p:pic>
      <p:sp>
        <p:nvSpPr>
          <p:cNvPr id="5" name="Zástupný symbol pro datum 4"/>
          <p:cNvSpPr>
            <a:spLocks noGrp="1"/>
          </p:cNvSpPr>
          <p:nvPr>
            <p:ph type="dt" sz="quarter" idx="10"/>
          </p:nvPr>
        </p:nvSpPr>
        <p:spPr/>
        <p:txBody>
          <a:bodyPr/>
          <a:lstStyle/>
          <a:p>
            <a:pPr>
              <a:defRPr/>
            </a:pPr>
            <a:r>
              <a:rPr lang="cs-CZ" smtClean="0"/>
              <a:t>2010</a:t>
            </a:r>
            <a:endParaRPr lang="cs-CZ" dirty="0"/>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3EBAD232-1E25-432C-AE1D-9FC7D6C62241}" type="slidenum">
              <a:rPr lang="cs-CZ" smtClean="0"/>
              <a:pPr>
                <a:defRPr/>
              </a:pPr>
              <a:t>31</a:t>
            </a:fld>
            <a:endParaRPr lang="cs-CZ"/>
          </a:p>
        </p:txBody>
      </p:sp>
      <p:sp>
        <p:nvSpPr>
          <p:cNvPr id="57352" name="TextovéPole 11"/>
          <p:cNvSpPr txBox="1">
            <a:spLocks noChangeArrowheads="1"/>
          </p:cNvSpPr>
          <p:nvPr/>
        </p:nvSpPr>
        <p:spPr bwMode="auto">
          <a:xfrm>
            <a:off x="322263" y="5419725"/>
            <a:ext cx="3589337" cy="646113"/>
          </a:xfrm>
          <a:prstGeom prst="rect">
            <a:avLst/>
          </a:prstGeom>
          <a:noFill/>
          <a:ln w="9525">
            <a:noFill/>
            <a:miter lim="800000"/>
            <a:headEnd/>
            <a:tailEnd/>
          </a:ln>
        </p:spPr>
        <p:txBody>
          <a:bodyPr wrap="none">
            <a:spAutoFit/>
          </a:bodyPr>
          <a:lstStyle/>
          <a:p>
            <a:pPr algn="ctr"/>
            <a:r>
              <a:rPr lang="cs-CZ" dirty="0"/>
              <a:t>Schéma energetických hladin</a:t>
            </a:r>
          </a:p>
          <a:p>
            <a:pPr algn="ctr"/>
            <a:r>
              <a:rPr lang="cs-CZ" dirty="0"/>
              <a:t>molekuly dusíku</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CO</a:t>
            </a:r>
            <a:r>
              <a:rPr lang="cs-CZ" baseline="-25000" dirty="0" smtClean="0"/>
              <a:t>2 </a:t>
            </a:r>
            <a:r>
              <a:rPr lang="cs-CZ" dirty="0" smtClean="0"/>
              <a:t>laser</a:t>
            </a:r>
            <a:endParaRPr lang="cs-CZ" dirty="0"/>
          </a:p>
        </p:txBody>
      </p:sp>
      <p:pic>
        <p:nvPicPr>
          <p:cNvPr id="58371" name="Zástupný symbol pro obsah 8" descr="co2laser1.tiff"/>
          <p:cNvPicPr>
            <a:picLocks noGrp="1" noChangeAspect="1"/>
          </p:cNvPicPr>
          <p:nvPr>
            <p:ph sz="half" idx="2"/>
          </p:nvPr>
        </p:nvPicPr>
        <p:blipFill>
          <a:blip r:embed="rId2" cstate="print">
            <a:duotone>
              <a:prstClr val="black"/>
              <a:srgbClr val="D9C3A5">
                <a:tint val="50000"/>
                <a:satMod val="180000"/>
              </a:srgbClr>
            </a:duotone>
            <a:lum contrast="10000"/>
          </a:blip>
          <a:srcRect l="7909" t="68439" r="3096" b="3969"/>
          <a:stretch>
            <a:fillRect/>
          </a:stretch>
        </p:blipFill>
        <p:spPr>
          <a:xfrm>
            <a:off x="179512" y="4221088"/>
            <a:ext cx="4494783" cy="1968500"/>
          </a:xfrm>
        </p:spPr>
      </p:pic>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dirty="0"/>
          </a:p>
        </p:txBody>
      </p:sp>
      <p:sp>
        <p:nvSpPr>
          <p:cNvPr id="7" name="Zástupný symbol pro číslo snímku 6"/>
          <p:cNvSpPr>
            <a:spLocks noGrp="1"/>
          </p:cNvSpPr>
          <p:nvPr>
            <p:ph type="sldNum" sz="quarter" idx="12"/>
          </p:nvPr>
        </p:nvSpPr>
        <p:spPr/>
        <p:txBody>
          <a:bodyPr/>
          <a:lstStyle/>
          <a:p>
            <a:pPr>
              <a:defRPr/>
            </a:pPr>
            <a:fld id="{267AA21C-DF45-454A-A3A3-8DAAD1BBB431}" type="slidenum">
              <a:rPr lang="cs-CZ" smtClean="0"/>
              <a:pPr>
                <a:defRPr/>
              </a:pPr>
              <a:t>32</a:t>
            </a:fld>
            <a:endParaRPr lang="cs-CZ"/>
          </a:p>
        </p:txBody>
      </p:sp>
      <p:pic>
        <p:nvPicPr>
          <p:cNvPr id="58375" name="Picture 2"/>
          <p:cNvPicPr>
            <a:picLocks noChangeAspect="1" noChangeArrowheads="1"/>
          </p:cNvPicPr>
          <p:nvPr/>
        </p:nvPicPr>
        <p:blipFill>
          <a:blip r:embed="rId3" cstate="print">
            <a:duotone>
              <a:prstClr val="black"/>
              <a:srgbClr val="D9C3A5">
                <a:tint val="50000"/>
                <a:satMod val="180000"/>
              </a:srgbClr>
            </a:duotone>
            <a:lum contrast="10000"/>
          </a:blip>
          <a:srcRect l="2412" t="8006" r="2049"/>
          <a:stretch>
            <a:fillRect/>
          </a:stretch>
        </p:blipFill>
        <p:spPr bwMode="auto">
          <a:xfrm>
            <a:off x="142875" y="1409700"/>
            <a:ext cx="4501133" cy="1873250"/>
          </a:xfrm>
          <a:prstGeom prst="rect">
            <a:avLst/>
          </a:prstGeom>
          <a:noFill/>
          <a:ln w="9525">
            <a:noFill/>
            <a:miter lim="800000"/>
            <a:headEnd/>
            <a:tailEnd/>
          </a:ln>
        </p:spPr>
      </p:pic>
      <p:pic>
        <p:nvPicPr>
          <p:cNvPr id="58376" name="Picture 3"/>
          <p:cNvPicPr>
            <a:picLocks noChangeAspect="1" noChangeArrowheads="1"/>
          </p:cNvPicPr>
          <p:nvPr/>
        </p:nvPicPr>
        <p:blipFill>
          <a:blip r:embed="rId4" cstate="print">
            <a:duotone>
              <a:prstClr val="black"/>
              <a:srgbClr val="D9C3A5">
                <a:tint val="50000"/>
                <a:satMod val="180000"/>
              </a:srgbClr>
            </a:duotone>
            <a:lum contrast="10000"/>
          </a:blip>
          <a:srcRect l="4706" r="3171"/>
          <a:stretch>
            <a:fillRect/>
          </a:stretch>
        </p:blipFill>
        <p:spPr bwMode="auto">
          <a:xfrm>
            <a:off x="4716016" y="1412776"/>
            <a:ext cx="3960440" cy="4162425"/>
          </a:xfrm>
          <a:prstGeom prst="rect">
            <a:avLst/>
          </a:prstGeom>
          <a:noFill/>
          <a:ln w="9525">
            <a:noFill/>
            <a:miter lim="800000"/>
            <a:headEnd/>
            <a:tailEnd/>
          </a:ln>
        </p:spPr>
      </p:pic>
      <p:sp>
        <p:nvSpPr>
          <p:cNvPr id="58377" name="TextovéPole 11"/>
          <p:cNvSpPr txBox="1">
            <a:spLocks noChangeArrowheads="1"/>
          </p:cNvSpPr>
          <p:nvPr/>
        </p:nvSpPr>
        <p:spPr bwMode="auto">
          <a:xfrm>
            <a:off x="142875" y="3432175"/>
            <a:ext cx="4645149" cy="646331"/>
          </a:xfrm>
          <a:prstGeom prst="rect">
            <a:avLst/>
          </a:prstGeom>
          <a:noFill/>
          <a:ln w="9525">
            <a:noFill/>
            <a:miter lim="800000"/>
            <a:headEnd/>
            <a:tailEnd/>
          </a:ln>
        </p:spPr>
        <p:txBody>
          <a:bodyPr wrap="square">
            <a:spAutoFit/>
          </a:bodyPr>
          <a:lstStyle/>
          <a:p>
            <a:pPr algn="ctr"/>
            <a:r>
              <a:rPr lang="cs-CZ" dirty="0"/>
              <a:t>Průběh intenzity emisních čar CO</a:t>
            </a:r>
            <a:r>
              <a:rPr lang="cs-CZ" baseline="-25000" dirty="0"/>
              <a:t>2 </a:t>
            </a:r>
            <a:r>
              <a:rPr lang="cs-CZ" dirty="0"/>
              <a:t>laseru</a:t>
            </a:r>
          </a:p>
        </p:txBody>
      </p:sp>
      <p:sp>
        <p:nvSpPr>
          <p:cNvPr id="58378" name="TextovéPole 12"/>
          <p:cNvSpPr txBox="1">
            <a:spLocks noChangeArrowheads="1"/>
          </p:cNvSpPr>
          <p:nvPr/>
        </p:nvSpPr>
        <p:spPr bwMode="auto">
          <a:xfrm>
            <a:off x="4788024" y="5661248"/>
            <a:ext cx="3949700" cy="646113"/>
          </a:xfrm>
          <a:prstGeom prst="rect">
            <a:avLst/>
          </a:prstGeom>
          <a:noFill/>
          <a:ln w="9525">
            <a:noFill/>
            <a:miter lim="800000"/>
            <a:headEnd/>
            <a:tailEnd/>
          </a:ln>
        </p:spPr>
        <p:txBody>
          <a:bodyPr>
            <a:spAutoFit/>
          </a:bodyPr>
          <a:lstStyle/>
          <a:p>
            <a:pPr algn="ctr"/>
            <a:r>
              <a:rPr lang="cs-CZ" dirty="0"/>
              <a:t>Selekce vlnových délek a </a:t>
            </a:r>
          </a:p>
          <a:p>
            <a:pPr algn="ctr"/>
            <a:r>
              <a:rPr lang="cs-CZ" dirty="0"/>
              <a:t>vyvazování svazku</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793750"/>
          </a:xfrm>
        </p:spPr>
        <p:txBody>
          <a:bodyPr/>
          <a:lstStyle/>
          <a:p>
            <a:pPr>
              <a:defRPr/>
            </a:pPr>
            <a:r>
              <a:rPr lang="cs-CZ" sz="4000" dirty="0" smtClean="0"/>
              <a:t>Energetické schéma CO</a:t>
            </a:r>
            <a:r>
              <a:rPr lang="cs-CZ" sz="4000" baseline="-25000" dirty="0" smtClean="0"/>
              <a:t>2 </a:t>
            </a:r>
            <a:r>
              <a:rPr lang="cs-CZ" sz="4000" dirty="0" smtClean="0"/>
              <a:t>laseru</a:t>
            </a:r>
            <a:endParaRPr lang="cs-CZ" sz="4000" dirty="0"/>
          </a:p>
        </p:txBody>
      </p:sp>
      <p:pic>
        <p:nvPicPr>
          <p:cNvPr id="59395" name="Zástupný symbol pro obsah 7" descr="co2laser1.tiff"/>
          <p:cNvPicPr>
            <a:picLocks noGrp="1" noChangeAspect="1"/>
          </p:cNvPicPr>
          <p:nvPr>
            <p:ph sz="half" idx="2"/>
          </p:nvPr>
        </p:nvPicPr>
        <p:blipFill>
          <a:blip r:embed="rId2" cstate="print">
            <a:duotone>
              <a:prstClr val="black"/>
              <a:srgbClr val="D9C3A5">
                <a:tint val="50000"/>
                <a:satMod val="180000"/>
              </a:srgbClr>
            </a:duotone>
            <a:lum contrast="10000"/>
          </a:blip>
          <a:srcRect b="32588"/>
          <a:stretch>
            <a:fillRect/>
          </a:stretch>
        </p:blipFill>
        <p:spPr>
          <a:xfrm>
            <a:off x="1220788" y="1038225"/>
            <a:ext cx="6267450" cy="5391150"/>
          </a:xfrm>
        </p:spPr>
      </p:pic>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C475D9FA-E61B-404C-8F6A-B0F15AC5D671}" type="slidenum">
              <a:rPr lang="cs-CZ" smtClean="0"/>
              <a:pPr>
                <a:defRPr/>
              </a:pPr>
              <a:t>33</a:t>
            </a:fld>
            <a:endParaRPr lang="cs-CZ"/>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4"/>
          <p:cNvSpPr>
            <a:spLocks noGrp="1"/>
          </p:cNvSpPr>
          <p:nvPr>
            <p:ph type="dt" sz="quarter" idx="10"/>
          </p:nvPr>
        </p:nvSpPr>
        <p:spPr/>
        <p:txBody>
          <a:bodyPr/>
          <a:lstStyle/>
          <a:p>
            <a:pPr>
              <a:defRPr/>
            </a:pPr>
            <a:r>
              <a:rPr lang="cs-CZ" smtClean="0"/>
              <a:t>2010</a:t>
            </a:r>
            <a:endParaRPr lang="cs-CZ"/>
          </a:p>
        </p:txBody>
      </p:sp>
      <p:sp>
        <p:nvSpPr>
          <p:cNvPr id="7" name="Zástupný symbol pro zápatí 5"/>
          <p:cNvSpPr>
            <a:spLocks noGrp="1"/>
          </p:cNvSpPr>
          <p:nvPr>
            <p:ph type="ftr" sz="quarter" idx="11"/>
          </p:nvPr>
        </p:nvSpPr>
        <p:spPr/>
        <p:txBody>
          <a:bodyPr/>
          <a:lstStyle/>
          <a:p>
            <a:pPr>
              <a:defRPr/>
            </a:pPr>
            <a:r>
              <a:rPr lang="cs-CZ" smtClean="0"/>
              <a:t>prof. Otruba</a:t>
            </a:r>
            <a:endParaRPr lang="cs-CZ"/>
          </a:p>
        </p:txBody>
      </p:sp>
      <p:sp>
        <p:nvSpPr>
          <p:cNvPr id="8" name="Zástupný symbol pro číslo snímku 6"/>
          <p:cNvSpPr>
            <a:spLocks noGrp="1"/>
          </p:cNvSpPr>
          <p:nvPr>
            <p:ph type="sldNum" sz="quarter" idx="12"/>
          </p:nvPr>
        </p:nvSpPr>
        <p:spPr/>
        <p:txBody>
          <a:bodyPr/>
          <a:lstStyle/>
          <a:p>
            <a:pPr>
              <a:defRPr/>
            </a:pPr>
            <a:fld id="{1D66482E-8D2C-4F98-A60A-1ECAC00BC563}" type="slidenum">
              <a:rPr lang="cs-CZ"/>
              <a:pPr>
                <a:defRPr/>
              </a:pPr>
              <a:t>34</a:t>
            </a:fld>
            <a:endParaRPr lang="cs-CZ"/>
          </a:p>
        </p:txBody>
      </p:sp>
      <p:sp>
        <p:nvSpPr>
          <p:cNvPr id="112642" name="Rectangle 2"/>
          <p:cNvSpPr>
            <a:spLocks noGrp="1" noChangeArrowheads="1"/>
          </p:cNvSpPr>
          <p:nvPr>
            <p:ph type="title"/>
          </p:nvPr>
        </p:nvSpPr>
        <p:spPr/>
        <p:txBody>
          <a:bodyPr/>
          <a:lstStyle/>
          <a:p>
            <a:pPr eaLnBrk="1" hangingPunct="1">
              <a:defRPr/>
            </a:pPr>
            <a:r>
              <a:rPr lang="cs-CZ" dirty="0" err="1" smtClean="0"/>
              <a:t>Excimer</a:t>
            </a:r>
            <a:endParaRPr lang="cs-CZ" dirty="0" smtClean="0"/>
          </a:p>
        </p:txBody>
      </p:sp>
      <p:sp>
        <p:nvSpPr>
          <p:cNvPr id="112644" name="Rectangle 4"/>
          <p:cNvSpPr>
            <a:spLocks noGrp="1" noChangeArrowheads="1"/>
          </p:cNvSpPr>
          <p:nvPr>
            <p:ph type="body" sz="half" idx="1"/>
          </p:nvPr>
        </p:nvSpPr>
        <p:spPr>
          <a:xfrm>
            <a:off x="457200" y="1600200"/>
            <a:ext cx="3826768" cy="4530725"/>
          </a:xfrm>
        </p:spPr>
        <p:txBody>
          <a:bodyPr/>
          <a:lstStyle/>
          <a:p>
            <a:pPr eaLnBrk="1" hangingPunct="1">
              <a:lnSpc>
                <a:spcPct val="90000"/>
              </a:lnSpc>
              <a:defRPr/>
            </a:pPr>
            <a:r>
              <a:rPr lang="cs-CZ" sz="2400" dirty="0" err="1" smtClean="0"/>
              <a:t>Excimer</a:t>
            </a:r>
            <a:r>
              <a:rPr lang="cs-CZ" sz="2400" dirty="0" smtClean="0"/>
              <a:t> –nestabilní molekula vznikající na přechodnou dobu v důsledku působení excitovaného atomu (molekuly) s atomem (molekulou) v základním stavu. Po přechodu </a:t>
            </a:r>
            <a:r>
              <a:rPr lang="cs-CZ" sz="2400" dirty="0" err="1" smtClean="0"/>
              <a:t>excimeru</a:t>
            </a:r>
            <a:r>
              <a:rPr lang="cs-CZ" sz="2400" dirty="0" smtClean="0"/>
              <a:t> do základního stavu (vyzáření fotonu) dojde během 10</a:t>
            </a:r>
            <a:r>
              <a:rPr lang="cs-CZ" sz="2400" baseline="30000" dirty="0" smtClean="0"/>
              <a:t>-14</a:t>
            </a:r>
            <a:r>
              <a:rPr lang="cs-CZ" sz="2400" dirty="0" smtClean="0"/>
              <a:t>s k disociaci </a:t>
            </a:r>
          </a:p>
        </p:txBody>
      </p:sp>
      <p:pic>
        <p:nvPicPr>
          <p:cNvPr id="60423" name="Picture 6" descr="excimer_graf"/>
          <p:cNvPicPr>
            <a:picLocks noGrp="1" noChangeAspect="1" noChangeArrowheads="1"/>
          </p:cNvPicPr>
          <p:nvPr>
            <p:ph sz="half" idx="2"/>
          </p:nvPr>
        </p:nvPicPr>
        <p:blipFill>
          <a:blip r:embed="rId2" cstate="print">
            <a:duotone>
              <a:prstClr val="black"/>
              <a:srgbClr val="D9C3A5">
                <a:tint val="50000"/>
                <a:satMod val="180000"/>
              </a:srgbClr>
            </a:duotone>
            <a:lum contrast="40000"/>
          </a:blip>
          <a:srcRect/>
          <a:stretch>
            <a:fillRect/>
          </a:stretch>
        </p:blipFill>
        <p:spPr>
          <a:xfrm>
            <a:off x="4355976" y="1628800"/>
            <a:ext cx="4038600" cy="3127375"/>
          </a:xfrm>
        </p:spPr>
      </p:pic>
      <p:sp>
        <p:nvSpPr>
          <p:cNvPr id="60424" name="Text Box 7"/>
          <p:cNvSpPr txBox="1">
            <a:spLocks noChangeArrowheads="1"/>
          </p:cNvSpPr>
          <p:nvPr/>
        </p:nvSpPr>
        <p:spPr bwMode="auto">
          <a:xfrm>
            <a:off x="4645025" y="4924425"/>
            <a:ext cx="3884613" cy="1190625"/>
          </a:xfrm>
          <a:prstGeom prst="rect">
            <a:avLst/>
          </a:prstGeom>
          <a:noFill/>
          <a:ln w="9525" algn="ctr">
            <a:noFill/>
            <a:miter lim="800000"/>
            <a:headEnd/>
            <a:tailEnd/>
          </a:ln>
        </p:spPr>
        <p:txBody>
          <a:bodyPr>
            <a:spAutoFit/>
          </a:bodyPr>
          <a:lstStyle/>
          <a:p>
            <a:r>
              <a:rPr lang="cs-CZ" dirty="0"/>
              <a:t>Závislost potenciální energie E </a:t>
            </a:r>
          </a:p>
          <a:p>
            <a:r>
              <a:rPr lang="cs-CZ" dirty="0"/>
              <a:t>soustavy atomů (molekul) A, B, </a:t>
            </a:r>
          </a:p>
          <a:p>
            <a:r>
              <a:rPr lang="cs-CZ" dirty="0"/>
              <a:t>vytvářejících </a:t>
            </a:r>
            <a:r>
              <a:rPr lang="cs-CZ" dirty="0" err="1"/>
              <a:t>excimer</a:t>
            </a:r>
            <a:r>
              <a:rPr lang="cs-CZ" dirty="0"/>
              <a:t>, na jejich </a:t>
            </a:r>
          </a:p>
          <a:p>
            <a:r>
              <a:rPr lang="cs-CZ" dirty="0"/>
              <a:t>vzdálenosti R</a:t>
            </a:r>
            <a:r>
              <a:rPr lang="cs-CZ" baseline="-25000" dirty="0"/>
              <a:t>AB</a:t>
            </a:r>
            <a:endParaRPr lang="cs-CZ"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adpis 12"/>
          <p:cNvSpPr>
            <a:spLocks noGrp="1"/>
          </p:cNvSpPr>
          <p:nvPr>
            <p:ph type="title"/>
          </p:nvPr>
        </p:nvSpPr>
        <p:spPr/>
        <p:txBody>
          <a:bodyPr/>
          <a:lstStyle/>
          <a:p>
            <a:pPr>
              <a:defRPr/>
            </a:pPr>
            <a:r>
              <a:rPr lang="cs-CZ" dirty="0" err="1" smtClean="0"/>
              <a:t>KrF</a:t>
            </a:r>
            <a:r>
              <a:rPr lang="cs-CZ" dirty="0" smtClean="0"/>
              <a:t> </a:t>
            </a:r>
            <a:r>
              <a:rPr lang="cs-CZ" dirty="0" err="1" smtClean="0"/>
              <a:t>exciplexový</a:t>
            </a:r>
            <a:r>
              <a:rPr lang="cs-CZ" dirty="0" smtClean="0"/>
              <a:t> laser</a:t>
            </a:r>
            <a:endParaRPr lang="cs-CZ" dirty="0"/>
          </a:p>
        </p:txBody>
      </p:sp>
      <p:pic>
        <p:nvPicPr>
          <p:cNvPr id="8" name="Zástupný symbol pro obsah 7" descr="KrFlaser.tiff"/>
          <p:cNvPicPr>
            <a:picLocks noGrp="1" noChangeAspect="1"/>
          </p:cNvPicPr>
          <p:nvPr>
            <p:ph sz="half" idx="1"/>
          </p:nvPr>
        </p:nvPicPr>
        <p:blipFill>
          <a:blip r:embed="rId3" cstate="print">
            <a:duotone>
              <a:prstClr val="black"/>
              <a:srgbClr val="D9C3A5">
                <a:tint val="50000"/>
                <a:satMod val="180000"/>
              </a:srgbClr>
            </a:duotone>
            <a:lum contrast="10000"/>
          </a:blip>
          <a:srcRect t="24566" r="3592" b="10350"/>
          <a:stretch>
            <a:fillRect/>
          </a:stretch>
        </p:blipFill>
        <p:spPr>
          <a:xfrm>
            <a:off x="4499992" y="1484784"/>
            <a:ext cx="4248472" cy="4032448"/>
          </a:xfrm>
          <a:solidFill>
            <a:schemeClr val="accent1">
              <a:alpha val="79000"/>
            </a:schemeClr>
          </a:solidFill>
        </p:spPr>
      </p:pic>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3A117177-3CF5-40DE-B8B7-A07216C7079D}" type="slidenum">
              <a:rPr lang="cs-CZ" smtClean="0"/>
              <a:pPr>
                <a:defRPr/>
              </a:pPr>
              <a:t>35</a:t>
            </a:fld>
            <a:endParaRPr lang="cs-CZ"/>
          </a:p>
        </p:txBody>
      </p:sp>
      <p:graphicFrame>
        <p:nvGraphicFramePr>
          <p:cNvPr id="3074" name="Zástupný symbol pro obsah 14"/>
          <p:cNvGraphicFramePr>
            <a:graphicFrameLocks noGrp="1" noChangeAspect="1"/>
          </p:cNvGraphicFramePr>
          <p:nvPr>
            <p:ph sz="half" idx="2"/>
          </p:nvPr>
        </p:nvGraphicFramePr>
        <p:xfrm>
          <a:off x="419100" y="1979613"/>
          <a:ext cx="3792860" cy="1594251"/>
        </p:xfrm>
        <a:graphic>
          <a:graphicData uri="http://schemas.openxmlformats.org/presentationml/2006/ole">
            <mc:AlternateContent xmlns:mc="http://schemas.openxmlformats.org/markup-compatibility/2006">
              <mc:Choice xmlns:v="urn:schemas-microsoft-com:vml" Requires="v">
                <p:oleObj spid="_x0000_s1031" name="Rovnice" r:id="rId4" imgW="1803240" imgH="698400" progId="Equation.3">
                  <p:embed/>
                </p:oleObj>
              </mc:Choice>
              <mc:Fallback>
                <p:oleObj name="Rovnice" r:id="rId4" imgW="1803240" imgH="698400" progId="Equation.3">
                  <p:embed/>
                  <p:pic>
                    <p:nvPicPr>
                      <p:cNvPr id="0" name="Zástupný symbol pro obsah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1979613"/>
                        <a:ext cx="3792860" cy="1594251"/>
                      </a:xfrm>
                      <a:prstGeom prst="rect">
                        <a:avLst/>
                      </a:prstGeom>
                      <a:noFill/>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3080" name="TextovéPole 15"/>
          <p:cNvSpPr txBox="1">
            <a:spLocks noChangeArrowheads="1"/>
          </p:cNvSpPr>
          <p:nvPr/>
        </p:nvSpPr>
        <p:spPr bwMode="auto">
          <a:xfrm>
            <a:off x="404813" y="3740150"/>
            <a:ext cx="4062412" cy="1630363"/>
          </a:xfrm>
          <a:prstGeom prst="rect">
            <a:avLst/>
          </a:prstGeom>
          <a:noFill/>
          <a:ln w="9525">
            <a:noFill/>
            <a:miter lim="800000"/>
            <a:headEnd/>
            <a:tailEnd/>
          </a:ln>
        </p:spPr>
        <p:txBody>
          <a:bodyPr>
            <a:spAutoFit/>
          </a:bodyPr>
          <a:lstStyle/>
          <a:p>
            <a:r>
              <a:rPr lang="cs-CZ" sz="2000"/>
              <a:t>Exciplex - excitovaný komplex</a:t>
            </a:r>
          </a:p>
          <a:p>
            <a:r>
              <a:rPr lang="cs-CZ" sz="2000"/>
              <a:t>Excimer – excitovaný dimer</a:t>
            </a:r>
          </a:p>
          <a:p>
            <a:pPr algn="ctr"/>
            <a:endParaRPr lang="cs-CZ" sz="2000"/>
          </a:p>
          <a:p>
            <a:r>
              <a:rPr lang="cs-CZ" sz="2000"/>
              <a:t>Realizace: 1970 Basov, Xe</a:t>
            </a:r>
            <a:r>
              <a:rPr lang="cs-CZ" sz="2000" baseline="-25000"/>
              <a:t>2</a:t>
            </a:r>
            <a:r>
              <a:rPr lang="cs-CZ" sz="2000" baseline="30000"/>
              <a:t>* </a:t>
            </a:r>
            <a:r>
              <a:rPr lang="cs-CZ" sz="2000"/>
              <a:t>buzené elektrony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defRPr/>
            </a:pPr>
            <a:r>
              <a:rPr lang="cs-CZ" dirty="0" err="1" smtClean="0"/>
              <a:t>Excimerový</a:t>
            </a:r>
            <a:r>
              <a:rPr lang="cs-CZ" dirty="0" smtClean="0"/>
              <a:t> laser</a:t>
            </a:r>
          </a:p>
        </p:txBody>
      </p:sp>
      <p:sp>
        <p:nvSpPr>
          <p:cNvPr id="93" name="Zástupný symbol pro datum 3"/>
          <p:cNvSpPr>
            <a:spLocks noGrp="1"/>
          </p:cNvSpPr>
          <p:nvPr>
            <p:ph type="dt" sz="half" idx="14"/>
          </p:nvPr>
        </p:nvSpPr>
        <p:spPr>
          <a:prstGeom prst="rect">
            <a:avLst/>
          </a:prstGeom>
        </p:spPr>
        <p:txBody>
          <a:bodyPr/>
          <a:lstStyle/>
          <a:p>
            <a:pPr>
              <a:defRPr/>
            </a:pPr>
            <a:r>
              <a:rPr lang="cs-CZ" smtClean="0"/>
              <a:t>2010</a:t>
            </a:r>
            <a:endParaRPr lang="cs-CZ"/>
          </a:p>
        </p:txBody>
      </p:sp>
      <p:sp>
        <p:nvSpPr>
          <p:cNvPr id="95" name="Zástupný symbol pro číslo snímku 5"/>
          <p:cNvSpPr>
            <a:spLocks noGrp="1"/>
          </p:cNvSpPr>
          <p:nvPr>
            <p:ph type="sldNum" sz="quarter" idx="15"/>
          </p:nvPr>
        </p:nvSpPr>
        <p:spPr>
          <a:prstGeom prst="rect">
            <a:avLst/>
          </a:prstGeom>
        </p:spPr>
        <p:txBody>
          <a:bodyPr/>
          <a:lstStyle/>
          <a:p>
            <a:pPr>
              <a:defRPr/>
            </a:pPr>
            <a:fld id="{79E1F262-FE44-45AB-AC68-36341E97F154}" type="slidenum">
              <a:rPr lang="cs-CZ"/>
              <a:pPr>
                <a:defRPr/>
              </a:pPr>
              <a:t>36</a:t>
            </a:fld>
            <a:endParaRPr lang="cs-CZ"/>
          </a:p>
        </p:txBody>
      </p:sp>
      <p:sp>
        <p:nvSpPr>
          <p:cNvPr id="94" name="Zástupný symbol pro zápatí 4"/>
          <p:cNvSpPr>
            <a:spLocks noGrp="1"/>
          </p:cNvSpPr>
          <p:nvPr>
            <p:ph type="ftr" sz="quarter" idx="16"/>
          </p:nvPr>
        </p:nvSpPr>
        <p:spPr>
          <a:prstGeom prst="rect">
            <a:avLst/>
          </a:prstGeom>
        </p:spPr>
        <p:txBody>
          <a:bodyPr/>
          <a:lstStyle/>
          <a:p>
            <a:pPr>
              <a:defRPr/>
            </a:pPr>
            <a:r>
              <a:rPr lang="cs-CZ" smtClean="0"/>
              <a:t>prof. Otruba</a:t>
            </a:r>
            <a:endParaRPr lang="cs-CZ"/>
          </a:p>
        </p:txBody>
      </p:sp>
      <p:grpSp>
        <p:nvGrpSpPr>
          <p:cNvPr id="2" name="Group 4"/>
          <p:cNvGrpSpPr>
            <a:grpSpLocks/>
          </p:cNvGrpSpPr>
          <p:nvPr/>
        </p:nvGrpSpPr>
        <p:grpSpPr bwMode="auto">
          <a:xfrm>
            <a:off x="755576" y="1412776"/>
            <a:ext cx="7699375" cy="4965700"/>
            <a:chOff x="434" y="498"/>
            <a:chExt cx="4850" cy="3128"/>
          </a:xfrm>
        </p:grpSpPr>
        <p:sp>
          <p:nvSpPr>
            <p:cNvPr id="62471" name="Freeform 5"/>
            <p:cNvSpPr>
              <a:spLocks/>
            </p:cNvSpPr>
            <p:nvPr/>
          </p:nvSpPr>
          <p:spPr bwMode="auto">
            <a:xfrm>
              <a:off x="1329" y="905"/>
              <a:ext cx="3298" cy="2309"/>
            </a:xfrm>
            <a:custGeom>
              <a:avLst/>
              <a:gdLst>
                <a:gd name="T0" fmla="*/ 2386 w 8244"/>
                <a:gd name="T1" fmla="*/ 2309 h 5772"/>
                <a:gd name="T2" fmla="*/ 0 w 8244"/>
                <a:gd name="T3" fmla="*/ 1397 h 5772"/>
                <a:gd name="T4" fmla="*/ 14 w 8244"/>
                <a:gd name="T5" fmla="*/ 269 h 5772"/>
                <a:gd name="T6" fmla="*/ 758 w 8244"/>
                <a:gd name="T7" fmla="*/ 0 h 5772"/>
                <a:gd name="T8" fmla="*/ 3288 w 8244"/>
                <a:gd name="T9" fmla="*/ 485 h 5772"/>
                <a:gd name="T10" fmla="*/ 3298 w 8244"/>
                <a:gd name="T11" fmla="*/ 1824 h 5772"/>
                <a:gd name="T12" fmla="*/ 2386 w 8244"/>
                <a:gd name="T13" fmla="*/ 2309 h 5772"/>
                <a:gd name="T14" fmla="*/ 0 60000 65536"/>
                <a:gd name="T15" fmla="*/ 0 60000 65536"/>
                <a:gd name="T16" fmla="*/ 0 60000 65536"/>
                <a:gd name="T17" fmla="*/ 0 60000 65536"/>
                <a:gd name="T18" fmla="*/ 0 60000 65536"/>
                <a:gd name="T19" fmla="*/ 0 60000 65536"/>
                <a:gd name="T20" fmla="*/ 0 60000 65536"/>
                <a:gd name="T21" fmla="*/ 0 w 8244"/>
                <a:gd name="T22" fmla="*/ 0 h 5772"/>
                <a:gd name="T23" fmla="*/ 8244 w 8244"/>
                <a:gd name="T24" fmla="*/ 5772 h 57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44" h="5772">
                  <a:moveTo>
                    <a:pt x="5964" y="5772"/>
                  </a:moveTo>
                  <a:lnTo>
                    <a:pt x="0" y="3492"/>
                  </a:lnTo>
                  <a:lnTo>
                    <a:pt x="36" y="672"/>
                  </a:lnTo>
                  <a:lnTo>
                    <a:pt x="1896" y="0"/>
                  </a:lnTo>
                  <a:lnTo>
                    <a:pt x="8220" y="1212"/>
                  </a:lnTo>
                  <a:lnTo>
                    <a:pt x="8244" y="4560"/>
                  </a:lnTo>
                  <a:lnTo>
                    <a:pt x="5964" y="5772"/>
                  </a:lnTo>
                  <a:close/>
                </a:path>
              </a:pathLst>
            </a:custGeom>
            <a:solidFill>
              <a:srgbClr val="B2B2B2"/>
            </a:solidFill>
            <a:ln w="9525">
              <a:noFill/>
              <a:round/>
              <a:headEnd/>
              <a:tailEnd/>
            </a:ln>
          </p:spPr>
          <p:txBody>
            <a:bodyPr/>
            <a:lstStyle/>
            <a:p>
              <a:pPr algn="ctr"/>
              <a:endParaRPr lang="cs-CZ"/>
            </a:p>
          </p:txBody>
        </p:sp>
        <p:sp>
          <p:nvSpPr>
            <p:cNvPr id="62472" name="Freeform 6"/>
            <p:cNvSpPr>
              <a:spLocks/>
            </p:cNvSpPr>
            <p:nvPr/>
          </p:nvSpPr>
          <p:spPr bwMode="auto">
            <a:xfrm>
              <a:off x="1972" y="1082"/>
              <a:ext cx="2232" cy="1748"/>
            </a:xfrm>
            <a:custGeom>
              <a:avLst/>
              <a:gdLst>
                <a:gd name="T0" fmla="*/ 293 w 5580"/>
                <a:gd name="T1" fmla="*/ 0 h 4368"/>
                <a:gd name="T2" fmla="*/ 2232 w 5580"/>
                <a:gd name="T3" fmla="*/ 418 h 4368"/>
                <a:gd name="T4" fmla="*/ 2232 w 5580"/>
                <a:gd name="T5" fmla="*/ 1551 h 4368"/>
                <a:gd name="T6" fmla="*/ 1858 w 5580"/>
                <a:gd name="T7" fmla="*/ 1734 h 4368"/>
                <a:gd name="T8" fmla="*/ 1814 w 5580"/>
                <a:gd name="T9" fmla="*/ 1748 h 4368"/>
                <a:gd name="T10" fmla="*/ 24 w 5580"/>
                <a:gd name="T11" fmla="*/ 1109 h 4368"/>
                <a:gd name="T12" fmla="*/ 0 w 5580"/>
                <a:gd name="T13" fmla="*/ 850 h 4368"/>
                <a:gd name="T14" fmla="*/ 19 w 5580"/>
                <a:gd name="T15" fmla="*/ 106 h 4368"/>
                <a:gd name="T16" fmla="*/ 293 w 5580"/>
                <a:gd name="T17" fmla="*/ 0 h 4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80"/>
                <a:gd name="T28" fmla="*/ 0 h 4368"/>
                <a:gd name="T29" fmla="*/ 5580 w 5580"/>
                <a:gd name="T30" fmla="*/ 4368 h 43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80" h="4368">
                  <a:moveTo>
                    <a:pt x="732" y="0"/>
                  </a:moveTo>
                  <a:lnTo>
                    <a:pt x="5580" y="1044"/>
                  </a:lnTo>
                  <a:lnTo>
                    <a:pt x="5580" y="3876"/>
                  </a:lnTo>
                  <a:lnTo>
                    <a:pt x="4644" y="4332"/>
                  </a:lnTo>
                  <a:lnTo>
                    <a:pt x="4536" y="4368"/>
                  </a:lnTo>
                  <a:lnTo>
                    <a:pt x="60" y="2772"/>
                  </a:lnTo>
                  <a:lnTo>
                    <a:pt x="0" y="2124"/>
                  </a:lnTo>
                  <a:lnTo>
                    <a:pt x="48" y="264"/>
                  </a:lnTo>
                  <a:lnTo>
                    <a:pt x="732" y="0"/>
                  </a:lnTo>
                  <a:close/>
                </a:path>
              </a:pathLst>
            </a:custGeom>
            <a:solidFill>
              <a:srgbClr val="DDDDDD"/>
            </a:solidFill>
            <a:ln w="9525">
              <a:noFill/>
              <a:round/>
              <a:headEnd/>
              <a:tailEnd/>
            </a:ln>
          </p:spPr>
          <p:txBody>
            <a:bodyPr/>
            <a:lstStyle/>
            <a:p>
              <a:pPr algn="ctr"/>
              <a:endParaRPr lang="cs-CZ"/>
            </a:p>
          </p:txBody>
        </p:sp>
        <p:sp>
          <p:nvSpPr>
            <p:cNvPr id="62473" name="Line 7"/>
            <p:cNvSpPr>
              <a:spLocks noChangeShapeType="1"/>
            </p:cNvSpPr>
            <p:nvPr/>
          </p:nvSpPr>
          <p:spPr bwMode="auto">
            <a:xfrm flipV="1">
              <a:off x="3993" y="2590"/>
              <a:ext cx="168" cy="67"/>
            </a:xfrm>
            <a:prstGeom prst="line">
              <a:avLst/>
            </a:prstGeom>
            <a:noFill/>
            <a:ln w="38100">
              <a:solidFill>
                <a:srgbClr val="000000"/>
              </a:solidFill>
              <a:round/>
              <a:headEnd/>
              <a:tailEnd/>
            </a:ln>
          </p:spPr>
          <p:txBody>
            <a:bodyPr/>
            <a:lstStyle/>
            <a:p>
              <a:endParaRPr lang="cs-CZ"/>
            </a:p>
          </p:txBody>
        </p:sp>
        <p:sp>
          <p:nvSpPr>
            <p:cNvPr id="62474" name="Line 8"/>
            <p:cNvSpPr>
              <a:spLocks noChangeShapeType="1"/>
            </p:cNvSpPr>
            <p:nvPr/>
          </p:nvSpPr>
          <p:spPr bwMode="auto">
            <a:xfrm flipV="1">
              <a:off x="4156" y="2455"/>
              <a:ext cx="0" cy="135"/>
            </a:xfrm>
            <a:prstGeom prst="line">
              <a:avLst/>
            </a:prstGeom>
            <a:noFill/>
            <a:ln w="38100">
              <a:solidFill>
                <a:srgbClr val="000000"/>
              </a:solidFill>
              <a:round/>
              <a:headEnd/>
              <a:tailEnd/>
            </a:ln>
          </p:spPr>
          <p:txBody>
            <a:bodyPr/>
            <a:lstStyle/>
            <a:p>
              <a:endParaRPr lang="cs-CZ"/>
            </a:p>
          </p:txBody>
        </p:sp>
        <p:sp>
          <p:nvSpPr>
            <p:cNvPr id="62475" name="Line 9"/>
            <p:cNvSpPr>
              <a:spLocks noChangeShapeType="1"/>
            </p:cNvSpPr>
            <p:nvPr/>
          </p:nvSpPr>
          <p:spPr bwMode="auto">
            <a:xfrm flipV="1">
              <a:off x="3830" y="2643"/>
              <a:ext cx="369" cy="177"/>
            </a:xfrm>
            <a:prstGeom prst="line">
              <a:avLst/>
            </a:prstGeom>
            <a:noFill/>
            <a:ln w="38100">
              <a:solidFill>
                <a:srgbClr val="000000"/>
              </a:solidFill>
              <a:round/>
              <a:headEnd/>
              <a:tailEnd/>
            </a:ln>
          </p:spPr>
          <p:txBody>
            <a:bodyPr/>
            <a:lstStyle/>
            <a:p>
              <a:endParaRPr lang="cs-CZ"/>
            </a:p>
          </p:txBody>
        </p:sp>
        <p:sp>
          <p:nvSpPr>
            <p:cNvPr id="62476" name="Line 10"/>
            <p:cNvSpPr>
              <a:spLocks noChangeShapeType="1"/>
            </p:cNvSpPr>
            <p:nvPr/>
          </p:nvSpPr>
          <p:spPr bwMode="auto">
            <a:xfrm flipV="1">
              <a:off x="4204" y="1490"/>
              <a:ext cx="0" cy="1129"/>
            </a:xfrm>
            <a:prstGeom prst="line">
              <a:avLst/>
            </a:prstGeom>
            <a:noFill/>
            <a:ln w="38100">
              <a:solidFill>
                <a:srgbClr val="000000"/>
              </a:solidFill>
              <a:round/>
              <a:headEnd/>
              <a:tailEnd/>
            </a:ln>
          </p:spPr>
          <p:txBody>
            <a:bodyPr/>
            <a:lstStyle/>
            <a:p>
              <a:endParaRPr lang="cs-CZ"/>
            </a:p>
          </p:txBody>
        </p:sp>
        <p:sp>
          <p:nvSpPr>
            <p:cNvPr id="62477" name="Line 11"/>
            <p:cNvSpPr>
              <a:spLocks noChangeShapeType="1"/>
            </p:cNvSpPr>
            <p:nvPr/>
          </p:nvSpPr>
          <p:spPr bwMode="auto">
            <a:xfrm flipV="1">
              <a:off x="1329" y="1956"/>
              <a:ext cx="744" cy="327"/>
            </a:xfrm>
            <a:prstGeom prst="line">
              <a:avLst/>
            </a:prstGeom>
            <a:noFill/>
            <a:ln w="38100">
              <a:solidFill>
                <a:srgbClr val="000000"/>
              </a:solidFill>
              <a:round/>
              <a:headEnd/>
              <a:tailEnd/>
            </a:ln>
          </p:spPr>
          <p:txBody>
            <a:bodyPr/>
            <a:lstStyle/>
            <a:p>
              <a:endParaRPr lang="cs-CZ"/>
            </a:p>
          </p:txBody>
        </p:sp>
        <p:sp>
          <p:nvSpPr>
            <p:cNvPr id="62478" name="Rectangle 12"/>
            <p:cNvSpPr>
              <a:spLocks noChangeAspect="1" noChangeArrowheads="1"/>
            </p:cNvSpPr>
            <p:nvPr/>
          </p:nvSpPr>
          <p:spPr bwMode="auto">
            <a:xfrm rot="343170">
              <a:off x="1656" y="1669"/>
              <a:ext cx="511" cy="408"/>
            </a:xfrm>
            <a:prstGeom prst="rect">
              <a:avLst/>
            </a:prstGeom>
            <a:solidFill>
              <a:srgbClr val="8DABFF"/>
            </a:solidFill>
            <a:ln w="9525">
              <a:miter lim="800000"/>
              <a:headEnd/>
              <a:tailEnd/>
            </a:ln>
            <a:scene3d>
              <a:camera prst="legacyPerspectiveFront">
                <a:rot lat="1500000" lon="18300000" rev="0"/>
              </a:camera>
              <a:lightRig rig="legacyFlat2" dir="t"/>
            </a:scene3d>
            <a:sp3d extrusionH="100000" prstMaterial="legacyMatte">
              <a:bevelT w="13500" h="13500" prst="angle"/>
              <a:bevelB w="13500" h="13500" prst="angle"/>
              <a:extrusionClr>
                <a:srgbClr val="8DABFF"/>
              </a:extrusionClr>
            </a:sp3d>
          </p:spPr>
          <p:txBody>
            <a:bodyPr>
              <a:flatTx/>
            </a:bodyPr>
            <a:lstStyle/>
            <a:p>
              <a:pPr algn="ctr"/>
              <a:endParaRPr lang="cs-CZ"/>
            </a:p>
          </p:txBody>
        </p:sp>
        <p:sp>
          <p:nvSpPr>
            <p:cNvPr id="62479" name="Line 13"/>
            <p:cNvSpPr>
              <a:spLocks noChangeShapeType="1"/>
            </p:cNvSpPr>
            <p:nvPr/>
          </p:nvSpPr>
          <p:spPr bwMode="auto">
            <a:xfrm>
              <a:off x="1986" y="1197"/>
              <a:ext cx="0" cy="778"/>
            </a:xfrm>
            <a:prstGeom prst="line">
              <a:avLst/>
            </a:prstGeom>
            <a:noFill/>
            <a:ln w="38100">
              <a:solidFill>
                <a:srgbClr val="000000"/>
              </a:solidFill>
              <a:round/>
              <a:headEnd/>
              <a:tailEnd/>
            </a:ln>
          </p:spPr>
          <p:txBody>
            <a:bodyPr/>
            <a:lstStyle/>
            <a:p>
              <a:endParaRPr lang="cs-CZ"/>
            </a:p>
          </p:txBody>
        </p:sp>
        <p:sp>
          <p:nvSpPr>
            <p:cNvPr id="62480" name="Line 14"/>
            <p:cNvSpPr>
              <a:spLocks noChangeShapeType="1"/>
            </p:cNvSpPr>
            <p:nvPr/>
          </p:nvSpPr>
          <p:spPr bwMode="auto">
            <a:xfrm>
              <a:off x="2279" y="1073"/>
              <a:ext cx="0" cy="763"/>
            </a:xfrm>
            <a:prstGeom prst="line">
              <a:avLst/>
            </a:prstGeom>
            <a:noFill/>
            <a:ln w="38100">
              <a:solidFill>
                <a:srgbClr val="000000"/>
              </a:solidFill>
              <a:round/>
              <a:headEnd/>
              <a:tailEnd/>
            </a:ln>
          </p:spPr>
          <p:txBody>
            <a:bodyPr/>
            <a:lstStyle/>
            <a:p>
              <a:endParaRPr lang="cs-CZ"/>
            </a:p>
          </p:txBody>
        </p:sp>
        <p:sp>
          <p:nvSpPr>
            <p:cNvPr id="62481" name="Line 15"/>
            <p:cNvSpPr>
              <a:spLocks noChangeShapeType="1"/>
            </p:cNvSpPr>
            <p:nvPr/>
          </p:nvSpPr>
          <p:spPr bwMode="auto">
            <a:xfrm flipH="1">
              <a:off x="2078" y="890"/>
              <a:ext cx="4" cy="965"/>
            </a:xfrm>
            <a:prstGeom prst="line">
              <a:avLst/>
            </a:prstGeom>
            <a:noFill/>
            <a:ln w="38100">
              <a:solidFill>
                <a:srgbClr val="000000"/>
              </a:solidFill>
              <a:round/>
              <a:headEnd/>
              <a:tailEnd/>
            </a:ln>
          </p:spPr>
          <p:txBody>
            <a:bodyPr/>
            <a:lstStyle/>
            <a:p>
              <a:endParaRPr lang="cs-CZ"/>
            </a:p>
          </p:txBody>
        </p:sp>
        <p:sp>
          <p:nvSpPr>
            <p:cNvPr id="62482" name="Line 16"/>
            <p:cNvSpPr>
              <a:spLocks noChangeShapeType="1"/>
            </p:cNvSpPr>
            <p:nvPr/>
          </p:nvSpPr>
          <p:spPr bwMode="auto">
            <a:xfrm flipV="1">
              <a:off x="1329" y="1169"/>
              <a:ext cx="9" cy="1094"/>
            </a:xfrm>
            <a:prstGeom prst="line">
              <a:avLst/>
            </a:prstGeom>
            <a:noFill/>
            <a:ln w="38100">
              <a:solidFill>
                <a:srgbClr val="000000"/>
              </a:solidFill>
              <a:round/>
              <a:headEnd/>
              <a:tailEnd/>
            </a:ln>
          </p:spPr>
          <p:txBody>
            <a:bodyPr/>
            <a:lstStyle/>
            <a:p>
              <a:endParaRPr lang="cs-CZ"/>
            </a:p>
          </p:txBody>
        </p:sp>
        <p:sp>
          <p:nvSpPr>
            <p:cNvPr id="62483" name="Line 17"/>
            <p:cNvSpPr>
              <a:spLocks noChangeShapeType="1"/>
            </p:cNvSpPr>
            <p:nvPr/>
          </p:nvSpPr>
          <p:spPr bwMode="auto">
            <a:xfrm flipV="1">
              <a:off x="1343" y="900"/>
              <a:ext cx="739" cy="269"/>
            </a:xfrm>
            <a:prstGeom prst="line">
              <a:avLst/>
            </a:prstGeom>
            <a:noFill/>
            <a:ln w="38100">
              <a:solidFill>
                <a:srgbClr val="000000"/>
              </a:solidFill>
              <a:round/>
              <a:headEnd/>
              <a:tailEnd/>
            </a:ln>
          </p:spPr>
          <p:txBody>
            <a:bodyPr/>
            <a:lstStyle/>
            <a:p>
              <a:endParaRPr lang="cs-CZ"/>
            </a:p>
          </p:txBody>
        </p:sp>
        <p:sp>
          <p:nvSpPr>
            <p:cNvPr id="62484" name="Line 18"/>
            <p:cNvSpPr>
              <a:spLocks noChangeShapeType="1"/>
            </p:cNvSpPr>
            <p:nvPr/>
          </p:nvSpPr>
          <p:spPr bwMode="auto">
            <a:xfrm flipV="1">
              <a:off x="4631" y="1385"/>
              <a:ext cx="0" cy="1349"/>
            </a:xfrm>
            <a:prstGeom prst="line">
              <a:avLst/>
            </a:prstGeom>
            <a:noFill/>
            <a:ln w="38100">
              <a:solidFill>
                <a:srgbClr val="000000"/>
              </a:solidFill>
              <a:round/>
              <a:headEnd/>
              <a:tailEnd/>
            </a:ln>
          </p:spPr>
          <p:txBody>
            <a:bodyPr/>
            <a:lstStyle/>
            <a:p>
              <a:endParaRPr lang="cs-CZ"/>
            </a:p>
          </p:txBody>
        </p:sp>
        <p:sp>
          <p:nvSpPr>
            <p:cNvPr id="62485" name="Line 19"/>
            <p:cNvSpPr>
              <a:spLocks noChangeShapeType="1"/>
            </p:cNvSpPr>
            <p:nvPr/>
          </p:nvSpPr>
          <p:spPr bwMode="auto">
            <a:xfrm flipH="1">
              <a:off x="3710" y="2743"/>
              <a:ext cx="931" cy="481"/>
            </a:xfrm>
            <a:prstGeom prst="line">
              <a:avLst/>
            </a:prstGeom>
            <a:noFill/>
            <a:ln w="38100">
              <a:solidFill>
                <a:srgbClr val="000000"/>
              </a:solidFill>
              <a:round/>
              <a:headEnd/>
              <a:tailEnd/>
            </a:ln>
          </p:spPr>
          <p:txBody>
            <a:bodyPr/>
            <a:lstStyle/>
            <a:p>
              <a:endParaRPr lang="cs-CZ"/>
            </a:p>
          </p:txBody>
        </p:sp>
        <p:sp>
          <p:nvSpPr>
            <p:cNvPr id="62486" name="Line 20"/>
            <p:cNvSpPr>
              <a:spLocks noChangeShapeType="1"/>
            </p:cNvSpPr>
            <p:nvPr/>
          </p:nvSpPr>
          <p:spPr bwMode="auto">
            <a:xfrm flipH="1" flipV="1">
              <a:off x="1314" y="2297"/>
              <a:ext cx="2396" cy="922"/>
            </a:xfrm>
            <a:prstGeom prst="line">
              <a:avLst/>
            </a:prstGeom>
            <a:noFill/>
            <a:ln w="38100">
              <a:solidFill>
                <a:srgbClr val="000000"/>
              </a:solidFill>
              <a:round/>
              <a:headEnd/>
              <a:tailEnd/>
            </a:ln>
          </p:spPr>
          <p:txBody>
            <a:bodyPr/>
            <a:lstStyle/>
            <a:p>
              <a:endParaRPr lang="cs-CZ"/>
            </a:p>
          </p:txBody>
        </p:sp>
        <p:sp>
          <p:nvSpPr>
            <p:cNvPr id="62487" name="Oval 21"/>
            <p:cNvSpPr>
              <a:spLocks noChangeArrowheads="1"/>
            </p:cNvSpPr>
            <p:nvPr/>
          </p:nvSpPr>
          <p:spPr bwMode="auto">
            <a:xfrm>
              <a:off x="1786" y="2161"/>
              <a:ext cx="68" cy="68"/>
            </a:xfrm>
            <a:prstGeom prst="ellipse">
              <a:avLst/>
            </a:prstGeom>
            <a:solidFill>
              <a:srgbClr val="3366FF"/>
            </a:solidFill>
            <a:ln w="9525">
              <a:round/>
              <a:headEnd/>
              <a:tailEnd/>
            </a:ln>
            <a:scene3d>
              <a:camera prst="legacyPerspectiveFront">
                <a:rot lat="899998" lon="19199996" rev="0"/>
              </a:camera>
              <a:lightRig rig="legacyFlat2" dir="t"/>
            </a:scene3d>
            <a:sp3d extrusionH="430200" prstMaterial="legacyMatte">
              <a:bevelT w="13500" h="13500" prst="angle"/>
              <a:bevelB w="13500" h="13500" prst="angle"/>
              <a:extrusionClr>
                <a:srgbClr val="3366FF"/>
              </a:extrusionClr>
            </a:sp3d>
          </p:spPr>
          <p:txBody>
            <a:bodyPr>
              <a:flatTx/>
            </a:bodyPr>
            <a:lstStyle/>
            <a:p>
              <a:pPr algn="ctr"/>
              <a:endParaRPr lang="cs-CZ"/>
            </a:p>
          </p:txBody>
        </p:sp>
        <p:sp>
          <p:nvSpPr>
            <p:cNvPr id="62488" name="Oval 22"/>
            <p:cNvSpPr>
              <a:spLocks noChangeArrowheads="1"/>
            </p:cNvSpPr>
            <p:nvPr/>
          </p:nvSpPr>
          <p:spPr bwMode="auto">
            <a:xfrm>
              <a:off x="1788" y="2245"/>
              <a:ext cx="68" cy="68"/>
            </a:xfrm>
            <a:prstGeom prst="ellipse">
              <a:avLst/>
            </a:prstGeom>
            <a:solidFill>
              <a:srgbClr val="3366FF"/>
            </a:solidFill>
            <a:ln w="9525">
              <a:round/>
              <a:headEnd/>
              <a:tailEnd/>
            </a:ln>
            <a:scene3d>
              <a:camera prst="legacyPerspectiveFront">
                <a:rot lat="899998" lon="19199996" rev="0"/>
              </a:camera>
              <a:lightRig rig="legacyFlat2" dir="t"/>
            </a:scene3d>
            <a:sp3d extrusionH="430200" prstMaterial="legacyMatte">
              <a:bevelT w="13500" h="13500" prst="angle"/>
              <a:bevelB w="13500" h="13500" prst="angle"/>
              <a:extrusionClr>
                <a:srgbClr val="3366FF"/>
              </a:extrusionClr>
            </a:sp3d>
          </p:spPr>
          <p:txBody>
            <a:bodyPr>
              <a:flatTx/>
            </a:bodyPr>
            <a:lstStyle/>
            <a:p>
              <a:pPr algn="ctr"/>
              <a:endParaRPr lang="cs-CZ"/>
            </a:p>
          </p:txBody>
        </p:sp>
        <p:sp>
          <p:nvSpPr>
            <p:cNvPr id="62489" name="Oval 23"/>
            <p:cNvSpPr>
              <a:spLocks noChangeArrowheads="1"/>
            </p:cNvSpPr>
            <p:nvPr/>
          </p:nvSpPr>
          <p:spPr bwMode="auto">
            <a:xfrm>
              <a:off x="986" y="2287"/>
              <a:ext cx="68" cy="68"/>
            </a:xfrm>
            <a:prstGeom prst="ellipse">
              <a:avLst/>
            </a:prstGeom>
            <a:noFill/>
            <a:ln w="9525">
              <a:solidFill>
                <a:srgbClr val="3366FF"/>
              </a:solidFill>
              <a:round/>
              <a:headEnd/>
              <a:tailEnd/>
            </a:ln>
            <a:scene3d>
              <a:camera prst="legacyPerspectiveFront">
                <a:rot lat="2400000" lon="3900000" rev="0"/>
              </a:camera>
              <a:lightRig rig="legacyFlat2" dir="t"/>
            </a:scene3d>
            <a:sp3d extrusionH="1116000" prstMaterial="legacyMatte">
              <a:bevelT w="13500" h="13500" prst="angle"/>
              <a:bevelB w="13500" h="13500" prst="angle"/>
              <a:extrusionClr>
                <a:srgbClr val="3366FF"/>
              </a:extrusionClr>
            </a:sp3d>
          </p:spPr>
          <p:txBody>
            <a:bodyPr>
              <a:flatTx/>
            </a:bodyPr>
            <a:lstStyle/>
            <a:p>
              <a:pPr algn="ctr"/>
              <a:endParaRPr lang="cs-CZ"/>
            </a:p>
          </p:txBody>
        </p:sp>
        <p:sp>
          <p:nvSpPr>
            <p:cNvPr id="62490" name="Oval 24"/>
            <p:cNvSpPr>
              <a:spLocks noChangeArrowheads="1"/>
            </p:cNvSpPr>
            <p:nvPr/>
          </p:nvSpPr>
          <p:spPr bwMode="auto">
            <a:xfrm>
              <a:off x="1111" y="2340"/>
              <a:ext cx="68" cy="68"/>
            </a:xfrm>
            <a:prstGeom prst="ellipse">
              <a:avLst/>
            </a:prstGeom>
            <a:noFill/>
            <a:ln w="9525">
              <a:solidFill>
                <a:srgbClr val="3366FF"/>
              </a:solidFill>
              <a:round/>
              <a:headEnd/>
              <a:tailEnd/>
            </a:ln>
            <a:scene3d>
              <a:camera prst="legacyPerspectiveFront">
                <a:rot lat="2400000" lon="3900000" rev="0"/>
              </a:camera>
              <a:lightRig rig="legacyFlat2" dir="t"/>
            </a:scene3d>
            <a:sp3d extrusionH="887400" prstMaterial="legacyMatte">
              <a:bevelT w="13500" h="13500" prst="angle"/>
              <a:bevelB w="13500" h="13500" prst="angle"/>
              <a:extrusionClr>
                <a:srgbClr val="3366FF"/>
              </a:extrusionClr>
            </a:sp3d>
          </p:spPr>
          <p:txBody>
            <a:bodyPr>
              <a:flatTx/>
            </a:bodyPr>
            <a:lstStyle/>
            <a:p>
              <a:pPr algn="ctr"/>
              <a:endParaRPr lang="cs-CZ"/>
            </a:p>
          </p:txBody>
        </p:sp>
        <p:sp>
          <p:nvSpPr>
            <p:cNvPr id="62491" name="Rectangle 25"/>
            <p:cNvSpPr>
              <a:spLocks noChangeArrowheads="1"/>
            </p:cNvSpPr>
            <p:nvPr/>
          </p:nvSpPr>
          <p:spPr bwMode="auto">
            <a:xfrm rot="232200">
              <a:off x="3513" y="2307"/>
              <a:ext cx="340" cy="272"/>
            </a:xfrm>
            <a:prstGeom prst="rect">
              <a:avLst/>
            </a:prstGeom>
            <a:solidFill>
              <a:srgbClr val="FF9900"/>
            </a:solidFill>
            <a:ln w="9525">
              <a:miter lim="800000"/>
              <a:headEnd/>
              <a:tailEnd/>
            </a:ln>
            <a:scene3d>
              <a:camera prst="legacyPerspectiveFront">
                <a:rot lat="1500000" lon="18300000" rev="0"/>
              </a:camera>
              <a:lightRig rig="legacyFlat2" dir="t"/>
            </a:scene3d>
            <a:sp3d extrusionH="3148000" prstMaterial="legacyMatte">
              <a:bevelT w="13500" h="13500" prst="angle"/>
              <a:bevelB w="13500" h="13500" prst="angle"/>
              <a:extrusionClr>
                <a:srgbClr val="FF9900"/>
              </a:extrusionClr>
            </a:sp3d>
          </p:spPr>
          <p:txBody>
            <a:bodyPr>
              <a:flatTx/>
            </a:bodyPr>
            <a:lstStyle/>
            <a:p>
              <a:pPr algn="ctr"/>
              <a:endParaRPr lang="cs-CZ"/>
            </a:p>
          </p:txBody>
        </p:sp>
        <p:sp>
          <p:nvSpPr>
            <p:cNvPr id="62492" name="Rectangle 26"/>
            <p:cNvSpPr>
              <a:spLocks noChangeArrowheads="1"/>
            </p:cNvSpPr>
            <p:nvPr/>
          </p:nvSpPr>
          <p:spPr bwMode="auto">
            <a:xfrm rot="232200">
              <a:off x="3563" y="2326"/>
              <a:ext cx="340" cy="272"/>
            </a:xfrm>
            <a:prstGeom prst="rect">
              <a:avLst/>
            </a:prstGeom>
            <a:solidFill>
              <a:srgbClr val="8DABFF"/>
            </a:solidFill>
            <a:ln w="9525">
              <a:miter lim="800000"/>
              <a:headEnd/>
              <a:tailEnd/>
            </a:ln>
            <a:scene3d>
              <a:camera prst="legacyPerspectiveFront">
                <a:rot lat="1500000" lon="18300000" rev="0"/>
              </a:camera>
              <a:lightRig rig="legacyFlat2" dir="t"/>
            </a:scene3d>
            <a:sp3d extrusionH="100000" prstMaterial="legacyMatte">
              <a:bevelT w="13500" h="13500" prst="angle"/>
              <a:bevelB w="13500" h="13500" prst="angle"/>
              <a:extrusionClr>
                <a:srgbClr val="8DABFF"/>
              </a:extrusionClr>
            </a:sp3d>
          </p:spPr>
          <p:txBody>
            <a:bodyPr>
              <a:flatTx/>
            </a:bodyPr>
            <a:lstStyle/>
            <a:p>
              <a:pPr algn="ctr"/>
              <a:endParaRPr lang="cs-CZ"/>
            </a:p>
          </p:txBody>
        </p:sp>
        <p:sp>
          <p:nvSpPr>
            <p:cNvPr id="62493" name="Oval 27"/>
            <p:cNvSpPr>
              <a:spLocks noChangeArrowheads="1"/>
            </p:cNvSpPr>
            <p:nvPr/>
          </p:nvSpPr>
          <p:spPr bwMode="auto">
            <a:xfrm>
              <a:off x="3114" y="2345"/>
              <a:ext cx="681" cy="681"/>
            </a:xfrm>
            <a:prstGeom prst="ellipse">
              <a:avLst/>
            </a:prstGeom>
            <a:solidFill>
              <a:srgbClr val="00FFCC"/>
            </a:solidFill>
            <a:ln w="9525">
              <a:round/>
              <a:headEnd/>
              <a:tailEnd/>
            </a:ln>
            <a:scene3d>
              <a:camera prst="legacyPerspectiveFront">
                <a:rot lat="1500000" lon="18600000" rev="0"/>
              </a:camera>
              <a:lightRig rig="legacyFlat2" dir="t"/>
            </a:scene3d>
            <a:sp3d extrusionH="3783000" prstMaterial="legacyMatte">
              <a:bevelT w="13500" h="13500" prst="angle"/>
              <a:bevelB w="13500" h="13500" prst="angle"/>
              <a:extrusionClr>
                <a:srgbClr val="00FFCC"/>
              </a:extrusionClr>
            </a:sp3d>
          </p:spPr>
          <p:txBody>
            <a:bodyPr>
              <a:flatTx/>
            </a:bodyPr>
            <a:lstStyle/>
            <a:p>
              <a:pPr algn="ctr"/>
              <a:endParaRPr lang="cs-CZ"/>
            </a:p>
          </p:txBody>
        </p:sp>
        <p:sp>
          <p:nvSpPr>
            <p:cNvPr id="62494" name="Rectangle 28"/>
            <p:cNvSpPr>
              <a:spLocks noChangeArrowheads="1"/>
            </p:cNvSpPr>
            <p:nvPr/>
          </p:nvSpPr>
          <p:spPr bwMode="auto">
            <a:xfrm rot="327057">
              <a:off x="3613" y="2920"/>
              <a:ext cx="463" cy="227"/>
            </a:xfrm>
            <a:prstGeom prst="rect">
              <a:avLst/>
            </a:prstGeom>
            <a:solidFill>
              <a:srgbClr val="FF9999"/>
            </a:solidFill>
            <a:ln w="9525">
              <a:miter lim="800000"/>
              <a:headEnd/>
              <a:tailEnd/>
            </a:ln>
            <a:scene3d>
              <a:camera prst="legacyPerspectiveFront">
                <a:rot lat="1500000" lon="18300000" rev="0"/>
              </a:camera>
              <a:lightRig rig="legacyFlat2" dir="t"/>
            </a:scene3d>
            <a:sp3d extrusionH="735000" prstMaterial="legacyMatte">
              <a:bevelT w="13500" h="13500" prst="angle"/>
              <a:bevelB w="13500" h="13500" prst="angle"/>
              <a:extrusionClr>
                <a:srgbClr val="FF9999"/>
              </a:extrusionClr>
            </a:sp3d>
          </p:spPr>
          <p:txBody>
            <a:bodyPr>
              <a:flatTx/>
            </a:bodyPr>
            <a:lstStyle/>
            <a:p>
              <a:pPr algn="ctr"/>
              <a:endParaRPr lang="cs-CZ"/>
            </a:p>
          </p:txBody>
        </p:sp>
        <p:sp>
          <p:nvSpPr>
            <p:cNvPr id="62495" name="Oval 29"/>
            <p:cNvSpPr>
              <a:spLocks noChangeArrowheads="1"/>
            </p:cNvSpPr>
            <p:nvPr/>
          </p:nvSpPr>
          <p:spPr bwMode="auto">
            <a:xfrm>
              <a:off x="3126" y="3090"/>
              <a:ext cx="68" cy="68"/>
            </a:xfrm>
            <a:prstGeom prst="ellipse">
              <a:avLst/>
            </a:prstGeom>
            <a:solidFill>
              <a:srgbClr val="FF0000"/>
            </a:solidFill>
            <a:ln w="9525">
              <a:round/>
              <a:headEnd/>
              <a:tailEnd/>
            </a:ln>
            <a:scene3d>
              <a:camera prst="legacyPerspectiveFront">
                <a:rot lat="2400000" lon="3300000" rev="0"/>
              </a:camera>
              <a:lightRig rig="legacyFlat2" dir="t"/>
            </a:scene3d>
            <a:sp3d extrusionH="430200" prstMaterial="legacyMatte">
              <a:bevelT w="13500" h="13500" prst="angle"/>
              <a:bevelB w="13500" h="13500" prst="angle"/>
              <a:extrusionClr>
                <a:srgbClr val="FF0000"/>
              </a:extrusionClr>
            </a:sp3d>
          </p:spPr>
          <p:txBody>
            <a:bodyPr>
              <a:flatTx/>
            </a:bodyPr>
            <a:lstStyle/>
            <a:p>
              <a:pPr algn="ctr"/>
              <a:endParaRPr lang="cs-CZ"/>
            </a:p>
          </p:txBody>
        </p:sp>
        <p:sp>
          <p:nvSpPr>
            <p:cNvPr id="62496" name="Oval 30"/>
            <p:cNvSpPr>
              <a:spLocks noChangeArrowheads="1"/>
            </p:cNvSpPr>
            <p:nvPr/>
          </p:nvSpPr>
          <p:spPr bwMode="auto">
            <a:xfrm>
              <a:off x="3253" y="3129"/>
              <a:ext cx="68" cy="68"/>
            </a:xfrm>
            <a:prstGeom prst="ellipse">
              <a:avLst/>
            </a:prstGeom>
            <a:solidFill>
              <a:srgbClr val="FF0000"/>
            </a:solidFill>
            <a:ln w="9525">
              <a:round/>
              <a:headEnd/>
              <a:tailEnd/>
            </a:ln>
            <a:scene3d>
              <a:camera prst="legacyPerspectiveFront">
                <a:rot lat="2400000" lon="3300000" rev="0"/>
              </a:camera>
              <a:lightRig rig="legacyFlat2" dir="t"/>
            </a:scene3d>
            <a:sp3d extrusionH="430200" prstMaterial="legacyMatte">
              <a:bevelT w="13500" h="13500" prst="angle"/>
              <a:bevelB w="13500" h="13500" prst="angle"/>
              <a:extrusionClr>
                <a:srgbClr val="FF0000"/>
              </a:extrusionClr>
            </a:sp3d>
          </p:spPr>
          <p:txBody>
            <a:bodyPr>
              <a:flatTx/>
            </a:bodyPr>
            <a:lstStyle/>
            <a:p>
              <a:pPr algn="ctr"/>
              <a:endParaRPr lang="cs-CZ"/>
            </a:p>
          </p:txBody>
        </p:sp>
        <p:sp>
          <p:nvSpPr>
            <p:cNvPr id="62497" name="Oval 31"/>
            <p:cNvSpPr>
              <a:spLocks noChangeArrowheads="1"/>
            </p:cNvSpPr>
            <p:nvPr/>
          </p:nvSpPr>
          <p:spPr bwMode="auto">
            <a:xfrm>
              <a:off x="3385" y="3173"/>
              <a:ext cx="68" cy="68"/>
            </a:xfrm>
            <a:prstGeom prst="ellipse">
              <a:avLst/>
            </a:prstGeom>
            <a:solidFill>
              <a:srgbClr val="FF0000"/>
            </a:solidFill>
            <a:ln w="9525">
              <a:round/>
              <a:headEnd/>
              <a:tailEnd/>
            </a:ln>
            <a:scene3d>
              <a:camera prst="legacyPerspectiveFront">
                <a:rot lat="2400000" lon="3300000" rev="0"/>
              </a:camera>
              <a:lightRig rig="legacyFlat2" dir="t"/>
            </a:scene3d>
            <a:sp3d extrusionH="430200" prstMaterial="legacyMatte">
              <a:bevelT w="13500" h="13500" prst="angle"/>
              <a:bevelB w="13500" h="13500" prst="angle"/>
              <a:extrusionClr>
                <a:srgbClr val="FF0000"/>
              </a:extrusionClr>
            </a:sp3d>
          </p:spPr>
          <p:txBody>
            <a:bodyPr>
              <a:flatTx/>
            </a:bodyPr>
            <a:lstStyle/>
            <a:p>
              <a:pPr algn="ctr"/>
              <a:endParaRPr lang="cs-CZ"/>
            </a:p>
          </p:txBody>
        </p:sp>
        <p:sp>
          <p:nvSpPr>
            <p:cNvPr id="62498" name="Oval 32"/>
            <p:cNvSpPr>
              <a:spLocks noChangeArrowheads="1"/>
            </p:cNvSpPr>
            <p:nvPr/>
          </p:nvSpPr>
          <p:spPr bwMode="auto">
            <a:xfrm>
              <a:off x="3608" y="2671"/>
              <a:ext cx="68" cy="68"/>
            </a:xfrm>
            <a:prstGeom prst="ellipse">
              <a:avLst/>
            </a:prstGeom>
            <a:solidFill>
              <a:srgbClr val="FF0000"/>
            </a:solidFill>
            <a:ln w="9525">
              <a:round/>
              <a:headEnd/>
              <a:tailEnd/>
            </a:ln>
            <a:scene3d>
              <a:camera prst="legacyPerspectiveFront">
                <a:rot lat="18600000" lon="0" rev="0"/>
              </a:camera>
              <a:lightRig rig="legacyFlat2" dir="t"/>
            </a:scene3d>
            <a:sp3d extrusionH="354000" prstMaterial="legacyMatte">
              <a:bevelT w="13500" h="13500" prst="angle"/>
              <a:bevelB w="13500" h="13500" prst="angle"/>
              <a:extrusionClr>
                <a:srgbClr val="FF0000"/>
              </a:extrusionClr>
            </a:sp3d>
          </p:spPr>
          <p:txBody>
            <a:bodyPr>
              <a:flatTx/>
            </a:bodyPr>
            <a:lstStyle/>
            <a:p>
              <a:pPr algn="ctr"/>
              <a:endParaRPr lang="cs-CZ"/>
            </a:p>
          </p:txBody>
        </p:sp>
        <p:sp>
          <p:nvSpPr>
            <p:cNvPr id="62499" name="Oval 33"/>
            <p:cNvSpPr>
              <a:spLocks noChangeArrowheads="1"/>
            </p:cNvSpPr>
            <p:nvPr/>
          </p:nvSpPr>
          <p:spPr bwMode="auto">
            <a:xfrm>
              <a:off x="3616" y="2675"/>
              <a:ext cx="68" cy="68"/>
            </a:xfrm>
            <a:prstGeom prst="ellipse">
              <a:avLst/>
            </a:prstGeom>
            <a:solidFill>
              <a:srgbClr val="FF0000"/>
            </a:solidFill>
            <a:ln w="9525">
              <a:round/>
              <a:headEnd/>
              <a:tailEnd/>
            </a:ln>
            <a:scene3d>
              <a:camera prst="legacyPerspectiveFront">
                <a:rot lat="899998" lon="19199996" rev="0"/>
              </a:camera>
              <a:lightRig rig="legacyFlat2" dir="t"/>
            </a:scene3d>
            <a:sp3d extrusionH="430200" prstMaterial="legacyMatte">
              <a:bevelT w="13500" h="13500" prst="angle"/>
              <a:bevelB w="13500" h="13500" prst="angle"/>
              <a:extrusionClr>
                <a:srgbClr val="FF0000"/>
              </a:extrusionClr>
            </a:sp3d>
          </p:spPr>
          <p:txBody>
            <a:bodyPr>
              <a:flatTx/>
            </a:bodyPr>
            <a:lstStyle/>
            <a:p>
              <a:pPr algn="ctr"/>
              <a:endParaRPr lang="cs-CZ"/>
            </a:p>
          </p:txBody>
        </p:sp>
        <p:sp>
          <p:nvSpPr>
            <p:cNvPr id="62500" name="Oval 34"/>
            <p:cNvSpPr>
              <a:spLocks noChangeArrowheads="1"/>
            </p:cNvSpPr>
            <p:nvPr/>
          </p:nvSpPr>
          <p:spPr bwMode="auto">
            <a:xfrm>
              <a:off x="1962" y="1817"/>
              <a:ext cx="68" cy="68"/>
            </a:xfrm>
            <a:prstGeom prst="ellipse">
              <a:avLst/>
            </a:prstGeom>
            <a:solidFill>
              <a:srgbClr val="FF0000"/>
            </a:solidFill>
            <a:ln w="9525">
              <a:round/>
              <a:headEnd/>
              <a:tailEnd/>
            </a:ln>
            <a:scene3d>
              <a:camera prst="legacyPerspectiveFront">
                <a:rot lat="899998" lon="19199996" rev="0"/>
              </a:camera>
              <a:lightRig rig="legacyFlat2" dir="t"/>
            </a:scene3d>
            <a:sp3d extrusionH="1243000" prstMaterial="legacyMatte">
              <a:bevelT w="13500" h="13500" prst="angle"/>
              <a:bevelB w="13500" h="13500" prst="angle"/>
              <a:extrusionClr>
                <a:srgbClr val="FF0000"/>
              </a:extrusionClr>
            </a:sp3d>
          </p:spPr>
          <p:txBody>
            <a:bodyPr>
              <a:flatTx/>
            </a:bodyPr>
            <a:lstStyle/>
            <a:p>
              <a:pPr algn="ctr"/>
              <a:endParaRPr lang="cs-CZ"/>
            </a:p>
          </p:txBody>
        </p:sp>
        <p:sp>
          <p:nvSpPr>
            <p:cNvPr id="62501" name="Rectangle 35"/>
            <p:cNvSpPr>
              <a:spLocks noChangeArrowheads="1"/>
            </p:cNvSpPr>
            <p:nvPr/>
          </p:nvSpPr>
          <p:spPr bwMode="auto">
            <a:xfrm rot="327057">
              <a:off x="2224" y="1839"/>
              <a:ext cx="226" cy="227"/>
            </a:xfrm>
            <a:prstGeom prst="rect">
              <a:avLst/>
            </a:prstGeom>
            <a:solidFill>
              <a:srgbClr val="99CC00"/>
            </a:solidFill>
            <a:ln w="9525">
              <a:miter lim="800000"/>
              <a:headEnd/>
              <a:tailEnd/>
            </a:ln>
            <a:scene3d>
              <a:camera prst="legacyPerspectiveFront">
                <a:rot lat="1500000" lon="18300000" rev="0"/>
              </a:camera>
              <a:lightRig rig="legacyFlat2" dir="t"/>
            </a:scene3d>
            <a:sp3d extrusionH="608000" prstMaterial="legacyMatte">
              <a:bevelT w="13500" h="13500" prst="angle"/>
              <a:bevelB w="13500" h="13500" prst="angle"/>
              <a:extrusionClr>
                <a:srgbClr val="99CC00"/>
              </a:extrusionClr>
            </a:sp3d>
          </p:spPr>
          <p:txBody>
            <a:bodyPr>
              <a:flatTx/>
            </a:bodyPr>
            <a:lstStyle/>
            <a:p>
              <a:pPr algn="ctr"/>
              <a:endParaRPr lang="cs-CZ"/>
            </a:p>
          </p:txBody>
        </p:sp>
        <p:sp>
          <p:nvSpPr>
            <p:cNvPr id="62502" name="Oval 36"/>
            <p:cNvSpPr>
              <a:spLocks noChangeArrowheads="1"/>
            </p:cNvSpPr>
            <p:nvPr/>
          </p:nvSpPr>
          <p:spPr bwMode="auto">
            <a:xfrm>
              <a:off x="1503" y="989"/>
              <a:ext cx="68" cy="68"/>
            </a:xfrm>
            <a:prstGeom prst="ellipse">
              <a:avLst/>
            </a:prstGeom>
            <a:solidFill>
              <a:srgbClr val="FF0000"/>
            </a:solidFill>
            <a:ln w="9525">
              <a:round/>
              <a:headEnd/>
              <a:tailEnd/>
            </a:ln>
            <a:scene3d>
              <a:camera prst="legacyPerspectiveFront">
                <a:rot lat="17699995" lon="0" rev="0"/>
              </a:camera>
              <a:lightRig rig="legacyFlat2" dir="t"/>
            </a:scene3d>
            <a:sp3d extrusionH="1243000" prstMaterial="legacyMatte">
              <a:bevelT w="13500" h="13500" prst="angle"/>
              <a:bevelB w="13500" h="13500" prst="angle"/>
              <a:extrusionClr>
                <a:srgbClr val="FF0000"/>
              </a:extrusionClr>
            </a:sp3d>
          </p:spPr>
          <p:txBody>
            <a:bodyPr>
              <a:flatTx/>
            </a:bodyPr>
            <a:lstStyle/>
            <a:p>
              <a:pPr algn="ctr"/>
              <a:endParaRPr lang="cs-CZ"/>
            </a:p>
          </p:txBody>
        </p:sp>
        <p:sp>
          <p:nvSpPr>
            <p:cNvPr id="62503" name="Rectangle 37"/>
            <p:cNvSpPr>
              <a:spLocks noChangeArrowheads="1"/>
            </p:cNvSpPr>
            <p:nvPr/>
          </p:nvSpPr>
          <p:spPr bwMode="auto">
            <a:xfrm>
              <a:off x="4647" y="2722"/>
              <a:ext cx="159" cy="57"/>
            </a:xfrm>
            <a:prstGeom prst="rect">
              <a:avLst/>
            </a:prstGeom>
            <a:solidFill>
              <a:srgbClr val="CC99FF"/>
            </a:solidFill>
            <a:ln w="9525">
              <a:miter lim="800000"/>
              <a:headEnd/>
              <a:tailEnd/>
            </a:ln>
            <a:scene3d>
              <a:camera prst="legacyPerspectiveFront">
                <a:rot lat="1500000" lon="18300000" rev="0"/>
              </a:camera>
              <a:lightRig rig="legacyFlat2" dir="t"/>
            </a:scene3d>
            <a:sp3d extrusionH="2132000" prstMaterial="legacyMatte">
              <a:bevelT w="13500" h="13500" prst="angle"/>
              <a:bevelB w="13500" h="13500" prst="angle"/>
              <a:extrusionClr>
                <a:srgbClr val="CC99FF"/>
              </a:extrusionClr>
            </a:sp3d>
          </p:spPr>
          <p:txBody>
            <a:bodyPr>
              <a:flatTx/>
            </a:bodyPr>
            <a:lstStyle/>
            <a:p>
              <a:pPr algn="ctr"/>
              <a:endParaRPr lang="cs-CZ"/>
            </a:p>
          </p:txBody>
        </p:sp>
        <p:sp>
          <p:nvSpPr>
            <p:cNvPr id="62504" name="Freeform 38"/>
            <p:cNvSpPr>
              <a:spLocks/>
            </p:cNvSpPr>
            <p:nvPr/>
          </p:nvSpPr>
          <p:spPr bwMode="auto">
            <a:xfrm>
              <a:off x="2148" y="1964"/>
              <a:ext cx="930" cy="789"/>
            </a:xfrm>
            <a:custGeom>
              <a:avLst/>
              <a:gdLst>
                <a:gd name="T0" fmla="*/ 815 w 2324"/>
                <a:gd name="T1" fmla="*/ 251 h 1973"/>
                <a:gd name="T2" fmla="*/ 837 w 2324"/>
                <a:gd name="T3" fmla="*/ 200 h 1973"/>
                <a:gd name="T4" fmla="*/ 888 w 2324"/>
                <a:gd name="T5" fmla="*/ 168 h 1973"/>
                <a:gd name="T6" fmla="*/ 927 w 2324"/>
                <a:gd name="T7" fmla="*/ 133 h 1973"/>
                <a:gd name="T8" fmla="*/ 908 w 2324"/>
                <a:gd name="T9" fmla="*/ 110 h 1973"/>
                <a:gd name="T10" fmla="*/ 850 w 2324"/>
                <a:gd name="T11" fmla="*/ 98 h 1973"/>
                <a:gd name="T12" fmla="*/ 549 w 2324"/>
                <a:gd name="T13" fmla="*/ 14 h 1973"/>
                <a:gd name="T14" fmla="*/ 530 w 2324"/>
                <a:gd name="T15" fmla="*/ 11 h 1973"/>
                <a:gd name="T16" fmla="*/ 507 w 2324"/>
                <a:gd name="T17" fmla="*/ 11 h 1973"/>
                <a:gd name="T18" fmla="*/ 469 w 2324"/>
                <a:gd name="T19" fmla="*/ 21 h 1973"/>
                <a:gd name="T20" fmla="*/ 437 w 2324"/>
                <a:gd name="T21" fmla="*/ 98 h 1973"/>
                <a:gd name="T22" fmla="*/ 395 w 2324"/>
                <a:gd name="T23" fmla="*/ 85 h 1973"/>
                <a:gd name="T24" fmla="*/ 325 w 2324"/>
                <a:gd name="T25" fmla="*/ 107 h 1973"/>
                <a:gd name="T26" fmla="*/ 239 w 2324"/>
                <a:gd name="T27" fmla="*/ 133 h 1973"/>
                <a:gd name="T28" fmla="*/ 216 w 2324"/>
                <a:gd name="T29" fmla="*/ 274 h 1973"/>
                <a:gd name="T30" fmla="*/ 50 w 2324"/>
                <a:gd name="T31" fmla="*/ 357 h 1973"/>
                <a:gd name="T32" fmla="*/ 27 w 2324"/>
                <a:gd name="T33" fmla="*/ 510 h 1973"/>
                <a:gd name="T34" fmla="*/ 88 w 2324"/>
                <a:gd name="T35" fmla="*/ 574 h 1973"/>
                <a:gd name="T36" fmla="*/ 555 w 2324"/>
                <a:gd name="T37" fmla="*/ 760 h 1973"/>
                <a:gd name="T38" fmla="*/ 658 w 2324"/>
                <a:gd name="T39" fmla="*/ 750 h 1973"/>
                <a:gd name="T40" fmla="*/ 677 w 2324"/>
                <a:gd name="T41" fmla="*/ 705 h 1973"/>
                <a:gd name="T42" fmla="*/ 619 w 2324"/>
                <a:gd name="T43" fmla="*/ 587 h 1973"/>
                <a:gd name="T44" fmla="*/ 703 w 2324"/>
                <a:gd name="T45" fmla="*/ 446 h 1973"/>
                <a:gd name="T46" fmla="*/ 703 w 2324"/>
                <a:gd name="T47" fmla="*/ 373 h 1973"/>
                <a:gd name="T48" fmla="*/ 805 w 2324"/>
                <a:gd name="T49" fmla="*/ 293 h 1973"/>
                <a:gd name="T50" fmla="*/ 815 w 2324"/>
                <a:gd name="T51" fmla="*/ 251 h 19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24"/>
                <a:gd name="T79" fmla="*/ 0 h 1973"/>
                <a:gd name="T80" fmla="*/ 2324 w 2324"/>
                <a:gd name="T81" fmla="*/ 1973 h 197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24" h="1973">
                  <a:moveTo>
                    <a:pt x="2036" y="628"/>
                  </a:moveTo>
                  <a:cubicBezTo>
                    <a:pt x="2049" y="589"/>
                    <a:pt x="2061" y="535"/>
                    <a:pt x="2092" y="500"/>
                  </a:cubicBezTo>
                  <a:cubicBezTo>
                    <a:pt x="2123" y="465"/>
                    <a:pt x="2183" y="448"/>
                    <a:pt x="2220" y="420"/>
                  </a:cubicBezTo>
                  <a:cubicBezTo>
                    <a:pt x="2257" y="392"/>
                    <a:pt x="2308" y="356"/>
                    <a:pt x="2316" y="332"/>
                  </a:cubicBezTo>
                  <a:cubicBezTo>
                    <a:pt x="2324" y="308"/>
                    <a:pt x="2300" y="291"/>
                    <a:pt x="2268" y="276"/>
                  </a:cubicBezTo>
                  <a:cubicBezTo>
                    <a:pt x="2236" y="261"/>
                    <a:pt x="2273" y="284"/>
                    <a:pt x="2124" y="244"/>
                  </a:cubicBezTo>
                  <a:cubicBezTo>
                    <a:pt x="1975" y="204"/>
                    <a:pt x="1505" y="72"/>
                    <a:pt x="1372" y="36"/>
                  </a:cubicBezTo>
                  <a:cubicBezTo>
                    <a:pt x="1239" y="0"/>
                    <a:pt x="1341" y="29"/>
                    <a:pt x="1324" y="28"/>
                  </a:cubicBezTo>
                  <a:cubicBezTo>
                    <a:pt x="1307" y="27"/>
                    <a:pt x="1293" y="24"/>
                    <a:pt x="1268" y="28"/>
                  </a:cubicBezTo>
                  <a:cubicBezTo>
                    <a:pt x="1243" y="32"/>
                    <a:pt x="1201" y="16"/>
                    <a:pt x="1172" y="52"/>
                  </a:cubicBezTo>
                  <a:cubicBezTo>
                    <a:pt x="1143" y="88"/>
                    <a:pt x="1123" y="217"/>
                    <a:pt x="1092" y="244"/>
                  </a:cubicBezTo>
                  <a:cubicBezTo>
                    <a:pt x="1061" y="271"/>
                    <a:pt x="1035" y="208"/>
                    <a:pt x="988" y="212"/>
                  </a:cubicBezTo>
                  <a:cubicBezTo>
                    <a:pt x="941" y="216"/>
                    <a:pt x="877" y="248"/>
                    <a:pt x="812" y="268"/>
                  </a:cubicBezTo>
                  <a:cubicBezTo>
                    <a:pt x="747" y="288"/>
                    <a:pt x="641" y="263"/>
                    <a:pt x="596" y="332"/>
                  </a:cubicBezTo>
                  <a:cubicBezTo>
                    <a:pt x="551" y="401"/>
                    <a:pt x="619" y="591"/>
                    <a:pt x="540" y="684"/>
                  </a:cubicBezTo>
                  <a:cubicBezTo>
                    <a:pt x="461" y="777"/>
                    <a:pt x="203" y="793"/>
                    <a:pt x="124" y="892"/>
                  </a:cubicBezTo>
                  <a:cubicBezTo>
                    <a:pt x="45" y="991"/>
                    <a:pt x="52" y="1185"/>
                    <a:pt x="68" y="1276"/>
                  </a:cubicBezTo>
                  <a:cubicBezTo>
                    <a:pt x="84" y="1367"/>
                    <a:pt x="0" y="1332"/>
                    <a:pt x="220" y="1436"/>
                  </a:cubicBezTo>
                  <a:cubicBezTo>
                    <a:pt x="440" y="1540"/>
                    <a:pt x="1151" y="1827"/>
                    <a:pt x="1388" y="1900"/>
                  </a:cubicBezTo>
                  <a:cubicBezTo>
                    <a:pt x="1625" y="1973"/>
                    <a:pt x="1593" y="1899"/>
                    <a:pt x="1644" y="1876"/>
                  </a:cubicBezTo>
                  <a:cubicBezTo>
                    <a:pt x="1695" y="1853"/>
                    <a:pt x="1708" y="1832"/>
                    <a:pt x="1692" y="1764"/>
                  </a:cubicBezTo>
                  <a:cubicBezTo>
                    <a:pt x="1676" y="1696"/>
                    <a:pt x="1537" y="1576"/>
                    <a:pt x="1548" y="1468"/>
                  </a:cubicBezTo>
                  <a:cubicBezTo>
                    <a:pt x="1559" y="1360"/>
                    <a:pt x="1721" y="1205"/>
                    <a:pt x="1756" y="1116"/>
                  </a:cubicBezTo>
                  <a:cubicBezTo>
                    <a:pt x="1791" y="1027"/>
                    <a:pt x="1713" y="996"/>
                    <a:pt x="1756" y="932"/>
                  </a:cubicBezTo>
                  <a:cubicBezTo>
                    <a:pt x="1799" y="868"/>
                    <a:pt x="1963" y="788"/>
                    <a:pt x="2012" y="732"/>
                  </a:cubicBezTo>
                  <a:cubicBezTo>
                    <a:pt x="2061" y="676"/>
                    <a:pt x="2023" y="667"/>
                    <a:pt x="2036" y="628"/>
                  </a:cubicBezTo>
                  <a:close/>
                </a:path>
              </a:pathLst>
            </a:custGeom>
            <a:solidFill>
              <a:schemeClr val="hlink"/>
            </a:solidFill>
            <a:ln w="9525">
              <a:noFill/>
              <a:round/>
              <a:headEnd/>
              <a:tailEnd/>
            </a:ln>
          </p:spPr>
          <p:txBody>
            <a:bodyPr/>
            <a:lstStyle/>
            <a:p>
              <a:pPr algn="ctr"/>
              <a:endParaRPr lang="cs-CZ"/>
            </a:p>
          </p:txBody>
        </p:sp>
        <p:sp>
          <p:nvSpPr>
            <p:cNvPr id="62505" name="Freeform 39"/>
            <p:cNvSpPr>
              <a:spLocks/>
            </p:cNvSpPr>
            <p:nvPr/>
          </p:nvSpPr>
          <p:spPr bwMode="auto">
            <a:xfrm>
              <a:off x="2462" y="2050"/>
              <a:ext cx="516" cy="180"/>
            </a:xfrm>
            <a:custGeom>
              <a:avLst/>
              <a:gdLst>
                <a:gd name="T0" fmla="*/ 499 w 1290"/>
                <a:gd name="T1" fmla="*/ 180 h 450"/>
                <a:gd name="T2" fmla="*/ 502 w 1290"/>
                <a:gd name="T3" fmla="*/ 149 h 450"/>
                <a:gd name="T4" fmla="*/ 516 w 1290"/>
                <a:gd name="T5" fmla="*/ 118 h 450"/>
                <a:gd name="T6" fmla="*/ 130 w 1290"/>
                <a:gd name="T7" fmla="*/ 5 h 450"/>
                <a:gd name="T8" fmla="*/ 120 w 1290"/>
                <a:gd name="T9" fmla="*/ 17 h 450"/>
                <a:gd name="T10" fmla="*/ 84 w 1290"/>
                <a:gd name="T11" fmla="*/ 0 h 450"/>
                <a:gd name="T12" fmla="*/ 41 w 1290"/>
                <a:gd name="T13" fmla="*/ 10 h 450"/>
                <a:gd name="T14" fmla="*/ 0 w 1290"/>
                <a:gd name="T15" fmla="*/ 22 h 450"/>
                <a:gd name="T16" fmla="*/ 499 w 1290"/>
                <a:gd name="T17" fmla="*/ 180 h 4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90"/>
                <a:gd name="T28" fmla="*/ 0 h 450"/>
                <a:gd name="T29" fmla="*/ 1290 w 1290"/>
                <a:gd name="T30" fmla="*/ 450 h 4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90" h="450">
                  <a:moveTo>
                    <a:pt x="1248" y="450"/>
                  </a:moveTo>
                  <a:lnTo>
                    <a:pt x="1254" y="372"/>
                  </a:lnTo>
                  <a:lnTo>
                    <a:pt x="1290" y="294"/>
                  </a:lnTo>
                  <a:lnTo>
                    <a:pt x="324" y="12"/>
                  </a:lnTo>
                  <a:lnTo>
                    <a:pt x="300" y="42"/>
                  </a:lnTo>
                  <a:lnTo>
                    <a:pt x="210" y="0"/>
                  </a:lnTo>
                  <a:lnTo>
                    <a:pt x="102" y="24"/>
                  </a:lnTo>
                  <a:lnTo>
                    <a:pt x="0" y="54"/>
                  </a:lnTo>
                  <a:lnTo>
                    <a:pt x="1248" y="450"/>
                  </a:lnTo>
                  <a:close/>
                </a:path>
              </a:pathLst>
            </a:custGeom>
            <a:solidFill>
              <a:srgbClr val="D192E2"/>
            </a:solidFill>
            <a:ln w="9525">
              <a:noFill/>
              <a:round/>
              <a:headEnd/>
              <a:tailEnd/>
            </a:ln>
          </p:spPr>
          <p:txBody>
            <a:bodyPr/>
            <a:lstStyle/>
            <a:p>
              <a:pPr algn="ctr"/>
              <a:endParaRPr lang="cs-CZ"/>
            </a:p>
          </p:txBody>
        </p:sp>
        <p:sp>
          <p:nvSpPr>
            <p:cNvPr id="62506" name="Freeform 40"/>
            <p:cNvSpPr>
              <a:spLocks/>
            </p:cNvSpPr>
            <p:nvPr/>
          </p:nvSpPr>
          <p:spPr bwMode="auto">
            <a:xfrm>
              <a:off x="2402" y="2071"/>
              <a:ext cx="564" cy="185"/>
            </a:xfrm>
            <a:custGeom>
              <a:avLst/>
              <a:gdLst>
                <a:gd name="T0" fmla="*/ 564 w 1410"/>
                <a:gd name="T1" fmla="*/ 154 h 462"/>
                <a:gd name="T2" fmla="*/ 562 w 1410"/>
                <a:gd name="T3" fmla="*/ 171 h 462"/>
                <a:gd name="T4" fmla="*/ 547 w 1410"/>
                <a:gd name="T5" fmla="*/ 185 h 462"/>
                <a:gd name="T6" fmla="*/ 0 w 1410"/>
                <a:gd name="T7" fmla="*/ 10 h 462"/>
                <a:gd name="T8" fmla="*/ 26 w 1410"/>
                <a:gd name="T9" fmla="*/ 2 h 462"/>
                <a:gd name="T10" fmla="*/ 60 w 1410"/>
                <a:gd name="T11" fmla="*/ 0 h 462"/>
                <a:gd name="T12" fmla="*/ 564 w 1410"/>
                <a:gd name="T13" fmla="*/ 154 h 462"/>
                <a:gd name="T14" fmla="*/ 0 60000 65536"/>
                <a:gd name="T15" fmla="*/ 0 60000 65536"/>
                <a:gd name="T16" fmla="*/ 0 60000 65536"/>
                <a:gd name="T17" fmla="*/ 0 60000 65536"/>
                <a:gd name="T18" fmla="*/ 0 60000 65536"/>
                <a:gd name="T19" fmla="*/ 0 60000 65536"/>
                <a:gd name="T20" fmla="*/ 0 60000 65536"/>
                <a:gd name="T21" fmla="*/ 0 w 1410"/>
                <a:gd name="T22" fmla="*/ 0 h 462"/>
                <a:gd name="T23" fmla="*/ 1410 w 1410"/>
                <a:gd name="T24" fmla="*/ 462 h 4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0" h="462">
                  <a:moveTo>
                    <a:pt x="1410" y="384"/>
                  </a:moveTo>
                  <a:lnTo>
                    <a:pt x="1404" y="426"/>
                  </a:lnTo>
                  <a:lnTo>
                    <a:pt x="1368" y="462"/>
                  </a:lnTo>
                  <a:lnTo>
                    <a:pt x="0" y="24"/>
                  </a:lnTo>
                  <a:lnTo>
                    <a:pt x="66" y="6"/>
                  </a:lnTo>
                  <a:lnTo>
                    <a:pt x="150" y="0"/>
                  </a:lnTo>
                  <a:lnTo>
                    <a:pt x="1410" y="384"/>
                  </a:lnTo>
                  <a:close/>
                </a:path>
              </a:pathLst>
            </a:custGeom>
            <a:solidFill>
              <a:srgbClr val="8955A9"/>
            </a:solidFill>
            <a:ln w="9525">
              <a:noFill/>
              <a:round/>
              <a:headEnd/>
              <a:tailEnd/>
            </a:ln>
          </p:spPr>
          <p:txBody>
            <a:bodyPr/>
            <a:lstStyle/>
            <a:p>
              <a:pPr algn="ctr"/>
              <a:endParaRPr lang="cs-CZ"/>
            </a:p>
          </p:txBody>
        </p:sp>
        <p:sp>
          <p:nvSpPr>
            <p:cNvPr id="62507" name="Line 41"/>
            <p:cNvSpPr>
              <a:spLocks noChangeShapeType="1"/>
            </p:cNvSpPr>
            <p:nvPr/>
          </p:nvSpPr>
          <p:spPr bwMode="auto">
            <a:xfrm>
              <a:off x="2183" y="2345"/>
              <a:ext cx="581" cy="221"/>
            </a:xfrm>
            <a:prstGeom prst="line">
              <a:avLst/>
            </a:prstGeom>
            <a:noFill/>
            <a:ln w="19050">
              <a:solidFill>
                <a:srgbClr val="FFFF00"/>
              </a:solidFill>
              <a:round/>
              <a:headEnd/>
              <a:tailEnd/>
            </a:ln>
          </p:spPr>
          <p:txBody>
            <a:bodyPr/>
            <a:lstStyle/>
            <a:p>
              <a:endParaRPr lang="cs-CZ"/>
            </a:p>
          </p:txBody>
        </p:sp>
        <p:sp>
          <p:nvSpPr>
            <p:cNvPr id="62508" name="Line 42"/>
            <p:cNvSpPr>
              <a:spLocks noChangeShapeType="1"/>
            </p:cNvSpPr>
            <p:nvPr/>
          </p:nvSpPr>
          <p:spPr bwMode="auto">
            <a:xfrm>
              <a:off x="2171" y="2371"/>
              <a:ext cx="610" cy="233"/>
            </a:xfrm>
            <a:prstGeom prst="line">
              <a:avLst/>
            </a:prstGeom>
            <a:noFill/>
            <a:ln w="19050">
              <a:solidFill>
                <a:srgbClr val="FFFF00"/>
              </a:solidFill>
              <a:round/>
              <a:headEnd/>
              <a:tailEnd/>
            </a:ln>
          </p:spPr>
          <p:txBody>
            <a:bodyPr/>
            <a:lstStyle/>
            <a:p>
              <a:endParaRPr lang="cs-CZ"/>
            </a:p>
          </p:txBody>
        </p:sp>
        <p:sp>
          <p:nvSpPr>
            <p:cNvPr id="62509" name="Line 43"/>
            <p:cNvSpPr>
              <a:spLocks noChangeShapeType="1"/>
            </p:cNvSpPr>
            <p:nvPr/>
          </p:nvSpPr>
          <p:spPr bwMode="auto">
            <a:xfrm>
              <a:off x="2166" y="2407"/>
              <a:ext cx="651" cy="250"/>
            </a:xfrm>
            <a:prstGeom prst="line">
              <a:avLst/>
            </a:prstGeom>
            <a:noFill/>
            <a:ln w="19050">
              <a:solidFill>
                <a:srgbClr val="FFFF00"/>
              </a:solidFill>
              <a:round/>
              <a:headEnd/>
              <a:tailEnd/>
            </a:ln>
          </p:spPr>
          <p:txBody>
            <a:bodyPr/>
            <a:lstStyle/>
            <a:p>
              <a:endParaRPr lang="cs-CZ"/>
            </a:p>
          </p:txBody>
        </p:sp>
        <p:sp>
          <p:nvSpPr>
            <p:cNvPr id="62510" name="Line 44"/>
            <p:cNvSpPr>
              <a:spLocks noChangeShapeType="1"/>
            </p:cNvSpPr>
            <p:nvPr/>
          </p:nvSpPr>
          <p:spPr bwMode="auto">
            <a:xfrm>
              <a:off x="2166" y="2439"/>
              <a:ext cx="656" cy="252"/>
            </a:xfrm>
            <a:prstGeom prst="line">
              <a:avLst/>
            </a:prstGeom>
            <a:noFill/>
            <a:ln w="19050">
              <a:solidFill>
                <a:srgbClr val="FFFF00"/>
              </a:solidFill>
              <a:round/>
              <a:headEnd/>
              <a:tailEnd/>
            </a:ln>
          </p:spPr>
          <p:txBody>
            <a:bodyPr/>
            <a:lstStyle/>
            <a:p>
              <a:endParaRPr lang="cs-CZ"/>
            </a:p>
          </p:txBody>
        </p:sp>
        <p:sp>
          <p:nvSpPr>
            <p:cNvPr id="62511" name="Line 45"/>
            <p:cNvSpPr>
              <a:spLocks noChangeShapeType="1"/>
            </p:cNvSpPr>
            <p:nvPr/>
          </p:nvSpPr>
          <p:spPr bwMode="auto">
            <a:xfrm flipH="1" flipV="1">
              <a:off x="2166" y="2448"/>
              <a:ext cx="656" cy="252"/>
            </a:xfrm>
            <a:prstGeom prst="line">
              <a:avLst/>
            </a:prstGeom>
            <a:noFill/>
            <a:ln w="19050">
              <a:solidFill>
                <a:srgbClr val="FFFFCC"/>
              </a:solidFill>
              <a:round/>
              <a:headEnd/>
              <a:tailEnd/>
            </a:ln>
          </p:spPr>
          <p:txBody>
            <a:bodyPr/>
            <a:lstStyle/>
            <a:p>
              <a:endParaRPr lang="cs-CZ"/>
            </a:p>
          </p:txBody>
        </p:sp>
        <p:sp>
          <p:nvSpPr>
            <p:cNvPr id="62512" name="Line 46"/>
            <p:cNvSpPr>
              <a:spLocks noChangeShapeType="1"/>
            </p:cNvSpPr>
            <p:nvPr/>
          </p:nvSpPr>
          <p:spPr bwMode="auto">
            <a:xfrm flipH="1" flipV="1">
              <a:off x="2169" y="2424"/>
              <a:ext cx="658" cy="252"/>
            </a:xfrm>
            <a:prstGeom prst="line">
              <a:avLst/>
            </a:prstGeom>
            <a:noFill/>
            <a:ln w="19050">
              <a:solidFill>
                <a:srgbClr val="FFFFCC"/>
              </a:solidFill>
              <a:round/>
              <a:headEnd/>
              <a:tailEnd/>
            </a:ln>
          </p:spPr>
          <p:txBody>
            <a:bodyPr/>
            <a:lstStyle/>
            <a:p>
              <a:endParaRPr lang="cs-CZ"/>
            </a:p>
          </p:txBody>
        </p:sp>
        <p:sp>
          <p:nvSpPr>
            <p:cNvPr id="62513" name="Line 47"/>
            <p:cNvSpPr>
              <a:spLocks noChangeShapeType="1"/>
            </p:cNvSpPr>
            <p:nvPr/>
          </p:nvSpPr>
          <p:spPr bwMode="auto">
            <a:xfrm>
              <a:off x="2174" y="2391"/>
              <a:ext cx="629" cy="242"/>
            </a:xfrm>
            <a:prstGeom prst="line">
              <a:avLst/>
            </a:prstGeom>
            <a:noFill/>
            <a:ln w="19050">
              <a:solidFill>
                <a:srgbClr val="FFFFCC"/>
              </a:solidFill>
              <a:round/>
              <a:headEnd/>
              <a:tailEnd/>
            </a:ln>
          </p:spPr>
          <p:txBody>
            <a:bodyPr/>
            <a:lstStyle/>
            <a:p>
              <a:endParaRPr lang="cs-CZ"/>
            </a:p>
          </p:txBody>
        </p:sp>
        <p:sp>
          <p:nvSpPr>
            <p:cNvPr id="62514" name="Line 48"/>
            <p:cNvSpPr>
              <a:spLocks noChangeShapeType="1"/>
            </p:cNvSpPr>
            <p:nvPr/>
          </p:nvSpPr>
          <p:spPr bwMode="auto">
            <a:xfrm>
              <a:off x="2183" y="2357"/>
              <a:ext cx="584" cy="223"/>
            </a:xfrm>
            <a:prstGeom prst="line">
              <a:avLst/>
            </a:prstGeom>
            <a:noFill/>
            <a:ln w="19050">
              <a:solidFill>
                <a:srgbClr val="FFFFCC"/>
              </a:solidFill>
              <a:round/>
              <a:headEnd/>
              <a:tailEnd/>
            </a:ln>
          </p:spPr>
          <p:txBody>
            <a:bodyPr/>
            <a:lstStyle/>
            <a:p>
              <a:endParaRPr lang="cs-CZ"/>
            </a:p>
          </p:txBody>
        </p:sp>
        <p:sp>
          <p:nvSpPr>
            <p:cNvPr id="62515" name="Line 49"/>
            <p:cNvSpPr>
              <a:spLocks noChangeShapeType="1"/>
            </p:cNvSpPr>
            <p:nvPr/>
          </p:nvSpPr>
          <p:spPr bwMode="auto">
            <a:xfrm>
              <a:off x="2190" y="2335"/>
              <a:ext cx="572" cy="216"/>
            </a:xfrm>
            <a:prstGeom prst="line">
              <a:avLst/>
            </a:prstGeom>
            <a:noFill/>
            <a:ln w="19050">
              <a:solidFill>
                <a:srgbClr val="FFFFCC"/>
              </a:solidFill>
              <a:round/>
              <a:headEnd/>
              <a:tailEnd/>
            </a:ln>
          </p:spPr>
          <p:txBody>
            <a:bodyPr/>
            <a:lstStyle/>
            <a:p>
              <a:endParaRPr lang="cs-CZ"/>
            </a:p>
          </p:txBody>
        </p:sp>
        <p:sp>
          <p:nvSpPr>
            <p:cNvPr id="62516" name="Freeform 50"/>
            <p:cNvSpPr>
              <a:spLocks/>
            </p:cNvSpPr>
            <p:nvPr/>
          </p:nvSpPr>
          <p:spPr bwMode="auto">
            <a:xfrm>
              <a:off x="2243" y="2278"/>
              <a:ext cx="567" cy="221"/>
            </a:xfrm>
            <a:custGeom>
              <a:avLst/>
              <a:gdLst>
                <a:gd name="T0" fmla="*/ 0 w 1416"/>
                <a:gd name="T1" fmla="*/ 22 h 552"/>
                <a:gd name="T2" fmla="*/ 545 w 1416"/>
                <a:gd name="T3" fmla="*/ 221 h 552"/>
                <a:gd name="T4" fmla="*/ 567 w 1416"/>
                <a:gd name="T5" fmla="*/ 190 h 552"/>
                <a:gd name="T6" fmla="*/ 43 w 1416"/>
                <a:gd name="T7" fmla="*/ 0 h 552"/>
                <a:gd name="T8" fmla="*/ 0 w 1416"/>
                <a:gd name="T9" fmla="*/ 22 h 552"/>
                <a:gd name="T10" fmla="*/ 0 60000 65536"/>
                <a:gd name="T11" fmla="*/ 0 60000 65536"/>
                <a:gd name="T12" fmla="*/ 0 60000 65536"/>
                <a:gd name="T13" fmla="*/ 0 60000 65536"/>
                <a:gd name="T14" fmla="*/ 0 60000 65536"/>
                <a:gd name="T15" fmla="*/ 0 w 1416"/>
                <a:gd name="T16" fmla="*/ 0 h 552"/>
                <a:gd name="T17" fmla="*/ 1416 w 1416"/>
                <a:gd name="T18" fmla="*/ 552 h 552"/>
              </a:gdLst>
              <a:ahLst/>
              <a:cxnLst>
                <a:cxn ang="T10">
                  <a:pos x="T0" y="T1"/>
                </a:cxn>
                <a:cxn ang="T11">
                  <a:pos x="T2" y="T3"/>
                </a:cxn>
                <a:cxn ang="T12">
                  <a:pos x="T4" y="T5"/>
                </a:cxn>
                <a:cxn ang="T13">
                  <a:pos x="T6" y="T7"/>
                </a:cxn>
                <a:cxn ang="T14">
                  <a:pos x="T8" y="T9"/>
                </a:cxn>
              </a:cxnLst>
              <a:rect l="T15" t="T16" r="T17" b="T18"/>
              <a:pathLst>
                <a:path w="1416" h="552">
                  <a:moveTo>
                    <a:pt x="0" y="54"/>
                  </a:moveTo>
                  <a:lnTo>
                    <a:pt x="1362" y="552"/>
                  </a:lnTo>
                  <a:lnTo>
                    <a:pt x="1416" y="474"/>
                  </a:lnTo>
                  <a:lnTo>
                    <a:pt x="108" y="0"/>
                  </a:lnTo>
                  <a:lnTo>
                    <a:pt x="0" y="54"/>
                  </a:lnTo>
                  <a:close/>
                </a:path>
              </a:pathLst>
            </a:custGeom>
            <a:solidFill>
              <a:srgbClr val="66FFFF"/>
            </a:solidFill>
            <a:ln w="9525">
              <a:solidFill>
                <a:srgbClr val="3366FF"/>
              </a:solidFill>
              <a:round/>
              <a:headEnd/>
              <a:tailEnd/>
            </a:ln>
          </p:spPr>
          <p:txBody>
            <a:bodyPr/>
            <a:lstStyle/>
            <a:p>
              <a:pPr algn="ctr"/>
              <a:endParaRPr lang="cs-CZ"/>
            </a:p>
          </p:txBody>
        </p:sp>
        <p:sp>
          <p:nvSpPr>
            <p:cNvPr id="62517" name="Freeform 51"/>
            <p:cNvSpPr>
              <a:spLocks/>
            </p:cNvSpPr>
            <p:nvPr/>
          </p:nvSpPr>
          <p:spPr bwMode="auto">
            <a:xfrm>
              <a:off x="2378" y="2172"/>
              <a:ext cx="477" cy="197"/>
            </a:xfrm>
            <a:custGeom>
              <a:avLst/>
              <a:gdLst>
                <a:gd name="T0" fmla="*/ 0 w 1194"/>
                <a:gd name="T1" fmla="*/ 38 h 492"/>
                <a:gd name="T2" fmla="*/ 465 w 1194"/>
                <a:gd name="T3" fmla="*/ 197 h 492"/>
                <a:gd name="T4" fmla="*/ 465 w 1194"/>
                <a:gd name="T5" fmla="*/ 173 h 492"/>
                <a:gd name="T6" fmla="*/ 477 w 1194"/>
                <a:gd name="T7" fmla="*/ 159 h 492"/>
                <a:gd name="T8" fmla="*/ 0 w 1194"/>
                <a:gd name="T9" fmla="*/ 0 h 492"/>
                <a:gd name="T10" fmla="*/ 0 w 1194"/>
                <a:gd name="T11" fmla="*/ 38 h 492"/>
                <a:gd name="T12" fmla="*/ 0 60000 65536"/>
                <a:gd name="T13" fmla="*/ 0 60000 65536"/>
                <a:gd name="T14" fmla="*/ 0 60000 65536"/>
                <a:gd name="T15" fmla="*/ 0 60000 65536"/>
                <a:gd name="T16" fmla="*/ 0 60000 65536"/>
                <a:gd name="T17" fmla="*/ 0 60000 65536"/>
                <a:gd name="T18" fmla="*/ 0 w 1194"/>
                <a:gd name="T19" fmla="*/ 0 h 492"/>
                <a:gd name="T20" fmla="*/ 1194 w 1194"/>
                <a:gd name="T21" fmla="*/ 492 h 492"/>
              </a:gdLst>
              <a:ahLst/>
              <a:cxnLst>
                <a:cxn ang="T12">
                  <a:pos x="T0" y="T1"/>
                </a:cxn>
                <a:cxn ang="T13">
                  <a:pos x="T2" y="T3"/>
                </a:cxn>
                <a:cxn ang="T14">
                  <a:pos x="T4" y="T5"/>
                </a:cxn>
                <a:cxn ang="T15">
                  <a:pos x="T6" y="T7"/>
                </a:cxn>
                <a:cxn ang="T16">
                  <a:pos x="T8" y="T9"/>
                </a:cxn>
                <a:cxn ang="T17">
                  <a:pos x="T10" y="T11"/>
                </a:cxn>
              </a:cxnLst>
              <a:rect l="T18" t="T19" r="T20" b="T21"/>
              <a:pathLst>
                <a:path w="1194" h="492">
                  <a:moveTo>
                    <a:pt x="0" y="96"/>
                  </a:moveTo>
                  <a:lnTo>
                    <a:pt x="1164" y="492"/>
                  </a:lnTo>
                  <a:lnTo>
                    <a:pt x="1164" y="432"/>
                  </a:lnTo>
                  <a:lnTo>
                    <a:pt x="1194" y="396"/>
                  </a:lnTo>
                  <a:lnTo>
                    <a:pt x="0" y="0"/>
                  </a:lnTo>
                  <a:lnTo>
                    <a:pt x="0" y="96"/>
                  </a:lnTo>
                  <a:close/>
                </a:path>
              </a:pathLst>
            </a:custGeom>
            <a:solidFill>
              <a:srgbClr val="66FFFF"/>
            </a:solidFill>
            <a:ln w="9525">
              <a:solidFill>
                <a:srgbClr val="3366FF"/>
              </a:solidFill>
              <a:round/>
              <a:headEnd/>
              <a:tailEnd/>
            </a:ln>
          </p:spPr>
          <p:txBody>
            <a:bodyPr/>
            <a:lstStyle/>
            <a:p>
              <a:pPr algn="ctr"/>
              <a:endParaRPr lang="cs-CZ"/>
            </a:p>
          </p:txBody>
        </p:sp>
        <p:sp>
          <p:nvSpPr>
            <p:cNvPr id="62518" name="Freeform 52"/>
            <p:cNvSpPr>
              <a:spLocks/>
            </p:cNvSpPr>
            <p:nvPr/>
          </p:nvSpPr>
          <p:spPr bwMode="auto">
            <a:xfrm>
              <a:off x="2332" y="2237"/>
              <a:ext cx="516" cy="202"/>
            </a:xfrm>
            <a:custGeom>
              <a:avLst/>
              <a:gdLst>
                <a:gd name="T0" fmla="*/ 0 w 1290"/>
                <a:gd name="T1" fmla="*/ 26 h 504"/>
                <a:gd name="T2" fmla="*/ 494 w 1290"/>
                <a:gd name="T3" fmla="*/ 202 h 504"/>
                <a:gd name="T4" fmla="*/ 516 w 1290"/>
                <a:gd name="T5" fmla="*/ 168 h 504"/>
                <a:gd name="T6" fmla="*/ 26 w 1290"/>
                <a:gd name="T7" fmla="*/ 0 h 504"/>
                <a:gd name="T8" fmla="*/ 0 w 1290"/>
                <a:gd name="T9" fmla="*/ 26 h 504"/>
                <a:gd name="T10" fmla="*/ 0 60000 65536"/>
                <a:gd name="T11" fmla="*/ 0 60000 65536"/>
                <a:gd name="T12" fmla="*/ 0 60000 65536"/>
                <a:gd name="T13" fmla="*/ 0 60000 65536"/>
                <a:gd name="T14" fmla="*/ 0 60000 65536"/>
                <a:gd name="T15" fmla="*/ 0 w 1290"/>
                <a:gd name="T16" fmla="*/ 0 h 504"/>
                <a:gd name="T17" fmla="*/ 1290 w 1290"/>
                <a:gd name="T18" fmla="*/ 504 h 504"/>
              </a:gdLst>
              <a:ahLst/>
              <a:cxnLst>
                <a:cxn ang="T10">
                  <a:pos x="T0" y="T1"/>
                </a:cxn>
                <a:cxn ang="T11">
                  <a:pos x="T2" y="T3"/>
                </a:cxn>
                <a:cxn ang="T12">
                  <a:pos x="T4" y="T5"/>
                </a:cxn>
                <a:cxn ang="T13">
                  <a:pos x="T6" y="T7"/>
                </a:cxn>
                <a:cxn ang="T14">
                  <a:pos x="T8" y="T9"/>
                </a:cxn>
              </a:cxnLst>
              <a:rect l="T15" t="T16" r="T17" b="T18"/>
              <a:pathLst>
                <a:path w="1290" h="504">
                  <a:moveTo>
                    <a:pt x="0" y="66"/>
                  </a:moveTo>
                  <a:lnTo>
                    <a:pt x="1236" y="504"/>
                  </a:lnTo>
                  <a:lnTo>
                    <a:pt x="1290" y="420"/>
                  </a:lnTo>
                  <a:lnTo>
                    <a:pt x="66" y="0"/>
                  </a:lnTo>
                  <a:lnTo>
                    <a:pt x="0" y="66"/>
                  </a:lnTo>
                  <a:close/>
                </a:path>
              </a:pathLst>
            </a:custGeom>
            <a:solidFill>
              <a:srgbClr val="66FFFF"/>
            </a:solidFill>
            <a:ln w="9525">
              <a:solidFill>
                <a:srgbClr val="3366FF"/>
              </a:solidFill>
              <a:round/>
              <a:headEnd/>
              <a:tailEnd/>
            </a:ln>
          </p:spPr>
          <p:txBody>
            <a:bodyPr/>
            <a:lstStyle/>
            <a:p>
              <a:pPr algn="ctr"/>
              <a:endParaRPr lang="cs-CZ"/>
            </a:p>
          </p:txBody>
        </p:sp>
        <p:sp>
          <p:nvSpPr>
            <p:cNvPr id="62519" name="Freeform 53"/>
            <p:cNvSpPr>
              <a:spLocks/>
            </p:cNvSpPr>
            <p:nvPr/>
          </p:nvSpPr>
          <p:spPr bwMode="auto">
            <a:xfrm>
              <a:off x="2146" y="1966"/>
              <a:ext cx="929" cy="790"/>
            </a:xfrm>
            <a:custGeom>
              <a:avLst/>
              <a:gdLst>
                <a:gd name="T0" fmla="*/ 814 w 2324"/>
                <a:gd name="T1" fmla="*/ 251 h 1973"/>
                <a:gd name="T2" fmla="*/ 836 w 2324"/>
                <a:gd name="T3" fmla="*/ 200 h 1973"/>
                <a:gd name="T4" fmla="*/ 887 w 2324"/>
                <a:gd name="T5" fmla="*/ 168 h 1973"/>
                <a:gd name="T6" fmla="*/ 926 w 2324"/>
                <a:gd name="T7" fmla="*/ 133 h 1973"/>
                <a:gd name="T8" fmla="*/ 907 w 2324"/>
                <a:gd name="T9" fmla="*/ 111 h 1973"/>
                <a:gd name="T10" fmla="*/ 849 w 2324"/>
                <a:gd name="T11" fmla="*/ 98 h 1973"/>
                <a:gd name="T12" fmla="*/ 548 w 2324"/>
                <a:gd name="T13" fmla="*/ 14 h 1973"/>
                <a:gd name="T14" fmla="*/ 529 w 2324"/>
                <a:gd name="T15" fmla="*/ 11 h 1973"/>
                <a:gd name="T16" fmla="*/ 507 w 2324"/>
                <a:gd name="T17" fmla="*/ 11 h 1973"/>
                <a:gd name="T18" fmla="*/ 468 w 2324"/>
                <a:gd name="T19" fmla="*/ 21 h 1973"/>
                <a:gd name="T20" fmla="*/ 437 w 2324"/>
                <a:gd name="T21" fmla="*/ 98 h 1973"/>
                <a:gd name="T22" fmla="*/ 395 w 2324"/>
                <a:gd name="T23" fmla="*/ 85 h 1973"/>
                <a:gd name="T24" fmla="*/ 325 w 2324"/>
                <a:gd name="T25" fmla="*/ 107 h 1973"/>
                <a:gd name="T26" fmla="*/ 238 w 2324"/>
                <a:gd name="T27" fmla="*/ 133 h 1973"/>
                <a:gd name="T28" fmla="*/ 216 w 2324"/>
                <a:gd name="T29" fmla="*/ 274 h 1973"/>
                <a:gd name="T30" fmla="*/ 50 w 2324"/>
                <a:gd name="T31" fmla="*/ 357 h 1973"/>
                <a:gd name="T32" fmla="*/ 27 w 2324"/>
                <a:gd name="T33" fmla="*/ 511 h 1973"/>
                <a:gd name="T34" fmla="*/ 88 w 2324"/>
                <a:gd name="T35" fmla="*/ 575 h 1973"/>
                <a:gd name="T36" fmla="*/ 555 w 2324"/>
                <a:gd name="T37" fmla="*/ 761 h 1973"/>
                <a:gd name="T38" fmla="*/ 657 w 2324"/>
                <a:gd name="T39" fmla="*/ 751 h 1973"/>
                <a:gd name="T40" fmla="*/ 676 w 2324"/>
                <a:gd name="T41" fmla="*/ 706 h 1973"/>
                <a:gd name="T42" fmla="*/ 619 w 2324"/>
                <a:gd name="T43" fmla="*/ 588 h 1973"/>
                <a:gd name="T44" fmla="*/ 702 w 2324"/>
                <a:gd name="T45" fmla="*/ 447 h 1973"/>
                <a:gd name="T46" fmla="*/ 702 w 2324"/>
                <a:gd name="T47" fmla="*/ 373 h 1973"/>
                <a:gd name="T48" fmla="*/ 804 w 2324"/>
                <a:gd name="T49" fmla="*/ 293 h 1973"/>
                <a:gd name="T50" fmla="*/ 814 w 2324"/>
                <a:gd name="T51" fmla="*/ 251 h 19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24"/>
                <a:gd name="T79" fmla="*/ 0 h 1973"/>
                <a:gd name="T80" fmla="*/ 2324 w 2324"/>
                <a:gd name="T81" fmla="*/ 1973 h 197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24" h="1973">
                  <a:moveTo>
                    <a:pt x="2036" y="628"/>
                  </a:moveTo>
                  <a:cubicBezTo>
                    <a:pt x="2049" y="589"/>
                    <a:pt x="2061" y="535"/>
                    <a:pt x="2092" y="500"/>
                  </a:cubicBezTo>
                  <a:cubicBezTo>
                    <a:pt x="2123" y="465"/>
                    <a:pt x="2183" y="448"/>
                    <a:pt x="2220" y="420"/>
                  </a:cubicBezTo>
                  <a:cubicBezTo>
                    <a:pt x="2257" y="392"/>
                    <a:pt x="2308" y="356"/>
                    <a:pt x="2316" y="332"/>
                  </a:cubicBezTo>
                  <a:cubicBezTo>
                    <a:pt x="2324" y="308"/>
                    <a:pt x="2300" y="291"/>
                    <a:pt x="2268" y="276"/>
                  </a:cubicBezTo>
                  <a:cubicBezTo>
                    <a:pt x="2236" y="261"/>
                    <a:pt x="2273" y="284"/>
                    <a:pt x="2124" y="244"/>
                  </a:cubicBezTo>
                  <a:cubicBezTo>
                    <a:pt x="1975" y="204"/>
                    <a:pt x="1505" y="72"/>
                    <a:pt x="1372" y="36"/>
                  </a:cubicBezTo>
                  <a:cubicBezTo>
                    <a:pt x="1239" y="0"/>
                    <a:pt x="1341" y="29"/>
                    <a:pt x="1324" y="28"/>
                  </a:cubicBezTo>
                  <a:cubicBezTo>
                    <a:pt x="1307" y="27"/>
                    <a:pt x="1293" y="24"/>
                    <a:pt x="1268" y="28"/>
                  </a:cubicBezTo>
                  <a:cubicBezTo>
                    <a:pt x="1243" y="32"/>
                    <a:pt x="1201" y="16"/>
                    <a:pt x="1172" y="52"/>
                  </a:cubicBezTo>
                  <a:cubicBezTo>
                    <a:pt x="1143" y="88"/>
                    <a:pt x="1123" y="217"/>
                    <a:pt x="1092" y="244"/>
                  </a:cubicBezTo>
                  <a:cubicBezTo>
                    <a:pt x="1061" y="271"/>
                    <a:pt x="1035" y="208"/>
                    <a:pt x="988" y="212"/>
                  </a:cubicBezTo>
                  <a:cubicBezTo>
                    <a:pt x="941" y="216"/>
                    <a:pt x="877" y="248"/>
                    <a:pt x="812" y="268"/>
                  </a:cubicBezTo>
                  <a:cubicBezTo>
                    <a:pt x="747" y="288"/>
                    <a:pt x="641" y="263"/>
                    <a:pt x="596" y="332"/>
                  </a:cubicBezTo>
                  <a:cubicBezTo>
                    <a:pt x="551" y="401"/>
                    <a:pt x="619" y="591"/>
                    <a:pt x="540" y="684"/>
                  </a:cubicBezTo>
                  <a:cubicBezTo>
                    <a:pt x="461" y="777"/>
                    <a:pt x="203" y="793"/>
                    <a:pt x="124" y="892"/>
                  </a:cubicBezTo>
                  <a:cubicBezTo>
                    <a:pt x="45" y="991"/>
                    <a:pt x="52" y="1185"/>
                    <a:pt x="68" y="1276"/>
                  </a:cubicBezTo>
                  <a:cubicBezTo>
                    <a:pt x="84" y="1367"/>
                    <a:pt x="0" y="1332"/>
                    <a:pt x="220" y="1436"/>
                  </a:cubicBezTo>
                  <a:cubicBezTo>
                    <a:pt x="440" y="1540"/>
                    <a:pt x="1151" y="1827"/>
                    <a:pt x="1388" y="1900"/>
                  </a:cubicBezTo>
                  <a:cubicBezTo>
                    <a:pt x="1625" y="1973"/>
                    <a:pt x="1593" y="1899"/>
                    <a:pt x="1644" y="1876"/>
                  </a:cubicBezTo>
                  <a:cubicBezTo>
                    <a:pt x="1695" y="1853"/>
                    <a:pt x="1708" y="1832"/>
                    <a:pt x="1692" y="1764"/>
                  </a:cubicBezTo>
                  <a:cubicBezTo>
                    <a:pt x="1676" y="1696"/>
                    <a:pt x="1537" y="1576"/>
                    <a:pt x="1548" y="1468"/>
                  </a:cubicBezTo>
                  <a:cubicBezTo>
                    <a:pt x="1559" y="1360"/>
                    <a:pt x="1721" y="1205"/>
                    <a:pt x="1756" y="1116"/>
                  </a:cubicBezTo>
                  <a:cubicBezTo>
                    <a:pt x="1791" y="1027"/>
                    <a:pt x="1713" y="996"/>
                    <a:pt x="1756" y="932"/>
                  </a:cubicBezTo>
                  <a:cubicBezTo>
                    <a:pt x="1799" y="868"/>
                    <a:pt x="1963" y="788"/>
                    <a:pt x="2012" y="732"/>
                  </a:cubicBezTo>
                  <a:cubicBezTo>
                    <a:pt x="2061" y="676"/>
                    <a:pt x="2023" y="667"/>
                    <a:pt x="2036" y="628"/>
                  </a:cubicBezTo>
                  <a:close/>
                </a:path>
              </a:pathLst>
            </a:custGeom>
            <a:noFill/>
            <a:ln w="19050">
              <a:solidFill>
                <a:srgbClr val="C0C0C0"/>
              </a:solidFill>
              <a:round/>
              <a:headEnd/>
              <a:tailEnd/>
            </a:ln>
          </p:spPr>
          <p:txBody>
            <a:bodyPr/>
            <a:lstStyle/>
            <a:p>
              <a:pPr algn="ctr"/>
              <a:endParaRPr lang="cs-CZ"/>
            </a:p>
          </p:txBody>
        </p:sp>
        <p:sp>
          <p:nvSpPr>
            <p:cNvPr id="62520" name="Line 54"/>
            <p:cNvSpPr>
              <a:spLocks noChangeShapeType="1"/>
            </p:cNvSpPr>
            <p:nvPr/>
          </p:nvSpPr>
          <p:spPr bwMode="auto">
            <a:xfrm flipV="1">
              <a:off x="3715" y="1802"/>
              <a:ext cx="0" cy="1422"/>
            </a:xfrm>
            <a:prstGeom prst="line">
              <a:avLst/>
            </a:prstGeom>
            <a:noFill/>
            <a:ln w="38100">
              <a:solidFill>
                <a:srgbClr val="000000"/>
              </a:solidFill>
              <a:round/>
              <a:headEnd/>
              <a:tailEnd/>
            </a:ln>
          </p:spPr>
          <p:txBody>
            <a:bodyPr/>
            <a:lstStyle/>
            <a:p>
              <a:endParaRPr lang="cs-CZ"/>
            </a:p>
          </p:txBody>
        </p:sp>
        <p:sp>
          <p:nvSpPr>
            <p:cNvPr id="62521" name="Line 55"/>
            <p:cNvSpPr>
              <a:spLocks noChangeShapeType="1"/>
            </p:cNvSpPr>
            <p:nvPr/>
          </p:nvSpPr>
          <p:spPr bwMode="auto">
            <a:xfrm flipH="1">
              <a:off x="3705" y="1385"/>
              <a:ext cx="931" cy="413"/>
            </a:xfrm>
            <a:prstGeom prst="line">
              <a:avLst/>
            </a:prstGeom>
            <a:noFill/>
            <a:ln w="38100">
              <a:solidFill>
                <a:srgbClr val="000000"/>
              </a:solidFill>
              <a:round/>
              <a:headEnd/>
              <a:tailEnd/>
            </a:ln>
          </p:spPr>
          <p:txBody>
            <a:bodyPr/>
            <a:lstStyle/>
            <a:p>
              <a:endParaRPr lang="cs-CZ"/>
            </a:p>
          </p:txBody>
        </p:sp>
        <p:sp>
          <p:nvSpPr>
            <p:cNvPr id="62522" name="Line 56"/>
            <p:cNvSpPr>
              <a:spLocks noChangeShapeType="1"/>
            </p:cNvSpPr>
            <p:nvPr/>
          </p:nvSpPr>
          <p:spPr bwMode="auto">
            <a:xfrm flipH="1" flipV="1">
              <a:off x="1334" y="1169"/>
              <a:ext cx="2376" cy="629"/>
            </a:xfrm>
            <a:prstGeom prst="line">
              <a:avLst/>
            </a:prstGeom>
            <a:noFill/>
            <a:ln w="38100">
              <a:solidFill>
                <a:srgbClr val="000000"/>
              </a:solidFill>
              <a:round/>
              <a:headEnd/>
              <a:tailEnd/>
            </a:ln>
          </p:spPr>
          <p:txBody>
            <a:bodyPr/>
            <a:lstStyle/>
            <a:p>
              <a:endParaRPr lang="cs-CZ"/>
            </a:p>
          </p:txBody>
        </p:sp>
        <p:sp>
          <p:nvSpPr>
            <p:cNvPr id="62523" name="Line 57"/>
            <p:cNvSpPr>
              <a:spLocks noChangeShapeType="1"/>
            </p:cNvSpPr>
            <p:nvPr/>
          </p:nvSpPr>
          <p:spPr bwMode="auto">
            <a:xfrm flipH="1" flipV="1">
              <a:off x="2082" y="900"/>
              <a:ext cx="2530" cy="480"/>
            </a:xfrm>
            <a:prstGeom prst="line">
              <a:avLst/>
            </a:prstGeom>
            <a:noFill/>
            <a:ln w="38100">
              <a:solidFill>
                <a:srgbClr val="000000"/>
              </a:solidFill>
              <a:round/>
              <a:headEnd/>
              <a:tailEnd/>
            </a:ln>
          </p:spPr>
          <p:txBody>
            <a:bodyPr/>
            <a:lstStyle/>
            <a:p>
              <a:endParaRPr lang="cs-CZ"/>
            </a:p>
          </p:txBody>
        </p:sp>
        <p:sp>
          <p:nvSpPr>
            <p:cNvPr id="62524" name="Line 58"/>
            <p:cNvSpPr>
              <a:spLocks noChangeShapeType="1"/>
            </p:cNvSpPr>
            <p:nvPr/>
          </p:nvSpPr>
          <p:spPr bwMode="auto">
            <a:xfrm flipH="1" flipV="1">
              <a:off x="3820" y="1654"/>
              <a:ext cx="5" cy="1166"/>
            </a:xfrm>
            <a:prstGeom prst="line">
              <a:avLst/>
            </a:prstGeom>
            <a:noFill/>
            <a:ln w="38100">
              <a:solidFill>
                <a:srgbClr val="000000"/>
              </a:solidFill>
              <a:round/>
              <a:headEnd/>
              <a:tailEnd/>
            </a:ln>
          </p:spPr>
          <p:txBody>
            <a:bodyPr/>
            <a:lstStyle/>
            <a:p>
              <a:endParaRPr lang="cs-CZ"/>
            </a:p>
          </p:txBody>
        </p:sp>
        <p:sp>
          <p:nvSpPr>
            <p:cNvPr id="62525" name="Line 59"/>
            <p:cNvSpPr>
              <a:spLocks noChangeShapeType="1"/>
            </p:cNvSpPr>
            <p:nvPr/>
          </p:nvSpPr>
          <p:spPr bwMode="auto">
            <a:xfrm flipH="1">
              <a:off x="3820" y="1490"/>
              <a:ext cx="384" cy="168"/>
            </a:xfrm>
            <a:prstGeom prst="line">
              <a:avLst/>
            </a:prstGeom>
            <a:noFill/>
            <a:ln w="38100">
              <a:solidFill>
                <a:srgbClr val="000000"/>
              </a:solidFill>
              <a:round/>
              <a:headEnd/>
              <a:tailEnd/>
            </a:ln>
          </p:spPr>
          <p:txBody>
            <a:bodyPr/>
            <a:lstStyle/>
            <a:p>
              <a:endParaRPr lang="cs-CZ"/>
            </a:p>
          </p:txBody>
        </p:sp>
        <p:sp>
          <p:nvSpPr>
            <p:cNvPr id="62526" name="Line 60"/>
            <p:cNvSpPr>
              <a:spLocks noChangeShapeType="1"/>
            </p:cNvSpPr>
            <p:nvPr/>
          </p:nvSpPr>
          <p:spPr bwMode="auto">
            <a:xfrm flipH="1" flipV="1">
              <a:off x="2279" y="1082"/>
              <a:ext cx="1925" cy="404"/>
            </a:xfrm>
            <a:prstGeom prst="line">
              <a:avLst/>
            </a:prstGeom>
            <a:noFill/>
            <a:ln w="38100">
              <a:solidFill>
                <a:srgbClr val="000000"/>
              </a:solidFill>
              <a:round/>
              <a:headEnd/>
              <a:tailEnd/>
            </a:ln>
          </p:spPr>
          <p:txBody>
            <a:bodyPr/>
            <a:lstStyle/>
            <a:p>
              <a:endParaRPr lang="cs-CZ"/>
            </a:p>
          </p:txBody>
        </p:sp>
        <p:sp>
          <p:nvSpPr>
            <p:cNvPr id="62527" name="Line 61"/>
            <p:cNvSpPr>
              <a:spLocks noChangeShapeType="1"/>
            </p:cNvSpPr>
            <p:nvPr/>
          </p:nvSpPr>
          <p:spPr bwMode="auto">
            <a:xfrm flipH="1">
              <a:off x="1977" y="1077"/>
              <a:ext cx="302" cy="120"/>
            </a:xfrm>
            <a:prstGeom prst="line">
              <a:avLst/>
            </a:prstGeom>
            <a:noFill/>
            <a:ln w="38100">
              <a:solidFill>
                <a:srgbClr val="000000"/>
              </a:solidFill>
              <a:round/>
              <a:headEnd/>
              <a:tailEnd/>
            </a:ln>
          </p:spPr>
          <p:txBody>
            <a:bodyPr/>
            <a:lstStyle/>
            <a:p>
              <a:endParaRPr lang="cs-CZ"/>
            </a:p>
          </p:txBody>
        </p:sp>
        <p:sp>
          <p:nvSpPr>
            <p:cNvPr id="62528" name="Line 62"/>
            <p:cNvSpPr>
              <a:spLocks noChangeShapeType="1"/>
            </p:cNvSpPr>
            <p:nvPr/>
          </p:nvSpPr>
          <p:spPr bwMode="auto">
            <a:xfrm>
              <a:off x="1982" y="1197"/>
              <a:ext cx="1838" cy="457"/>
            </a:xfrm>
            <a:prstGeom prst="line">
              <a:avLst/>
            </a:prstGeom>
            <a:noFill/>
            <a:ln w="38100">
              <a:solidFill>
                <a:srgbClr val="000000"/>
              </a:solidFill>
              <a:round/>
              <a:headEnd/>
              <a:tailEnd/>
            </a:ln>
          </p:spPr>
          <p:txBody>
            <a:bodyPr/>
            <a:lstStyle/>
            <a:p>
              <a:endParaRPr lang="cs-CZ"/>
            </a:p>
          </p:txBody>
        </p:sp>
        <p:sp>
          <p:nvSpPr>
            <p:cNvPr id="62529" name="Line 63"/>
            <p:cNvSpPr>
              <a:spLocks noChangeShapeType="1"/>
            </p:cNvSpPr>
            <p:nvPr/>
          </p:nvSpPr>
          <p:spPr bwMode="auto">
            <a:xfrm flipV="1">
              <a:off x="3998" y="2518"/>
              <a:ext cx="0" cy="134"/>
            </a:xfrm>
            <a:prstGeom prst="line">
              <a:avLst/>
            </a:prstGeom>
            <a:noFill/>
            <a:ln w="38100">
              <a:solidFill>
                <a:srgbClr val="000000"/>
              </a:solidFill>
              <a:round/>
              <a:headEnd/>
              <a:tailEnd/>
            </a:ln>
          </p:spPr>
          <p:txBody>
            <a:bodyPr/>
            <a:lstStyle/>
            <a:p>
              <a:endParaRPr lang="cs-CZ"/>
            </a:p>
          </p:txBody>
        </p:sp>
        <p:sp>
          <p:nvSpPr>
            <p:cNvPr id="62530" name="Line 64"/>
            <p:cNvSpPr>
              <a:spLocks noChangeShapeType="1"/>
            </p:cNvSpPr>
            <p:nvPr/>
          </p:nvSpPr>
          <p:spPr bwMode="auto">
            <a:xfrm flipV="1">
              <a:off x="3993" y="2455"/>
              <a:ext cx="168" cy="68"/>
            </a:xfrm>
            <a:prstGeom prst="line">
              <a:avLst/>
            </a:prstGeom>
            <a:noFill/>
            <a:ln w="38100">
              <a:solidFill>
                <a:srgbClr val="000000"/>
              </a:solidFill>
              <a:round/>
              <a:headEnd/>
              <a:tailEnd/>
            </a:ln>
          </p:spPr>
          <p:txBody>
            <a:bodyPr/>
            <a:lstStyle/>
            <a:p>
              <a:endParaRPr lang="cs-CZ"/>
            </a:p>
          </p:txBody>
        </p:sp>
        <p:sp>
          <p:nvSpPr>
            <p:cNvPr id="62531" name="Line 65"/>
            <p:cNvSpPr>
              <a:spLocks noChangeShapeType="1"/>
            </p:cNvSpPr>
            <p:nvPr/>
          </p:nvSpPr>
          <p:spPr bwMode="auto">
            <a:xfrm flipV="1">
              <a:off x="882" y="2383"/>
              <a:ext cx="236" cy="77"/>
            </a:xfrm>
            <a:prstGeom prst="line">
              <a:avLst/>
            </a:prstGeom>
            <a:noFill/>
            <a:ln w="9525">
              <a:solidFill>
                <a:srgbClr val="0066FF"/>
              </a:solidFill>
              <a:round/>
              <a:headEnd/>
              <a:tailEnd type="triangle" w="med" len="med"/>
            </a:ln>
          </p:spPr>
          <p:txBody>
            <a:bodyPr/>
            <a:lstStyle/>
            <a:p>
              <a:endParaRPr lang="cs-CZ"/>
            </a:p>
          </p:txBody>
        </p:sp>
        <p:sp>
          <p:nvSpPr>
            <p:cNvPr id="62532" name="Line 66"/>
            <p:cNvSpPr>
              <a:spLocks noChangeShapeType="1"/>
            </p:cNvSpPr>
            <p:nvPr/>
          </p:nvSpPr>
          <p:spPr bwMode="auto">
            <a:xfrm flipV="1">
              <a:off x="2903" y="3147"/>
              <a:ext cx="226" cy="105"/>
            </a:xfrm>
            <a:prstGeom prst="line">
              <a:avLst/>
            </a:prstGeom>
            <a:noFill/>
            <a:ln w="9525">
              <a:solidFill>
                <a:srgbClr val="FF0000"/>
              </a:solidFill>
              <a:round/>
              <a:headEnd/>
              <a:tailEnd type="triangle" w="med" len="med"/>
            </a:ln>
          </p:spPr>
          <p:txBody>
            <a:bodyPr/>
            <a:lstStyle/>
            <a:p>
              <a:endParaRPr lang="cs-CZ"/>
            </a:p>
          </p:txBody>
        </p:sp>
        <p:sp>
          <p:nvSpPr>
            <p:cNvPr id="62533" name="Line 67"/>
            <p:cNvSpPr>
              <a:spLocks noChangeShapeType="1"/>
            </p:cNvSpPr>
            <p:nvPr/>
          </p:nvSpPr>
          <p:spPr bwMode="auto">
            <a:xfrm flipV="1">
              <a:off x="3028" y="3190"/>
              <a:ext cx="226" cy="106"/>
            </a:xfrm>
            <a:prstGeom prst="line">
              <a:avLst/>
            </a:prstGeom>
            <a:noFill/>
            <a:ln w="9525">
              <a:solidFill>
                <a:srgbClr val="FF0000"/>
              </a:solidFill>
              <a:round/>
              <a:headEnd/>
              <a:tailEnd type="triangle" w="med" len="med"/>
            </a:ln>
          </p:spPr>
          <p:txBody>
            <a:bodyPr/>
            <a:lstStyle/>
            <a:p>
              <a:endParaRPr lang="cs-CZ"/>
            </a:p>
          </p:txBody>
        </p:sp>
        <p:sp>
          <p:nvSpPr>
            <p:cNvPr id="62534" name="Line 68"/>
            <p:cNvSpPr>
              <a:spLocks noChangeShapeType="1"/>
            </p:cNvSpPr>
            <p:nvPr/>
          </p:nvSpPr>
          <p:spPr bwMode="auto">
            <a:xfrm flipV="1">
              <a:off x="3167" y="3228"/>
              <a:ext cx="226" cy="106"/>
            </a:xfrm>
            <a:prstGeom prst="line">
              <a:avLst/>
            </a:prstGeom>
            <a:noFill/>
            <a:ln w="9525">
              <a:solidFill>
                <a:srgbClr val="FF0000"/>
              </a:solidFill>
              <a:round/>
              <a:headEnd/>
              <a:tailEnd type="triangle" w="med" len="med"/>
            </a:ln>
          </p:spPr>
          <p:txBody>
            <a:bodyPr/>
            <a:lstStyle/>
            <a:p>
              <a:endParaRPr lang="cs-CZ"/>
            </a:p>
          </p:txBody>
        </p:sp>
        <p:sp>
          <p:nvSpPr>
            <p:cNvPr id="62535" name="Line 69"/>
            <p:cNvSpPr>
              <a:spLocks noChangeShapeType="1"/>
            </p:cNvSpPr>
            <p:nvPr/>
          </p:nvSpPr>
          <p:spPr bwMode="auto">
            <a:xfrm flipV="1">
              <a:off x="748" y="2335"/>
              <a:ext cx="235" cy="77"/>
            </a:xfrm>
            <a:prstGeom prst="line">
              <a:avLst/>
            </a:prstGeom>
            <a:noFill/>
            <a:ln w="9525">
              <a:solidFill>
                <a:srgbClr val="0066FF"/>
              </a:solidFill>
              <a:round/>
              <a:headEnd type="triangle" w="med" len="med"/>
              <a:tailEnd/>
            </a:ln>
          </p:spPr>
          <p:txBody>
            <a:bodyPr/>
            <a:lstStyle/>
            <a:p>
              <a:endParaRPr lang="cs-CZ"/>
            </a:p>
          </p:txBody>
        </p:sp>
        <p:sp>
          <p:nvSpPr>
            <p:cNvPr id="62536" name="Line 70"/>
            <p:cNvSpPr>
              <a:spLocks noChangeShapeType="1"/>
            </p:cNvSpPr>
            <p:nvPr/>
          </p:nvSpPr>
          <p:spPr bwMode="auto">
            <a:xfrm flipV="1">
              <a:off x="1530" y="799"/>
              <a:ext cx="0" cy="173"/>
            </a:xfrm>
            <a:prstGeom prst="line">
              <a:avLst/>
            </a:prstGeom>
            <a:noFill/>
            <a:ln w="9525">
              <a:solidFill>
                <a:srgbClr val="FF0000"/>
              </a:solidFill>
              <a:round/>
              <a:headEnd/>
              <a:tailEnd type="triangle" w="med" len="med"/>
            </a:ln>
          </p:spPr>
          <p:txBody>
            <a:bodyPr/>
            <a:lstStyle/>
            <a:p>
              <a:endParaRPr lang="cs-CZ"/>
            </a:p>
          </p:txBody>
        </p:sp>
        <p:sp>
          <p:nvSpPr>
            <p:cNvPr id="62537" name="Line 71"/>
            <p:cNvSpPr>
              <a:spLocks noChangeShapeType="1"/>
            </p:cNvSpPr>
            <p:nvPr/>
          </p:nvSpPr>
          <p:spPr bwMode="auto">
            <a:xfrm flipH="1">
              <a:off x="2976" y="1008"/>
              <a:ext cx="516" cy="330"/>
            </a:xfrm>
            <a:prstGeom prst="line">
              <a:avLst/>
            </a:prstGeom>
            <a:noFill/>
            <a:ln w="9525">
              <a:solidFill>
                <a:schemeClr val="tx1"/>
              </a:solidFill>
              <a:round/>
              <a:headEnd/>
              <a:tailEnd type="triangle" w="med" len="med"/>
            </a:ln>
          </p:spPr>
          <p:txBody>
            <a:bodyPr/>
            <a:lstStyle/>
            <a:p>
              <a:endParaRPr lang="cs-CZ"/>
            </a:p>
          </p:txBody>
        </p:sp>
        <p:sp>
          <p:nvSpPr>
            <p:cNvPr id="62538" name="Line 72"/>
            <p:cNvSpPr>
              <a:spLocks noChangeShapeType="1"/>
            </p:cNvSpPr>
            <p:nvPr/>
          </p:nvSpPr>
          <p:spPr bwMode="auto">
            <a:xfrm>
              <a:off x="4446" y="2562"/>
              <a:ext cx="462" cy="126"/>
            </a:xfrm>
            <a:prstGeom prst="line">
              <a:avLst/>
            </a:prstGeom>
            <a:noFill/>
            <a:ln w="9525">
              <a:solidFill>
                <a:srgbClr val="9900FF"/>
              </a:solidFill>
              <a:round/>
              <a:headEnd/>
              <a:tailEnd type="triangle" w="med" len="med"/>
            </a:ln>
          </p:spPr>
          <p:txBody>
            <a:bodyPr/>
            <a:lstStyle/>
            <a:p>
              <a:endParaRPr lang="cs-CZ"/>
            </a:p>
          </p:txBody>
        </p:sp>
        <p:sp>
          <p:nvSpPr>
            <p:cNvPr id="62539" name="Line 73"/>
            <p:cNvSpPr>
              <a:spLocks noChangeShapeType="1"/>
            </p:cNvSpPr>
            <p:nvPr/>
          </p:nvSpPr>
          <p:spPr bwMode="auto">
            <a:xfrm>
              <a:off x="1230" y="1320"/>
              <a:ext cx="618" cy="348"/>
            </a:xfrm>
            <a:prstGeom prst="line">
              <a:avLst/>
            </a:prstGeom>
            <a:noFill/>
            <a:ln w="9525">
              <a:solidFill>
                <a:schemeClr val="tx1"/>
              </a:solidFill>
              <a:round/>
              <a:headEnd/>
              <a:tailEnd type="triangle" w="med" len="med"/>
            </a:ln>
          </p:spPr>
          <p:txBody>
            <a:bodyPr/>
            <a:lstStyle/>
            <a:p>
              <a:endParaRPr lang="cs-CZ"/>
            </a:p>
          </p:txBody>
        </p:sp>
        <p:sp>
          <p:nvSpPr>
            <p:cNvPr id="62540" name="Line 74"/>
            <p:cNvSpPr>
              <a:spLocks noChangeShapeType="1"/>
            </p:cNvSpPr>
            <p:nvPr/>
          </p:nvSpPr>
          <p:spPr bwMode="auto">
            <a:xfrm flipH="1" flipV="1">
              <a:off x="3864" y="3060"/>
              <a:ext cx="342" cy="126"/>
            </a:xfrm>
            <a:prstGeom prst="line">
              <a:avLst/>
            </a:prstGeom>
            <a:noFill/>
            <a:ln w="9525">
              <a:solidFill>
                <a:schemeClr val="tx1"/>
              </a:solidFill>
              <a:round/>
              <a:headEnd/>
              <a:tailEnd type="triangle" w="med" len="med"/>
            </a:ln>
          </p:spPr>
          <p:txBody>
            <a:bodyPr/>
            <a:lstStyle/>
            <a:p>
              <a:endParaRPr lang="cs-CZ"/>
            </a:p>
          </p:txBody>
        </p:sp>
        <p:sp>
          <p:nvSpPr>
            <p:cNvPr id="62541" name="Line 75"/>
            <p:cNvSpPr>
              <a:spLocks noChangeShapeType="1"/>
            </p:cNvSpPr>
            <p:nvPr/>
          </p:nvSpPr>
          <p:spPr bwMode="auto">
            <a:xfrm flipH="1">
              <a:off x="3744" y="1722"/>
              <a:ext cx="1008" cy="582"/>
            </a:xfrm>
            <a:prstGeom prst="line">
              <a:avLst/>
            </a:prstGeom>
            <a:noFill/>
            <a:ln w="9525">
              <a:solidFill>
                <a:schemeClr val="tx1"/>
              </a:solidFill>
              <a:round/>
              <a:headEnd/>
              <a:tailEnd type="triangle" w="med" len="med"/>
            </a:ln>
          </p:spPr>
          <p:txBody>
            <a:bodyPr/>
            <a:lstStyle/>
            <a:p>
              <a:endParaRPr lang="cs-CZ"/>
            </a:p>
          </p:txBody>
        </p:sp>
        <p:sp>
          <p:nvSpPr>
            <p:cNvPr id="62542" name="Line 76"/>
            <p:cNvSpPr>
              <a:spLocks noChangeShapeType="1"/>
            </p:cNvSpPr>
            <p:nvPr/>
          </p:nvSpPr>
          <p:spPr bwMode="auto">
            <a:xfrm>
              <a:off x="1146" y="1896"/>
              <a:ext cx="912" cy="48"/>
            </a:xfrm>
            <a:prstGeom prst="line">
              <a:avLst/>
            </a:prstGeom>
            <a:noFill/>
            <a:ln w="9525">
              <a:solidFill>
                <a:schemeClr val="tx1"/>
              </a:solidFill>
              <a:round/>
              <a:headEnd/>
              <a:tailEnd type="triangle" w="med" len="med"/>
            </a:ln>
          </p:spPr>
          <p:txBody>
            <a:bodyPr/>
            <a:lstStyle/>
            <a:p>
              <a:endParaRPr lang="cs-CZ"/>
            </a:p>
          </p:txBody>
        </p:sp>
        <p:sp>
          <p:nvSpPr>
            <p:cNvPr id="62543" name="Line 77"/>
            <p:cNvSpPr>
              <a:spLocks noChangeShapeType="1"/>
            </p:cNvSpPr>
            <p:nvPr/>
          </p:nvSpPr>
          <p:spPr bwMode="auto">
            <a:xfrm flipV="1">
              <a:off x="1518" y="2322"/>
              <a:ext cx="390" cy="252"/>
            </a:xfrm>
            <a:prstGeom prst="line">
              <a:avLst/>
            </a:prstGeom>
            <a:noFill/>
            <a:ln w="9525">
              <a:solidFill>
                <a:schemeClr val="tx1"/>
              </a:solidFill>
              <a:round/>
              <a:headEnd/>
              <a:tailEnd type="triangle" w="med" len="med"/>
            </a:ln>
          </p:spPr>
          <p:txBody>
            <a:bodyPr/>
            <a:lstStyle/>
            <a:p>
              <a:endParaRPr lang="cs-CZ"/>
            </a:p>
          </p:txBody>
        </p:sp>
        <p:sp>
          <p:nvSpPr>
            <p:cNvPr id="62544" name="Line 78"/>
            <p:cNvSpPr>
              <a:spLocks noChangeShapeType="1"/>
            </p:cNvSpPr>
            <p:nvPr/>
          </p:nvSpPr>
          <p:spPr bwMode="auto">
            <a:xfrm flipV="1">
              <a:off x="1782" y="2334"/>
              <a:ext cx="822" cy="450"/>
            </a:xfrm>
            <a:prstGeom prst="line">
              <a:avLst/>
            </a:prstGeom>
            <a:noFill/>
            <a:ln w="9525">
              <a:solidFill>
                <a:schemeClr val="tx1"/>
              </a:solidFill>
              <a:round/>
              <a:headEnd/>
              <a:tailEnd type="triangle" w="med" len="med"/>
            </a:ln>
          </p:spPr>
          <p:txBody>
            <a:bodyPr/>
            <a:lstStyle/>
            <a:p>
              <a:endParaRPr lang="cs-CZ"/>
            </a:p>
          </p:txBody>
        </p:sp>
        <p:sp>
          <p:nvSpPr>
            <p:cNvPr id="62545" name="Line 79"/>
            <p:cNvSpPr>
              <a:spLocks noChangeShapeType="1"/>
            </p:cNvSpPr>
            <p:nvPr/>
          </p:nvSpPr>
          <p:spPr bwMode="auto">
            <a:xfrm flipV="1">
              <a:off x="2076" y="2556"/>
              <a:ext cx="546" cy="432"/>
            </a:xfrm>
            <a:prstGeom prst="line">
              <a:avLst/>
            </a:prstGeom>
            <a:noFill/>
            <a:ln w="9525">
              <a:solidFill>
                <a:schemeClr val="tx1"/>
              </a:solidFill>
              <a:round/>
              <a:headEnd/>
              <a:tailEnd type="triangle" w="med" len="med"/>
            </a:ln>
          </p:spPr>
          <p:txBody>
            <a:bodyPr/>
            <a:lstStyle/>
            <a:p>
              <a:endParaRPr lang="cs-CZ"/>
            </a:p>
          </p:txBody>
        </p:sp>
        <p:sp>
          <p:nvSpPr>
            <p:cNvPr id="62546" name="Line 80"/>
            <p:cNvSpPr>
              <a:spLocks noChangeShapeType="1"/>
            </p:cNvSpPr>
            <p:nvPr/>
          </p:nvSpPr>
          <p:spPr bwMode="auto">
            <a:xfrm flipV="1">
              <a:off x="2580" y="2700"/>
              <a:ext cx="882" cy="402"/>
            </a:xfrm>
            <a:prstGeom prst="line">
              <a:avLst/>
            </a:prstGeom>
            <a:noFill/>
            <a:ln w="9525">
              <a:solidFill>
                <a:schemeClr val="tx1"/>
              </a:solidFill>
              <a:round/>
              <a:headEnd/>
              <a:tailEnd type="triangle" w="med" len="med"/>
            </a:ln>
          </p:spPr>
          <p:txBody>
            <a:bodyPr/>
            <a:lstStyle/>
            <a:p>
              <a:endParaRPr lang="cs-CZ"/>
            </a:p>
          </p:txBody>
        </p:sp>
        <p:sp>
          <p:nvSpPr>
            <p:cNvPr id="62547" name="Text Box 81"/>
            <p:cNvSpPr txBox="1">
              <a:spLocks noChangeArrowheads="1"/>
            </p:cNvSpPr>
            <p:nvPr/>
          </p:nvSpPr>
          <p:spPr bwMode="auto">
            <a:xfrm>
              <a:off x="1074" y="498"/>
              <a:ext cx="984" cy="330"/>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odvod plynů do vakuové pumpy</a:t>
              </a:r>
            </a:p>
          </p:txBody>
        </p:sp>
        <p:sp>
          <p:nvSpPr>
            <p:cNvPr id="62548" name="Text Box 82"/>
            <p:cNvSpPr txBox="1">
              <a:spLocks noChangeArrowheads="1"/>
            </p:cNvSpPr>
            <p:nvPr/>
          </p:nvSpPr>
          <p:spPr bwMode="auto">
            <a:xfrm>
              <a:off x="2962" y="700"/>
              <a:ext cx="1422" cy="330"/>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napájecí zdroj a spínání elektronika (stíněný)</a:t>
              </a:r>
            </a:p>
          </p:txBody>
        </p:sp>
        <p:sp>
          <p:nvSpPr>
            <p:cNvPr id="62549" name="Text Box 83"/>
            <p:cNvSpPr txBox="1">
              <a:spLocks noChangeArrowheads="1"/>
            </p:cNvSpPr>
            <p:nvPr/>
          </p:nvSpPr>
          <p:spPr bwMode="auto">
            <a:xfrm>
              <a:off x="4732" y="1540"/>
              <a:ext cx="552" cy="330"/>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výstupní optika</a:t>
              </a:r>
            </a:p>
          </p:txBody>
        </p:sp>
        <p:sp>
          <p:nvSpPr>
            <p:cNvPr id="62550" name="Text Box 84"/>
            <p:cNvSpPr txBox="1">
              <a:spLocks noChangeArrowheads="1"/>
            </p:cNvSpPr>
            <p:nvPr/>
          </p:nvSpPr>
          <p:spPr bwMode="auto">
            <a:xfrm>
              <a:off x="4700" y="2324"/>
              <a:ext cx="552" cy="330"/>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laserový svazek</a:t>
              </a:r>
            </a:p>
          </p:txBody>
        </p:sp>
        <p:sp>
          <p:nvSpPr>
            <p:cNvPr id="62551" name="Text Box 85"/>
            <p:cNvSpPr txBox="1">
              <a:spLocks noChangeArrowheads="1"/>
            </p:cNvSpPr>
            <p:nvPr/>
          </p:nvSpPr>
          <p:spPr bwMode="auto">
            <a:xfrm>
              <a:off x="4184" y="3026"/>
              <a:ext cx="768" cy="330"/>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Modul řízení plynů</a:t>
              </a:r>
            </a:p>
          </p:txBody>
        </p:sp>
        <p:sp>
          <p:nvSpPr>
            <p:cNvPr id="62552" name="Text Box 86"/>
            <p:cNvSpPr txBox="1">
              <a:spLocks noChangeArrowheads="1"/>
            </p:cNvSpPr>
            <p:nvPr/>
          </p:nvSpPr>
          <p:spPr bwMode="auto">
            <a:xfrm>
              <a:off x="2798" y="3296"/>
              <a:ext cx="762" cy="330"/>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vstupy plynů (</a:t>
              </a:r>
              <a:r>
                <a:rPr lang="cs-CZ" sz="1400" dirty="0" err="1">
                  <a:solidFill>
                    <a:srgbClr val="0070C0"/>
                  </a:solidFill>
                  <a:latin typeface="Arial" charset="0"/>
                </a:rPr>
                <a:t>Kr</a:t>
              </a:r>
              <a:r>
                <a:rPr lang="cs-CZ" sz="1400" dirty="0">
                  <a:solidFill>
                    <a:srgbClr val="0070C0"/>
                  </a:solidFill>
                  <a:latin typeface="Arial" charset="0"/>
                </a:rPr>
                <a:t>,F,Ne)</a:t>
              </a:r>
            </a:p>
          </p:txBody>
        </p:sp>
        <p:sp>
          <p:nvSpPr>
            <p:cNvPr id="62553" name="Text Box 87"/>
            <p:cNvSpPr txBox="1">
              <a:spLocks noChangeArrowheads="1"/>
            </p:cNvSpPr>
            <p:nvPr/>
          </p:nvSpPr>
          <p:spPr bwMode="auto">
            <a:xfrm>
              <a:off x="2190" y="3084"/>
              <a:ext cx="702" cy="192"/>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vstup plynu</a:t>
              </a:r>
            </a:p>
          </p:txBody>
        </p:sp>
        <p:sp>
          <p:nvSpPr>
            <p:cNvPr id="62554" name="Text Box 88"/>
            <p:cNvSpPr txBox="1">
              <a:spLocks noChangeArrowheads="1"/>
            </p:cNvSpPr>
            <p:nvPr/>
          </p:nvSpPr>
          <p:spPr bwMode="auto">
            <a:xfrm>
              <a:off x="1172" y="2750"/>
              <a:ext cx="966" cy="192"/>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tepelný výměník</a:t>
              </a:r>
            </a:p>
          </p:txBody>
        </p:sp>
        <p:sp>
          <p:nvSpPr>
            <p:cNvPr id="62555" name="Text Box 89"/>
            <p:cNvSpPr txBox="1">
              <a:spLocks noChangeArrowheads="1"/>
            </p:cNvSpPr>
            <p:nvPr/>
          </p:nvSpPr>
          <p:spPr bwMode="auto">
            <a:xfrm>
              <a:off x="980" y="2534"/>
              <a:ext cx="990" cy="192"/>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zásobník plynu</a:t>
              </a:r>
            </a:p>
          </p:txBody>
        </p:sp>
        <p:sp>
          <p:nvSpPr>
            <p:cNvPr id="62556" name="Text Box 90"/>
            <p:cNvSpPr txBox="1">
              <a:spLocks noChangeArrowheads="1"/>
            </p:cNvSpPr>
            <p:nvPr/>
          </p:nvSpPr>
          <p:spPr bwMode="auto">
            <a:xfrm>
              <a:off x="524" y="2060"/>
              <a:ext cx="516" cy="330"/>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chladící voda</a:t>
              </a:r>
            </a:p>
          </p:txBody>
        </p:sp>
        <p:sp>
          <p:nvSpPr>
            <p:cNvPr id="62557" name="Text Box 91"/>
            <p:cNvSpPr txBox="1">
              <a:spLocks noChangeArrowheads="1"/>
            </p:cNvSpPr>
            <p:nvPr/>
          </p:nvSpPr>
          <p:spPr bwMode="auto">
            <a:xfrm>
              <a:off x="1502" y="2948"/>
              <a:ext cx="1008" cy="192"/>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válcový ventilátor</a:t>
              </a:r>
            </a:p>
          </p:txBody>
        </p:sp>
        <p:sp>
          <p:nvSpPr>
            <p:cNvPr id="62558" name="Text Box 92"/>
            <p:cNvSpPr txBox="1">
              <a:spLocks noChangeArrowheads="1"/>
            </p:cNvSpPr>
            <p:nvPr/>
          </p:nvSpPr>
          <p:spPr bwMode="auto">
            <a:xfrm>
              <a:off x="566" y="1682"/>
              <a:ext cx="762" cy="330"/>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Halogenový filtr</a:t>
              </a:r>
            </a:p>
          </p:txBody>
        </p:sp>
        <p:sp>
          <p:nvSpPr>
            <p:cNvPr id="62559" name="Text Box 93"/>
            <p:cNvSpPr txBox="1">
              <a:spLocks noChangeArrowheads="1"/>
            </p:cNvSpPr>
            <p:nvPr/>
          </p:nvSpPr>
          <p:spPr bwMode="auto">
            <a:xfrm>
              <a:off x="434" y="1100"/>
              <a:ext cx="906" cy="330"/>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zadní zrcadlo a měřič energie</a:t>
              </a: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a:prstGeom prst="rect">
            <a:avLst/>
          </a:prstGeom>
        </p:spPr>
        <p:txBody>
          <a:bodyPr/>
          <a:lstStyle/>
          <a:p>
            <a:pPr>
              <a:defRPr/>
            </a:pPr>
            <a:r>
              <a:rPr lang="cs-CZ" smtClean="0"/>
              <a:t>2010</a:t>
            </a:r>
            <a:endParaRPr lang="cs-CZ"/>
          </a:p>
        </p:txBody>
      </p:sp>
      <p:sp>
        <p:nvSpPr>
          <p:cNvPr id="5" name="Zástupný symbol pro zápatí 4"/>
          <p:cNvSpPr>
            <a:spLocks noGrp="1"/>
          </p:cNvSpPr>
          <p:nvPr>
            <p:ph type="ftr" sz="quarter" idx="11"/>
          </p:nvPr>
        </p:nvSpPr>
        <p:spPr>
          <a:prstGeom prst="rect">
            <a:avLst/>
          </a:prstGeom>
        </p:spPr>
        <p:txBody>
          <a:bodyPr/>
          <a:lstStyle/>
          <a:p>
            <a:pPr>
              <a:defRPr/>
            </a:pPr>
            <a:r>
              <a:rPr lang="cs-CZ" smtClean="0"/>
              <a:t>prof. Otruba</a:t>
            </a:r>
            <a:endParaRPr lang="cs-CZ" dirty="0"/>
          </a:p>
        </p:txBody>
      </p:sp>
      <p:sp>
        <p:nvSpPr>
          <p:cNvPr id="6" name="Zástupný symbol pro číslo snímku 5"/>
          <p:cNvSpPr>
            <a:spLocks noGrp="1"/>
          </p:cNvSpPr>
          <p:nvPr>
            <p:ph type="sldNum" sz="quarter" idx="12"/>
          </p:nvPr>
        </p:nvSpPr>
        <p:spPr>
          <a:prstGeom prst="rect">
            <a:avLst/>
          </a:prstGeom>
        </p:spPr>
        <p:txBody>
          <a:bodyPr/>
          <a:lstStyle/>
          <a:p>
            <a:pPr>
              <a:defRPr/>
            </a:pPr>
            <a:fld id="{46A2C892-25A3-4AFB-980E-4B67B7749E5E}" type="slidenum">
              <a:rPr lang="cs-CZ" smtClean="0"/>
              <a:pPr>
                <a:defRPr/>
              </a:pPr>
              <a:t>37</a:t>
            </a:fld>
            <a:endParaRPr lang="cs-CZ"/>
          </a:p>
        </p:txBody>
      </p:sp>
      <p:sp>
        <p:nvSpPr>
          <p:cNvPr id="2" name="Nadpis 1"/>
          <p:cNvSpPr>
            <a:spLocks noGrp="1"/>
          </p:cNvSpPr>
          <p:nvPr>
            <p:ph type="title" idx="4294967295"/>
          </p:nvPr>
        </p:nvSpPr>
        <p:spPr>
          <a:xfrm>
            <a:off x="323528" y="260648"/>
            <a:ext cx="8229600" cy="914400"/>
          </a:xfrm>
        </p:spPr>
        <p:txBody>
          <a:bodyPr/>
          <a:lstStyle/>
          <a:p>
            <a:pPr>
              <a:defRPr/>
            </a:pPr>
            <a:r>
              <a:rPr lang="cs-CZ" dirty="0" smtClean="0"/>
              <a:t>Argonový iontový laser</a:t>
            </a:r>
            <a:endParaRPr lang="cs-CZ" dirty="0"/>
          </a:p>
        </p:txBody>
      </p:sp>
      <p:pic>
        <p:nvPicPr>
          <p:cNvPr id="63491" name="Zástupný symbol pro obsah 6" descr="img004.tif"/>
          <p:cNvPicPr>
            <a:picLocks noGrp="1" noChangeAspect="1"/>
          </p:cNvPicPr>
          <p:nvPr>
            <p:ph idx="4294967295"/>
          </p:nvPr>
        </p:nvPicPr>
        <p:blipFill>
          <a:blip r:embed="rId2" cstate="print">
            <a:duotone>
              <a:prstClr val="black"/>
              <a:srgbClr val="D9C3A5">
                <a:tint val="50000"/>
                <a:satMod val="180000"/>
              </a:srgbClr>
            </a:duotone>
            <a:lum contrast="14000"/>
          </a:blip>
          <a:srcRect l="2296" r="47604" b="47121"/>
          <a:stretch>
            <a:fillRect/>
          </a:stretch>
        </p:blipFill>
        <p:spPr>
          <a:xfrm>
            <a:off x="323528" y="1340768"/>
            <a:ext cx="3635375" cy="4216400"/>
          </a:xfrm>
        </p:spPr>
      </p:pic>
      <p:pic>
        <p:nvPicPr>
          <p:cNvPr id="63495" name="Obrázek 15" descr="img004.tif"/>
          <p:cNvPicPr>
            <a:picLocks noChangeAspect="1"/>
          </p:cNvPicPr>
          <p:nvPr/>
        </p:nvPicPr>
        <p:blipFill>
          <a:blip r:embed="rId2" cstate="print">
            <a:duotone>
              <a:prstClr val="black"/>
              <a:srgbClr val="D9C3A5">
                <a:tint val="50000"/>
                <a:satMod val="180000"/>
              </a:srgbClr>
            </a:duotone>
            <a:lum contrast="15000"/>
          </a:blip>
          <a:srcRect t="54922" r="10954" b="11642"/>
          <a:stretch>
            <a:fillRect/>
          </a:stretch>
        </p:blipFill>
        <p:spPr bwMode="auto">
          <a:xfrm>
            <a:off x="3995936" y="1340768"/>
            <a:ext cx="4680520" cy="2327275"/>
          </a:xfrm>
          <a:prstGeom prst="rect">
            <a:avLst/>
          </a:prstGeom>
          <a:noFill/>
          <a:ln w="9525">
            <a:noFill/>
            <a:miter lim="800000"/>
            <a:headEnd/>
            <a:tailEnd/>
          </a:ln>
        </p:spPr>
      </p:pic>
      <p:sp>
        <p:nvSpPr>
          <p:cNvPr id="63496" name="TextovéPole 16"/>
          <p:cNvSpPr txBox="1">
            <a:spLocks noChangeArrowheads="1"/>
          </p:cNvSpPr>
          <p:nvPr/>
        </p:nvSpPr>
        <p:spPr bwMode="auto">
          <a:xfrm>
            <a:off x="4406458" y="3948582"/>
            <a:ext cx="3913187" cy="2308225"/>
          </a:xfrm>
          <a:prstGeom prst="rect">
            <a:avLst/>
          </a:prstGeom>
          <a:noFill/>
          <a:ln w="9525">
            <a:noFill/>
            <a:miter lim="800000"/>
            <a:headEnd/>
            <a:tailEnd/>
          </a:ln>
        </p:spPr>
        <p:txBody>
          <a:bodyPr>
            <a:spAutoFit/>
          </a:bodyPr>
          <a:lstStyle/>
          <a:p>
            <a:pPr algn="ctr"/>
            <a:r>
              <a:rPr lang="cs-CZ" dirty="0"/>
              <a:t>Schéma </a:t>
            </a:r>
            <a:r>
              <a:rPr lang="cs-CZ" dirty="0" err="1"/>
              <a:t>argonovéha</a:t>
            </a:r>
            <a:r>
              <a:rPr lang="cs-CZ" dirty="0"/>
              <a:t> laseru:</a:t>
            </a:r>
          </a:p>
          <a:p>
            <a:pPr algn="ctr"/>
            <a:r>
              <a:rPr lang="cs-CZ" dirty="0"/>
              <a:t>1-</a:t>
            </a:r>
            <a:r>
              <a:rPr lang="cs-CZ" dirty="0" err="1"/>
              <a:t>vysokoproudová</a:t>
            </a:r>
            <a:r>
              <a:rPr lang="cs-CZ" dirty="0"/>
              <a:t> kapilára</a:t>
            </a:r>
          </a:p>
          <a:p>
            <a:pPr algn="ctr"/>
            <a:r>
              <a:rPr lang="cs-CZ" dirty="0"/>
              <a:t>2-vodní chlazení</a:t>
            </a:r>
          </a:p>
          <a:p>
            <a:pPr algn="ctr"/>
            <a:r>
              <a:rPr lang="cs-CZ" dirty="0"/>
              <a:t>3-solenoid</a:t>
            </a:r>
          </a:p>
          <a:p>
            <a:pPr algn="ctr"/>
            <a:r>
              <a:rPr lang="cs-CZ" dirty="0"/>
              <a:t>4-vyrovnávací kapilára</a:t>
            </a:r>
          </a:p>
          <a:p>
            <a:pPr algn="ctr"/>
            <a:r>
              <a:rPr lang="cs-CZ" dirty="0"/>
              <a:t>5-zrcadla</a:t>
            </a:r>
          </a:p>
          <a:p>
            <a:pPr algn="ctr"/>
            <a:r>
              <a:rPr lang="cs-CZ" dirty="0"/>
              <a:t>A-anoda, K-žhavená katoda, </a:t>
            </a:r>
          </a:p>
          <a:p>
            <a:pPr algn="ctr"/>
            <a:r>
              <a:rPr lang="cs-CZ" dirty="0"/>
              <a:t>VN- vysoké napětí</a:t>
            </a:r>
          </a:p>
        </p:txBody>
      </p:sp>
      <p:sp>
        <p:nvSpPr>
          <p:cNvPr id="63497" name="TextovéPole 17"/>
          <p:cNvSpPr txBox="1">
            <a:spLocks noChangeArrowheads="1"/>
          </p:cNvSpPr>
          <p:nvPr/>
        </p:nvSpPr>
        <p:spPr bwMode="auto">
          <a:xfrm>
            <a:off x="419100" y="5635625"/>
            <a:ext cx="3729038" cy="647700"/>
          </a:xfrm>
          <a:prstGeom prst="rect">
            <a:avLst/>
          </a:prstGeom>
          <a:noFill/>
          <a:ln w="9525">
            <a:noFill/>
            <a:miter lim="800000"/>
            <a:headEnd/>
            <a:tailEnd/>
          </a:ln>
        </p:spPr>
        <p:txBody>
          <a:bodyPr wrap="none">
            <a:spAutoFit/>
          </a:bodyPr>
          <a:lstStyle/>
          <a:p>
            <a:pPr algn="ctr"/>
            <a:r>
              <a:rPr lang="cs-CZ" dirty="0"/>
              <a:t>Schéma přechodů </a:t>
            </a:r>
            <a:r>
              <a:rPr lang="cs-CZ" dirty="0" err="1"/>
              <a:t>ArII</a:t>
            </a:r>
            <a:r>
              <a:rPr lang="cs-CZ" dirty="0"/>
              <a:t> a </a:t>
            </a:r>
            <a:r>
              <a:rPr lang="cs-CZ" dirty="0" err="1"/>
              <a:t>ArIII</a:t>
            </a:r>
            <a:r>
              <a:rPr lang="cs-CZ" dirty="0"/>
              <a:t> </a:t>
            </a:r>
          </a:p>
          <a:p>
            <a:pPr algn="ctr"/>
            <a:r>
              <a:rPr lang="cs-CZ" dirty="0"/>
              <a:t>iontů</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9"/>
            <a:ext cx="7467600" cy="850105"/>
          </a:xfrm>
        </p:spPr>
        <p:txBody>
          <a:bodyPr/>
          <a:lstStyle/>
          <a:p>
            <a:pPr>
              <a:defRPr/>
            </a:pPr>
            <a:r>
              <a:rPr lang="cs-CZ" dirty="0" smtClean="0"/>
              <a:t>Argonový iontový laser</a:t>
            </a:r>
            <a:endParaRPr lang="cs-CZ" dirty="0"/>
          </a:p>
        </p:txBody>
      </p:sp>
      <p:pic>
        <p:nvPicPr>
          <p:cNvPr id="64515" name="Zástupný symbol pro obsah 7" descr="ionlase1.gif"/>
          <p:cNvPicPr>
            <a:picLocks noGrp="1" noChangeAspect="1"/>
          </p:cNvPicPr>
          <p:nvPr>
            <p:ph sz="quarter" idx="1"/>
          </p:nvPr>
        </p:nvPicPr>
        <p:blipFill>
          <a:blip r:embed="rId2" cstate="print">
            <a:lum bright="-30000" contrast="40000"/>
          </a:blip>
          <a:stretch>
            <a:fillRect/>
          </a:stretch>
        </p:blipFill>
        <p:spPr>
          <a:xfrm>
            <a:off x="513771" y="1124744"/>
            <a:ext cx="7242903" cy="3024336"/>
          </a:xfrm>
        </p:spPr>
      </p:pic>
      <p:sp>
        <p:nvSpPr>
          <p:cNvPr id="4" name="Zástupný symbol pro datum 3"/>
          <p:cNvSpPr>
            <a:spLocks noGrp="1"/>
          </p:cNvSpPr>
          <p:nvPr>
            <p:ph type="dt" sz="half" idx="14"/>
          </p:nvPr>
        </p:nvSpPr>
        <p:spPr>
          <a:prstGeom prst="rect">
            <a:avLst/>
          </a:prstGeom>
        </p:spPr>
        <p:txBody>
          <a:bodyPr/>
          <a:lstStyle/>
          <a:p>
            <a:pPr>
              <a:defRPr/>
            </a:pPr>
            <a:r>
              <a:rPr lang="cs-CZ" smtClean="0"/>
              <a:t>2010</a:t>
            </a:r>
            <a:endParaRPr lang="cs-CZ"/>
          </a:p>
        </p:txBody>
      </p:sp>
      <p:sp>
        <p:nvSpPr>
          <p:cNvPr id="6" name="Zástupný symbol pro číslo snímku 5"/>
          <p:cNvSpPr>
            <a:spLocks noGrp="1"/>
          </p:cNvSpPr>
          <p:nvPr>
            <p:ph type="sldNum" sz="quarter" idx="15"/>
          </p:nvPr>
        </p:nvSpPr>
        <p:spPr>
          <a:prstGeom prst="rect">
            <a:avLst/>
          </a:prstGeom>
        </p:spPr>
        <p:txBody>
          <a:bodyPr/>
          <a:lstStyle/>
          <a:p>
            <a:pPr>
              <a:defRPr/>
            </a:pPr>
            <a:fld id="{38B328D3-4AA0-4AFE-8E59-1E3E87C280F7}" type="slidenum">
              <a:rPr lang="cs-CZ" smtClean="0"/>
              <a:pPr>
                <a:defRPr/>
              </a:pPr>
              <a:t>38</a:t>
            </a:fld>
            <a:endParaRPr lang="cs-CZ"/>
          </a:p>
        </p:txBody>
      </p:sp>
      <p:sp>
        <p:nvSpPr>
          <p:cNvPr id="5" name="Zástupný symbol pro zápatí 4"/>
          <p:cNvSpPr>
            <a:spLocks noGrp="1"/>
          </p:cNvSpPr>
          <p:nvPr>
            <p:ph type="ftr" sz="quarter" idx="16"/>
          </p:nvPr>
        </p:nvSpPr>
        <p:spPr>
          <a:prstGeom prst="rect">
            <a:avLst/>
          </a:prstGeom>
        </p:spPr>
        <p:txBody>
          <a:bodyPr/>
          <a:lstStyle/>
          <a:p>
            <a:pPr>
              <a:defRPr/>
            </a:pPr>
            <a:r>
              <a:rPr lang="cs-CZ" smtClean="0"/>
              <a:t>prof. Otruba</a:t>
            </a:r>
            <a:endParaRPr lang="cs-CZ"/>
          </a:p>
        </p:txBody>
      </p:sp>
      <p:pic>
        <p:nvPicPr>
          <p:cNvPr id="64519" name="Obrázek 8" descr="ionspect.gif"/>
          <p:cNvPicPr>
            <a:picLocks noChangeAspect="1"/>
          </p:cNvPicPr>
          <p:nvPr/>
        </p:nvPicPr>
        <p:blipFill>
          <a:blip r:embed="rId3" cstate="print">
            <a:lum contrast="40000"/>
          </a:blip>
          <a:srcRect/>
          <a:stretch>
            <a:fillRect/>
          </a:stretch>
        </p:blipFill>
        <p:spPr bwMode="auto">
          <a:xfrm>
            <a:off x="1259632" y="4221088"/>
            <a:ext cx="6081712" cy="24705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Grp="1" noChangeArrowheads="1"/>
          </p:cNvSpPr>
          <p:nvPr>
            <p:ph type="title"/>
          </p:nvPr>
        </p:nvSpPr>
        <p:spPr>
          <a:xfrm>
            <a:off x="628650" y="350838"/>
            <a:ext cx="2533650" cy="490537"/>
          </a:xfrm>
        </p:spPr>
        <p:txBody>
          <a:bodyPr>
            <a:noAutofit/>
          </a:bodyPr>
          <a:lstStyle/>
          <a:p>
            <a:r>
              <a:rPr lang="en-US" dirty="0"/>
              <a:t>Dye lasers</a:t>
            </a:r>
          </a:p>
        </p:txBody>
      </p:sp>
      <p:pic>
        <p:nvPicPr>
          <p:cNvPr id="33801" name="Picture 9" descr="cw dye laser"/>
          <p:cNvPicPr>
            <a:picLocks noChangeAspect="1" noChangeArrowheads="1"/>
          </p:cNvPicPr>
          <p:nvPr/>
        </p:nvPicPr>
        <p:blipFill>
          <a:blip r:embed="rId3" cstate="print"/>
          <a:srcRect l="1202" t="642" r="1237" b="16379"/>
          <a:stretch>
            <a:fillRect/>
          </a:stretch>
        </p:blipFill>
        <p:spPr bwMode="auto">
          <a:xfrm>
            <a:off x="1115616" y="984874"/>
            <a:ext cx="6537722" cy="4430089"/>
          </a:xfrm>
          <a:prstGeom prst="rect">
            <a:avLst/>
          </a:prstGeom>
          <a:noFill/>
        </p:spPr>
      </p:pic>
      <p:sp>
        <p:nvSpPr>
          <p:cNvPr id="33802" name="Text Box 10"/>
          <p:cNvSpPr txBox="1">
            <a:spLocks noChangeArrowheads="1"/>
          </p:cNvSpPr>
          <p:nvPr/>
        </p:nvSpPr>
        <p:spPr bwMode="auto">
          <a:xfrm>
            <a:off x="522288" y="5878513"/>
            <a:ext cx="7650112" cy="646331"/>
          </a:xfrm>
          <a:prstGeom prst="rect">
            <a:avLst/>
          </a:prstGeom>
          <a:noFill/>
          <a:ln w="9525">
            <a:noFill/>
            <a:miter lim="800000"/>
            <a:headEnd/>
            <a:tailEnd/>
          </a:ln>
          <a:effectLst/>
        </p:spPr>
        <p:txBody>
          <a:bodyPr wrap="square">
            <a:spAutoFit/>
          </a:bodyPr>
          <a:lstStyle/>
          <a:p>
            <a:pPr>
              <a:spcBef>
                <a:spcPct val="50000"/>
              </a:spcBef>
            </a:pPr>
            <a:r>
              <a:rPr lang="en-US" dirty="0">
                <a:solidFill>
                  <a:srgbClr val="0070C0"/>
                </a:solidFill>
              </a:rPr>
              <a:t>Dye lasers are an ideal four-level system, and a given dye will </a:t>
            </a:r>
            <a:r>
              <a:rPr lang="en-US" dirty="0" err="1" smtClean="0">
                <a:solidFill>
                  <a:srgbClr val="0070C0"/>
                </a:solidFill>
              </a:rPr>
              <a:t>lase</a:t>
            </a:r>
            <a:r>
              <a:rPr lang="cs-CZ" dirty="0" smtClean="0">
                <a:solidFill>
                  <a:srgbClr val="0070C0"/>
                </a:solidFill>
              </a:rPr>
              <a:t>r</a:t>
            </a:r>
            <a:r>
              <a:rPr lang="en-US" dirty="0" smtClean="0">
                <a:solidFill>
                  <a:srgbClr val="0070C0"/>
                </a:solidFill>
              </a:rPr>
              <a:t> </a:t>
            </a:r>
            <a:r>
              <a:rPr lang="en-US" dirty="0">
                <a:solidFill>
                  <a:srgbClr val="0070C0"/>
                </a:solidFill>
              </a:rPr>
              <a:t>over a range of ~100 nm.</a:t>
            </a:r>
          </a:p>
        </p:txBody>
      </p:sp>
      <p:sp>
        <p:nvSpPr>
          <p:cNvPr id="5" name="Zástupný symbol pro datum 4"/>
          <p:cNvSpPr>
            <a:spLocks noGrp="1"/>
          </p:cNvSpPr>
          <p:nvPr>
            <p:ph type="dt" sz="half" idx="10"/>
          </p:nvPr>
        </p:nvSpPr>
        <p:spPr/>
        <p:txBody>
          <a:bodyPr/>
          <a:lstStyle/>
          <a:p>
            <a:r>
              <a:rPr lang="cs-CZ" smtClean="0"/>
              <a:t>2010</a:t>
            </a:r>
            <a:endParaRPr lang="cs-CZ"/>
          </a:p>
        </p:txBody>
      </p:sp>
      <p:sp>
        <p:nvSpPr>
          <p:cNvPr id="6" name="Zástupný symbol pro číslo snímku 5"/>
          <p:cNvSpPr>
            <a:spLocks noGrp="1"/>
          </p:cNvSpPr>
          <p:nvPr>
            <p:ph type="sldNum" sz="quarter" idx="11"/>
          </p:nvPr>
        </p:nvSpPr>
        <p:spPr/>
        <p:txBody>
          <a:bodyPr/>
          <a:lstStyle/>
          <a:p>
            <a:fld id="{A229F504-3BAF-467C-8F21-334C0A71552D}" type="slidenum">
              <a:rPr lang="cs-CZ" smtClean="0"/>
              <a:pPr/>
              <a:t>39</a:t>
            </a:fld>
            <a:endParaRPr lang="cs-CZ"/>
          </a:p>
        </p:txBody>
      </p:sp>
      <p:sp>
        <p:nvSpPr>
          <p:cNvPr id="7" name="Zástupný symbol pro zápatí 6"/>
          <p:cNvSpPr>
            <a:spLocks noGrp="1"/>
          </p:cNvSpPr>
          <p:nvPr>
            <p:ph type="ftr" sz="quarter" idx="12"/>
          </p:nvPr>
        </p:nvSpPr>
        <p:spPr/>
        <p:txBody>
          <a:bodyPr/>
          <a:lstStyle/>
          <a:p>
            <a:r>
              <a:rPr lang="cs-CZ" smtClean="0"/>
              <a:t>prof. Otruba</a:t>
            </a:r>
            <a:endParaRPr lang="cs-CZ"/>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Rubínový laser (Cr</a:t>
            </a:r>
            <a:r>
              <a:rPr lang="cs-CZ" baseline="30000" dirty="0" smtClean="0"/>
              <a:t>3+</a:t>
            </a:r>
            <a:r>
              <a:rPr lang="cs-CZ" dirty="0" smtClean="0"/>
              <a:t>:Al</a:t>
            </a:r>
            <a:r>
              <a:rPr lang="cs-CZ" baseline="-25000" dirty="0" smtClean="0"/>
              <a:t>2</a:t>
            </a:r>
            <a:r>
              <a:rPr lang="cs-CZ" dirty="0" smtClean="0"/>
              <a:t>O</a:t>
            </a:r>
            <a:r>
              <a:rPr lang="cs-CZ" baseline="-25000" dirty="0" smtClean="0"/>
              <a:t>3</a:t>
            </a:r>
            <a:r>
              <a:rPr lang="cs-CZ" dirty="0" smtClean="0"/>
              <a:t>)</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4</a:t>
            </a:fld>
            <a:endParaRPr lang="cs-CZ"/>
          </a:p>
        </p:txBody>
      </p:sp>
      <p:sp>
        <p:nvSpPr>
          <p:cNvPr id="7" name="Zástupný symbol pro obsah 6"/>
          <p:cNvSpPr>
            <a:spLocks noGrp="1"/>
          </p:cNvSpPr>
          <p:nvPr>
            <p:ph sz="quarter" idx="1"/>
          </p:nvPr>
        </p:nvSpPr>
        <p:spPr/>
        <p:txBody>
          <a:bodyPr>
            <a:normAutofit lnSpcReduction="10000"/>
          </a:bodyPr>
          <a:lstStyle/>
          <a:p>
            <a:r>
              <a:rPr lang="cs-CZ" dirty="0" smtClean="0"/>
              <a:t>První laser zkonstruovaný T. </a:t>
            </a:r>
            <a:r>
              <a:rPr lang="cs-CZ" dirty="0" err="1" smtClean="0"/>
              <a:t>Maimanem</a:t>
            </a:r>
            <a:r>
              <a:rPr lang="cs-CZ" dirty="0" smtClean="0"/>
              <a:t> v r. 1960.</a:t>
            </a:r>
          </a:p>
          <a:p>
            <a:r>
              <a:rPr lang="cs-CZ" dirty="0" smtClean="0"/>
              <a:t>Používá se v impulsním režimu, výkon ve volně běžícím režimu do 10J (1ms), Q-spínaném režimu pak do 5J (1 – 10 </a:t>
            </a:r>
            <a:r>
              <a:rPr lang="cs-CZ" dirty="0" err="1" smtClean="0"/>
              <a:t>ns</a:t>
            </a:r>
            <a:r>
              <a:rPr lang="cs-CZ" dirty="0" smtClean="0"/>
              <a:t>)</a:t>
            </a:r>
          </a:p>
          <a:p>
            <a:r>
              <a:rPr lang="cs-CZ" dirty="0" smtClean="0"/>
              <a:t>Pracuje jako </a:t>
            </a:r>
            <a:r>
              <a:rPr lang="cs-CZ" dirty="0" err="1" smtClean="0"/>
              <a:t>tříhladinový</a:t>
            </a:r>
            <a:r>
              <a:rPr lang="cs-CZ" dirty="0" smtClean="0"/>
              <a:t> systém</a:t>
            </a:r>
          </a:p>
        </p:txBody>
      </p:sp>
      <p:pic>
        <p:nvPicPr>
          <p:cNvPr id="9" name="Picture 11" descr="200px-Korund"/>
          <p:cNvPicPr>
            <a:picLocks noGrp="1" noChangeAspect="1" noChangeArrowheads="1"/>
          </p:cNvPicPr>
          <p:nvPr>
            <p:ph sz="quarter" idx="2"/>
          </p:nvPr>
        </p:nvPicPr>
        <p:blipFill>
          <a:blip r:embed="rId2" cstate="print">
            <a:lum contrast="18000"/>
          </a:blip>
          <a:srcRect/>
          <a:stretch>
            <a:fillRect/>
          </a:stretch>
        </p:blipFill>
        <p:spPr>
          <a:xfrm>
            <a:off x="4190536" y="1700808"/>
            <a:ext cx="3817278" cy="4370784"/>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41350" y="393700"/>
            <a:ext cx="4621213" cy="584200"/>
          </a:xfrm>
        </p:spPr>
        <p:txBody>
          <a:bodyPr/>
          <a:lstStyle/>
          <a:p>
            <a:r>
              <a:rPr lang="en-US" dirty="0"/>
              <a:t>A dye’s energy </a:t>
            </a:r>
            <a:r>
              <a:rPr lang="en-US" dirty="0" err="1" smtClean="0"/>
              <a:t>lev</a:t>
            </a:r>
            <a:r>
              <a:rPr lang="cs-CZ" dirty="0" smtClean="0"/>
              <a:t>e</a:t>
            </a:r>
            <a:r>
              <a:rPr lang="en-US" dirty="0" err="1" smtClean="0"/>
              <a:t>ls</a:t>
            </a:r>
            <a:endParaRPr lang="en-US" dirty="0"/>
          </a:p>
        </p:txBody>
      </p:sp>
      <p:sp>
        <p:nvSpPr>
          <p:cNvPr id="39939" name="Rectangle 3"/>
          <p:cNvSpPr>
            <a:spLocks noGrp="1" noChangeArrowheads="1"/>
          </p:cNvSpPr>
          <p:nvPr>
            <p:ph type="body" idx="1"/>
          </p:nvPr>
        </p:nvSpPr>
        <p:spPr>
          <a:xfrm>
            <a:off x="611188" y="1365250"/>
            <a:ext cx="8021637" cy="342900"/>
          </a:xfrm>
        </p:spPr>
        <p:txBody>
          <a:bodyPr>
            <a:normAutofit fontScale="77500" lnSpcReduction="20000"/>
          </a:bodyPr>
          <a:lstStyle/>
          <a:p>
            <a:pPr marL="0" indent="0">
              <a:tabLst>
                <a:tab pos="0" algn="l"/>
              </a:tabLst>
            </a:pPr>
            <a:r>
              <a:rPr lang="en-US" dirty="0"/>
              <a:t>The lower laser level can be almost any level in the S</a:t>
            </a:r>
            <a:r>
              <a:rPr lang="en-US" baseline="-25000" dirty="0"/>
              <a:t>0</a:t>
            </a:r>
            <a:r>
              <a:rPr lang="en-US" dirty="0"/>
              <a:t> manifold.</a:t>
            </a:r>
          </a:p>
        </p:txBody>
      </p:sp>
      <p:sp>
        <p:nvSpPr>
          <p:cNvPr id="39941" name="Line 5"/>
          <p:cNvSpPr>
            <a:spLocks noChangeShapeType="1"/>
          </p:cNvSpPr>
          <p:nvPr/>
        </p:nvSpPr>
        <p:spPr bwMode="auto">
          <a:xfrm>
            <a:off x="4629150" y="2460625"/>
            <a:ext cx="1371600" cy="0"/>
          </a:xfrm>
          <a:prstGeom prst="line">
            <a:avLst/>
          </a:prstGeom>
          <a:noFill/>
          <a:ln w="28575">
            <a:solidFill>
              <a:schemeClr val="tx1"/>
            </a:solidFill>
            <a:round/>
            <a:headEnd/>
            <a:tailEnd/>
          </a:ln>
          <a:effectLst/>
        </p:spPr>
        <p:txBody>
          <a:bodyPr/>
          <a:lstStyle/>
          <a:p>
            <a:endParaRPr lang="cs-CZ"/>
          </a:p>
        </p:txBody>
      </p:sp>
      <p:sp>
        <p:nvSpPr>
          <p:cNvPr id="39942" name="Line 6"/>
          <p:cNvSpPr>
            <a:spLocks noChangeShapeType="1"/>
          </p:cNvSpPr>
          <p:nvPr/>
        </p:nvSpPr>
        <p:spPr bwMode="auto">
          <a:xfrm>
            <a:off x="4629150" y="2555875"/>
            <a:ext cx="1371600" cy="0"/>
          </a:xfrm>
          <a:prstGeom prst="line">
            <a:avLst/>
          </a:prstGeom>
          <a:noFill/>
          <a:ln w="28575">
            <a:solidFill>
              <a:schemeClr val="tx1"/>
            </a:solidFill>
            <a:round/>
            <a:headEnd/>
            <a:tailEnd/>
          </a:ln>
          <a:effectLst/>
        </p:spPr>
        <p:txBody>
          <a:bodyPr/>
          <a:lstStyle/>
          <a:p>
            <a:endParaRPr lang="cs-CZ"/>
          </a:p>
        </p:txBody>
      </p:sp>
      <p:sp>
        <p:nvSpPr>
          <p:cNvPr id="39943" name="Line 7"/>
          <p:cNvSpPr>
            <a:spLocks noChangeShapeType="1"/>
          </p:cNvSpPr>
          <p:nvPr/>
        </p:nvSpPr>
        <p:spPr bwMode="auto">
          <a:xfrm>
            <a:off x="4629150" y="2651125"/>
            <a:ext cx="1371600" cy="0"/>
          </a:xfrm>
          <a:prstGeom prst="line">
            <a:avLst/>
          </a:prstGeom>
          <a:noFill/>
          <a:ln w="28575">
            <a:solidFill>
              <a:schemeClr val="tx1"/>
            </a:solidFill>
            <a:round/>
            <a:headEnd/>
            <a:tailEnd/>
          </a:ln>
          <a:effectLst/>
        </p:spPr>
        <p:txBody>
          <a:bodyPr/>
          <a:lstStyle/>
          <a:p>
            <a:endParaRPr lang="cs-CZ"/>
          </a:p>
        </p:txBody>
      </p:sp>
      <p:sp>
        <p:nvSpPr>
          <p:cNvPr id="39944" name="Line 8"/>
          <p:cNvSpPr>
            <a:spLocks noChangeShapeType="1"/>
          </p:cNvSpPr>
          <p:nvPr/>
        </p:nvSpPr>
        <p:spPr bwMode="auto">
          <a:xfrm>
            <a:off x="4629150" y="2746375"/>
            <a:ext cx="1371600" cy="0"/>
          </a:xfrm>
          <a:prstGeom prst="line">
            <a:avLst/>
          </a:prstGeom>
          <a:noFill/>
          <a:ln w="28575">
            <a:solidFill>
              <a:schemeClr val="tx1"/>
            </a:solidFill>
            <a:round/>
            <a:headEnd/>
            <a:tailEnd/>
          </a:ln>
          <a:effectLst/>
        </p:spPr>
        <p:txBody>
          <a:bodyPr/>
          <a:lstStyle/>
          <a:p>
            <a:endParaRPr lang="cs-CZ"/>
          </a:p>
        </p:txBody>
      </p:sp>
      <p:sp>
        <p:nvSpPr>
          <p:cNvPr id="39945" name="Line 9"/>
          <p:cNvSpPr>
            <a:spLocks noChangeShapeType="1"/>
          </p:cNvSpPr>
          <p:nvPr/>
        </p:nvSpPr>
        <p:spPr bwMode="auto">
          <a:xfrm>
            <a:off x="4629150" y="2841625"/>
            <a:ext cx="1371600" cy="0"/>
          </a:xfrm>
          <a:prstGeom prst="line">
            <a:avLst/>
          </a:prstGeom>
          <a:noFill/>
          <a:ln w="28575">
            <a:solidFill>
              <a:schemeClr val="tx1"/>
            </a:solidFill>
            <a:round/>
            <a:headEnd/>
            <a:tailEnd/>
          </a:ln>
          <a:effectLst/>
        </p:spPr>
        <p:txBody>
          <a:bodyPr/>
          <a:lstStyle/>
          <a:p>
            <a:endParaRPr lang="cs-CZ"/>
          </a:p>
        </p:txBody>
      </p:sp>
      <p:sp>
        <p:nvSpPr>
          <p:cNvPr id="39946" name="Line 10"/>
          <p:cNvSpPr>
            <a:spLocks noChangeShapeType="1"/>
          </p:cNvSpPr>
          <p:nvPr/>
        </p:nvSpPr>
        <p:spPr bwMode="auto">
          <a:xfrm>
            <a:off x="4629150" y="2994025"/>
            <a:ext cx="1371600" cy="0"/>
          </a:xfrm>
          <a:prstGeom prst="line">
            <a:avLst/>
          </a:prstGeom>
          <a:noFill/>
          <a:ln w="28575">
            <a:solidFill>
              <a:schemeClr val="tx1"/>
            </a:solidFill>
            <a:round/>
            <a:headEnd/>
            <a:tailEnd/>
          </a:ln>
          <a:effectLst/>
        </p:spPr>
        <p:txBody>
          <a:bodyPr/>
          <a:lstStyle/>
          <a:p>
            <a:endParaRPr lang="cs-CZ"/>
          </a:p>
        </p:txBody>
      </p:sp>
      <p:sp>
        <p:nvSpPr>
          <p:cNvPr id="39947" name="Line 11"/>
          <p:cNvSpPr>
            <a:spLocks noChangeShapeType="1"/>
          </p:cNvSpPr>
          <p:nvPr/>
        </p:nvSpPr>
        <p:spPr bwMode="auto">
          <a:xfrm>
            <a:off x="4629150" y="3146425"/>
            <a:ext cx="1371600" cy="0"/>
          </a:xfrm>
          <a:prstGeom prst="line">
            <a:avLst/>
          </a:prstGeom>
          <a:noFill/>
          <a:ln w="28575">
            <a:solidFill>
              <a:schemeClr val="tx1"/>
            </a:solidFill>
            <a:round/>
            <a:headEnd/>
            <a:tailEnd/>
          </a:ln>
          <a:effectLst/>
        </p:spPr>
        <p:txBody>
          <a:bodyPr/>
          <a:lstStyle/>
          <a:p>
            <a:endParaRPr lang="cs-CZ"/>
          </a:p>
        </p:txBody>
      </p:sp>
      <p:sp>
        <p:nvSpPr>
          <p:cNvPr id="39948" name="Line 12"/>
          <p:cNvSpPr>
            <a:spLocks noChangeShapeType="1"/>
          </p:cNvSpPr>
          <p:nvPr/>
        </p:nvSpPr>
        <p:spPr bwMode="auto">
          <a:xfrm>
            <a:off x="4629150" y="4251325"/>
            <a:ext cx="1371600" cy="0"/>
          </a:xfrm>
          <a:prstGeom prst="line">
            <a:avLst/>
          </a:prstGeom>
          <a:noFill/>
          <a:ln w="28575">
            <a:solidFill>
              <a:schemeClr val="tx1"/>
            </a:solidFill>
            <a:round/>
            <a:headEnd/>
            <a:tailEnd/>
          </a:ln>
          <a:effectLst/>
        </p:spPr>
        <p:txBody>
          <a:bodyPr/>
          <a:lstStyle/>
          <a:p>
            <a:endParaRPr lang="cs-CZ"/>
          </a:p>
        </p:txBody>
      </p:sp>
      <p:sp>
        <p:nvSpPr>
          <p:cNvPr id="39949" name="Line 13"/>
          <p:cNvSpPr>
            <a:spLocks noChangeShapeType="1"/>
          </p:cNvSpPr>
          <p:nvPr/>
        </p:nvSpPr>
        <p:spPr bwMode="auto">
          <a:xfrm>
            <a:off x="4629150" y="4308475"/>
            <a:ext cx="1371600" cy="0"/>
          </a:xfrm>
          <a:prstGeom prst="line">
            <a:avLst/>
          </a:prstGeom>
          <a:noFill/>
          <a:ln w="28575">
            <a:solidFill>
              <a:schemeClr val="tx1"/>
            </a:solidFill>
            <a:round/>
            <a:headEnd/>
            <a:tailEnd/>
          </a:ln>
          <a:effectLst/>
        </p:spPr>
        <p:txBody>
          <a:bodyPr/>
          <a:lstStyle/>
          <a:p>
            <a:endParaRPr lang="cs-CZ"/>
          </a:p>
        </p:txBody>
      </p:sp>
      <p:sp>
        <p:nvSpPr>
          <p:cNvPr id="39950" name="Line 14"/>
          <p:cNvSpPr>
            <a:spLocks noChangeShapeType="1"/>
          </p:cNvSpPr>
          <p:nvPr/>
        </p:nvSpPr>
        <p:spPr bwMode="auto">
          <a:xfrm>
            <a:off x="4629150" y="4403725"/>
            <a:ext cx="1371600" cy="0"/>
          </a:xfrm>
          <a:prstGeom prst="line">
            <a:avLst/>
          </a:prstGeom>
          <a:noFill/>
          <a:ln w="28575">
            <a:solidFill>
              <a:schemeClr val="tx1"/>
            </a:solidFill>
            <a:round/>
            <a:headEnd/>
            <a:tailEnd/>
          </a:ln>
          <a:effectLst/>
        </p:spPr>
        <p:txBody>
          <a:bodyPr/>
          <a:lstStyle/>
          <a:p>
            <a:endParaRPr lang="cs-CZ"/>
          </a:p>
        </p:txBody>
      </p:sp>
      <p:sp>
        <p:nvSpPr>
          <p:cNvPr id="39951" name="Line 15"/>
          <p:cNvSpPr>
            <a:spLocks noChangeShapeType="1"/>
          </p:cNvSpPr>
          <p:nvPr/>
        </p:nvSpPr>
        <p:spPr bwMode="auto">
          <a:xfrm>
            <a:off x="4629150" y="4479925"/>
            <a:ext cx="1371600" cy="0"/>
          </a:xfrm>
          <a:prstGeom prst="line">
            <a:avLst/>
          </a:prstGeom>
          <a:noFill/>
          <a:ln w="28575">
            <a:solidFill>
              <a:schemeClr val="tx1"/>
            </a:solidFill>
            <a:round/>
            <a:headEnd/>
            <a:tailEnd/>
          </a:ln>
          <a:effectLst/>
        </p:spPr>
        <p:txBody>
          <a:bodyPr/>
          <a:lstStyle/>
          <a:p>
            <a:endParaRPr lang="cs-CZ"/>
          </a:p>
        </p:txBody>
      </p:sp>
      <p:sp>
        <p:nvSpPr>
          <p:cNvPr id="39952" name="Line 16"/>
          <p:cNvSpPr>
            <a:spLocks noChangeShapeType="1"/>
          </p:cNvSpPr>
          <p:nvPr/>
        </p:nvSpPr>
        <p:spPr bwMode="auto">
          <a:xfrm>
            <a:off x="4629150" y="4632325"/>
            <a:ext cx="1371600" cy="0"/>
          </a:xfrm>
          <a:prstGeom prst="line">
            <a:avLst/>
          </a:prstGeom>
          <a:noFill/>
          <a:ln w="28575">
            <a:solidFill>
              <a:schemeClr val="tx1"/>
            </a:solidFill>
            <a:round/>
            <a:headEnd/>
            <a:tailEnd/>
          </a:ln>
          <a:effectLst/>
        </p:spPr>
        <p:txBody>
          <a:bodyPr/>
          <a:lstStyle/>
          <a:p>
            <a:endParaRPr lang="cs-CZ"/>
          </a:p>
        </p:txBody>
      </p:sp>
      <p:sp>
        <p:nvSpPr>
          <p:cNvPr id="39953" name="Line 17"/>
          <p:cNvSpPr>
            <a:spLocks noChangeShapeType="1"/>
          </p:cNvSpPr>
          <p:nvPr/>
        </p:nvSpPr>
        <p:spPr bwMode="auto">
          <a:xfrm>
            <a:off x="4629150" y="4765675"/>
            <a:ext cx="1371600" cy="0"/>
          </a:xfrm>
          <a:prstGeom prst="line">
            <a:avLst/>
          </a:prstGeom>
          <a:noFill/>
          <a:ln w="28575">
            <a:solidFill>
              <a:schemeClr val="tx1"/>
            </a:solidFill>
            <a:round/>
            <a:headEnd/>
            <a:tailEnd/>
          </a:ln>
          <a:effectLst/>
        </p:spPr>
        <p:txBody>
          <a:bodyPr/>
          <a:lstStyle/>
          <a:p>
            <a:endParaRPr lang="cs-CZ"/>
          </a:p>
        </p:txBody>
      </p:sp>
      <p:sp>
        <p:nvSpPr>
          <p:cNvPr id="39954" name="Line 18"/>
          <p:cNvSpPr>
            <a:spLocks noChangeShapeType="1"/>
          </p:cNvSpPr>
          <p:nvPr/>
        </p:nvSpPr>
        <p:spPr bwMode="auto">
          <a:xfrm>
            <a:off x="4629150" y="4918075"/>
            <a:ext cx="1371600" cy="0"/>
          </a:xfrm>
          <a:prstGeom prst="line">
            <a:avLst/>
          </a:prstGeom>
          <a:noFill/>
          <a:ln w="28575">
            <a:solidFill>
              <a:schemeClr val="tx1"/>
            </a:solidFill>
            <a:round/>
            <a:headEnd/>
            <a:tailEnd/>
          </a:ln>
          <a:effectLst/>
        </p:spPr>
        <p:txBody>
          <a:bodyPr/>
          <a:lstStyle/>
          <a:p>
            <a:endParaRPr lang="cs-CZ"/>
          </a:p>
        </p:txBody>
      </p:sp>
      <p:sp>
        <p:nvSpPr>
          <p:cNvPr id="39962" name="Text Box 26"/>
          <p:cNvSpPr txBox="1">
            <a:spLocks noChangeArrowheads="1"/>
          </p:cNvSpPr>
          <p:nvPr/>
        </p:nvSpPr>
        <p:spPr bwMode="auto">
          <a:xfrm>
            <a:off x="1182688" y="4111625"/>
            <a:ext cx="2489200" cy="915988"/>
          </a:xfrm>
          <a:prstGeom prst="rect">
            <a:avLst/>
          </a:prstGeom>
          <a:noFill/>
          <a:ln w="9525">
            <a:noFill/>
            <a:miter lim="800000"/>
            <a:headEnd/>
            <a:tailEnd/>
          </a:ln>
          <a:effectLst/>
        </p:spPr>
        <p:txBody>
          <a:bodyPr>
            <a:spAutoFit/>
          </a:bodyPr>
          <a:lstStyle/>
          <a:p>
            <a:pPr algn="r"/>
            <a:r>
              <a:rPr lang="en-US" sz="1800"/>
              <a:t>S</a:t>
            </a:r>
            <a:r>
              <a:rPr lang="en-US" sz="1800" baseline="-25000"/>
              <a:t>0</a:t>
            </a:r>
            <a:r>
              <a:rPr lang="en-US" sz="1800"/>
              <a:t>: Ground </a:t>
            </a:r>
          </a:p>
          <a:p>
            <a:pPr algn="r"/>
            <a:r>
              <a:rPr lang="en-US" sz="1800"/>
              <a:t>electronic state manifold</a:t>
            </a:r>
          </a:p>
        </p:txBody>
      </p:sp>
      <p:sp>
        <p:nvSpPr>
          <p:cNvPr id="39963" name="Text Box 27"/>
          <p:cNvSpPr txBox="1">
            <a:spLocks noChangeArrowheads="1"/>
          </p:cNvSpPr>
          <p:nvPr/>
        </p:nvSpPr>
        <p:spPr bwMode="auto">
          <a:xfrm>
            <a:off x="1285875" y="2382838"/>
            <a:ext cx="2386013" cy="915987"/>
          </a:xfrm>
          <a:prstGeom prst="rect">
            <a:avLst/>
          </a:prstGeom>
          <a:noFill/>
          <a:ln w="9525">
            <a:noFill/>
            <a:miter lim="800000"/>
            <a:headEnd/>
            <a:tailEnd/>
          </a:ln>
          <a:effectLst/>
        </p:spPr>
        <p:txBody>
          <a:bodyPr>
            <a:spAutoFit/>
          </a:bodyPr>
          <a:lstStyle/>
          <a:p>
            <a:pPr algn="r"/>
            <a:r>
              <a:rPr lang="en-US" sz="1800" dirty="0"/>
              <a:t>S</a:t>
            </a:r>
            <a:r>
              <a:rPr lang="en-US" sz="1800" baseline="-25000" dirty="0"/>
              <a:t>1</a:t>
            </a:r>
            <a:r>
              <a:rPr lang="en-US" sz="1800" dirty="0"/>
              <a:t>: 1</a:t>
            </a:r>
            <a:r>
              <a:rPr lang="en-US" sz="1800" baseline="30000" dirty="0"/>
              <a:t>st</a:t>
            </a:r>
            <a:r>
              <a:rPr lang="en-US" sz="1800" dirty="0"/>
              <a:t> excited </a:t>
            </a:r>
          </a:p>
          <a:p>
            <a:pPr algn="r"/>
            <a:r>
              <a:rPr lang="en-US" sz="1800" dirty="0"/>
              <a:t>electronic state manifold</a:t>
            </a:r>
          </a:p>
        </p:txBody>
      </p:sp>
      <p:sp>
        <p:nvSpPr>
          <p:cNvPr id="39965" name="Line 29"/>
          <p:cNvSpPr>
            <a:spLocks noChangeShapeType="1"/>
          </p:cNvSpPr>
          <p:nvPr/>
        </p:nvSpPr>
        <p:spPr bwMode="auto">
          <a:xfrm>
            <a:off x="5472113" y="3132138"/>
            <a:ext cx="0" cy="1625600"/>
          </a:xfrm>
          <a:prstGeom prst="line">
            <a:avLst/>
          </a:prstGeom>
          <a:noFill/>
          <a:ln w="57150">
            <a:solidFill>
              <a:srgbClr val="33CC33"/>
            </a:solidFill>
            <a:round/>
            <a:headEnd/>
            <a:tailEnd type="triangle" w="med" len="med"/>
          </a:ln>
          <a:effectLst/>
        </p:spPr>
        <p:txBody>
          <a:bodyPr/>
          <a:lstStyle/>
          <a:p>
            <a:endParaRPr lang="cs-CZ"/>
          </a:p>
        </p:txBody>
      </p:sp>
      <p:sp>
        <p:nvSpPr>
          <p:cNvPr id="39968" name="Text Box 32"/>
          <p:cNvSpPr txBox="1">
            <a:spLocks noChangeArrowheads="1"/>
          </p:cNvSpPr>
          <p:nvPr/>
        </p:nvSpPr>
        <p:spPr bwMode="auto">
          <a:xfrm>
            <a:off x="5856288" y="3554413"/>
            <a:ext cx="2089150" cy="366712"/>
          </a:xfrm>
          <a:prstGeom prst="rect">
            <a:avLst/>
          </a:prstGeom>
          <a:noFill/>
          <a:ln w="9525">
            <a:noFill/>
            <a:miter lim="800000"/>
            <a:headEnd/>
            <a:tailEnd/>
          </a:ln>
          <a:effectLst/>
        </p:spPr>
        <p:txBody>
          <a:bodyPr wrap="none">
            <a:spAutoFit/>
          </a:bodyPr>
          <a:lstStyle/>
          <a:p>
            <a:r>
              <a:rPr lang="en-US" sz="1800" b="1" dirty="0">
                <a:solidFill>
                  <a:srgbClr val="00B050"/>
                </a:solidFill>
              </a:rPr>
              <a:t>Laser Transitions</a:t>
            </a:r>
          </a:p>
        </p:txBody>
      </p:sp>
      <p:sp>
        <p:nvSpPr>
          <p:cNvPr id="39970" name="AutoShape 34"/>
          <p:cNvSpPr>
            <a:spLocks/>
          </p:cNvSpPr>
          <p:nvPr/>
        </p:nvSpPr>
        <p:spPr bwMode="auto">
          <a:xfrm>
            <a:off x="3790950" y="2479675"/>
            <a:ext cx="133350" cy="742950"/>
          </a:xfrm>
          <a:prstGeom prst="leftBrace">
            <a:avLst>
              <a:gd name="adj1" fmla="val 46429"/>
              <a:gd name="adj2" fmla="val 50000"/>
            </a:avLst>
          </a:prstGeom>
          <a:noFill/>
          <a:ln w="9525">
            <a:solidFill>
              <a:schemeClr val="tx1"/>
            </a:solidFill>
            <a:round/>
            <a:headEnd/>
            <a:tailEnd/>
          </a:ln>
          <a:effectLst/>
        </p:spPr>
        <p:txBody>
          <a:bodyPr wrap="none" anchor="ctr"/>
          <a:lstStyle/>
          <a:p>
            <a:endParaRPr lang="cs-CZ"/>
          </a:p>
        </p:txBody>
      </p:sp>
      <p:sp>
        <p:nvSpPr>
          <p:cNvPr id="39971" name="AutoShape 35"/>
          <p:cNvSpPr>
            <a:spLocks/>
          </p:cNvSpPr>
          <p:nvPr/>
        </p:nvSpPr>
        <p:spPr bwMode="auto">
          <a:xfrm>
            <a:off x="3790950" y="4213225"/>
            <a:ext cx="133350" cy="742950"/>
          </a:xfrm>
          <a:prstGeom prst="leftBrace">
            <a:avLst>
              <a:gd name="adj1" fmla="val 46429"/>
              <a:gd name="adj2" fmla="val 50000"/>
            </a:avLst>
          </a:prstGeom>
          <a:noFill/>
          <a:ln w="9525">
            <a:solidFill>
              <a:schemeClr val="tx1"/>
            </a:solidFill>
            <a:round/>
            <a:headEnd/>
            <a:tailEnd/>
          </a:ln>
          <a:effectLst/>
        </p:spPr>
        <p:txBody>
          <a:bodyPr wrap="none" anchor="ctr"/>
          <a:lstStyle/>
          <a:p>
            <a:endParaRPr lang="cs-CZ"/>
          </a:p>
        </p:txBody>
      </p:sp>
      <p:sp>
        <p:nvSpPr>
          <p:cNvPr id="39976" name="Text Box 40"/>
          <p:cNvSpPr txBox="1">
            <a:spLocks noChangeArrowheads="1"/>
          </p:cNvSpPr>
          <p:nvPr/>
        </p:nvSpPr>
        <p:spPr bwMode="auto">
          <a:xfrm>
            <a:off x="467544" y="5661248"/>
            <a:ext cx="7777236" cy="646331"/>
          </a:xfrm>
          <a:prstGeom prst="rect">
            <a:avLst/>
          </a:prstGeom>
          <a:noFill/>
          <a:ln w="9525">
            <a:noFill/>
            <a:miter lim="800000"/>
            <a:headEnd/>
            <a:tailEnd/>
          </a:ln>
          <a:effectLst/>
        </p:spPr>
        <p:txBody>
          <a:bodyPr wrap="square">
            <a:spAutoFit/>
          </a:bodyPr>
          <a:lstStyle/>
          <a:p>
            <a:r>
              <a:rPr lang="en-US" dirty="0"/>
              <a:t>Dyes are so ideal that it’s often difficult to stop them from lasing in all directions!</a:t>
            </a:r>
          </a:p>
        </p:txBody>
      </p:sp>
      <p:sp>
        <p:nvSpPr>
          <p:cNvPr id="39979" name="Line 43"/>
          <p:cNvSpPr>
            <a:spLocks noChangeShapeType="1"/>
          </p:cNvSpPr>
          <p:nvPr/>
        </p:nvSpPr>
        <p:spPr bwMode="auto">
          <a:xfrm>
            <a:off x="5106988" y="2668588"/>
            <a:ext cx="522287" cy="442912"/>
          </a:xfrm>
          <a:prstGeom prst="line">
            <a:avLst/>
          </a:prstGeom>
          <a:noFill/>
          <a:ln w="57150">
            <a:solidFill>
              <a:srgbClr val="993300"/>
            </a:solidFill>
            <a:round/>
            <a:headEnd/>
            <a:tailEnd type="triangle" w="med" len="med"/>
          </a:ln>
          <a:effectLst/>
        </p:spPr>
        <p:txBody>
          <a:bodyPr/>
          <a:lstStyle/>
          <a:p>
            <a:endParaRPr lang="cs-CZ"/>
          </a:p>
        </p:txBody>
      </p:sp>
      <p:sp>
        <p:nvSpPr>
          <p:cNvPr id="39980" name="Line 44"/>
          <p:cNvSpPr>
            <a:spLocks noChangeShapeType="1"/>
          </p:cNvSpPr>
          <p:nvPr/>
        </p:nvSpPr>
        <p:spPr bwMode="auto">
          <a:xfrm flipV="1">
            <a:off x="5043488" y="2619375"/>
            <a:ext cx="0" cy="2308225"/>
          </a:xfrm>
          <a:prstGeom prst="line">
            <a:avLst/>
          </a:prstGeom>
          <a:noFill/>
          <a:ln w="57150">
            <a:solidFill>
              <a:srgbClr val="00CCFF"/>
            </a:solidFill>
            <a:round/>
            <a:headEnd/>
            <a:tailEnd type="triangle" w="med" len="med"/>
          </a:ln>
          <a:effectLst/>
        </p:spPr>
        <p:txBody>
          <a:bodyPr/>
          <a:lstStyle/>
          <a:p>
            <a:endParaRPr lang="cs-CZ"/>
          </a:p>
        </p:txBody>
      </p:sp>
      <p:sp>
        <p:nvSpPr>
          <p:cNvPr id="39982" name="Text Box 46"/>
          <p:cNvSpPr txBox="1">
            <a:spLocks noChangeArrowheads="1"/>
          </p:cNvSpPr>
          <p:nvPr/>
        </p:nvSpPr>
        <p:spPr bwMode="auto">
          <a:xfrm>
            <a:off x="2981325" y="3554413"/>
            <a:ext cx="1987550" cy="366712"/>
          </a:xfrm>
          <a:prstGeom prst="rect">
            <a:avLst/>
          </a:prstGeom>
          <a:noFill/>
          <a:ln w="9525">
            <a:noFill/>
            <a:miter lim="800000"/>
            <a:headEnd/>
            <a:tailEnd/>
          </a:ln>
          <a:effectLst/>
        </p:spPr>
        <p:txBody>
          <a:bodyPr wrap="none">
            <a:spAutoFit/>
          </a:bodyPr>
          <a:lstStyle/>
          <a:p>
            <a:r>
              <a:rPr lang="en-US" sz="1800" b="1">
                <a:solidFill>
                  <a:srgbClr val="00CCFF"/>
                </a:solidFill>
              </a:rPr>
              <a:t>Pump Transition</a:t>
            </a:r>
          </a:p>
        </p:txBody>
      </p:sp>
      <p:sp>
        <p:nvSpPr>
          <p:cNvPr id="39983" name="Line 47"/>
          <p:cNvSpPr>
            <a:spLocks noChangeShapeType="1"/>
          </p:cNvSpPr>
          <p:nvPr/>
        </p:nvSpPr>
        <p:spPr bwMode="auto">
          <a:xfrm>
            <a:off x="5624513" y="3132138"/>
            <a:ext cx="0" cy="1465262"/>
          </a:xfrm>
          <a:prstGeom prst="line">
            <a:avLst/>
          </a:prstGeom>
          <a:noFill/>
          <a:ln w="57150">
            <a:solidFill>
              <a:srgbClr val="FFFF00"/>
            </a:solidFill>
            <a:round/>
            <a:headEnd/>
            <a:tailEnd type="triangle" w="med" len="med"/>
          </a:ln>
          <a:effectLst/>
        </p:spPr>
        <p:txBody>
          <a:bodyPr/>
          <a:lstStyle/>
          <a:p>
            <a:endParaRPr lang="cs-CZ"/>
          </a:p>
        </p:txBody>
      </p:sp>
      <p:sp>
        <p:nvSpPr>
          <p:cNvPr id="39984" name="Line 48"/>
          <p:cNvSpPr>
            <a:spLocks noChangeShapeType="1"/>
          </p:cNvSpPr>
          <p:nvPr/>
        </p:nvSpPr>
        <p:spPr bwMode="auto">
          <a:xfrm>
            <a:off x="5776913" y="3132138"/>
            <a:ext cx="0" cy="1277937"/>
          </a:xfrm>
          <a:prstGeom prst="line">
            <a:avLst/>
          </a:prstGeom>
          <a:noFill/>
          <a:ln w="57150">
            <a:solidFill>
              <a:srgbClr val="FF9933"/>
            </a:solidFill>
            <a:round/>
            <a:headEnd/>
            <a:tailEnd type="triangle" w="med" len="med"/>
          </a:ln>
          <a:effectLst/>
        </p:spPr>
        <p:txBody>
          <a:bodyPr/>
          <a:lstStyle/>
          <a:p>
            <a:endParaRPr lang="cs-CZ"/>
          </a:p>
        </p:txBody>
      </p:sp>
      <p:sp>
        <p:nvSpPr>
          <p:cNvPr id="30" name="Zástupný symbol pro datum 29"/>
          <p:cNvSpPr>
            <a:spLocks noGrp="1"/>
          </p:cNvSpPr>
          <p:nvPr>
            <p:ph type="dt" sz="half" idx="14"/>
          </p:nvPr>
        </p:nvSpPr>
        <p:spPr/>
        <p:txBody>
          <a:bodyPr/>
          <a:lstStyle/>
          <a:p>
            <a:r>
              <a:rPr lang="cs-CZ" smtClean="0"/>
              <a:t>2010</a:t>
            </a:r>
            <a:endParaRPr lang="cs-CZ"/>
          </a:p>
        </p:txBody>
      </p:sp>
      <p:sp>
        <p:nvSpPr>
          <p:cNvPr id="31" name="Zástupný symbol pro číslo snímku 30"/>
          <p:cNvSpPr>
            <a:spLocks noGrp="1"/>
          </p:cNvSpPr>
          <p:nvPr>
            <p:ph type="sldNum" sz="quarter" idx="15"/>
          </p:nvPr>
        </p:nvSpPr>
        <p:spPr/>
        <p:txBody>
          <a:bodyPr/>
          <a:lstStyle/>
          <a:p>
            <a:fld id="{A229F504-3BAF-467C-8F21-334C0A71552D}" type="slidenum">
              <a:rPr lang="cs-CZ" smtClean="0"/>
              <a:pPr/>
              <a:t>40</a:t>
            </a:fld>
            <a:endParaRPr lang="cs-CZ" dirty="0"/>
          </a:p>
        </p:txBody>
      </p:sp>
      <p:sp>
        <p:nvSpPr>
          <p:cNvPr id="32" name="Zástupný symbol pro zápatí 31"/>
          <p:cNvSpPr>
            <a:spLocks noGrp="1"/>
          </p:cNvSpPr>
          <p:nvPr>
            <p:ph type="ftr" sz="quarter" idx="16"/>
          </p:nvPr>
        </p:nvSpPr>
        <p:spPr/>
        <p:txBody>
          <a:bodyPr/>
          <a:lstStyle/>
          <a:p>
            <a:r>
              <a:rPr lang="cs-CZ" smtClean="0"/>
              <a:t>prof. Otruba</a:t>
            </a:r>
            <a:endParaRPr lang="cs-CZ"/>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816469"/>
          </a:xfrm>
        </p:spPr>
        <p:txBody>
          <a:bodyPr/>
          <a:lstStyle/>
          <a:p>
            <a:r>
              <a:rPr lang="cs-CZ" dirty="0" smtClean="0"/>
              <a:t>Barvivové lasery</a:t>
            </a:r>
            <a:endParaRPr lang="cs-CZ" dirty="0"/>
          </a:p>
        </p:txBody>
      </p:sp>
      <p:sp>
        <p:nvSpPr>
          <p:cNvPr id="11" name="Zástupný symbol pro text 10"/>
          <p:cNvSpPr>
            <a:spLocks noGrp="1"/>
          </p:cNvSpPr>
          <p:nvPr>
            <p:ph type="body" sz="half" idx="1"/>
          </p:nvPr>
        </p:nvSpPr>
        <p:spPr>
          <a:xfrm>
            <a:off x="457200" y="1176728"/>
            <a:ext cx="3826768" cy="4954197"/>
          </a:xfrm>
        </p:spPr>
        <p:txBody>
          <a:bodyPr>
            <a:normAutofit lnSpcReduction="10000"/>
          </a:bodyPr>
          <a:lstStyle/>
          <a:p>
            <a:r>
              <a:rPr lang="cs-CZ" dirty="0" smtClean="0"/>
              <a:t>Vyznačují se velkou spektrální šířkou pásma zesílení (10 -100 </a:t>
            </a:r>
            <a:r>
              <a:rPr lang="cs-CZ" dirty="0" err="1" smtClean="0"/>
              <a:t>nm</a:t>
            </a:r>
            <a:r>
              <a:rPr lang="cs-CZ" dirty="0" smtClean="0"/>
              <a:t>) a z toho plyne</a:t>
            </a:r>
          </a:p>
          <a:p>
            <a:pPr marL="514350" indent="-514350">
              <a:buClr>
                <a:schemeClr val="tx1">
                  <a:lumMod val="95000"/>
                </a:schemeClr>
              </a:buClr>
              <a:buSzPct val="100000"/>
              <a:buFont typeface="+mj-lt"/>
              <a:buAutoNum type="arabicPeriod"/>
            </a:pPr>
            <a:r>
              <a:rPr lang="cs-CZ" dirty="0" smtClean="0"/>
              <a:t>Možnost kontinuální změny vlnové délky laserového záření v rozsah dostatečného pásma zesílení</a:t>
            </a:r>
          </a:p>
          <a:p>
            <a:pPr marL="514350" indent="-514350">
              <a:buClr>
                <a:schemeClr val="tx1">
                  <a:lumMod val="95000"/>
                </a:schemeClr>
              </a:buClr>
              <a:buSzPct val="100000"/>
              <a:buFont typeface="+mj-lt"/>
              <a:buAutoNum type="arabicPeriod"/>
            </a:pPr>
            <a:r>
              <a:rPr lang="cs-CZ" dirty="0" smtClean="0"/>
              <a:t>Možnost generace krátkých impulzů, až do 1 </a:t>
            </a:r>
            <a:r>
              <a:rPr lang="cs-CZ" dirty="0" err="1" smtClean="0"/>
              <a:t>ps</a:t>
            </a:r>
            <a:endParaRPr lang="cs-CZ" dirty="0" smtClean="0"/>
          </a:p>
          <a:p>
            <a:pPr marL="514350" indent="-514350">
              <a:buClr>
                <a:schemeClr val="tx1">
                  <a:lumMod val="95000"/>
                </a:schemeClr>
              </a:buClr>
              <a:buSzPct val="100000"/>
              <a:buFont typeface="+mj-lt"/>
              <a:buAutoNum type="arabicPeriod"/>
            </a:pPr>
            <a:endParaRPr lang="cs-CZ" dirty="0"/>
          </a:p>
        </p:txBody>
      </p:sp>
      <p:pic>
        <p:nvPicPr>
          <p:cNvPr id="7" name="Zástupný symbol pro obsah 6" descr="rodamin.tiff"/>
          <p:cNvPicPr>
            <a:picLocks noGrp="1" noChangeAspect="1"/>
          </p:cNvPicPr>
          <p:nvPr>
            <p:ph sz="half" idx="2"/>
          </p:nvPr>
        </p:nvPicPr>
        <p:blipFill>
          <a:blip r:embed="rId2" cstate="print">
            <a:duotone>
              <a:prstClr val="black"/>
              <a:srgbClr val="D9C3A5">
                <a:tint val="50000"/>
                <a:satMod val="180000"/>
              </a:srgbClr>
            </a:duotone>
            <a:lum contrast="13000"/>
          </a:blip>
          <a:srcRect l="7781" t="4715" r="9466" b="12241"/>
          <a:stretch>
            <a:fillRect/>
          </a:stretch>
        </p:blipFill>
        <p:spPr>
          <a:xfrm>
            <a:off x="4355976" y="260648"/>
            <a:ext cx="3725056" cy="6157530"/>
          </a:xfrm>
        </p:spPr>
      </p:pic>
      <p:sp>
        <p:nvSpPr>
          <p:cNvPr id="4" name="Zástupný symbol pro datum 3"/>
          <p:cNvSpPr>
            <a:spLocks noGrp="1"/>
          </p:cNvSpPr>
          <p:nvPr>
            <p:ph type="dt" sz="half" idx="10"/>
          </p:nvPr>
        </p:nvSpPr>
        <p:spPr/>
        <p:txBody>
          <a:bodyPr/>
          <a:lstStyle/>
          <a:p>
            <a:pPr>
              <a:defRPr/>
            </a:pPr>
            <a:r>
              <a:rPr lang="cs-CZ" smtClean="0"/>
              <a:t>2010</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5BFA590B-FD0A-4143-BCD0-D6723016E201}" type="slidenum">
              <a:rPr lang="cs-CZ" smtClean="0"/>
              <a:pPr>
                <a:defRPr/>
              </a:pPr>
              <a:t>41</a:t>
            </a:fld>
            <a:endParaRPr lang="cs-CZ"/>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normAutofit fontScale="90000"/>
          </a:bodyPr>
          <a:lstStyle/>
          <a:p>
            <a:r>
              <a:rPr lang="cs-CZ" sz="3200" dirty="0" smtClean="0"/>
              <a:t>Generalizovaný </a:t>
            </a:r>
            <a:r>
              <a:rPr lang="cs-CZ" sz="3200" dirty="0" err="1" smtClean="0"/>
              <a:t>Jablonského</a:t>
            </a:r>
            <a:r>
              <a:rPr lang="cs-CZ" sz="3200" dirty="0" smtClean="0"/>
              <a:t> diagram energetických hladin a přechodů v barvivu</a:t>
            </a:r>
            <a:endParaRPr lang="cs-CZ" sz="3200" dirty="0"/>
          </a:p>
        </p:txBody>
      </p:sp>
      <p:sp>
        <p:nvSpPr>
          <p:cNvPr id="5" name="Zástupný symbol pro datum 4"/>
          <p:cNvSpPr>
            <a:spLocks noGrp="1"/>
          </p:cNvSpPr>
          <p:nvPr>
            <p:ph type="dt" sz="half" idx="10"/>
          </p:nvPr>
        </p:nvSpPr>
        <p:spPr>
          <a:prstGeom prst="rect">
            <a:avLst/>
          </a:prstGeom>
        </p:spPr>
        <p:txBody>
          <a:bodyPr/>
          <a:lstStyle/>
          <a:p>
            <a:pPr>
              <a:defRPr/>
            </a:pPr>
            <a:r>
              <a:rPr lang="cs-CZ" smtClean="0"/>
              <a:t>2010</a:t>
            </a:r>
            <a:endParaRPr lang="cs-CZ"/>
          </a:p>
        </p:txBody>
      </p:sp>
      <p:sp>
        <p:nvSpPr>
          <p:cNvPr id="7" name="Zástupný symbol pro číslo snímku 6"/>
          <p:cNvSpPr>
            <a:spLocks noGrp="1"/>
          </p:cNvSpPr>
          <p:nvPr>
            <p:ph type="sldNum" sz="quarter" idx="11"/>
          </p:nvPr>
        </p:nvSpPr>
        <p:spPr>
          <a:prstGeom prst="rect">
            <a:avLst/>
          </a:prstGeom>
        </p:spPr>
        <p:txBody>
          <a:bodyPr/>
          <a:lstStyle/>
          <a:p>
            <a:pPr>
              <a:defRPr/>
            </a:pPr>
            <a:fld id="{CC2297CF-B71E-47AA-8759-A01CB44B909C}" type="slidenum">
              <a:rPr lang="cs-CZ" smtClean="0"/>
              <a:pPr>
                <a:defRPr/>
              </a:pPr>
              <a:t>42</a:t>
            </a:fld>
            <a:endParaRPr lang="cs-CZ"/>
          </a:p>
        </p:txBody>
      </p:sp>
      <p:sp>
        <p:nvSpPr>
          <p:cNvPr id="6" name="Zástupný symbol pro zápatí 5"/>
          <p:cNvSpPr>
            <a:spLocks noGrp="1"/>
          </p:cNvSpPr>
          <p:nvPr>
            <p:ph type="ftr" sz="quarter" idx="12"/>
          </p:nvPr>
        </p:nvSpPr>
        <p:spPr>
          <a:prstGeom prst="rect">
            <a:avLst/>
          </a:prstGeom>
        </p:spPr>
        <p:txBody>
          <a:bodyPr/>
          <a:lstStyle/>
          <a:p>
            <a:pPr>
              <a:defRPr/>
            </a:pPr>
            <a:r>
              <a:rPr lang="cs-CZ" smtClean="0"/>
              <a:t>prof. Otruba</a:t>
            </a:r>
            <a:endParaRPr lang="cs-CZ"/>
          </a:p>
        </p:txBody>
      </p:sp>
      <p:pic>
        <p:nvPicPr>
          <p:cNvPr id="10" name="Zástupný symbol pro obsah 9" descr="jablonského.tif"/>
          <p:cNvPicPr>
            <a:picLocks noGrp="1" noChangeAspect="1"/>
          </p:cNvPicPr>
          <p:nvPr>
            <p:ph idx="4294967295"/>
          </p:nvPr>
        </p:nvPicPr>
        <p:blipFill>
          <a:blip r:embed="rId2" cstate="print">
            <a:duotone>
              <a:prstClr val="black"/>
              <a:srgbClr val="D9C3A5">
                <a:tint val="50000"/>
                <a:satMod val="180000"/>
              </a:srgbClr>
            </a:duotone>
            <a:lum contrast="16000"/>
          </a:blip>
          <a:stretch>
            <a:fillRect/>
          </a:stretch>
        </p:blipFill>
        <p:spPr>
          <a:xfrm>
            <a:off x="179512" y="1628800"/>
            <a:ext cx="7880350" cy="4630738"/>
          </a:xfrm>
          <a:solidFill>
            <a:schemeClr val="accent1"/>
          </a:solid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10"/>
          <p:cNvSpPr>
            <a:spLocks noGrp="1"/>
          </p:cNvSpPr>
          <p:nvPr>
            <p:ph type="title"/>
          </p:nvPr>
        </p:nvSpPr>
        <p:spPr/>
        <p:txBody>
          <a:bodyPr/>
          <a:lstStyle/>
          <a:p>
            <a:r>
              <a:rPr lang="cs-CZ" dirty="0" smtClean="0"/>
              <a:t>Energetický systém barviva</a:t>
            </a:r>
            <a:endParaRPr lang="cs-CZ" dirty="0"/>
          </a:p>
        </p:txBody>
      </p:sp>
      <p:sp>
        <p:nvSpPr>
          <p:cNvPr id="12" name="Zástupný symbol pro text 11"/>
          <p:cNvSpPr>
            <a:spLocks noGrp="1"/>
          </p:cNvSpPr>
          <p:nvPr>
            <p:ph type="body" sz="half" idx="1"/>
          </p:nvPr>
        </p:nvSpPr>
        <p:spPr>
          <a:xfrm>
            <a:off x="457200" y="1461542"/>
            <a:ext cx="3754760" cy="4991794"/>
          </a:xfrm>
        </p:spPr>
        <p:txBody>
          <a:bodyPr>
            <a:normAutofit fontScale="85000" lnSpcReduction="10000"/>
          </a:bodyPr>
          <a:lstStyle/>
          <a:p>
            <a:pPr marL="0" indent="0"/>
            <a:r>
              <a:rPr lang="cs-CZ" dirty="0" smtClean="0"/>
              <a:t>Excitace absorpcí záření přechodem ze základního do prvního </a:t>
            </a:r>
            <a:r>
              <a:rPr lang="cs-CZ" dirty="0" err="1" smtClean="0"/>
              <a:t>singletového</a:t>
            </a:r>
            <a:r>
              <a:rPr lang="cs-CZ" dirty="0" smtClean="0"/>
              <a:t> stavu</a:t>
            </a:r>
          </a:p>
          <a:p>
            <a:pPr marL="0" indent="0"/>
            <a:r>
              <a:rPr lang="cs-CZ" dirty="0" smtClean="0"/>
              <a:t>Fluorescenční přechod do základního stavu (možnost inverzní populace)</a:t>
            </a:r>
          </a:p>
          <a:p>
            <a:pPr marL="0" indent="0"/>
            <a:r>
              <a:rPr lang="cs-CZ" dirty="0" smtClean="0"/>
              <a:t>Nezářivý přechod z S1 do metastabilního tripletového T1 stavu (parazitní proces)</a:t>
            </a:r>
          </a:p>
          <a:p>
            <a:pPr marL="0" indent="0"/>
            <a:r>
              <a:rPr lang="cs-CZ" dirty="0" smtClean="0"/>
              <a:t>Absorpce fluorescenčního záření přechodem T1-T2(T3) – zháší fluorescenci, snižuje zesílení aktivního prostředí</a:t>
            </a:r>
            <a:endParaRPr lang="cs-CZ" dirty="0"/>
          </a:p>
        </p:txBody>
      </p:sp>
      <p:pic>
        <p:nvPicPr>
          <p:cNvPr id="100354" name="Picture 2"/>
          <p:cNvPicPr>
            <a:picLocks noGrp="1" noChangeAspect="1" noChangeArrowheads="1"/>
          </p:cNvPicPr>
          <p:nvPr>
            <p:ph sz="half" idx="2"/>
          </p:nvPr>
        </p:nvPicPr>
        <p:blipFill>
          <a:blip r:embed="rId2" cstate="print">
            <a:duotone>
              <a:prstClr val="black"/>
              <a:srgbClr val="D9C3A5">
                <a:tint val="50000"/>
                <a:satMod val="180000"/>
              </a:srgbClr>
            </a:duotone>
            <a:lum contrast="15000"/>
          </a:blip>
          <a:srcRect l="897" t="3472" r="2227" b="1107"/>
          <a:stretch>
            <a:fillRect/>
          </a:stretch>
        </p:blipFill>
        <p:spPr bwMode="auto">
          <a:xfrm>
            <a:off x="4211960" y="1340768"/>
            <a:ext cx="3912433" cy="5328592"/>
          </a:xfrm>
          <a:prstGeom prst="rect">
            <a:avLst/>
          </a:prstGeom>
          <a:noFill/>
          <a:ln w="9525">
            <a:noFill/>
            <a:miter lim="800000"/>
            <a:headEnd/>
            <a:tailEnd/>
          </a:ln>
          <a:effectLst/>
        </p:spPr>
      </p:pic>
      <p:sp>
        <p:nvSpPr>
          <p:cNvPr id="4" name="Zástupný symbol pro datum 3"/>
          <p:cNvSpPr>
            <a:spLocks noGrp="1"/>
          </p:cNvSpPr>
          <p:nvPr>
            <p:ph type="dt" sz="half" idx="10"/>
          </p:nvPr>
        </p:nvSpPr>
        <p:spPr/>
        <p:txBody>
          <a:bodyPr/>
          <a:lstStyle/>
          <a:p>
            <a:pPr>
              <a:defRPr/>
            </a:pPr>
            <a:r>
              <a:rPr lang="cs-CZ" smtClean="0"/>
              <a:t>2010</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5BFA590B-FD0A-4143-BCD0-D6723016E201}" type="slidenum">
              <a:rPr lang="cs-CZ" smtClean="0"/>
              <a:pPr>
                <a:defRPr/>
              </a:pPr>
              <a:t>43</a:t>
            </a:fld>
            <a:endParaRPr lang="cs-CZ"/>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Barvivový laser - princip</a:t>
            </a:r>
            <a:endParaRPr lang="cs-CZ" dirty="0"/>
          </a:p>
        </p:txBody>
      </p:sp>
      <p:sp>
        <p:nvSpPr>
          <p:cNvPr id="5" name="Zástupný symbol pro datum 4"/>
          <p:cNvSpPr>
            <a:spLocks noGrp="1"/>
          </p:cNvSpPr>
          <p:nvPr>
            <p:ph type="dt" sz="half" idx="10"/>
          </p:nvPr>
        </p:nvSpPr>
        <p:spPr/>
        <p:txBody>
          <a:bodyPr/>
          <a:lstStyle/>
          <a:p>
            <a:pPr>
              <a:defRPr/>
            </a:pPr>
            <a:r>
              <a:rPr lang="cs-CZ" smtClean="0"/>
              <a:t>2010</a:t>
            </a:r>
            <a:endParaRPr lang="cs-CZ"/>
          </a:p>
        </p:txBody>
      </p:sp>
      <p:sp>
        <p:nvSpPr>
          <p:cNvPr id="7" name="Zástupný symbol pro číslo snímku 6"/>
          <p:cNvSpPr>
            <a:spLocks noGrp="1"/>
          </p:cNvSpPr>
          <p:nvPr>
            <p:ph type="sldNum" sz="quarter" idx="11"/>
          </p:nvPr>
        </p:nvSpPr>
        <p:spPr/>
        <p:txBody>
          <a:bodyPr/>
          <a:lstStyle/>
          <a:p>
            <a:pPr>
              <a:defRPr/>
            </a:pPr>
            <a:fld id="{CC2297CF-B71E-47AA-8759-A01CB44B909C}" type="slidenum">
              <a:rPr lang="cs-CZ" smtClean="0"/>
              <a:pPr>
                <a:defRPr/>
              </a:pPr>
              <a:t>44</a:t>
            </a:fld>
            <a:endParaRPr lang="cs-CZ"/>
          </a:p>
        </p:txBody>
      </p:sp>
      <p:sp>
        <p:nvSpPr>
          <p:cNvPr id="6" name="Zástupný symbol pro zápatí 5"/>
          <p:cNvSpPr>
            <a:spLocks noGrp="1"/>
          </p:cNvSpPr>
          <p:nvPr>
            <p:ph type="ftr" sz="quarter" idx="12"/>
          </p:nvPr>
        </p:nvSpPr>
        <p:spPr/>
        <p:txBody>
          <a:bodyPr/>
          <a:lstStyle/>
          <a:p>
            <a:pPr>
              <a:defRPr/>
            </a:pPr>
            <a:r>
              <a:rPr lang="cs-CZ" smtClean="0"/>
              <a:t>prof. Otruba</a:t>
            </a:r>
            <a:endParaRPr lang="cs-CZ"/>
          </a:p>
        </p:txBody>
      </p:sp>
      <p:pic>
        <p:nvPicPr>
          <p:cNvPr id="9" name="Obrázek 8" descr="img054a.tif"/>
          <p:cNvPicPr>
            <a:picLocks noChangeAspect="1"/>
          </p:cNvPicPr>
          <p:nvPr/>
        </p:nvPicPr>
        <p:blipFill>
          <a:blip r:embed="rId2" cstate="print"/>
          <a:stretch>
            <a:fillRect/>
          </a:stretch>
        </p:blipFill>
        <p:spPr>
          <a:xfrm>
            <a:off x="326136" y="2265086"/>
            <a:ext cx="7990280" cy="248369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t>Wood</a:t>
            </a:r>
            <a:r>
              <a:rPr lang="cs-CZ" b="1" dirty="0" smtClean="0"/>
              <a:t> </a:t>
            </a:r>
            <a:r>
              <a:rPr lang="cs-CZ" b="1" dirty="0" err="1" smtClean="0"/>
              <a:t>birefringent</a:t>
            </a:r>
            <a:r>
              <a:rPr lang="cs-CZ" b="1" dirty="0" smtClean="0"/>
              <a:t> </a:t>
            </a:r>
            <a:r>
              <a:rPr lang="cs-CZ" b="1" dirty="0" err="1" smtClean="0"/>
              <a:t>filters</a:t>
            </a:r>
            <a:endParaRPr lang="cs-CZ" dirty="0"/>
          </a:p>
        </p:txBody>
      </p:sp>
      <p:sp>
        <p:nvSpPr>
          <p:cNvPr id="5" name="Zástupný symbol pro datum 4"/>
          <p:cNvSpPr>
            <a:spLocks noGrp="1"/>
          </p:cNvSpPr>
          <p:nvPr>
            <p:ph type="dt" sz="half"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08426328-110C-4878-B745-89D8654F0667}" type="slidenum">
              <a:rPr lang="cs-CZ" smtClean="0"/>
              <a:pPr>
                <a:defRPr/>
              </a:pPr>
              <a:t>45</a:t>
            </a:fld>
            <a:endParaRPr lang="cs-CZ"/>
          </a:p>
        </p:txBody>
      </p:sp>
      <p:sp>
        <p:nvSpPr>
          <p:cNvPr id="8" name="Zástupný symbol pro obsah 7"/>
          <p:cNvSpPr>
            <a:spLocks noGrp="1"/>
          </p:cNvSpPr>
          <p:nvPr>
            <p:ph sz="quarter" idx="1"/>
          </p:nvPr>
        </p:nvSpPr>
        <p:spPr/>
        <p:txBody>
          <a:bodyPr>
            <a:normAutofit fontScale="77500" lnSpcReduction="20000"/>
          </a:bodyPr>
          <a:lstStyle/>
          <a:p>
            <a:r>
              <a:rPr lang="en-US" dirty="0" smtClean="0"/>
              <a:t>Wood </a:t>
            </a:r>
            <a:r>
              <a:rPr lang="en-US" dirty="0" err="1" smtClean="0"/>
              <a:t>birefringent</a:t>
            </a:r>
            <a:r>
              <a:rPr lang="en-US" dirty="0" smtClean="0"/>
              <a:t> filter consists of two </a:t>
            </a:r>
            <a:r>
              <a:rPr lang="en-US" dirty="0" err="1" smtClean="0"/>
              <a:t>polarizers</a:t>
            </a:r>
            <a:r>
              <a:rPr lang="en-US" dirty="0" smtClean="0"/>
              <a:t> and a crystalline quartz plate </a:t>
            </a:r>
            <a:r>
              <a:rPr lang="en-US" dirty="0" err="1" smtClean="0"/>
              <a:t>cutted</a:t>
            </a:r>
            <a:r>
              <a:rPr lang="en-US" dirty="0" smtClean="0"/>
              <a:t> parallel with crystal axis. The thickness of the plate depends on wavelengths we want to separate. For already given example of Sodium doublet it gives the thickness of </a:t>
            </a:r>
            <a:r>
              <a:rPr lang="en-US" dirty="0" err="1" smtClean="0"/>
              <a:t>approximatelly</a:t>
            </a:r>
            <a:r>
              <a:rPr lang="en-US" dirty="0" smtClean="0"/>
              <a:t> 31.8 mm (depends also on operated temperature). These types of filters are very exact optical devices and it is necessary to hold very exact manufacture thickness tolerances.</a:t>
            </a:r>
          </a:p>
          <a:p>
            <a:endParaRPr lang="cs-CZ" dirty="0"/>
          </a:p>
        </p:txBody>
      </p:sp>
      <p:pic>
        <p:nvPicPr>
          <p:cNvPr id="10" name="Zástupný symbol pro obsah 9" descr="wood_filter.png"/>
          <p:cNvPicPr>
            <a:picLocks noGrp="1" noChangeAspect="1"/>
          </p:cNvPicPr>
          <p:nvPr>
            <p:ph sz="quarter" idx="2"/>
          </p:nvPr>
        </p:nvPicPr>
        <p:blipFill>
          <a:blip r:embed="rId2" cstate="print">
            <a:lum contrast="30000"/>
          </a:blip>
          <a:stretch>
            <a:fillRect/>
          </a:stretch>
        </p:blipFill>
        <p:spPr>
          <a:xfrm>
            <a:off x="4285670" y="2420888"/>
            <a:ext cx="3627010" cy="2930624"/>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t>Lyot</a:t>
            </a:r>
            <a:r>
              <a:rPr lang="cs-CZ" b="1" dirty="0" smtClean="0"/>
              <a:t> </a:t>
            </a:r>
            <a:r>
              <a:rPr lang="cs-CZ" b="1" dirty="0" err="1" smtClean="0"/>
              <a:t>birefringent</a:t>
            </a:r>
            <a:r>
              <a:rPr lang="cs-CZ" b="1" dirty="0" smtClean="0"/>
              <a:t> </a:t>
            </a:r>
            <a:r>
              <a:rPr lang="cs-CZ" b="1" dirty="0" err="1" smtClean="0"/>
              <a:t>filters</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46</a:t>
            </a:fld>
            <a:endParaRPr lang="cs-CZ"/>
          </a:p>
        </p:txBody>
      </p:sp>
      <p:sp>
        <p:nvSpPr>
          <p:cNvPr id="6" name="Zástupný symbol pro obsah 5"/>
          <p:cNvSpPr>
            <a:spLocks noGrp="1"/>
          </p:cNvSpPr>
          <p:nvPr>
            <p:ph sz="quarter" idx="1"/>
          </p:nvPr>
        </p:nvSpPr>
        <p:spPr>
          <a:xfrm>
            <a:off x="457200" y="1600200"/>
            <a:ext cx="3106688" cy="5257800"/>
          </a:xfrm>
        </p:spPr>
        <p:txBody>
          <a:bodyPr>
            <a:normAutofit fontScale="62500" lnSpcReduction="20000"/>
          </a:bodyPr>
          <a:lstStyle/>
          <a:p>
            <a:r>
              <a:rPr lang="en-US" dirty="0" smtClean="0"/>
              <a:t>This filter is in fact constructed from several Wood filters serially lined up. The thickness 'd' of the first plate is such that transmits requested wavelength and provides requested performance of the filter. Each next </a:t>
            </a:r>
            <a:r>
              <a:rPr lang="en-US" dirty="0" err="1" smtClean="0"/>
              <a:t>birefringent</a:t>
            </a:r>
            <a:r>
              <a:rPr lang="en-US" dirty="0" smtClean="0"/>
              <a:t> plate has a double width of the previous one. That provides two facts; firstly, the requested wavelength is transmitted and secondly, the unwanted transmitted wavelengths of a previous </a:t>
            </a:r>
            <a:r>
              <a:rPr lang="en-US" dirty="0" err="1" smtClean="0"/>
              <a:t>birefringent</a:t>
            </a:r>
            <a:r>
              <a:rPr lang="en-US" dirty="0" smtClean="0"/>
              <a:t> plate are filtered out. Such a cascade of </a:t>
            </a:r>
            <a:r>
              <a:rPr lang="en-US" dirty="0" err="1" smtClean="0"/>
              <a:t>birefringent</a:t>
            </a:r>
            <a:r>
              <a:rPr lang="en-US" dirty="0" smtClean="0"/>
              <a:t> plates sandwiched between </a:t>
            </a:r>
            <a:r>
              <a:rPr lang="en-US" dirty="0" err="1" smtClean="0"/>
              <a:t>polarizers</a:t>
            </a:r>
            <a:r>
              <a:rPr lang="en-US" dirty="0" smtClean="0"/>
              <a:t> provides high performance filter with a half-width in order of 1/100 nanometers</a:t>
            </a:r>
            <a:endParaRPr lang="cs-CZ" dirty="0"/>
          </a:p>
        </p:txBody>
      </p:sp>
      <p:pic>
        <p:nvPicPr>
          <p:cNvPr id="8" name="Zástupný symbol pro obsah 7" descr="lyot_filter.png"/>
          <p:cNvPicPr>
            <a:picLocks noGrp="1" noChangeAspect="1"/>
          </p:cNvPicPr>
          <p:nvPr>
            <p:ph sz="quarter" idx="2"/>
          </p:nvPr>
        </p:nvPicPr>
        <p:blipFill>
          <a:blip r:embed="rId2" cstate="print"/>
          <a:stretch>
            <a:fillRect/>
          </a:stretch>
        </p:blipFill>
        <p:spPr>
          <a:xfrm>
            <a:off x="4572000" y="1412776"/>
            <a:ext cx="2540220" cy="2103302"/>
          </a:xfrm>
        </p:spPr>
      </p:pic>
      <p:pic>
        <p:nvPicPr>
          <p:cNvPr id="9" name="Obrázek 8" descr="lyot.png"/>
          <p:cNvPicPr>
            <a:picLocks noChangeAspect="1"/>
          </p:cNvPicPr>
          <p:nvPr/>
        </p:nvPicPr>
        <p:blipFill>
          <a:blip r:embed="rId3" cstate="print"/>
          <a:stretch>
            <a:fillRect/>
          </a:stretch>
        </p:blipFill>
        <p:spPr>
          <a:xfrm>
            <a:off x="3155842" y="2996952"/>
            <a:ext cx="4949291" cy="3711968"/>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Barvivový laser</a:t>
            </a:r>
            <a:endParaRPr lang="cs-CZ" dirty="0"/>
          </a:p>
        </p:txBody>
      </p:sp>
      <p:sp>
        <p:nvSpPr>
          <p:cNvPr id="8" name="Zástupný symbol pro text 7"/>
          <p:cNvSpPr>
            <a:spLocks noGrp="1"/>
          </p:cNvSpPr>
          <p:nvPr>
            <p:ph type="body" sz="half" idx="1"/>
          </p:nvPr>
        </p:nvSpPr>
        <p:spPr>
          <a:xfrm>
            <a:off x="457200" y="1600200"/>
            <a:ext cx="8229600" cy="1277911"/>
          </a:xfrm>
        </p:spPr>
        <p:txBody>
          <a:bodyPr numCol="2">
            <a:normAutofit lnSpcReduction="10000"/>
          </a:bodyPr>
          <a:lstStyle/>
          <a:p>
            <a:pPr marL="514350" indent="-514350">
              <a:buClr>
                <a:schemeClr val="tx1">
                  <a:lumMod val="95000"/>
                </a:schemeClr>
              </a:buClr>
              <a:buSzPct val="100000"/>
              <a:buFont typeface="+mj-lt"/>
              <a:buAutoNum type="arabicPeriod"/>
            </a:pPr>
            <a:r>
              <a:rPr lang="cs-CZ" dirty="0" smtClean="0"/>
              <a:t>Zrcadlo (ladění)</a:t>
            </a:r>
          </a:p>
          <a:p>
            <a:pPr marL="514350" indent="-514350">
              <a:buClr>
                <a:schemeClr val="tx1">
                  <a:lumMod val="95000"/>
                </a:schemeClr>
              </a:buClr>
              <a:buSzPct val="100000"/>
              <a:buFont typeface="+mj-lt"/>
              <a:buAutoNum type="arabicPeriod"/>
            </a:pPr>
            <a:r>
              <a:rPr lang="cs-CZ" dirty="0" smtClean="0"/>
              <a:t>Mřížka</a:t>
            </a:r>
          </a:p>
          <a:p>
            <a:pPr marL="514350" indent="-514350">
              <a:buClr>
                <a:schemeClr val="tx1">
                  <a:lumMod val="95000"/>
                </a:schemeClr>
              </a:buClr>
              <a:buSzPct val="100000"/>
              <a:buFont typeface="+mj-lt"/>
              <a:buAutoNum type="arabicPeriod"/>
            </a:pPr>
            <a:r>
              <a:rPr lang="cs-CZ" dirty="0" smtClean="0"/>
              <a:t>Expandér paprsku</a:t>
            </a:r>
          </a:p>
          <a:p>
            <a:pPr marL="514350" indent="-514350">
              <a:buClr>
                <a:schemeClr val="tx1">
                  <a:lumMod val="95000"/>
                </a:schemeClr>
              </a:buClr>
              <a:buSzPct val="100000"/>
              <a:buNone/>
            </a:pPr>
            <a:r>
              <a:rPr lang="cs-CZ" dirty="0" smtClean="0"/>
              <a:t>4. Kyveta s barvivem</a:t>
            </a:r>
          </a:p>
          <a:p>
            <a:pPr marL="514350" indent="-514350">
              <a:buClr>
                <a:schemeClr val="tx1">
                  <a:lumMod val="95000"/>
                </a:schemeClr>
              </a:buClr>
              <a:buSzPct val="100000"/>
              <a:buNone/>
            </a:pPr>
            <a:r>
              <a:rPr lang="cs-CZ" dirty="0" smtClean="0"/>
              <a:t>5. Zrcadlo rezonátoru</a:t>
            </a:r>
          </a:p>
          <a:p>
            <a:pPr marL="514350" indent="-514350">
              <a:buClr>
                <a:schemeClr val="tx1">
                  <a:lumMod val="95000"/>
                </a:schemeClr>
              </a:buClr>
              <a:buSzPct val="100000"/>
              <a:buNone/>
            </a:pPr>
            <a:r>
              <a:rPr lang="cs-CZ" dirty="0" smtClean="0"/>
              <a:t>6. Čerpání (laserem)</a:t>
            </a:r>
            <a:endParaRPr lang="cs-CZ" dirty="0"/>
          </a:p>
        </p:txBody>
      </p:sp>
      <p:pic>
        <p:nvPicPr>
          <p:cNvPr id="10" name="Zástupný symbol pro obsah 9" descr="barvivový_laser.tif"/>
          <p:cNvPicPr>
            <a:picLocks noGrp="1" noChangeAspect="1"/>
          </p:cNvPicPr>
          <p:nvPr>
            <p:ph sz="half" idx="2"/>
          </p:nvPr>
        </p:nvPicPr>
        <p:blipFill>
          <a:blip r:embed="rId2" cstate="print"/>
          <a:srcRect t="3796" b="16089"/>
          <a:stretch>
            <a:fillRect/>
          </a:stretch>
        </p:blipFill>
        <p:spPr>
          <a:xfrm>
            <a:off x="1274164" y="2885607"/>
            <a:ext cx="6550701" cy="3536301"/>
          </a:xfrm>
        </p:spPr>
      </p:pic>
      <p:sp>
        <p:nvSpPr>
          <p:cNvPr id="5" name="Zástupný symbol pro datum 4"/>
          <p:cNvSpPr>
            <a:spLocks noGrp="1"/>
          </p:cNvSpPr>
          <p:nvPr>
            <p:ph type="dt" sz="half"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CC2297CF-B71E-47AA-8759-A01CB44B909C}" type="slidenum">
              <a:rPr lang="cs-CZ" smtClean="0"/>
              <a:pPr>
                <a:defRPr/>
              </a:pPr>
              <a:t>47</a:t>
            </a:fld>
            <a:endParaRPr lang="cs-CZ"/>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Pikosekundový laser</a:t>
            </a:r>
            <a:endParaRPr lang="cs-CZ" dirty="0"/>
          </a:p>
        </p:txBody>
      </p:sp>
      <p:pic>
        <p:nvPicPr>
          <p:cNvPr id="8" name="Zástupný symbol pro obsah 7" descr="img056c.tif"/>
          <p:cNvPicPr>
            <a:picLocks noGrp="1" noChangeAspect="1"/>
          </p:cNvPicPr>
          <p:nvPr>
            <p:ph sz="half" idx="2"/>
          </p:nvPr>
        </p:nvPicPr>
        <p:blipFill>
          <a:blip r:embed="rId2" cstate="print"/>
          <a:stretch>
            <a:fillRect/>
          </a:stretch>
        </p:blipFill>
        <p:spPr>
          <a:xfrm>
            <a:off x="539552" y="5171948"/>
            <a:ext cx="7560840" cy="1307060"/>
          </a:xfrm>
        </p:spPr>
      </p:pic>
      <p:sp>
        <p:nvSpPr>
          <p:cNvPr id="5" name="Zástupný symbol pro datum 4"/>
          <p:cNvSpPr>
            <a:spLocks noGrp="1"/>
          </p:cNvSpPr>
          <p:nvPr>
            <p:ph type="dt" sz="half"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08426328-110C-4878-B745-89D8654F0667}" type="slidenum">
              <a:rPr lang="cs-CZ" smtClean="0"/>
              <a:pPr>
                <a:defRPr/>
              </a:pPr>
              <a:t>48</a:t>
            </a:fld>
            <a:endParaRPr lang="cs-CZ"/>
          </a:p>
        </p:txBody>
      </p:sp>
      <p:pic>
        <p:nvPicPr>
          <p:cNvPr id="9" name="Obrázek 8" descr="img056b.tif"/>
          <p:cNvPicPr>
            <a:picLocks noChangeAspect="1"/>
          </p:cNvPicPr>
          <p:nvPr/>
        </p:nvPicPr>
        <p:blipFill>
          <a:blip r:embed="rId3" cstate="print"/>
          <a:stretch>
            <a:fillRect/>
          </a:stretch>
        </p:blipFill>
        <p:spPr>
          <a:xfrm>
            <a:off x="395536" y="1340768"/>
            <a:ext cx="7980090" cy="3722019"/>
          </a:xfrm>
          <a:prstGeom prst="rect">
            <a:avLst/>
          </a:prstGeom>
        </p:spPr>
      </p:pic>
      <p:sp>
        <p:nvSpPr>
          <p:cNvPr id="10" name="TextovéPole 9"/>
          <p:cNvSpPr txBox="1"/>
          <p:nvPr/>
        </p:nvSpPr>
        <p:spPr>
          <a:xfrm>
            <a:off x="611560" y="4149080"/>
            <a:ext cx="2191626" cy="1200329"/>
          </a:xfrm>
          <a:prstGeom prst="rect">
            <a:avLst/>
          </a:prstGeom>
          <a:noFill/>
        </p:spPr>
        <p:txBody>
          <a:bodyPr wrap="none" rtlCol="0">
            <a:spAutoFit/>
          </a:bodyPr>
          <a:lstStyle/>
          <a:p>
            <a:r>
              <a:rPr lang="el-GR" dirty="0" smtClean="0">
                <a:latin typeface="Arial"/>
                <a:cs typeface="Arial"/>
              </a:rPr>
              <a:t>Δλ</a:t>
            </a:r>
            <a:r>
              <a:rPr lang="cs-CZ" dirty="0" smtClean="0">
                <a:latin typeface="Arial"/>
                <a:cs typeface="Arial"/>
              </a:rPr>
              <a:t>= 570 – 1000 </a:t>
            </a:r>
            <a:r>
              <a:rPr lang="cs-CZ" dirty="0" err="1" smtClean="0">
                <a:latin typeface="Arial"/>
                <a:cs typeface="Arial"/>
              </a:rPr>
              <a:t>nm</a:t>
            </a:r>
            <a:endParaRPr lang="cs-CZ" dirty="0" smtClean="0">
              <a:latin typeface="Arial"/>
              <a:cs typeface="Arial"/>
            </a:endParaRPr>
          </a:p>
          <a:p>
            <a:r>
              <a:rPr lang="el-GR" dirty="0" smtClean="0">
                <a:latin typeface="Lucida Sans Unicode"/>
                <a:cs typeface="Lucida Sans Unicode"/>
              </a:rPr>
              <a:t>Τ</a:t>
            </a:r>
            <a:r>
              <a:rPr lang="cs-CZ" baseline="-25000" dirty="0" err="1" smtClean="0">
                <a:latin typeface="Lucida Sans Unicode"/>
                <a:cs typeface="Lucida Sans Unicode"/>
              </a:rPr>
              <a:t>ip</a:t>
            </a:r>
            <a:r>
              <a:rPr lang="cs-CZ" baseline="-25000" dirty="0" smtClean="0">
                <a:latin typeface="Lucida Sans Unicode"/>
                <a:cs typeface="Lucida Sans Unicode"/>
              </a:rPr>
              <a:t> </a:t>
            </a:r>
            <a:r>
              <a:rPr lang="cs-CZ" dirty="0" smtClean="0">
                <a:latin typeface="Arial"/>
                <a:cs typeface="Arial"/>
              </a:rPr>
              <a:t>≈</a:t>
            </a:r>
            <a:r>
              <a:rPr lang="cs-CZ" baseline="-25000" dirty="0" smtClean="0">
                <a:latin typeface="Lucida Sans Unicode"/>
                <a:cs typeface="Lucida Sans Unicode"/>
              </a:rPr>
              <a:t> </a:t>
            </a:r>
            <a:r>
              <a:rPr lang="cs-CZ" dirty="0" smtClean="0">
                <a:latin typeface="Lucida Sans Unicode"/>
                <a:cs typeface="Lucida Sans Unicode"/>
              </a:rPr>
              <a:t>200 </a:t>
            </a:r>
            <a:r>
              <a:rPr lang="cs-CZ" dirty="0" err="1" smtClean="0">
                <a:latin typeface="Lucida Sans Unicode"/>
                <a:cs typeface="Lucida Sans Unicode"/>
              </a:rPr>
              <a:t>ps</a:t>
            </a:r>
            <a:endParaRPr lang="cs-CZ" dirty="0" smtClean="0">
              <a:latin typeface="Lucida Sans Unicode"/>
              <a:cs typeface="Lucida Sans Unicode"/>
            </a:endParaRPr>
          </a:p>
          <a:p>
            <a:r>
              <a:rPr lang="el-GR" dirty="0" smtClean="0">
                <a:latin typeface="Lucida Sans Unicode"/>
                <a:cs typeface="Lucida Sans Unicode"/>
              </a:rPr>
              <a:t>τ</a:t>
            </a:r>
            <a:r>
              <a:rPr lang="cs-CZ" baseline="-25000" dirty="0" smtClean="0">
                <a:latin typeface="Lucida Sans Unicode"/>
                <a:cs typeface="Lucida Sans Unicode"/>
              </a:rPr>
              <a:t>id</a:t>
            </a:r>
            <a:r>
              <a:rPr lang="cs-CZ" dirty="0" smtClean="0">
                <a:latin typeface="Arial"/>
                <a:cs typeface="Arial"/>
              </a:rPr>
              <a:t> ≈ 0,8 - 50 </a:t>
            </a:r>
            <a:r>
              <a:rPr lang="cs-CZ" dirty="0" err="1" smtClean="0">
                <a:latin typeface="Arial"/>
                <a:cs typeface="Arial"/>
              </a:rPr>
              <a:t>ps</a:t>
            </a:r>
            <a:endParaRPr lang="cs-CZ" dirty="0" smtClean="0">
              <a:latin typeface="Arial"/>
              <a:cs typeface="Arial"/>
            </a:endParaRPr>
          </a:p>
          <a:p>
            <a:r>
              <a:rPr lang="cs-CZ" dirty="0" smtClean="0">
                <a:latin typeface="Arial"/>
                <a:cs typeface="Arial"/>
              </a:rPr>
              <a:t>f = 50 – 150 MHz</a:t>
            </a:r>
            <a:endParaRPr lang="cs-CZ"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Barvivový laser se synchronizací módů</a:t>
            </a:r>
            <a:endParaRPr lang="cs-CZ" dirty="0"/>
          </a:p>
        </p:txBody>
      </p:sp>
      <p:pic>
        <p:nvPicPr>
          <p:cNvPr id="8" name="Zástupný symbol pro obsah 7" descr="img051a.tif"/>
          <p:cNvPicPr>
            <a:picLocks noGrp="1" noChangeAspect="1"/>
          </p:cNvPicPr>
          <p:nvPr>
            <p:ph sz="half" idx="2"/>
          </p:nvPr>
        </p:nvPicPr>
        <p:blipFill>
          <a:blip r:embed="rId2" cstate="print"/>
          <a:stretch>
            <a:fillRect/>
          </a:stretch>
        </p:blipFill>
        <p:spPr>
          <a:xfrm>
            <a:off x="467544" y="1700808"/>
            <a:ext cx="7786629" cy="4070078"/>
          </a:xfrm>
        </p:spPr>
      </p:pic>
      <p:sp>
        <p:nvSpPr>
          <p:cNvPr id="5" name="Zástupný symbol pro datum 4"/>
          <p:cNvSpPr>
            <a:spLocks noGrp="1"/>
          </p:cNvSpPr>
          <p:nvPr>
            <p:ph type="dt" sz="half"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08426328-110C-4878-B745-89D8654F0667}" type="slidenum">
              <a:rPr lang="cs-CZ" smtClean="0"/>
              <a:pPr>
                <a:defRPr/>
              </a:pPr>
              <a:t>49</a:t>
            </a:fld>
            <a:endParaRPr lang="cs-CZ"/>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quarter" idx="4294967295"/>
          </p:nvPr>
        </p:nvSpPr>
        <p:spPr>
          <a:xfrm>
            <a:off x="457200" y="6243638"/>
            <a:ext cx="2133600" cy="457200"/>
          </a:xfrm>
          <a:prstGeom prst="rect">
            <a:avLst/>
          </a:prstGeom>
        </p:spPr>
        <p:txBody>
          <a:bodyPr/>
          <a:lstStyle/>
          <a:p>
            <a:pPr>
              <a:defRPr/>
            </a:pPr>
            <a:r>
              <a:rPr lang="cs-CZ" smtClean="0"/>
              <a:t>2010</a:t>
            </a:r>
            <a:endParaRPr lang="cs-CZ"/>
          </a:p>
        </p:txBody>
      </p:sp>
      <p:sp>
        <p:nvSpPr>
          <p:cNvPr id="5" name="Zástupný symbol pro zápatí 4"/>
          <p:cNvSpPr>
            <a:spLocks noGrp="1"/>
          </p:cNvSpPr>
          <p:nvPr>
            <p:ph type="ftr" sz="quarter" idx="4294967295"/>
          </p:nvPr>
        </p:nvSpPr>
        <p:spPr>
          <a:xfrm>
            <a:off x="3124200" y="6248400"/>
            <a:ext cx="2895600" cy="457200"/>
          </a:xfrm>
          <a:prstGeom prst="rect">
            <a:avLst/>
          </a:prstGeom>
        </p:spPr>
        <p:txBody>
          <a:bodyPr/>
          <a:lstStyle/>
          <a:p>
            <a:pPr>
              <a:defRPr/>
            </a:pPr>
            <a:r>
              <a:rPr lang="cs-CZ" smtClean="0"/>
              <a:t>prof. Otruba</a:t>
            </a:r>
            <a:endParaRPr lang="cs-CZ"/>
          </a:p>
        </p:txBody>
      </p:sp>
      <p:sp>
        <p:nvSpPr>
          <p:cNvPr id="6" name="Zástupný symbol pro číslo snímku 5"/>
          <p:cNvSpPr>
            <a:spLocks noGrp="1"/>
          </p:cNvSpPr>
          <p:nvPr>
            <p:ph type="sldNum" sz="quarter" idx="4294967295"/>
          </p:nvPr>
        </p:nvSpPr>
        <p:spPr>
          <a:xfrm>
            <a:off x="6553200" y="6243638"/>
            <a:ext cx="2133600" cy="457200"/>
          </a:xfrm>
          <a:prstGeom prst="rect">
            <a:avLst/>
          </a:prstGeom>
        </p:spPr>
        <p:txBody>
          <a:bodyPr/>
          <a:lstStyle/>
          <a:p>
            <a:pPr>
              <a:defRPr/>
            </a:pPr>
            <a:fld id="{BB55A759-6077-464D-A1BB-89770F4C1745}" type="slidenum">
              <a:rPr lang="cs-CZ"/>
              <a:pPr>
                <a:defRPr/>
              </a:pPr>
              <a:t>5</a:t>
            </a:fld>
            <a:endParaRPr lang="cs-CZ"/>
          </a:p>
        </p:txBody>
      </p:sp>
      <p:sp>
        <p:nvSpPr>
          <p:cNvPr id="25602" name="Rectangle 2"/>
          <p:cNvSpPr>
            <a:spLocks noGrp="1" noChangeArrowheads="1"/>
          </p:cNvSpPr>
          <p:nvPr>
            <p:ph type="title"/>
          </p:nvPr>
        </p:nvSpPr>
        <p:spPr/>
        <p:txBody>
          <a:bodyPr>
            <a:normAutofit fontScale="90000"/>
          </a:bodyPr>
          <a:lstStyle/>
          <a:p>
            <a:pPr eaLnBrk="1" hangingPunct="1">
              <a:defRPr/>
            </a:pPr>
            <a:r>
              <a:rPr lang="cs-CZ" sz="4000" smtClean="0"/>
              <a:t>Energetický diagram chromu v rubínovém laseru</a:t>
            </a:r>
          </a:p>
        </p:txBody>
      </p:sp>
      <p:pic>
        <p:nvPicPr>
          <p:cNvPr id="45062" name="Picture 3"/>
          <p:cNvPicPr>
            <a:picLocks noGrp="1" noChangeAspect="1" noChangeArrowheads="1"/>
          </p:cNvPicPr>
          <p:nvPr>
            <p:ph type="body" idx="1"/>
          </p:nvPr>
        </p:nvPicPr>
        <p:blipFill>
          <a:blip r:embed="rId2" cstate="print"/>
          <a:srcRect/>
          <a:stretch>
            <a:fillRect/>
          </a:stretch>
        </p:blipFill>
        <p:spPr>
          <a:xfrm>
            <a:off x="1042988" y="1606550"/>
            <a:ext cx="7058025" cy="4695825"/>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Nadpis 11"/>
          <p:cNvSpPr>
            <a:spLocks noGrp="1"/>
          </p:cNvSpPr>
          <p:nvPr>
            <p:ph type="title"/>
          </p:nvPr>
        </p:nvSpPr>
        <p:spPr/>
        <p:txBody>
          <a:bodyPr/>
          <a:lstStyle/>
          <a:p>
            <a:r>
              <a:rPr lang="cs-CZ" dirty="0" smtClean="0"/>
              <a:t>Typy barviv pro lasery</a:t>
            </a:r>
            <a:endParaRPr lang="cs-CZ" dirty="0"/>
          </a:p>
        </p:txBody>
      </p:sp>
      <p:graphicFrame>
        <p:nvGraphicFramePr>
          <p:cNvPr id="11" name="Zástupný symbol pro obsah 10"/>
          <p:cNvGraphicFramePr>
            <a:graphicFrameLocks noGrp="1"/>
          </p:cNvGraphicFramePr>
          <p:nvPr>
            <p:ph sz="quarter" idx="1"/>
          </p:nvPr>
        </p:nvGraphicFramePr>
        <p:xfrm>
          <a:off x="457200" y="1600200"/>
          <a:ext cx="7467628" cy="4618840"/>
        </p:xfrm>
        <a:graphic>
          <a:graphicData uri="http://schemas.openxmlformats.org/drawingml/2006/table">
            <a:tbl>
              <a:tblPr firstRow="1" bandRow="1">
                <a:tableStyleId>{93296810-A885-4BE3-A3E7-6D5BEEA58F35}</a:tableStyleId>
              </a:tblPr>
              <a:tblGrid>
                <a:gridCol w="3747240"/>
                <a:gridCol w="3720388"/>
              </a:tblGrid>
              <a:tr h="589520">
                <a:tc>
                  <a:txBody>
                    <a:bodyPr/>
                    <a:lstStyle/>
                    <a:p>
                      <a:pPr algn="ctr"/>
                      <a:r>
                        <a:rPr lang="cs-CZ" dirty="0"/>
                        <a:t>Rozsah emise(</a:t>
                      </a:r>
                      <a:r>
                        <a:rPr lang="cs-CZ" dirty="0" err="1"/>
                        <a:t>nm</a:t>
                      </a:r>
                      <a:r>
                        <a:rPr lang="cs-CZ" dirty="0" smtClean="0"/>
                        <a:t>)</a:t>
                      </a:r>
                      <a:endParaRPr lang="cs-CZ" dirty="0"/>
                    </a:p>
                  </a:txBody>
                  <a:tcPr marL="41068" marR="41068" marT="38100" marB="381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smtClean="0"/>
                        <a:t>Strukturní typ</a:t>
                      </a:r>
                    </a:p>
                    <a:p>
                      <a:pPr algn="ctr"/>
                      <a:endParaRPr lang="cs-CZ" dirty="0"/>
                    </a:p>
                  </a:txBody>
                  <a:tcPr marL="98564" marR="98564"/>
                </a:tc>
              </a:tr>
              <a:tr h="497345">
                <a:tc>
                  <a:txBody>
                    <a:bodyPr/>
                    <a:lstStyle/>
                    <a:p>
                      <a:pPr algn="ctr"/>
                      <a:r>
                        <a:rPr lang="cs-CZ" dirty="0"/>
                        <a:t>340 - </a:t>
                      </a:r>
                      <a:r>
                        <a:rPr lang="cs-CZ" dirty="0" smtClean="0"/>
                        <a:t>430</a:t>
                      </a:r>
                      <a:endParaRPr lang="cs-CZ" dirty="0"/>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smtClean="0"/>
                        <a:t>stilbeny</a:t>
                      </a:r>
                    </a:p>
                  </a:txBody>
                  <a:tcPr marL="98564" marR="98564"/>
                </a:tc>
              </a:tr>
              <a:tr h="497345">
                <a:tc>
                  <a:txBody>
                    <a:bodyPr/>
                    <a:lstStyle/>
                    <a:p>
                      <a:pPr algn="ctr"/>
                      <a:r>
                        <a:rPr lang="cs-CZ" dirty="0"/>
                        <a:t>360 - </a:t>
                      </a:r>
                      <a:r>
                        <a:rPr lang="cs-CZ" dirty="0" smtClean="0"/>
                        <a:t>480</a:t>
                      </a:r>
                      <a:endParaRPr lang="cs-CZ" dirty="0"/>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smtClean="0"/>
                        <a:t>oxazoly</a:t>
                      </a:r>
                      <a:endParaRPr lang="cs-CZ" dirty="0" smtClean="0"/>
                    </a:p>
                  </a:txBody>
                  <a:tcPr marL="98564" marR="98564"/>
                </a:tc>
              </a:tr>
              <a:tr h="497345">
                <a:tc>
                  <a:txBody>
                    <a:bodyPr/>
                    <a:lstStyle/>
                    <a:p>
                      <a:pPr algn="ctr"/>
                      <a:r>
                        <a:rPr lang="cs-CZ" dirty="0"/>
                        <a:t>410 - </a:t>
                      </a:r>
                      <a:r>
                        <a:rPr lang="cs-CZ" dirty="0" smtClean="0"/>
                        <a:t>440</a:t>
                      </a:r>
                      <a:endParaRPr lang="cs-CZ" dirty="0"/>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smtClean="0"/>
                        <a:t>antraceny</a:t>
                      </a:r>
                      <a:endParaRPr lang="cs-CZ" dirty="0" smtClean="0"/>
                    </a:p>
                  </a:txBody>
                  <a:tcPr marL="98564" marR="98564"/>
                </a:tc>
              </a:tr>
              <a:tr h="497345">
                <a:tc>
                  <a:txBody>
                    <a:bodyPr/>
                    <a:lstStyle/>
                    <a:p>
                      <a:pPr algn="ctr"/>
                      <a:r>
                        <a:rPr lang="cs-CZ" dirty="0"/>
                        <a:t>440 - </a:t>
                      </a:r>
                      <a:r>
                        <a:rPr lang="cs-CZ" dirty="0" smtClean="0"/>
                        <a:t>520</a:t>
                      </a:r>
                      <a:endParaRPr lang="cs-CZ" dirty="0"/>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smtClean="0"/>
                        <a:t>akridiny</a:t>
                      </a:r>
                    </a:p>
                  </a:txBody>
                  <a:tcPr marL="98564" marR="98564"/>
                </a:tc>
              </a:tr>
              <a:tr h="497345">
                <a:tc>
                  <a:txBody>
                    <a:bodyPr/>
                    <a:lstStyle/>
                    <a:p>
                      <a:pPr algn="ctr"/>
                      <a:r>
                        <a:rPr lang="cs-CZ" dirty="0"/>
                        <a:t>460 - </a:t>
                      </a:r>
                      <a:r>
                        <a:rPr lang="cs-CZ" dirty="0" smtClean="0"/>
                        <a:t>540</a:t>
                      </a:r>
                      <a:endParaRPr lang="cs-CZ" dirty="0"/>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smtClean="0"/>
                        <a:t>kumariny</a:t>
                      </a:r>
                    </a:p>
                  </a:txBody>
                  <a:tcPr marL="98564" marR="98564"/>
                </a:tc>
              </a:tr>
              <a:tr h="497345">
                <a:tc>
                  <a:txBody>
                    <a:bodyPr/>
                    <a:lstStyle/>
                    <a:p>
                      <a:pPr algn="ctr"/>
                      <a:r>
                        <a:rPr lang="cs-CZ" dirty="0"/>
                        <a:t>510 - </a:t>
                      </a:r>
                      <a:r>
                        <a:rPr lang="cs-CZ" dirty="0" smtClean="0"/>
                        <a:t>700</a:t>
                      </a:r>
                      <a:endParaRPr lang="cs-CZ" dirty="0"/>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smtClean="0"/>
                        <a:t>xanteny</a:t>
                      </a:r>
                      <a:endParaRPr lang="cs-CZ" dirty="0" smtClean="0"/>
                    </a:p>
                  </a:txBody>
                  <a:tcPr marL="98564" marR="98564"/>
                </a:tc>
              </a:tr>
              <a:tr h="497345">
                <a:tc>
                  <a:txBody>
                    <a:bodyPr/>
                    <a:lstStyle/>
                    <a:p>
                      <a:pPr algn="ctr"/>
                      <a:r>
                        <a:rPr lang="cs-CZ" dirty="0"/>
                        <a:t>540 - </a:t>
                      </a:r>
                      <a:r>
                        <a:rPr lang="cs-CZ" dirty="0" smtClean="0"/>
                        <a:t>1200</a:t>
                      </a:r>
                      <a:endParaRPr lang="cs-CZ" dirty="0"/>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smtClean="0"/>
                        <a:t>cyaniny</a:t>
                      </a:r>
                    </a:p>
                  </a:txBody>
                  <a:tcPr marL="98564" marR="98564"/>
                </a:tc>
              </a:tr>
              <a:tr h="497345">
                <a:tc>
                  <a:txBody>
                    <a:bodyPr/>
                    <a:lstStyle/>
                    <a:p>
                      <a:pPr algn="ctr"/>
                      <a:r>
                        <a:rPr lang="cs-CZ" dirty="0"/>
                        <a:t>630 </a:t>
                      </a:r>
                      <a:r>
                        <a:rPr lang="cs-CZ" dirty="0" smtClean="0"/>
                        <a:t>– </a:t>
                      </a:r>
                      <a:r>
                        <a:rPr lang="cs-CZ" dirty="0"/>
                        <a:t>720 </a:t>
                      </a:r>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smtClean="0"/>
                        <a:t>oxaziny</a:t>
                      </a:r>
                      <a:endParaRPr lang="cs-CZ" dirty="0" smtClean="0"/>
                    </a:p>
                  </a:txBody>
                  <a:tcPr marL="98564" marR="98564"/>
                </a:tc>
              </a:tr>
            </a:tbl>
          </a:graphicData>
        </a:graphic>
      </p:graphicFrame>
      <p:sp>
        <p:nvSpPr>
          <p:cNvPr id="5" name="Zástupný symbol pro datum 4"/>
          <p:cNvSpPr>
            <a:spLocks noGrp="1"/>
          </p:cNvSpPr>
          <p:nvPr>
            <p:ph type="dt" sz="half" idx="14"/>
          </p:nvPr>
        </p:nvSpPr>
        <p:spPr/>
        <p:txBody>
          <a:bodyPr/>
          <a:lstStyle/>
          <a:p>
            <a:pPr>
              <a:defRPr/>
            </a:pPr>
            <a:r>
              <a:rPr lang="cs-CZ" smtClean="0"/>
              <a:t>2010</a:t>
            </a:r>
            <a:endParaRPr lang="cs-CZ"/>
          </a:p>
        </p:txBody>
      </p:sp>
      <p:sp>
        <p:nvSpPr>
          <p:cNvPr id="7" name="Zástupný symbol pro číslo snímku 6"/>
          <p:cNvSpPr>
            <a:spLocks noGrp="1"/>
          </p:cNvSpPr>
          <p:nvPr>
            <p:ph type="sldNum" sz="quarter" idx="15"/>
          </p:nvPr>
        </p:nvSpPr>
        <p:spPr/>
        <p:txBody>
          <a:bodyPr/>
          <a:lstStyle/>
          <a:p>
            <a:pPr>
              <a:defRPr/>
            </a:pPr>
            <a:fld id="{08426328-110C-4878-B745-89D8654F0667}" type="slidenum">
              <a:rPr lang="cs-CZ" smtClean="0"/>
              <a:pPr>
                <a:defRPr/>
              </a:pPr>
              <a:t>50</a:t>
            </a:fld>
            <a:endParaRPr lang="cs-CZ"/>
          </a:p>
        </p:txBody>
      </p:sp>
      <p:sp>
        <p:nvSpPr>
          <p:cNvPr id="6" name="Zástupný symbol pro zápatí 5"/>
          <p:cNvSpPr>
            <a:spLocks noGrp="1"/>
          </p:cNvSpPr>
          <p:nvPr>
            <p:ph type="ftr" sz="quarter" idx="16"/>
          </p:nvPr>
        </p:nvSpPr>
        <p:spPr/>
        <p:txBody>
          <a:bodyPr/>
          <a:lstStyle/>
          <a:p>
            <a:pPr>
              <a:defRPr/>
            </a:pPr>
            <a:r>
              <a:rPr lang="cs-CZ" smtClean="0"/>
              <a:t>prof. Otruba</a:t>
            </a:r>
            <a:endParaRPr lang="cs-CZ"/>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normAutofit fontScale="90000"/>
          </a:bodyPr>
          <a:lstStyle/>
          <a:p>
            <a:r>
              <a:rPr lang="cs-CZ" sz="4000" dirty="0" smtClean="0"/>
              <a:t>Experimentální laserové pracoviště</a:t>
            </a:r>
            <a:endParaRPr lang="cs-CZ" sz="4000" dirty="0"/>
          </a:p>
        </p:txBody>
      </p:sp>
      <p:pic>
        <p:nvPicPr>
          <p:cNvPr id="11" name="Picture 1026" descr="05-dipl2"/>
          <p:cNvPicPr>
            <a:picLocks noGrp="1" noChangeAspect="1" noChangeArrowheads="1"/>
          </p:cNvPicPr>
          <p:nvPr>
            <p:ph sz="quarter" idx="1"/>
          </p:nvPr>
        </p:nvPicPr>
        <p:blipFill>
          <a:blip r:embed="rId2" cstate="print"/>
          <a:stretch>
            <a:fillRect/>
          </a:stretch>
        </p:blipFill>
        <p:spPr bwMode="auto">
          <a:xfrm>
            <a:off x="820694" y="1340768"/>
            <a:ext cx="6416321" cy="5133057"/>
          </a:xfrm>
          <a:prstGeom prst="rect">
            <a:avLst/>
          </a:prstGeom>
          <a:noFill/>
          <a:ln w="9525">
            <a:noFill/>
            <a:miter lim="800000"/>
            <a:headEnd/>
            <a:tailEnd/>
          </a:ln>
        </p:spPr>
      </p:pic>
      <p:sp>
        <p:nvSpPr>
          <p:cNvPr id="5" name="Zástupný symbol pro datum 4"/>
          <p:cNvSpPr>
            <a:spLocks noGrp="1"/>
          </p:cNvSpPr>
          <p:nvPr>
            <p:ph type="dt" sz="half" idx="14"/>
          </p:nvPr>
        </p:nvSpPr>
        <p:spPr>
          <a:prstGeom prst="rect">
            <a:avLst/>
          </a:prstGeom>
        </p:spPr>
        <p:txBody>
          <a:bodyPr/>
          <a:lstStyle/>
          <a:p>
            <a:pPr>
              <a:defRPr/>
            </a:pPr>
            <a:r>
              <a:rPr lang="cs-CZ" smtClean="0"/>
              <a:t>2010</a:t>
            </a:r>
            <a:endParaRPr lang="cs-CZ"/>
          </a:p>
        </p:txBody>
      </p:sp>
      <p:sp>
        <p:nvSpPr>
          <p:cNvPr id="7" name="Zástupný symbol pro číslo snímku 6"/>
          <p:cNvSpPr>
            <a:spLocks noGrp="1"/>
          </p:cNvSpPr>
          <p:nvPr>
            <p:ph type="sldNum" sz="quarter" idx="15"/>
          </p:nvPr>
        </p:nvSpPr>
        <p:spPr>
          <a:prstGeom prst="rect">
            <a:avLst/>
          </a:prstGeom>
        </p:spPr>
        <p:txBody>
          <a:bodyPr/>
          <a:lstStyle/>
          <a:p>
            <a:pPr>
              <a:defRPr/>
            </a:pPr>
            <a:fld id="{08426328-110C-4878-B745-89D8654F0667}" type="slidenum">
              <a:rPr lang="cs-CZ" smtClean="0"/>
              <a:pPr>
                <a:defRPr/>
              </a:pPr>
              <a:t>51</a:t>
            </a:fld>
            <a:endParaRPr lang="cs-CZ"/>
          </a:p>
        </p:txBody>
      </p:sp>
      <p:sp>
        <p:nvSpPr>
          <p:cNvPr id="6" name="Zástupný symbol pro zápatí 5"/>
          <p:cNvSpPr>
            <a:spLocks noGrp="1"/>
          </p:cNvSpPr>
          <p:nvPr>
            <p:ph type="ftr" sz="quarter" idx="16"/>
          </p:nvPr>
        </p:nvSpPr>
        <p:spPr>
          <a:prstGeom prst="rect">
            <a:avLst/>
          </a:prstGeom>
        </p:spPr>
        <p:txBody>
          <a:bodyPr/>
          <a:lstStyle/>
          <a:p>
            <a:pPr>
              <a:defRPr/>
            </a:pPr>
            <a:r>
              <a:rPr lang="cs-CZ" smtClean="0"/>
              <a:t>prof. Otruba</a:t>
            </a:r>
            <a:endParaRPr lang="cs-CZ"/>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err="1" smtClean="0"/>
              <a:t>Prague</a:t>
            </a:r>
            <a:r>
              <a:rPr lang="cs-CZ" dirty="0" smtClean="0"/>
              <a:t> </a:t>
            </a:r>
            <a:r>
              <a:rPr lang="cs-CZ" dirty="0" err="1" smtClean="0"/>
              <a:t>Asterix</a:t>
            </a:r>
            <a:r>
              <a:rPr lang="cs-CZ" dirty="0" smtClean="0"/>
              <a:t> Laser </a:t>
            </a:r>
            <a:r>
              <a:rPr lang="cs-CZ" dirty="0" err="1" smtClean="0"/>
              <a:t>System</a:t>
            </a:r>
            <a:endParaRPr lang="cs-CZ" dirty="0"/>
          </a:p>
        </p:txBody>
      </p:sp>
      <p:sp>
        <p:nvSpPr>
          <p:cNvPr id="4" name="Zástupný symbol pro datum 3"/>
          <p:cNvSpPr>
            <a:spLocks noGrp="1"/>
          </p:cNvSpPr>
          <p:nvPr>
            <p:ph type="dt" sz="half" idx="10"/>
          </p:nvPr>
        </p:nvSpPr>
        <p:spPr/>
        <p:txBody>
          <a:bodyPr/>
          <a:lstStyle/>
          <a:p>
            <a:pPr>
              <a:defRPr/>
            </a:pPr>
            <a:r>
              <a:rPr lang="cs-CZ" smtClean="0"/>
              <a:t>2010</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5BFA590B-FD0A-4143-BCD0-D6723016E201}" type="slidenum">
              <a:rPr lang="cs-CZ" smtClean="0"/>
              <a:pPr>
                <a:defRPr/>
              </a:pPr>
              <a:t>52</a:t>
            </a:fld>
            <a:endParaRPr lang="cs-CZ"/>
          </a:p>
        </p:txBody>
      </p:sp>
      <p:pic>
        <p:nvPicPr>
          <p:cNvPr id="10" name="Zástupný symbol pro obsah 9" descr="pa102p1.jpg"/>
          <p:cNvPicPr>
            <a:picLocks noGrp="1" noChangeAspect="1"/>
          </p:cNvPicPr>
          <p:nvPr>
            <p:ph sz="quarter" idx="1"/>
          </p:nvPr>
        </p:nvPicPr>
        <p:blipFill>
          <a:blip r:embed="rId2" cstate="print"/>
          <a:stretch>
            <a:fillRect/>
          </a:stretch>
        </p:blipFill>
        <p:spPr>
          <a:xfrm>
            <a:off x="3995935" y="1988840"/>
            <a:ext cx="4416491" cy="3312368"/>
          </a:xfrm>
        </p:spPr>
      </p:pic>
      <p:sp>
        <p:nvSpPr>
          <p:cNvPr id="8" name="Zástupný symbol pro text 7"/>
          <p:cNvSpPr>
            <a:spLocks noGrp="1"/>
          </p:cNvSpPr>
          <p:nvPr>
            <p:ph sz="quarter" idx="2"/>
          </p:nvPr>
        </p:nvSpPr>
        <p:spPr>
          <a:xfrm>
            <a:off x="323528" y="1484784"/>
            <a:ext cx="3744416" cy="5184576"/>
          </a:xfrm>
        </p:spPr>
        <p:txBody>
          <a:bodyPr>
            <a:normAutofit fontScale="62500" lnSpcReduction="20000"/>
          </a:bodyPr>
          <a:lstStyle/>
          <a:p>
            <a:r>
              <a:rPr lang="cs-CZ" dirty="0" smtClean="0"/>
              <a:t>Páteří Badatelského centra PALS je obří jódový laserový systém. Ve stávající konfiguraci a na základní vlnové délce 1315 </a:t>
            </a:r>
            <a:r>
              <a:rPr lang="cs-CZ" dirty="0" err="1" smtClean="0"/>
              <a:t>nm</a:t>
            </a:r>
            <a:r>
              <a:rPr lang="cs-CZ" dirty="0" smtClean="0"/>
              <a:t> je schopen poskytovat v hlavním laserovém svazku pulzy o energii až 1 </a:t>
            </a:r>
            <a:r>
              <a:rPr lang="cs-CZ" dirty="0" err="1" smtClean="0"/>
              <a:t>kJ</a:t>
            </a:r>
            <a:r>
              <a:rPr lang="cs-CZ" dirty="0" smtClean="0"/>
              <a:t>, a k tomu až 100 J ve dvou menších přídavných svazcích. Vlnová délka laserových svazků může být konvertována na vlnovou délku odpovídající druhé (658 </a:t>
            </a:r>
            <a:r>
              <a:rPr lang="cs-CZ" dirty="0" err="1" smtClean="0"/>
              <a:t>nm</a:t>
            </a:r>
            <a:r>
              <a:rPr lang="cs-CZ" dirty="0" smtClean="0"/>
              <a:t>, červená) nebo třetí (438 </a:t>
            </a:r>
            <a:r>
              <a:rPr lang="cs-CZ" dirty="0" err="1" smtClean="0"/>
              <a:t>nm</a:t>
            </a:r>
            <a:r>
              <a:rPr lang="cs-CZ" dirty="0" smtClean="0"/>
              <a:t>, modrá) harmonické základní frekvence. Vzhledem k velmi krátké délce laserového pulzu (cca 350 </a:t>
            </a:r>
            <a:r>
              <a:rPr lang="cs-CZ" dirty="0" err="1" smtClean="0"/>
              <a:t>ps</a:t>
            </a:r>
            <a:r>
              <a:rPr lang="cs-CZ" dirty="0" smtClean="0"/>
              <a:t>) je špičkový pulzní výkon laseru obrovský - až 3 TW, tj. 3 milióny megawattů. Laser je schopen dodat takovýto obří puls zhruba jednou za půl hodiny. Výstupní svazek laseru PALS je velmi kvalitní, tj. prostorově homogenní, a stabilní, tj. jeho energie se výstřel od výstřelu prakticky nemění.</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10"/>
          <p:cNvSpPr>
            <a:spLocks noGrp="1"/>
          </p:cNvSpPr>
          <p:nvPr>
            <p:ph type="title"/>
          </p:nvPr>
        </p:nvSpPr>
        <p:spPr>
          <a:xfrm>
            <a:off x="457200" y="274639"/>
            <a:ext cx="7467600" cy="850105"/>
          </a:xfrm>
        </p:spPr>
        <p:txBody>
          <a:bodyPr/>
          <a:lstStyle/>
          <a:p>
            <a:r>
              <a:rPr lang="cs-CZ" dirty="0" smtClean="0"/>
              <a:t>Jódový laser </a:t>
            </a:r>
            <a:r>
              <a:rPr lang="cs-CZ" dirty="0" err="1" smtClean="0"/>
              <a:t>Asterix</a:t>
            </a:r>
            <a:endParaRPr lang="cs-CZ" dirty="0"/>
          </a:p>
        </p:txBody>
      </p:sp>
      <p:sp>
        <p:nvSpPr>
          <p:cNvPr id="4" name="Zástupný symbol pro datum 3"/>
          <p:cNvSpPr>
            <a:spLocks noGrp="1"/>
          </p:cNvSpPr>
          <p:nvPr>
            <p:ph type="dt" sz="half" idx="10"/>
          </p:nvPr>
        </p:nvSpPr>
        <p:spPr/>
        <p:txBody>
          <a:bodyPr/>
          <a:lstStyle/>
          <a:p>
            <a:pPr>
              <a:defRPr/>
            </a:pPr>
            <a:r>
              <a:rPr lang="cs-CZ" smtClean="0"/>
              <a:t>2010</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5BFA590B-FD0A-4143-BCD0-D6723016E201}" type="slidenum">
              <a:rPr lang="cs-CZ" smtClean="0"/>
              <a:pPr>
                <a:defRPr/>
              </a:pPr>
              <a:t>53</a:t>
            </a:fld>
            <a:endParaRPr lang="cs-CZ"/>
          </a:p>
        </p:txBody>
      </p:sp>
      <p:sp>
        <p:nvSpPr>
          <p:cNvPr id="12" name="Zástupný symbol pro text 11"/>
          <p:cNvSpPr>
            <a:spLocks noGrp="1"/>
          </p:cNvSpPr>
          <p:nvPr>
            <p:ph sz="quarter" idx="1"/>
          </p:nvPr>
        </p:nvSpPr>
        <p:spPr>
          <a:xfrm>
            <a:off x="457200" y="1124744"/>
            <a:ext cx="3106688" cy="5544616"/>
          </a:xfrm>
        </p:spPr>
        <p:txBody>
          <a:bodyPr>
            <a:normAutofit fontScale="70000" lnSpcReduction="20000"/>
          </a:bodyPr>
          <a:lstStyle/>
          <a:p>
            <a:pPr marL="0">
              <a:buNone/>
            </a:pPr>
            <a:r>
              <a:rPr lang="cs-CZ" dirty="0" err="1" smtClean="0"/>
              <a:t>Asterix</a:t>
            </a:r>
            <a:r>
              <a:rPr lang="cs-CZ" dirty="0" smtClean="0"/>
              <a:t> IV je plynový laser, v němž se využívá atomů jódu ke generaci záření v blízké infračervené oblasti, na vlnové délce 1,315 </a:t>
            </a:r>
            <a:r>
              <a:rPr lang="el-GR" dirty="0" smtClean="0"/>
              <a:t>μ</a:t>
            </a:r>
            <a:r>
              <a:rPr lang="cs-CZ" dirty="0" smtClean="0"/>
              <a:t>m. Jódový atom je přitom získáván z mateřské molekuly </a:t>
            </a:r>
            <a:r>
              <a:rPr lang="cs-CZ" dirty="0" err="1" smtClean="0"/>
              <a:t>alkyljodidu</a:t>
            </a:r>
            <a:r>
              <a:rPr lang="cs-CZ" dirty="0" smtClean="0"/>
              <a:t> C</a:t>
            </a:r>
            <a:r>
              <a:rPr lang="cs-CZ" baseline="-25000" dirty="0" smtClean="0"/>
              <a:t>3</a:t>
            </a:r>
            <a:r>
              <a:rPr lang="cs-CZ" dirty="0" smtClean="0"/>
              <a:t>F</a:t>
            </a:r>
            <a:r>
              <a:rPr lang="cs-CZ" baseline="-25000" dirty="0" smtClean="0"/>
              <a:t>7</a:t>
            </a:r>
            <a:r>
              <a:rPr lang="cs-CZ" dirty="0" smtClean="0"/>
              <a:t>I fotodisociací. Atom se uvolňuje z chemické vazby prostřednictvím pulzního UV záření dodávaného výbojkami. Elektronový obal jódu vystupujícího z fotodisociační reakce je excitován, čímž je automaticky zformována inverze populace vzhledem k níže ležícímu základnímu stavu. Tím jsou vytvořeny podmínky pro laserovou akci.</a:t>
            </a:r>
          </a:p>
        </p:txBody>
      </p:sp>
      <p:pic>
        <p:nvPicPr>
          <p:cNvPr id="122884" name="Picture 4" descr="http://www.pals.cas.cz/pals/images/pa221p2.gif"/>
          <p:cNvPicPr>
            <a:picLocks noChangeAspect="1" noChangeArrowheads="1"/>
          </p:cNvPicPr>
          <p:nvPr/>
        </p:nvPicPr>
        <p:blipFill>
          <a:blip r:embed="rId2" cstate="print"/>
          <a:srcRect/>
          <a:stretch>
            <a:fillRect/>
          </a:stretch>
        </p:blipFill>
        <p:spPr bwMode="auto">
          <a:xfrm>
            <a:off x="3995936" y="3933056"/>
            <a:ext cx="4160475" cy="1955094"/>
          </a:xfrm>
          <a:prstGeom prst="rect">
            <a:avLst/>
          </a:prstGeom>
          <a:noFill/>
        </p:spPr>
      </p:pic>
      <p:pic>
        <p:nvPicPr>
          <p:cNvPr id="14" name="Picture 2" descr="http://www.pals.cas.cz/pals/images/pa221p1.gif"/>
          <p:cNvPicPr>
            <a:picLocks noChangeAspect="1" noChangeArrowheads="1"/>
          </p:cNvPicPr>
          <p:nvPr/>
        </p:nvPicPr>
        <p:blipFill>
          <a:blip r:embed="rId3" cstate="print"/>
          <a:srcRect/>
          <a:stretch>
            <a:fillRect/>
          </a:stretch>
        </p:blipFill>
        <p:spPr bwMode="auto">
          <a:xfrm>
            <a:off x="3491880" y="1916832"/>
            <a:ext cx="4968552" cy="1459951"/>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852587"/>
          </a:xfrm>
        </p:spPr>
        <p:txBody>
          <a:bodyPr/>
          <a:lstStyle/>
          <a:p>
            <a:r>
              <a:rPr lang="cs-CZ" dirty="0" smtClean="0"/>
              <a:t>Celkové uspořádání PALS</a:t>
            </a:r>
            <a:endParaRPr lang="cs-CZ" dirty="0"/>
          </a:p>
        </p:txBody>
      </p:sp>
      <p:sp>
        <p:nvSpPr>
          <p:cNvPr id="3" name="Zástupný symbol pro text 2"/>
          <p:cNvSpPr>
            <a:spLocks noGrp="1"/>
          </p:cNvSpPr>
          <p:nvPr>
            <p:ph type="body" sz="half" idx="1"/>
          </p:nvPr>
        </p:nvSpPr>
        <p:spPr>
          <a:xfrm>
            <a:off x="179512" y="1268760"/>
            <a:ext cx="4248472" cy="5380568"/>
          </a:xfrm>
        </p:spPr>
        <p:txBody>
          <a:bodyPr>
            <a:normAutofit fontScale="77500" lnSpcReduction="20000"/>
          </a:bodyPr>
          <a:lstStyle/>
          <a:p>
            <a:pPr marL="0">
              <a:buNone/>
            </a:pPr>
            <a:r>
              <a:rPr lang="cs-CZ" dirty="0" smtClean="0"/>
              <a:t>PALS je jednosvazkový laserový systém, sestávající z </a:t>
            </a:r>
            <a:r>
              <a:rPr lang="cs-CZ" dirty="0" err="1" smtClean="0"/>
              <a:t>oscilátorové</a:t>
            </a:r>
            <a:r>
              <a:rPr lang="cs-CZ" dirty="0" smtClean="0"/>
              <a:t> sekce generující počáteční slabý světelný pulz a z řetězce pěti laserových zesilovačů, jež tento pulz postupně zesilují. Takové schéma uspořádání se anglicky nazývá "master </a:t>
            </a:r>
            <a:r>
              <a:rPr lang="cs-CZ" dirty="0" err="1" smtClean="0"/>
              <a:t>oscillator</a:t>
            </a:r>
            <a:r>
              <a:rPr lang="cs-CZ" dirty="0" smtClean="0"/>
              <a:t> - </a:t>
            </a:r>
            <a:r>
              <a:rPr lang="cs-CZ" dirty="0" err="1" smtClean="0"/>
              <a:t>power</a:t>
            </a:r>
            <a:r>
              <a:rPr lang="cs-CZ" dirty="0" smtClean="0"/>
              <a:t> </a:t>
            </a:r>
            <a:r>
              <a:rPr lang="cs-CZ" dirty="0" err="1" smtClean="0"/>
              <a:t>amplifiers</a:t>
            </a:r>
            <a:r>
              <a:rPr lang="cs-CZ" dirty="0" smtClean="0"/>
              <a:t>" (MOPA), neboli řídicí oscilátor - výkonové zesilovače. Rozměr zesilovačů se od jednoho zesilovacího stupně k druhému zvětšuje, takže průměr zesilovaného laserového svazku postupně roste, od počátečních 8 mm až na koncových 290 mm. Tím se udržuje plošná hustota výkonu laserového svazku na hodnotě, při které ještě nemůže dojít k poškození povrchu jednotlivých optických prvků vlivem přílišné světelné zátěže.</a:t>
            </a:r>
            <a:endParaRPr lang="cs-CZ" dirty="0"/>
          </a:p>
        </p:txBody>
      </p:sp>
      <p:pic>
        <p:nvPicPr>
          <p:cNvPr id="9" name="Zástupný symbol pro obsah 8" descr="pa222p1.gif"/>
          <p:cNvPicPr>
            <a:picLocks noGrp="1" noChangeAspect="1"/>
          </p:cNvPicPr>
          <p:nvPr>
            <p:ph sz="quarter" idx="2"/>
          </p:nvPr>
        </p:nvPicPr>
        <p:blipFill>
          <a:blip r:embed="rId2" cstate="print"/>
          <a:stretch>
            <a:fillRect/>
          </a:stretch>
        </p:blipFill>
        <p:spPr>
          <a:xfrm>
            <a:off x="4283968" y="1340768"/>
            <a:ext cx="4104456" cy="2347092"/>
          </a:xfrm>
        </p:spPr>
      </p:pic>
      <p:pic>
        <p:nvPicPr>
          <p:cNvPr id="10" name="Zástupný symbol pro obsah 9" descr="pa225s2.gif"/>
          <p:cNvPicPr>
            <a:picLocks noGrp="1" noChangeAspect="1"/>
          </p:cNvPicPr>
          <p:nvPr>
            <p:ph sz="quarter" idx="3"/>
          </p:nvPr>
        </p:nvPicPr>
        <p:blipFill>
          <a:blip r:embed="rId3" cstate="print"/>
          <a:srcRect b="18808"/>
          <a:stretch>
            <a:fillRect/>
          </a:stretch>
        </p:blipFill>
        <p:spPr>
          <a:xfrm>
            <a:off x="4355976" y="3861048"/>
            <a:ext cx="4300442" cy="1440160"/>
          </a:xfrm>
        </p:spPr>
      </p:pic>
      <p:sp>
        <p:nvSpPr>
          <p:cNvPr id="6" name="Zástupný symbol pro datum 5"/>
          <p:cNvSpPr>
            <a:spLocks noGrp="1"/>
          </p:cNvSpPr>
          <p:nvPr>
            <p:ph type="dt" sz="half" idx="10"/>
          </p:nvPr>
        </p:nvSpPr>
        <p:spPr/>
        <p:txBody>
          <a:bodyPr/>
          <a:lstStyle/>
          <a:p>
            <a:pPr>
              <a:defRPr/>
            </a:pPr>
            <a:r>
              <a:rPr lang="cs-CZ" smtClean="0"/>
              <a:t>2010</a:t>
            </a:r>
            <a:endParaRPr lang="cs-CZ"/>
          </a:p>
        </p:txBody>
      </p:sp>
      <p:sp>
        <p:nvSpPr>
          <p:cNvPr id="7" name="Zástupný symbol pro zápatí 6"/>
          <p:cNvSpPr>
            <a:spLocks noGrp="1"/>
          </p:cNvSpPr>
          <p:nvPr>
            <p:ph type="ftr" sz="quarter" idx="11"/>
          </p:nvPr>
        </p:nvSpPr>
        <p:spPr/>
        <p:txBody>
          <a:bodyPr/>
          <a:lstStyle/>
          <a:p>
            <a:pPr>
              <a:defRPr/>
            </a:pPr>
            <a:r>
              <a:rPr lang="cs-CZ" smtClean="0"/>
              <a:t>prof. Otruba</a:t>
            </a:r>
            <a:endParaRPr lang="cs-CZ"/>
          </a:p>
        </p:txBody>
      </p:sp>
      <p:sp>
        <p:nvSpPr>
          <p:cNvPr id="8" name="Zástupný symbol pro číslo snímku 7"/>
          <p:cNvSpPr>
            <a:spLocks noGrp="1"/>
          </p:cNvSpPr>
          <p:nvPr>
            <p:ph type="sldNum" sz="quarter" idx="12"/>
          </p:nvPr>
        </p:nvSpPr>
        <p:spPr/>
        <p:txBody>
          <a:bodyPr/>
          <a:lstStyle/>
          <a:p>
            <a:pPr>
              <a:defRPr/>
            </a:pPr>
            <a:fld id="{776B11EA-93E7-4C1F-A038-05E19536EA6A}" type="slidenum">
              <a:rPr lang="cs-CZ" smtClean="0"/>
              <a:pPr>
                <a:defRPr/>
              </a:pPr>
              <a:t>54</a:t>
            </a:fld>
            <a:endParaRPr lang="cs-CZ"/>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787787"/>
          </a:xfrm>
        </p:spPr>
        <p:txBody>
          <a:bodyPr/>
          <a:lstStyle/>
          <a:p>
            <a:r>
              <a:rPr lang="cs-CZ" dirty="0" smtClean="0"/>
              <a:t>Optický zesilovač</a:t>
            </a:r>
            <a:endParaRPr lang="cs-CZ" dirty="0"/>
          </a:p>
        </p:txBody>
      </p:sp>
      <p:sp>
        <p:nvSpPr>
          <p:cNvPr id="3" name="Zástupný symbol pro text 2"/>
          <p:cNvSpPr>
            <a:spLocks noGrp="1"/>
          </p:cNvSpPr>
          <p:nvPr>
            <p:ph type="body" sz="half" idx="1"/>
          </p:nvPr>
        </p:nvSpPr>
        <p:spPr>
          <a:xfrm>
            <a:off x="323528" y="1288800"/>
            <a:ext cx="4248472" cy="5191200"/>
          </a:xfrm>
        </p:spPr>
        <p:txBody>
          <a:bodyPr>
            <a:normAutofit fontScale="70000" lnSpcReduction="20000"/>
          </a:bodyPr>
          <a:lstStyle/>
          <a:p>
            <a:pPr marL="0">
              <a:buNone/>
            </a:pPr>
            <a:r>
              <a:rPr lang="cs-CZ" dirty="0" smtClean="0"/>
              <a:t>Laserový řetězec </a:t>
            </a:r>
            <a:r>
              <a:rPr lang="cs-CZ" dirty="0" err="1" smtClean="0"/>
              <a:t>Asterix</a:t>
            </a:r>
            <a:r>
              <a:rPr lang="cs-CZ" dirty="0" smtClean="0"/>
              <a:t> IV/PALS zahrnuje celkem pět výkonových zesilovačů. Jejich úkolem je zesílit pulsy přicházející z </a:t>
            </a:r>
            <a:r>
              <a:rPr lang="cs-CZ" dirty="0" err="1" smtClean="0"/>
              <a:t>oscilátorové</a:t>
            </a:r>
            <a:r>
              <a:rPr lang="cs-CZ" dirty="0" smtClean="0"/>
              <a:t> části na energii až jeden kilojoule. Velikost jednotlivých zesilovačů postupně narůstá směrem ke konci řetězce - finální pátý zesilovač je dlouhý přes 13 m (viz obrázek) a poskytuje laserový svazek o průměru 29 cm. Zlomek sekundy před vlastním laserovým výstřelem jsou zesilovače "aktivovány" vybitím velkých baterií kondenzátorů do výbojek, které obklopují kyvety zesilovačů obsahující plynné pracovní prostředí. Intenzivní záblesk nekoherentního ultrafialového záření produkovaného výbojkami dá v kyvetách vzniknout velkému množství excitovaných atomů jódu, které jsou "připraveny" odevzdat svoji přebytečnou energii laserovému pulsu přicházejícímu z </a:t>
            </a:r>
            <a:r>
              <a:rPr lang="cs-CZ" dirty="0" err="1" smtClean="0"/>
              <a:t>oscilátorové</a:t>
            </a:r>
            <a:r>
              <a:rPr lang="cs-CZ" dirty="0" smtClean="0"/>
              <a:t> části. </a:t>
            </a:r>
          </a:p>
          <a:p>
            <a:pPr marL="0">
              <a:buNone/>
            </a:pPr>
            <a:endParaRPr lang="cs-CZ" dirty="0"/>
          </a:p>
        </p:txBody>
      </p:sp>
      <p:pic>
        <p:nvPicPr>
          <p:cNvPr id="9" name="Zástupný symbol pro obsah 8" descr="pa224o1.jpg"/>
          <p:cNvPicPr>
            <a:picLocks noGrp="1" noChangeAspect="1"/>
          </p:cNvPicPr>
          <p:nvPr>
            <p:ph sz="quarter" idx="2"/>
          </p:nvPr>
        </p:nvPicPr>
        <p:blipFill>
          <a:blip r:embed="rId2" cstate="print"/>
          <a:stretch>
            <a:fillRect/>
          </a:stretch>
        </p:blipFill>
        <p:spPr>
          <a:xfrm>
            <a:off x="4586926" y="260648"/>
            <a:ext cx="3812188" cy="2808312"/>
          </a:xfrm>
        </p:spPr>
      </p:pic>
      <p:pic>
        <p:nvPicPr>
          <p:cNvPr id="10" name="Zástupný symbol pro obsah 9" descr="pa224s1.gif"/>
          <p:cNvPicPr>
            <a:picLocks noGrp="1" noChangeAspect="1"/>
          </p:cNvPicPr>
          <p:nvPr>
            <p:ph sz="quarter" idx="3"/>
          </p:nvPr>
        </p:nvPicPr>
        <p:blipFill>
          <a:blip r:embed="rId3" cstate="print"/>
          <a:stretch>
            <a:fillRect/>
          </a:stretch>
        </p:blipFill>
        <p:spPr>
          <a:xfrm>
            <a:off x="4716016" y="3356992"/>
            <a:ext cx="3312368" cy="3169784"/>
          </a:xfrm>
        </p:spPr>
      </p:pic>
      <p:sp>
        <p:nvSpPr>
          <p:cNvPr id="6" name="Zástupný symbol pro datum 5"/>
          <p:cNvSpPr>
            <a:spLocks noGrp="1"/>
          </p:cNvSpPr>
          <p:nvPr>
            <p:ph type="dt" sz="half" idx="10"/>
          </p:nvPr>
        </p:nvSpPr>
        <p:spPr/>
        <p:txBody>
          <a:bodyPr/>
          <a:lstStyle/>
          <a:p>
            <a:pPr>
              <a:defRPr/>
            </a:pPr>
            <a:r>
              <a:rPr lang="cs-CZ" smtClean="0"/>
              <a:t>2010</a:t>
            </a:r>
            <a:endParaRPr lang="cs-CZ"/>
          </a:p>
        </p:txBody>
      </p:sp>
      <p:sp>
        <p:nvSpPr>
          <p:cNvPr id="7" name="Zástupný symbol pro zápatí 6"/>
          <p:cNvSpPr>
            <a:spLocks noGrp="1"/>
          </p:cNvSpPr>
          <p:nvPr>
            <p:ph type="ftr" sz="quarter" idx="11"/>
          </p:nvPr>
        </p:nvSpPr>
        <p:spPr/>
        <p:txBody>
          <a:bodyPr/>
          <a:lstStyle/>
          <a:p>
            <a:pPr>
              <a:defRPr/>
            </a:pPr>
            <a:r>
              <a:rPr lang="cs-CZ" smtClean="0"/>
              <a:t>prof. Otruba</a:t>
            </a:r>
            <a:endParaRPr lang="cs-CZ"/>
          </a:p>
        </p:txBody>
      </p:sp>
      <p:sp>
        <p:nvSpPr>
          <p:cNvPr id="8" name="Zástupný symbol pro číslo snímku 7"/>
          <p:cNvSpPr>
            <a:spLocks noGrp="1"/>
          </p:cNvSpPr>
          <p:nvPr>
            <p:ph type="sldNum" sz="quarter" idx="12"/>
          </p:nvPr>
        </p:nvSpPr>
        <p:spPr/>
        <p:txBody>
          <a:bodyPr/>
          <a:lstStyle/>
          <a:p>
            <a:pPr>
              <a:defRPr/>
            </a:pPr>
            <a:fld id="{776B11EA-93E7-4C1F-A038-05E19536EA6A}" type="slidenum">
              <a:rPr lang="cs-CZ" smtClean="0"/>
              <a:pPr>
                <a:defRPr/>
              </a:pPr>
              <a:t>55</a:t>
            </a:fld>
            <a:endParaRPr lang="cs-CZ"/>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1120C4F3-E39D-4ADB-8500-85E611E3F2A7}" type="slidenum">
              <a:rPr lang="cs-CZ"/>
              <a:pPr>
                <a:defRPr/>
              </a:pPr>
              <a:t>56</a:t>
            </a:fld>
            <a:endParaRPr lang="cs-CZ"/>
          </a:p>
        </p:txBody>
      </p:sp>
      <p:sp>
        <p:nvSpPr>
          <p:cNvPr id="142338" name="Rectangle 2"/>
          <p:cNvSpPr>
            <a:spLocks noGrp="1" noChangeArrowheads="1"/>
          </p:cNvSpPr>
          <p:nvPr>
            <p:ph type="title"/>
          </p:nvPr>
        </p:nvSpPr>
        <p:spPr>
          <a:xfrm>
            <a:off x="457200" y="277813"/>
            <a:ext cx="8229600" cy="846931"/>
          </a:xfrm>
        </p:spPr>
        <p:txBody>
          <a:bodyPr/>
          <a:lstStyle/>
          <a:p>
            <a:pPr eaLnBrk="1" hangingPunct="1">
              <a:defRPr/>
            </a:pPr>
            <a:r>
              <a:rPr lang="cs-CZ" dirty="0" smtClean="0"/>
              <a:t>Laserové diody</a:t>
            </a:r>
          </a:p>
        </p:txBody>
      </p:sp>
      <p:sp>
        <p:nvSpPr>
          <p:cNvPr id="142339" name="Rectangle 3"/>
          <p:cNvSpPr>
            <a:spLocks noGrp="1" noChangeArrowheads="1"/>
          </p:cNvSpPr>
          <p:nvPr>
            <p:ph type="body" sz="half" idx="1"/>
          </p:nvPr>
        </p:nvSpPr>
        <p:spPr>
          <a:xfrm>
            <a:off x="153988" y="1192213"/>
            <a:ext cx="4191000" cy="5295900"/>
          </a:xfrm>
        </p:spPr>
        <p:txBody>
          <a:bodyPr/>
          <a:lstStyle/>
          <a:p>
            <a:pPr eaLnBrk="1" hangingPunct="1">
              <a:lnSpc>
                <a:spcPct val="80000"/>
              </a:lnSpc>
              <a:defRPr/>
            </a:pPr>
            <a:r>
              <a:rPr lang="cs-CZ" sz="2000" dirty="0" smtClean="0"/>
              <a:t>Pro malé proudy má záření LED spontánní charakter a je lineární funkcí budícího proudu. Po dosažení </a:t>
            </a:r>
            <a:r>
              <a:rPr lang="cs-CZ" sz="2000" i="1" dirty="0" smtClean="0"/>
              <a:t>prahového proudu</a:t>
            </a:r>
            <a:r>
              <a:rPr lang="cs-CZ" sz="2000" dirty="0" smtClean="0"/>
              <a:t>, prudce narůstá výkon stimulovaného záření a ze zrcadel rezonátoru je emitováno </a:t>
            </a:r>
            <a:r>
              <a:rPr lang="cs-CZ" sz="2000" i="1" dirty="0" smtClean="0"/>
              <a:t>koherentní záření</a:t>
            </a:r>
            <a:r>
              <a:rPr lang="cs-CZ" sz="2000" dirty="0" smtClean="0"/>
              <a:t> opět lineárně závislé na velikosti budicího proudu. Zároveň také dochází ke kvalitativní změně tvaru vyzařovací charakteristiky laserové diody vyjádřené zmenšováním úhlu vyzařování v rovině kolmé a rovnoběžné s rovinou přechodu PN, rovněž ke zmenšení šířky pásma emitovaného záření</a:t>
            </a:r>
            <a:r>
              <a:rPr lang="cs-CZ" sz="1800" dirty="0" smtClean="0"/>
              <a:t> </a:t>
            </a:r>
          </a:p>
        </p:txBody>
      </p:sp>
      <p:pic>
        <p:nvPicPr>
          <p:cNvPr id="71687" name="Picture 5" descr="Image2"/>
          <p:cNvPicPr>
            <a:picLocks noGrp="1" noChangeAspect="1" noChangeArrowheads="1"/>
          </p:cNvPicPr>
          <p:nvPr>
            <p:ph sz="half" idx="2"/>
          </p:nvPr>
        </p:nvPicPr>
        <p:blipFill>
          <a:blip r:embed="rId2" cstate="print"/>
          <a:srcRect/>
          <a:stretch>
            <a:fillRect/>
          </a:stretch>
        </p:blipFill>
        <p:spPr>
          <a:xfrm>
            <a:off x="4211960" y="1052736"/>
            <a:ext cx="4248472" cy="4536504"/>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Rectangle 4"/>
          <p:cNvSpPr>
            <a:spLocks noGrp="1" noChangeArrowheads="1"/>
          </p:cNvSpPr>
          <p:nvPr>
            <p:ph type="title"/>
          </p:nvPr>
        </p:nvSpPr>
        <p:spPr/>
        <p:txBody>
          <a:bodyPr>
            <a:normAutofit fontScale="90000"/>
          </a:bodyPr>
          <a:lstStyle/>
          <a:p>
            <a:pPr eaLnBrk="1" hangingPunct="1">
              <a:defRPr/>
            </a:pPr>
            <a:r>
              <a:rPr lang="cs-CZ" sz="4000" dirty="0" smtClean="0"/>
              <a:t>Spektrum LED a laserových diod</a:t>
            </a:r>
          </a:p>
        </p:txBody>
      </p:sp>
      <p:pic>
        <p:nvPicPr>
          <p:cNvPr id="72710" name="Picture 6" descr="spectrump"/>
          <p:cNvPicPr>
            <a:picLocks noGrp="1" noChangeAspect="1" noChangeArrowheads="1"/>
          </p:cNvPicPr>
          <p:nvPr>
            <p:ph sz="quarter" idx="1"/>
          </p:nvPr>
        </p:nvPicPr>
        <p:blipFill>
          <a:blip r:embed="rId2" cstate="print"/>
          <a:stretch>
            <a:fillRect/>
          </a:stretch>
        </p:blipFill>
        <p:spPr>
          <a:xfrm>
            <a:off x="251520" y="2060848"/>
            <a:ext cx="8009386" cy="3376264"/>
          </a:xfrm>
        </p:spPr>
      </p:pic>
      <p:sp>
        <p:nvSpPr>
          <p:cNvPr id="4" name="Zástupný symbol pro datum 3"/>
          <p:cNvSpPr>
            <a:spLocks noGrp="1"/>
          </p:cNvSpPr>
          <p:nvPr>
            <p:ph type="dt" sz="half" idx="14"/>
          </p:nvPr>
        </p:nvSpPr>
        <p:spPr>
          <a:prstGeom prst="rect">
            <a:avLst/>
          </a:prstGeom>
        </p:spPr>
        <p:txBody>
          <a:bodyPr/>
          <a:lstStyle/>
          <a:p>
            <a:pPr>
              <a:defRPr/>
            </a:pPr>
            <a:r>
              <a:rPr lang="cs-CZ" smtClean="0"/>
              <a:t>2010</a:t>
            </a:r>
            <a:endParaRPr lang="cs-CZ"/>
          </a:p>
        </p:txBody>
      </p:sp>
      <p:sp>
        <p:nvSpPr>
          <p:cNvPr id="6" name="Zástupný symbol pro číslo snímku 5"/>
          <p:cNvSpPr>
            <a:spLocks noGrp="1"/>
          </p:cNvSpPr>
          <p:nvPr>
            <p:ph type="sldNum" sz="quarter" idx="15"/>
          </p:nvPr>
        </p:nvSpPr>
        <p:spPr>
          <a:prstGeom prst="rect">
            <a:avLst/>
          </a:prstGeom>
        </p:spPr>
        <p:txBody>
          <a:bodyPr/>
          <a:lstStyle/>
          <a:p>
            <a:pPr>
              <a:defRPr/>
            </a:pPr>
            <a:fld id="{C677AACE-32A2-4F2E-86D0-D39852BBB257}" type="slidenum">
              <a:rPr lang="cs-CZ"/>
              <a:pPr>
                <a:defRPr/>
              </a:pPr>
              <a:t>57</a:t>
            </a:fld>
            <a:endParaRPr lang="cs-CZ"/>
          </a:p>
        </p:txBody>
      </p:sp>
      <p:sp>
        <p:nvSpPr>
          <p:cNvPr id="5" name="Zástupný symbol pro zápatí 4"/>
          <p:cNvSpPr>
            <a:spLocks noGrp="1"/>
          </p:cNvSpPr>
          <p:nvPr>
            <p:ph type="ftr" sz="quarter" idx="16"/>
          </p:nvPr>
        </p:nvSpPr>
        <p:spPr>
          <a:prstGeom prst="rect">
            <a:avLst/>
          </a:prstGeom>
        </p:spPr>
        <p:txBody>
          <a:bodyPr/>
          <a:lstStyle/>
          <a:p>
            <a:pPr>
              <a:defRPr/>
            </a:pPr>
            <a:r>
              <a:rPr lang="cs-CZ" smtClean="0"/>
              <a:t>prof. Otruba</a:t>
            </a:r>
            <a:endParaRPr lang="cs-CZ"/>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E2797E3D-5AA2-447E-9350-4A924A394D43}" type="slidenum">
              <a:rPr lang="cs-CZ"/>
              <a:pPr>
                <a:defRPr/>
              </a:pPr>
              <a:t>58</a:t>
            </a:fld>
            <a:endParaRPr lang="cs-CZ"/>
          </a:p>
        </p:txBody>
      </p:sp>
      <p:sp>
        <p:nvSpPr>
          <p:cNvPr id="147460" name="Rectangle 4"/>
          <p:cNvSpPr>
            <a:spLocks noGrp="1" noChangeArrowheads="1"/>
          </p:cNvSpPr>
          <p:nvPr>
            <p:ph type="title"/>
          </p:nvPr>
        </p:nvSpPr>
        <p:spPr/>
        <p:txBody>
          <a:bodyPr/>
          <a:lstStyle/>
          <a:p>
            <a:pPr eaLnBrk="1" hangingPunct="1">
              <a:defRPr/>
            </a:pPr>
            <a:r>
              <a:rPr lang="cs-CZ" dirty="0" err="1" smtClean="0"/>
              <a:t>Heterostrukturní</a:t>
            </a:r>
            <a:r>
              <a:rPr lang="cs-CZ" dirty="0" smtClean="0"/>
              <a:t> lasery</a:t>
            </a:r>
          </a:p>
        </p:txBody>
      </p:sp>
      <p:sp>
        <p:nvSpPr>
          <p:cNvPr id="147461" name="Rectangle 5"/>
          <p:cNvSpPr>
            <a:spLocks noGrp="1" noChangeArrowheads="1"/>
          </p:cNvSpPr>
          <p:nvPr>
            <p:ph type="body" sz="half" idx="1"/>
          </p:nvPr>
        </p:nvSpPr>
        <p:spPr>
          <a:xfrm>
            <a:off x="457200" y="1266825"/>
            <a:ext cx="8229600" cy="2522538"/>
          </a:xfrm>
        </p:spPr>
        <p:txBody>
          <a:bodyPr/>
          <a:lstStyle/>
          <a:p>
            <a:pPr eaLnBrk="1" hangingPunct="1">
              <a:lnSpc>
                <a:spcPct val="80000"/>
              </a:lnSpc>
              <a:defRPr/>
            </a:pPr>
            <a:r>
              <a:rPr lang="cs-CZ" sz="2400" dirty="0" smtClean="0"/>
              <a:t>V těchto typech laseru s </a:t>
            </a:r>
            <a:r>
              <a:rPr lang="cs-CZ" sz="2400" i="1" dirty="0" err="1" smtClean="0"/>
              <a:t>heteropřechody</a:t>
            </a:r>
            <a:r>
              <a:rPr lang="cs-CZ" sz="2400" dirty="0" smtClean="0"/>
              <a:t> je vymezení vlnovodu dáno skokovou změnou indexu lomu v oblasti </a:t>
            </a:r>
            <a:r>
              <a:rPr lang="cs-CZ" sz="2400" dirty="0" err="1" smtClean="0"/>
              <a:t>heteropřechodu</a:t>
            </a:r>
            <a:r>
              <a:rPr lang="cs-CZ" sz="2400" dirty="0" smtClean="0"/>
              <a:t>. Současně s účinným vedením světla zabezpečuje </a:t>
            </a:r>
            <a:r>
              <a:rPr lang="cs-CZ" sz="2400" dirty="0" err="1" smtClean="0"/>
              <a:t>heterostruktura</a:t>
            </a:r>
            <a:r>
              <a:rPr lang="cs-CZ" sz="2400" dirty="0" smtClean="0"/>
              <a:t> i podmínky k účinnému soustředění menšinových nosičů. Působením </a:t>
            </a:r>
            <a:r>
              <a:rPr lang="cs-CZ" sz="2400" dirty="0" err="1" smtClean="0"/>
              <a:t>heteropřechodu</a:t>
            </a:r>
            <a:r>
              <a:rPr lang="cs-CZ" sz="2400" dirty="0" smtClean="0"/>
              <a:t> se soustřeďuje záření a </a:t>
            </a:r>
            <a:r>
              <a:rPr lang="cs-CZ" sz="2400" dirty="0" err="1" smtClean="0"/>
              <a:t>injektové</a:t>
            </a:r>
            <a:r>
              <a:rPr lang="cs-CZ" sz="2400" dirty="0" smtClean="0"/>
              <a:t> nosiče do zvolených oblastí.</a:t>
            </a:r>
          </a:p>
        </p:txBody>
      </p:sp>
      <p:pic>
        <p:nvPicPr>
          <p:cNvPr id="73735" name="Picture 7" descr="Image8"/>
          <p:cNvPicPr>
            <a:picLocks noGrp="1" noChangeAspect="1" noChangeArrowheads="1"/>
          </p:cNvPicPr>
          <p:nvPr>
            <p:ph sz="half" idx="2"/>
          </p:nvPr>
        </p:nvPicPr>
        <p:blipFill>
          <a:blip r:embed="rId2" cstate="print"/>
          <a:srcRect/>
          <a:stretch>
            <a:fillRect/>
          </a:stretch>
        </p:blipFill>
        <p:spPr>
          <a:xfrm>
            <a:off x="2081213" y="3941763"/>
            <a:ext cx="4979987" cy="2189162"/>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81F0847B-BCCE-4540-8483-FCE4AC42FE8A}" type="slidenum">
              <a:rPr lang="cs-CZ"/>
              <a:pPr>
                <a:defRPr/>
              </a:pPr>
              <a:t>59</a:t>
            </a:fld>
            <a:endParaRPr lang="cs-CZ"/>
          </a:p>
        </p:txBody>
      </p:sp>
      <p:sp>
        <p:nvSpPr>
          <p:cNvPr id="150530" name="Rectangle 2"/>
          <p:cNvSpPr>
            <a:spLocks noGrp="1" noChangeArrowheads="1"/>
          </p:cNvSpPr>
          <p:nvPr>
            <p:ph type="title"/>
          </p:nvPr>
        </p:nvSpPr>
        <p:spPr/>
        <p:txBody>
          <a:bodyPr>
            <a:normAutofit fontScale="90000"/>
          </a:bodyPr>
          <a:lstStyle/>
          <a:p>
            <a:pPr eaLnBrk="1" hangingPunct="1">
              <a:defRPr/>
            </a:pPr>
            <a:r>
              <a:rPr lang="cs-CZ" sz="4000" dirty="0" smtClean="0"/>
              <a:t>Lasery s rozprostřenou zpětnou vazbou (</a:t>
            </a:r>
            <a:r>
              <a:rPr lang="cs-CZ" sz="3200" b="1" i="1" dirty="0" err="1" smtClean="0"/>
              <a:t>D</a:t>
            </a:r>
            <a:r>
              <a:rPr lang="cs-CZ" sz="3200" i="1" dirty="0" err="1" smtClean="0"/>
              <a:t>istributed</a:t>
            </a:r>
            <a:r>
              <a:rPr lang="cs-CZ" sz="3200" i="1" dirty="0" smtClean="0"/>
              <a:t> </a:t>
            </a:r>
            <a:r>
              <a:rPr lang="cs-CZ" sz="3200" b="1" i="1" dirty="0" err="1" smtClean="0"/>
              <a:t>F</a:t>
            </a:r>
            <a:r>
              <a:rPr lang="cs-CZ" sz="3200" i="1" dirty="0" err="1" smtClean="0"/>
              <a:t>eed</a:t>
            </a:r>
            <a:r>
              <a:rPr lang="cs-CZ" sz="3200" i="1" dirty="0" smtClean="0"/>
              <a:t> </a:t>
            </a:r>
            <a:r>
              <a:rPr lang="cs-CZ" sz="3200" b="1" i="1" dirty="0" err="1" smtClean="0"/>
              <a:t>B</a:t>
            </a:r>
            <a:r>
              <a:rPr lang="cs-CZ" sz="3200" i="1" dirty="0" err="1" smtClean="0"/>
              <a:t>ack</a:t>
            </a:r>
            <a:r>
              <a:rPr lang="cs-CZ" sz="4000" dirty="0" smtClean="0"/>
              <a:t>)</a:t>
            </a:r>
          </a:p>
        </p:txBody>
      </p:sp>
      <p:sp>
        <p:nvSpPr>
          <p:cNvPr id="150532" name="Rectangle 4"/>
          <p:cNvSpPr>
            <a:spLocks noGrp="1" noChangeArrowheads="1"/>
          </p:cNvSpPr>
          <p:nvPr>
            <p:ph type="body" sz="half" idx="1"/>
          </p:nvPr>
        </p:nvSpPr>
        <p:spPr>
          <a:xfrm>
            <a:off x="457200" y="1600200"/>
            <a:ext cx="3898776" cy="4530725"/>
          </a:xfrm>
        </p:spPr>
        <p:txBody>
          <a:bodyPr/>
          <a:lstStyle/>
          <a:p>
            <a:pPr eaLnBrk="1" hangingPunct="1">
              <a:lnSpc>
                <a:spcPct val="80000"/>
              </a:lnSpc>
              <a:defRPr/>
            </a:pPr>
            <a:r>
              <a:rPr lang="cs-CZ" sz="2000" dirty="0" smtClean="0"/>
              <a:t>U tohoto typu laseru je rezonátor realizován bez zrcadel pomocí prostorových periodických struktur (</a:t>
            </a:r>
            <a:r>
              <a:rPr lang="cs-CZ" sz="2000" i="1" dirty="0" smtClean="0"/>
              <a:t>difrakčních mřížek</a:t>
            </a:r>
            <a:r>
              <a:rPr lang="cs-CZ" sz="2000" dirty="0" smtClean="0"/>
              <a:t>). Funkce je založena na periodické změně indexu lomu ve směru šíření. Zpětná vazba vzniká trvalým navázáním šířící se vlny do opačného směru </a:t>
            </a:r>
            <a:r>
              <a:rPr lang="cs-CZ" sz="2000" i="1" dirty="0" err="1" smtClean="0"/>
              <a:t>Braggovským</a:t>
            </a:r>
            <a:r>
              <a:rPr lang="cs-CZ" sz="2000" i="1" dirty="0" smtClean="0"/>
              <a:t> rozptylem. </a:t>
            </a:r>
            <a:r>
              <a:rPr lang="cs-CZ" sz="2000" dirty="0" smtClean="0"/>
              <a:t>Mřížka se vytváří leptáním přímo na povrchu aktivní vrstvy. Tyto lasery jsou označovány jako </a:t>
            </a:r>
            <a:r>
              <a:rPr lang="cs-CZ" sz="2000" b="1" dirty="0" smtClean="0"/>
              <a:t>DFB</a:t>
            </a:r>
            <a:r>
              <a:rPr lang="cs-CZ" sz="2000" dirty="0" smtClean="0"/>
              <a:t> </a:t>
            </a:r>
          </a:p>
        </p:txBody>
      </p:sp>
      <p:pic>
        <p:nvPicPr>
          <p:cNvPr id="74759" name="Picture 7" descr="Image9"/>
          <p:cNvPicPr>
            <a:picLocks noGrp="1" noChangeAspect="1" noChangeArrowheads="1"/>
          </p:cNvPicPr>
          <p:nvPr>
            <p:ph sz="half" idx="2"/>
          </p:nvPr>
        </p:nvPicPr>
        <p:blipFill>
          <a:blip r:embed="rId2" cstate="print"/>
          <a:srcRect/>
          <a:stretch>
            <a:fillRect/>
          </a:stretch>
        </p:blipFill>
        <p:spPr>
          <a:xfrm>
            <a:off x="4427984" y="2852936"/>
            <a:ext cx="4019550" cy="200025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Rubínový laser</a:t>
            </a:r>
            <a:endParaRPr lang="cs-CZ" dirty="0"/>
          </a:p>
        </p:txBody>
      </p:sp>
      <p:sp>
        <p:nvSpPr>
          <p:cNvPr id="9" name="Zástupný symbol pro obsah 8"/>
          <p:cNvSpPr>
            <a:spLocks noGrp="1"/>
          </p:cNvSpPr>
          <p:nvPr>
            <p:ph sz="quarter" idx="1"/>
          </p:nvPr>
        </p:nvSpPr>
        <p:spPr/>
        <p:txBody>
          <a:bodyPr/>
          <a:lstStyle/>
          <a:p>
            <a:r>
              <a:rPr lang="cs-CZ" dirty="0" smtClean="0"/>
              <a:t>Konstrukční uspořádání rubínového laseru</a:t>
            </a:r>
          </a:p>
          <a:p>
            <a:endParaRPr lang="cs-CZ" dirty="0"/>
          </a:p>
        </p:txBody>
      </p:sp>
      <p:sp>
        <p:nvSpPr>
          <p:cNvPr id="3" name="Zástupný symbol pro datum 2"/>
          <p:cNvSpPr>
            <a:spLocks noGrp="1"/>
          </p:cNvSpPr>
          <p:nvPr>
            <p:ph type="dt" sz="half" idx="14"/>
          </p:nvPr>
        </p:nvSpPr>
        <p:spPr/>
        <p:txBody>
          <a:bodyPr/>
          <a:lstStyle/>
          <a:p>
            <a:r>
              <a:rPr lang="cs-CZ" smtClean="0"/>
              <a:t>2010</a:t>
            </a:r>
            <a:endParaRPr lang="cs-CZ"/>
          </a:p>
        </p:txBody>
      </p:sp>
      <p:sp>
        <p:nvSpPr>
          <p:cNvPr id="5" name="Zástupný symbol pro číslo snímku 4"/>
          <p:cNvSpPr>
            <a:spLocks noGrp="1"/>
          </p:cNvSpPr>
          <p:nvPr>
            <p:ph type="sldNum" sz="quarter" idx="15"/>
          </p:nvPr>
        </p:nvSpPr>
        <p:spPr/>
        <p:txBody>
          <a:bodyPr/>
          <a:lstStyle/>
          <a:p>
            <a:fld id="{A229F504-3BAF-467C-8F21-334C0A71552D}" type="slidenum">
              <a:rPr lang="cs-CZ" smtClean="0"/>
              <a:pPr/>
              <a:t>6</a:t>
            </a:fld>
            <a:endParaRPr lang="cs-CZ"/>
          </a:p>
        </p:txBody>
      </p:sp>
      <p:sp>
        <p:nvSpPr>
          <p:cNvPr id="4" name="Zástupný symbol pro zápatí 3"/>
          <p:cNvSpPr>
            <a:spLocks noGrp="1"/>
          </p:cNvSpPr>
          <p:nvPr>
            <p:ph type="ftr" sz="quarter" idx="16"/>
          </p:nvPr>
        </p:nvSpPr>
        <p:spPr/>
        <p:txBody>
          <a:bodyPr/>
          <a:lstStyle/>
          <a:p>
            <a:r>
              <a:rPr lang="cs-CZ" smtClean="0"/>
              <a:t>prof. Otruba</a:t>
            </a:r>
            <a:endParaRPr lang="cs-CZ"/>
          </a:p>
        </p:txBody>
      </p:sp>
      <p:pic>
        <p:nvPicPr>
          <p:cNvPr id="10" name="Picture 2"/>
          <p:cNvPicPr>
            <a:picLocks noChangeAspect="1" noChangeArrowheads="1"/>
          </p:cNvPicPr>
          <p:nvPr/>
        </p:nvPicPr>
        <p:blipFill>
          <a:blip r:embed="rId2" cstate="print">
            <a:duotone>
              <a:prstClr val="black"/>
              <a:srgbClr val="D9C3A5">
                <a:tint val="50000"/>
                <a:satMod val="180000"/>
              </a:srgbClr>
            </a:duotone>
            <a:lum contrast="10000"/>
          </a:blip>
          <a:srcRect/>
          <a:stretch>
            <a:fillRect/>
          </a:stretch>
        </p:blipFill>
        <p:spPr bwMode="auto">
          <a:xfrm>
            <a:off x="1043610" y="2196849"/>
            <a:ext cx="6122367" cy="3911851"/>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5"/>
          <p:cNvSpPr>
            <a:spLocks noGrp="1"/>
          </p:cNvSpPr>
          <p:nvPr>
            <p:ph type="dt" sz="quarter" idx="10"/>
          </p:nvPr>
        </p:nvSpPr>
        <p:spPr/>
        <p:txBody>
          <a:bodyPr/>
          <a:lstStyle/>
          <a:p>
            <a:pPr>
              <a:defRPr/>
            </a:pPr>
            <a:r>
              <a:rPr lang="cs-CZ" smtClean="0"/>
              <a:t>2010</a:t>
            </a:r>
            <a:endParaRPr lang="cs-CZ"/>
          </a:p>
        </p:txBody>
      </p:sp>
      <p:sp>
        <p:nvSpPr>
          <p:cNvPr id="7" name="Zástupný symbol pro zápatí 6"/>
          <p:cNvSpPr>
            <a:spLocks noGrp="1"/>
          </p:cNvSpPr>
          <p:nvPr>
            <p:ph type="ftr" sz="quarter" idx="11"/>
          </p:nvPr>
        </p:nvSpPr>
        <p:spPr/>
        <p:txBody>
          <a:bodyPr/>
          <a:lstStyle/>
          <a:p>
            <a:pPr>
              <a:defRPr/>
            </a:pPr>
            <a:r>
              <a:rPr lang="cs-CZ" smtClean="0"/>
              <a:t>prof. Otruba</a:t>
            </a:r>
            <a:endParaRPr lang="cs-CZ"/>
          </a:p>
        </p:txBody>
      </p:sp>
      <p:sp>
        <p:nvSpPr>
          <p:cNvPr id="8" name="Zástupný symbol pro číslo snímku 7"/>
          <p:cNvSpPr>
            <a:spLocks noGrp="1"/>
          </p:cNvSpPr>
          <p:nvPr>
            <p:ph type="sldNum" sz="quarter" idx="12"/>
          </p:nvPr>
        </p:nvSpPr>
        <p:spPr/>
        <p:txBody>
          <a:bodyPr/>
          <a:lstStyle/>
          <a:p>
            <a:pPr>
              <a:defRPr/>
            </a:pPr>
            <a:fld id="{DB92AA85-F972-49A7-A46F-C30F1D01953B}" type="slidenum">
              <a:rPr lang="cs-CZ"/>
              <a:pPr>
                <a:defRPr/>
              </a:pPr>
              <a:t>60</a:t>
            </a:fld>
            <a:endParaRPr lang="cs-CZ"/>
          </a:p>
        </p:txBody>
      </p:sp>
      <p:sp>
        <p:nvSpPr>
          <p:cNvPr id="154626" name="Rectangle 2"/>
          <p:cNvSpPr>
            <a:spLocks noGrp="1" noChangeArrowheads="1"/>
          </p:cNvSpPr>
          <p:nvPr>
            <p:ph type="title"/>
          </p:nvPr>
        </p:nvSpPr>
        <p:spPr/>
        <p:txBody>
          <a:bodyPr>
            <a:normAutofit fontScale="90000"/>
          </a:bodyPr>
          <a:lstStyle/>
          <a:p>
            <a:pPr eaLnBrk="1" hangingPunct="1">
              <a:defRPr/>
            </a:pPr>
            <a:r>
              <a:rPr lang="cs-CZ" sz="4000" dirty="0" smtClean="0"/>
              <a:t>Lasery s rozloženým </a:t>
            </a:r>
            <a:r>
              <a:rPr lang="cs-CZ" sz="4000" dirty="0" err="1" smtClean="0"/>
              <a:t>Braggovým</a:t>
            </a:r>
            <a:r>
              <a:rPr lang="cs-CZ" sz="4000" dirty="0" smtClean="0"/>
              <a:t> zrcadlem </a:t>
            </a:r>
            <a:r>
              <a:rPr lang="cs-CZ" sz="3200" b="1" dirty="0" smtClean="0"/>
              <a:t>(</a:t>
            </a:r>
            <a:r>
              <a:rPr lang="cs-CZ" sz="3200" i="1" dirty="0" err="1" smtClean="0"/>
              <a:t>Distributed</a:t>
            </a:r>
            <a:r>
              <a:rPr lang="cs-CZ" sz="3200" i="1" dirty="0" smtClean="0"/>
              <a:t> </a:t>
            </a:r>
            <a:r>
              <a:rPr lang="cs-CZ" sz="3200" i="1" dirty="0" err="1" smtClean="0"/>
              <a:t>Bragg</a:t>
            </a:r>
            <a:r>
              <a:rPr lang="cs-CZ" sz="3200" i="1" dirty="0" smtClean="0"/>
              <a:t> </a:t>
            </a:r>
            <a:r>
              <a:rPr lang="cs-CZ" sz="3200" i="1" dirty="0" err="1" smtClean="0"/>
              <a:t>Reflector</a:t>
            </a:r>
            <a:r>
              <a:rPr lang="cs-CZ" sz="3200" dirty="0" smtClean="0"/>
              <a:t>).</a:t>
            </a:r>
            <a:r>
              <a:rPr lang="cs-CZ" sz="4000" dirty="0" smtClean="0"/>
              <a:t> </a:t>
            </a:r>
          </a:p>
        </p:txBody>
      </p:sp>
      <p:sp>
        <p:nvSpPr>
          <p:cNvPr id="154630" name="Rectangle 6"/>
          <p:cNvSpPr>
            <a:spLocks noGrp="1" noChangeArrowheads="1"/>
          </p:cNvSpPr>
          <p:nvPr>
            <p:ph type="body" sz="half" idx="1"/>
          </p:nvPr>
        </p:nvSpPr>
        <p:spPr>
          <a:xfrm>
            <a:off x="242888" y="1600200"/>
            <a:ext cx="4252912" cy="4530725"/>
          </a:xfrm>
        </p:spPr>
        <p:txBody>
          <a:bodyPr/>
          <a:lstStyle/>
          <a:p>
            <a:pPr eaLnBrk="1" hangingPunct="1">
              <a:lnSpc>
                <a:spcPct val="90000"/>
              </a:lnSpc>
              <a:defRPr/>
            </a:pPr>
            <a:r>
              <a:rPr lang="cs-CZ" sz="2400" dirty="0" smtClean="0"/>
              <a:t>Generace optického záření a zpětná vazba (opět pomocí optické mřížky) se uskutečňují v samostatných částech struktury. Užívají se dva typy konstrukce, s jedním nebo se dvěma </a:t>
            </a:r>
            <a:r>
              <a:rPr lang="cs-CZ" sz="2400" dirty="0" err="1" smtClean="0"/>
              <a:t>Braggovými</a:t>
            </a:r>
            <a:r>
              <a:rPr lang="cs-CZ" sz="2400" dirty="0" smtClean="0"/>
              <a:t> zrcadly. V běžné praxi se </a:t>
            </a:r>
            <a:r>
              <a:rPr lang="cs-CZ" sz="2400" dirty="0" err="1" smtClean="0"/>
              <a:t>časteji</a:t>
            </a:r>
            <a:r>
              <a:rPr lang="cs-CZ" sz="2400" dirty="0" smtClean="0"/>
              <a:t> užívá typ se dvěma </a:t>
            </a:r>
            <a:r>
              <a:rPr lang="cs-CZ" sz="2400" dirty="0" err="1" smtClean="0"/>
              <a:t>Braggovými</a:t>
            </a:r>
            <a:r>
              <a:rPr lang="cs-CZ" sz="2400" dirty="0" smtClean="0"/>
              <a:t> zrcadly na koncích vlnovodu </a:t>
            </a:r>
          </a:p>
        </p:txBody>
      </p:sp>
      <p:pic>
        <p:nvPicPr>
          <p:cNvPr id="75783" name="Picture 9" descr="Image10"/>
          <p:cNvPicPr>
            <a:picLocks noGrp="1" noChangeAspect="1" noChangeArrowheads="1"/>
          </p:cNvPicPr>
          <p:nvPr>
            <p:ph sz="quarter" idx="2"/>
          </p:nvPr>
        </p:nvPicPr>
        <p:blipFill>
          <a:blip r:embed="rId2" cstate="print"/>
          <a:srcRect/>
          <a:stretch>
            <a:fillRect/>
          </a:stretch>
        </p:blipFill>
        <p:spPr>
          <a:xfrm>
            <a:off x="4355976" y="1700808"/>
            <a:ext cx="3924300" cy="1990725"/>
          </a:xfrm>
        </p:spPr>
      </p:pic>
      <p:pic>
        <p:nvPicPr>
          <p:cNvPr id="75784" name="Picture 10" descr="Image10a"/>
          <p:cNvPicPr>
            <a:picLocks noGrp="1" noChangeAspect="1" noChangeArrowheads="1"/>
          </p:cNvPicPr>
          <p:nvPr>
            <p:ph sz="quarter" idx="3"/>
          </p:nvPr>
        </p:nvPicPr>
        <p:blipFill>
          <a:blip r:embed="rId3" cstate="print"/>
          <a:srcRect/>
          <a:stretch>
            <a:fillRect/>
          </a:stretch>
        </p:blipFill>
        <p:spPr>
          <a:xfrm>
            <a:off x="4355976" y="3717032"/>
            <a:ext cx="3962400" cy="2019300"/>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5261E75B-3872-4998-9AC8-581D13E0814B}" type="slidenum">
              <a:rPr lang="cs-CZ"/>
              <a:pPr>
                <a:defRPr/>
              </a:pPr>
              <a:t>61</a:t>
            </a:fld>
            <a:endParaRPr lang="cs-CZ"/>
          </a:p>
        </p:txBody>
      </p:sp>
      <p:sp>
        <p:nvSpPr>
          <p:cNvPr id="144386" name="Rectangle 2"/>
          <p:cNvSpPr>
            <a:spLocks noGrp="1" noChangeArrowheads="1"/>
          </p:cNvSpPr>
          <p:nvPr>
            <p:ph type="title"/>
          </p:nvPr>
        </p:nvSpPr>
        <p:spPr/>
        <p:txBody>
          <a:bodyPr/>
          <a:lstStyle/>
          <a:p>
            <a:pPr eaLnBrk="1" hangingPunct="1">
              <a:defRPr/>
            </a:pPr>
            <a:r>
              <a:rPr lang="cs-CZ" dirty="0" smtClean="0"/>
              <a:t>Spektrum laserových diod</a:t>
            </a:r>
          </a:p>
        </p:txBody>
      </p:sp>
      <p:pic>
        <p:nvPicPr>
          <p:cNvPr id="76806" name="Picture 7" descr="FPspektrum"/>
          <p:cNvPicPr>
            <a:picLocks noGrp="1" noChangeAspect="1" noChangeArrowheads="1"/>
          </p:cNvPicPr>
          <p:nvPr>
            <p:ph sz="half" idx="1"/>
          </p:nvPr>
        </p:nvPicPr>
        <p:blipFill>
          <a:blip r:embed="rId2" cstate="print"/>
          <a:srcRect/>
          <a:stretch>
            <a:fillRect/>
          </a:stretch>
        </p:blipFill>
        <p:spPr>
          <a:xfrm>
            <a:off x="251520" y="1916832"/>
            <a:ext cx="4214242" cy="3713163"/>
          </a:xfrm>
        </p:spPr>
      </p:pic>
      <p:pic>
        <p:nvPicPr>
          <p:cNvPr id="76807" name="Picture 8" descr="DFBspektrum"/>
          <p:cNvPicPr>
            <a:picLocks noGrp="1" noChangeAspect="1" noChangeArrowheads="1"/>
          </p:cNvPicPr>
          <p:nvPr>
            <p:ph sz="half" idx="2"/>
          </p:nvPr>
        </p:nvPicPr>
        <p:blipFill>
          <a:blip r:embed="rId3" cstate="print"/>
          <a:srcRect/>
          <a:stretch>
            <a:fillRect/>
          </a:stretch>
        </p:blipFill>
        <p:spPr>
          <a:xfrm>
            <a:off x="4499992" y="1844824"/>
            <a:ext cx="3960440" cy="3733800"/>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17D0F02F-1809-48D6-957C-DD8BACD5A902}" type="slidenum">
              <a:rPr lang="cs-CZ"/>
              <a:pPr>
                <a:defRPr/>
              </a:pPr>
              <a:t>62</a:t>
            </a:fld>
            <a:endParaRPr lang="cs-CZ"/>
          </a:p>
        </p:txBody>
      </p:sp>
      <p:sp>
        <p:nvSpPr>
          <p:cNvPr id="157698" name="Rectangle 2"/>
          <p:cNvSpPr>
            <a:spLocks noGrp="1" noChangeArrowheads="1"/>
          </p:cNvSpPr>
          <p:nvPr>
            <p:ph type="title"/>
          </p:nvPr>
        </p:nvSpPr>
        <p:spPr/>
        <p:txBody>
          <a:bodyPr/>
          <a:lstStyle/>
          <a:p>
            <a:pPr eaLnBrk="1" hangingPunct="1">
              <a:defRPr/>
            </a:pPr>
            <a:r>
              <a:rPr lang="cs-CZ" dirty="0" smtClean="0"/>
              <a:t>Hranově vyzařující lasery </a:t>
            </a:r>
          </a:p>
        </p:txBody>
      </p:sp>
      <p:sp>
        <p:nvSpPr>
          <p:cNvPr id="157700" name="Rectangle 4"/>
          <p:cNvSpPr>
            <a:spLocks noGrp="1" noChangeArrowheads="1"/>
          </p:cNvSpPr>
          <p:nvPr>
            <p:ph type="body" sz="half" idx="1"/>
          </p:nvPr>
        </p:nvSpPr>
        <p:spPr/>
        <p:txBody>
          <a:bodyPr/>
          <a:lstStyle/>
          <a:p>
            <a:pPr eaLnBrk="1" hangingPunct="1">
              <a:defRPr/>
            </a:pPr>
            <a:r>
              <a:rPr lang="cs-CZ" sz="2800" dirty="0" smtClean="0"/>
              <a:t>Tento typ (</a:t>
            </a:r>
            <a:r>
              <a:rPr lang="cs-CZ" sz="2800" dirty="0" err="1" smtClean="0"/>
              <a:t>Edge</a:t>
            </a:r>
            <a:r>
              <a:rPr lang="cs-CZ" sz="2800" dirty="0" smtClean="0"/>
              <a:t> </a:t>
            </a:r>
            <a:r>
              <a:rPr lang="cs-CZ" sz="2800" dirty="0" err="1" smtClean="0"/>
              <a:t>Emiting</a:t>
            </a:r>
            <a:r>
              <a:rPr lang="cs-CZ" sz="2800" dirty="0" smtClean="0"/>
              <a:t> </a:t>
            </a:r>
            <a:r>
              <a:rPr lang="cs-CZ" sz="2800" dirty="0" err="1" smtClean="0"/>
              <a:t>Lasers</a:t>
            </a:r>
            <a:r>
              <a:rPr lang="cs-CZ" sz="2800" dirty="0" smtClean="0"/>
              <a:t> - EEL) vysílá záření z hrany přechodu. Ve výrobě i aplikacích laserových diod zatím převládá</a:t>
            </a:r>
          </a:p>
        </p:txBody>
      </p:sp>
      <p:pic>
        <p:nvPicPr>
          <p:cNvPr id="77831" name="Picture 6" descr="D33-Ty1"/>
          <p:cNvPicPr>
            <a:picLocks noGrp="1" noChangeAspect="1" noChangeArrowheads="1"/>
          </p:cNvPicPr>
          <p:nvPr>
            <p:ph sz="half" idx="2"/>
          </p:nvPr>
        </p:nvPicPr>
        <p:blipFill>
          <a:blip r:embed="rId2" cstate="print"/>
          <a:srcRect r="44086"/>
          <a:stretch>
            <a:fillRect/>
          </a:stretch>
        </p:blipFill>
        <p:spPr>
          <a:xfrm>
            <a:off x="4648200" y="1778000"/>
            <a:ext cx="3660775" cy="3802063"/>
          </a:xfr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1E8ED6F8-A3FF-41EE-AB32-DBA69CF6800D}" type="slidenum">
              <a:rPr lang="cs-CZ"/>
              <a:pPr>
                <a:defRPr/>
              </a:pPr>
              <a:t>63</a:t>
            </a:fld>
            <a:endParaRPr lang="cs-CZ"/>
          </a:p>
        </p:txBody>
      </p:sp>
      <p:sp>
        <p:nvSpPr>
          <p:cNvPr id="159746" name="Rectangle 2"/>
          <p:cNvSpPr>
            <a:spLocks noGrp="1" noChangeArrowheads="1"/>
          </p:cNvSpPr>
          <p:nvPr>
            <p:ph type="title"/>
          </p:nvPr>
        </p:nvSpPr>
        <p:spPr/>
        <p:txBody>
          <a:bodyPr/>
          <a:lstStyle/>
          <a:p>
            <a:pPr eaLnBrk="1" hangingPunct="1">
              <a:defRPr/>
            </a:pPr>
            <a:r>
              <a:rPr lang="cs-CZ" dirty="0" smtClean="0"/>
              <a:t>Plošně vyzařující lasery </a:t>
            </a:r>
          </a:p>
        </p:txBody>
      </p:sp>
      <p:sp>
        <p:nvSpPr>
          <p:cNvPr id="159748" name="Rectangle 4"/>
          <p:cNvSpPr>
            <a:spLocks noGrp="1" noChangeArrowheads="1"/>
          </p:cNvSpPr>
          <p:nvPr>
            <p:ph type="body" sz="half" idx="1"/>
          </p:nvPr>
        </p:nvSpPr>
        <p:spPr/>
        <p:txBody>
          <a:bodyPr/>
          <a:lstStyle/>
          <a:p>
            <a:pPr eaLnBrk="1" hangingPunct="1">
              <a:defRPr/>
            </a:pPr>
            <a:r>
              <a:rPr lang="cs-CZ" sz="2400" dirty="0" smtClean="0"/>
              <a:t>VCSEL (</a:t>
            </a:r>
            <a:r>
              <a:rPr lang="cs-CZ" sz="2400" dirty="0" err="1" smtClean="0"/>
              <a:t>Vertical</a:t>
            </a:r>
            <a:r>
              <a:rPr lang="cs-CZ" sz="2400" dirty="0" smtClean="0"/>
              <a:t> </a:t>
            </a:r>
            <a:r>
              <a:rPr lang="cs-CZ" sz="2400" dirty="0" err="1" smtClean="0"/>
              <a:t>Cavity</a:t>
            </a:r>
            <a:r>
              <a:rPr lang="cs-CZ" sz="2400" dirty="0" smtClean="0"/>
              <a:t> </a:t>
            </a:r>
            <a:r>
              <a:rPr lang="cs-CZ" sz="2400" dirty="0" err="1" smtClean="0"/>
              <a:t>Surface</a:t>
            </a:r>
            <a:r>
              <a:rPr lang="cs-CZ" sz="2400" dirty="0" smtClean="0"/>
              <a:t> </a:t>
            </a:r>
            <a:r>
              <a:rPr lang="cs-CZ" sz="2400" dirty="0" err="1" smtClean="0"/>
              <a:t>Emiting</a:t>
            </a:r>
            <a:r>
              <a:rPr lang="cs-CZ" sz="2400" dirty="0" smtClean="0"/>
              <a:t> </a:t>
            </a:r>
            <a:r>
              <a:rPr lang="cs-CZ" sz="2400" dirty="0" err="1" smtClean="0"/>
              <a:t>Lasers</a:t>
            </a:r>
            <a:r>
              <a:rPr lang="cs-CZ" sz="2400" dirty="0" smtClean="0"/>
              <a:t>) emitují záření z plochy součástky rovnoběžné s rovinou přechodu. Záření emitované z plochy je pohlceno substrátem a ztraceno nebo, což je výhodnější, se odráží od kovového kontaktu </a:t>
            </a:r>
          </a:p>
        </p:txBody>
      </p:sp>
      <p:pic>
        <p:nvPicPr>
          <p:cNvPr id="78855" name="Picture 6" descr="D33-Ty2"/>
          <p:cNvPicPr>
            <a:picLocks noGrp="1" noChangeAspect="1" noChangeArrowheads="1"/>
          </p:cNvPicPr>
          <p:nvPr>
            <p:ph sz="half" idx="2"/>
          </p:nvPr>
        </p:nvPicPr>
        <p:blipFill>
          <a:blip r:embed="rId2" cstate="print"/>
          <a:srcRect/>
          <a:stretch>
            <a:fillRect/>
          </a:stretch>
        </p:blipFill>
        <p:spPr>
          <a:xfrm>
            <a:off x="4427984" y="2348880"/>
            <a:ext cx="4038600" cy="2921000"/>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4AA2A5E1-3B7B-46DB-AC09-327EEB6125C8}" type="slidenum">
              <a:rPr lang="cs-CZ"/>
              <a:pPr>
                <a:defRPr/>
              </a:pPr>
              <a:t>64</a:t>
            </a:fld>
            <a:endParaRPr lang="cs-CZ"/>
          </a:p>
        </p:txBody>
      </p:sp>
      <p:sp>
        <p:nvSpPr>
          <p:cNvPr id="125954" name="Rectangle 2"/>
          <p:cNvSpPr>
            <a:spLocks noGrp="1" noChangeArrowheads="1"/>
          </p:cNvSpPr>
          <p:nvPr>
            <p:ph type="title"/>
          </p:nvPr>
        </p:nvSpPr>
        <p:spPr/>
        <p:txBody>
          <a:bodyPr/>
          <a:lstStyle/>
          <a:p>
            <a:pPr eaLnBrk="1" hangingPunct="1">
              <a:defRPr/>
            </a:pPr>
            <a:r>
              <a:rPr lang="cs-CZ" dirty="0" smtClean="0"/>
              <a:t>Frekvenční konverze</a:t>
            </a:r>
          </a:p>
        </p:txBody>
      </p:sp>
      <p:sp>
        <p:nvSpPr>
          <p:cNvPr id="125956" name="Rectangle 4"/>
          <p:cNvSpPr>
            <a:spLocks noGrp="1" noChangeArrowheads="1"/>
          </p:cNvSpPr>
          <p:nvPr>
            <p:ph type="body" sz="half" idx="1"/>
          </p:nvPr>
        </p:nvSpPr>
        <p:spPr>
          <a:xfrm>
            <a:off x="457200" y="1454150"/>
            <a:ext cx="8229600" cy="2335213"/>
          </a:xfrm>
        </p:spPr>
        <p:txBody>
          <a:bodyPr/>
          <a:lstStyle/>
          <a:p>
            <a:pPr eaLnBrk="1" hangingPunct="1">
              <a:defRPr/>
            </a:pPr>
            <a:r>
              <a:rPr lang="cs-CZ" sz="2400" dirty="0" smtClean="0"/>
              <a:t>První možností je využít nelineárních jevů druhého (třetího) řádu. Intenzita záření druhé harmonické je úměrná druhé mocnině koeficientu optické nelinearity a intenzity záření dopadající vlny, nepřímo úměrná čtvrté mocnině vlnové délky.</a:t>
            </a:r>
          </a:p>
        </p:txBody>
      </p:sp>
      <p:pic>
        <p:nvPicPr>
          <p:cNvPr id="37895" name="Picture 6" descr="doubler"/>
          <p:cNvPicPr>
            <a:picLocks noGrp="1" noChangeAspect="1" noChangeArrowheads="1"/>
          </p:cNvPicPr>
          <p:nvPr>
            <p:ph sz="half" idx="2"/>
          </p:nvPr>
        </p:nvPicPr>
        <p:blipFill>
          <a:blip r:embed="rId2" cstate="print">
            <a:lum contrast="12000"/>
          </a:blip>
          <a:srcRect b="18590"/>
          <a:stretch>
            <a:fillRect/>
          </a:stretch>
        </p:blipFill>
        <p:spPr>
          <a:xfrm>
            <a:off x="611560" y="3645024"/>
            <a:ext cx="7489825" cy="2498725"/>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Zástupný symbol pro datum 4"/>
          <p:cNvSpPr>
            <a:spLocks noGrp="1"/>
          </p:cNvSpPr>
          <p:nvPr>
            <p:ph type="dt" sz="quarter" idx="10"/>
          </p:nvPr>
        </p:nvSpPr>
        <p:spPr/>
        <p:txBody>
          <a:bodyPr/>
          <a:lstStyle/>
          <a:p>
            <a:pPr>
              <a:defRPr/>
            </a:pPr>
            <a:r>
              <a:rPr lang="cs-CZ" smtClean="0"/>
              <a:t>2010</a:t>
            </a:r>
            <a:endParaRPr lang="cs-CZ"/>
          </a:p>
        </p:txBody>
      </p:sp>
      <p:sp>
        <p:nvSpPr>
          <p:cNvPr id="54" name="Zástupný symbol pro zápatí 5"/>
          <p:cNvSpPr>
            <a:spLocks noGrp="1"/>
          </p:cNvSpPr>
          <p:nvPr>
            <p:ph type="ftr" sz="quarter" idx="11"/>
          </p:nvPr>
        </p:nvSpPr>
        <p:spPr/>
        <p:txBody>
          <a:bodyPr/>
          <a:lstStyle/>
          <a:p>
            <a:pPr>
              <a:defRPr/>
            </a:pPr>
            <a:r>
              <a:rPr lang="cs-CZ" smtClean="0"/>
              <a:t>prof. Otruba</a:t>
            </a:r>
            <a:endParaRPr lang="cs-CZ"/>
          </a:p>
        </p:txBody>
      </p:sp>
      <p:sp>
        <p:nvSpPr>
          <p:cNvPr id="55" name="Zástupný symbol pro číslo snímku 6"/>
          <p:cNvSpPr>
            <a:spLocks noGrp="1"/>
          </p:cNvSpPr>
          <p:nvPr>
            <p:ph type="sldNum" sz="quarter" idx="12"/>
          </p:nvPr>
        </p:nvSpPr>
        <p:spPr/>
        <p:txBody>
          <a:bodyPr/>
          <a:lstStyle/>
          <a:p>
            <a:pPr>
              <a:defRPr/>
            </a:pPr>
            <a:fld id="{42B449F1-D8D5-4B60-9B6B-E8F63E87CDEE}" type="slidenum">
              <a:rPr lang="cs-CZ"/>
              <a:pPr>
                <a:defRPr/>
              </a:pPr>
              <a:t>65</a:t>
            </a:fld>
            <a:endParaRPr lang="cs-CZ"/>
          </a:p>
        </p:txBody>
      </p:sp>
      <p:sp>
        <p:nvSpPr>
          <p:cNvPr id="131076" name="Rectangle 4"/>
          <p:cNvSpPr>
            <a:spLocks noGrp="1" noChangeArrowheads="1"/>
          </p:cNvSpPr>
          <p:nvPr>
            <p:ph type="title"/>
          </p:nvPr>
        </p:nvSpPr>
        <p:spPr>
          <a:xfrm>
            <a:off x="457200" y="277813"/>
            <a:ext cx="8229600" cy="846931"/>
          </a:xfrm>
        </p:spPr>
        <p:txBody>
          <a:bodyPr/>
          <a:lstStyle/>
          <a:p>
            <a:pPr eaLnBrk="1" hangingPunct="1">
              <a:defRPr/>
            </a:pPr>
            <a:r>
              <a:rPr lang="cs-CZ" dirty="0" smtClean="0"/>
              <a:t>Nelineární prostředí - krystaly</a:t>
            </a:r>
          </a:p>
        </p:txBody>
      </p:sp>
      <p:graphicFrame>
        <p:nvGraphicFramePr>
          <p:cNvPr id="131146" name="Group 74"/>
          <p:cNvGraphicFramePr>
            <a:graphicFrameLocks noGrp="1"/>
          </p:cNvGraphicFramePr>
          <p:nvPr>
            <p:ph sz="half" idx="2"/>
          </p:nvPr>
        </p:nvGraphicFramePr>
        <p:xfrm>
          <a:off x="179512" y="1196752"/>
          <a:ext cx="8061325" cy="4530728"/>
        </p:xfrm>
        <a:graphic>
          <a:graphicData uri="http://schemas.openxmlformats.org/drawingml/2006/table">
            <a:tbl>
              <a:tblPr/>
              <a:tblGrid>
                <a:gridCol w="5237163"/>
                <a:gridCol w="1484312"/>
                <a:gridCol w="1339850"/>
              </a:tblGrid>
              <a:tr h="411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rgbClr val="0070C0"/>
                          </a:solidFill>
                          <a:effectLst/>
                          <a:latin typeface="Verdana" pitchFamily="34" charset="0"/>
                        </a:rPr>
                        <a:t>krystal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l-GR" sz="2000" b="0" i="0" u="none" strike="noStrike" cap="none" normalizeH="0" baseline="0" dirty="0" smtClean="0">
                          <a:ln>
                            <a:noFill/>
                          </a:ln>
                          <a:solidFill>
                            <a:srgbClr val="0070C0"/>
                          </a:solidFill>
                          <a:effectLst/>
                          <a:latin typeface="Verdana" pitchFamily="34" charset="0"/>
                        </a:rPr>
                        <a:t>Δλ</a:t>
                      </a:r>
                      <a:r>
                        <a:rPr kumimoji="0" lang="cs-CZ" sz="2000" b="0" i="0" u="none" strike="noStrike" cap="none" normalizeH="0" baseline="0" dirty="0" smtClean="0">
                          <a:ln>
                            <a:noFill/>
                          </a:ln>
                          <a:solidFill>
                            <a:srgbClr val="0070C0"/>
                          </a:solidFill>
                          <a:effectLst/>
                          <a:latin typeface="Verdana" pitchFamily="34" charset="0"/>
                        </a:rPr>
                        <a:t> (</a:t>
                      </a:r>
                      <a:r>
                        <a:rPr kumimoji="0" lang="el-GR" sz="2000" b="0" i="0" u="none" strike="noStrike" cap="none" normalizeH="0" baseline="0" dirty="0" smtClean="0">
                          <a:ln>
                            <a:noFill/>
                          </a:ln>
                          <a:solidFill>
                            <a:srgbClr val="0070C0"/>
                          </a:solidFill>
                          <a:effectLst/>
                          <a:latin typeface="Verdana" pitchFamily="34" charset="0"/>
                        </a:rPr>
                        <a:t>μ</a:t>
                      </a:r>
                      <a:r>
                        <a:rPr kumimoji="0" lang="cs-CZ" sz="2000" b="0" i="0" u="none" strike="noStrike" cap="none" normalizeH="0" baseline="0" dirty="0" smtClean="0">
                          <a:ln>
                            <a:noFill/>
                          </a:ln>
                          <a:solidFill>
                            <a:srgbClr val="0070C0"/>
                          </a:solidFill>
                          <a:effectLst/>
                          <a:latin typeface="Verdana" pitchFamily="34" charset="0"/>
                        </a:rPr>
                        <a:t>m)</a:t>
                      </a:r>
                      <a:endParaRPr kumimoji="0" lang="el-GR" sz="2000" b="0" i="0" u="none" strike="noStrike" cap="none" normalizeH="0" baseline="0" dirty="0" smtClean="0">
                        <a:ln>
                          <a:noFill/>
                        </a:ln>
                        <a:solidFill>
                          <a:srgbClr val="0070C0"/>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rgbClr val="0070C0"/>
                          </a:solidFill>
                          <a:effectLst/>
                          <a:latin typeface="Verdana" pitchFamily="34" charset="0"/>
                        </a:rPr>
                        <a:t>MW/cm</a:t>
                      </a:r>
                      <a:r>
                        <a:rPr kumimoji="0" lang="cs-CZ" sz="2000" b="0" i="0" u="none" strike="noStrike" cap="none" normalizeH="0" baseline="30000" dirty="0" smtClean="0">
                          <a:ln>
                            <a:noFill/>
                          </a:ln>
                          <a:solidFill>
                            <a:srgbClr val="0070C0"/>
                          </a:solidFill>
                          <a:effectLst/>
                          <a:latin typeface="Verdana" pitchFamily="34"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KDP (</a:t>
                      </a:r>
                      <a:r>
                        <a:rPr kumimoji="0" lang="cs-CZ" sz="2000" b="0" i="0" u="none" strike="noStrike" cap="none" normalizeH="0" baseline="0" dirty="0" err="1" smtClean="0">
                          <a:ln>
                            <a:noFill/>
                          </a:ln>
                          <a:solidFill>
                            <a:schemeClr val="tx1"/>
                          </a:solidFill>
                          <a:effectLst/>
                          <a:latin typeface="Verdana" pitchFamily="34" charset="0"/>
                        </a:rPr>
                        <a:t>dihydrogenfosfát</a:t>
                      </a:r>
                      <a:r>
                        <a:rPr kumimoji="0" lang="cs-CZ" sz="2000" b="0" i="0" u="none" strike="noStrike" cap="none" normalizeH="0" baseline="0" dirty="0" smtClean="0">
                          <a:ln>
                            <a:noFill/>
                          </a:ln>
                          <a:solidFill>
                            <a:schemeClr val="tx1"/>
                          </a:solidFill>
                          <a:effectLst/>
                          <a:latin typeface="Verdana" pitchFamily="34" charset="0"/>
                        </a:rPr>
                        <a:t> draselný)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0,2-1,35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400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KDDP (</a:t>
                      </a:r>
                      <a:r>
                        <a:rPr kumimoji="0" lang="cs-CZ" sz="2000" b="0" i="0" u="none" strike="noStrike" cap="none" normalizeH="0" baseline="0" dirty="0" err="1" smtClean="0">
                          <a:ln>
                            <a:noFill/>
                          </a:ln>
                          <a:solidFill>
                            <a:schemeClr val="tx1"/>
                          </a:solidFill>
                          <a:effectLst/>
                          <a:latin typeface="Verdana" pitchFamily="34" charset="0"/>
                        </a:rPr>
                        <a:t>deuterovaný</a:t>
                      </a:r>
                      <a:r>
                        <a:rPr kumimoji="0" lang="cs-CZ" sz="2000" b="0" i="0" u="none" strike="noStrike" cap="none" normalizeH="0" baseline="0" dirty="0" smtClean="0">
                          <a:ln>
                            <a:noFill/>
                          </a:ln>
                          <a:solidFill>
                            <a:schemeClr val="tx1"/>
                          </a:solidFill>
                          <a:effectLst/>
                          <a:latin typeface="Verdana" pitchFamily="34" charset="0"/>
                        </a:rPr>
                        <a:t> KDP)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0,2-1,8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500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ADP (</a:t>
                      </a:r>
                      <a:r>
                        <a:rPr kumimoji="0" lang="cs-CZ" sz="2000" b="0" i="0" u="none" strike="noStrike" cap="none" normalizeH="0" baseline="0" dirty="0" err="1" smtClean="0">
                          <a:ln>
                            <a:noFill/>
                          </a:ln>
                          <a:solidFill>
                            <a:schemeClr val="tx1"/>
                          </a:solidFill>
                          <a:effectLst/>
                          <a:latin typeface="Verdana" pitchFamily="34" charset="0"/>
                        </a:rPr>
                        <a:t>dihydrogenfosfát</a:t>
                      </a:r>
                      <a:r>
                        <a:rPr kumimoji="0" lang="cs-CZ" sz="2000" b="0" i="0" u="none" strike="noStrike" cap="none" normalizeH="0" baseline="0" dirty="0" smtClean="0">
                          <a:ln>
                            <a:noFill/>
                          </a:ln>
                          <a:solidFill>
                            <a:schemeClr val="tx1"/>
                          </a:solidFill>
                          <a:effectLst/>
                          <a:latin typeface="Verdana" pitchFamily="34" charset="0"/>
                        </a:rPr>
                        <a:t> amonný)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0,2-1,2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500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RDP (</a:t>
                      </a:r>
                      <a:r>
                        <a:rPr kumimoji="0" lang="cs-CZ" sz="2000" b="0" i="0" u="none" strike="noStrike" cap="none" normalizeH="0" baseline="0" dirty="0" err="1" smtClean="0">
                          <a:ln>
                            <a:noFill/>
                          </a:ln>
                          <a:solidFill>
                            <a:schemeClr val="tx1"/>
                          </a:solidFill>
                          <a:effectLst/>
                          <a:latin typeface="Verdana" pitchFamily="34" charset="0"/>
                        </a:rPr>
                        <a:t>dihydrogenfosfát</a:t>
                      </a:r>
                      <a:r>
                        <a:rPr kumimoji="0" lang="cs-CZ" sz="2000" b="0" i="0" u="none" strike="noStrike" cap="none" normalizeH="0" baseline="0" dirty="0" smtClean="0">
                          <a:ln>
                            <a:noFill/>
                          </a:ln>
                          <a:solidFill>
                            <a:schemeClr val="tx1"/>
                          </a:solidFill>
                          <a:effectLst/>
                          <a:latin typeface="Verdana" pitchFamily="34" charset="0"/>
                        </a:rPr>
                        <a:t> rubidný)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0,2-1,5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300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CDA (</a:t>
                      </a:r>
                      <a:r>
                        <a:rPr kumimoji="0" lang="cs-CZ" sz="2000" b="0" i="0" u="none" strike="noStrike" cap="none" normalizeH="0" baseline="0" dirty="0" err="1" smtClean="0">
                          <a:ln>
                            <a:noFill/>
                          </a:ln>
                          <a:solidFill>
                            <a:schemeClr val="tx1"/>
                          </a:solidFill>
                          <a:effectLst/>
                          <a:latin typeface="Verdana" pitchFamily="34" charset="0"/>
                        </a:rPr>
                        <a:t>dihydrogenrsenát</a:t>
                      </a:r>
                      <a:r>
                        <a:rPr kumimoji="0" lang="cs-CZ" sz="2000" b="0" i="0" u="none" strike="noStrike" cap="none" normalizeH="0" baseline="0" dirty="0" smtClean="0">
                          <a:ln>
                            <a:noFill/>
                          </a:ln>
                          <a:solidFill>
                            <a:schemeClr val="tx1"/>
                          </a:solidFill>
                          <a:effectLst/>
                          <a:latin typeface="Verdana" pitchFamily="34" charset="0"/>
                        </a:rPr>
                        <a:t> </a:t>
                      </a:r>
                      <a:r>
                        <a:rPr kumimoji="0" lang="cs-CZ" sz="2000" b="0" i="0" u="none" strike="noStrike" cap="none" normalizeH="0" baseline="0" dirty="0" err="1" smtClean="0">
                          <a:ln>
                            <a:noFill/>
                          </a:ln>
                          <a:solidFill>
                            <a:schemeClr val="tx1"/>
                          </a:solidFill>
                          <a:effectLst/>
                          <a:latin typeface="Verdana" pitchFamily="34" charset="0"/>
                        </a:rPr>
                        <a:t>cesný</a:t>
                      </a:r>
                      <a:r>
                        <a:rPr kumimoji="0" lang="cs-CZ" sz="2000" b="0" i="0" u="none" strike="noStrike" cap="none" normalizeH="0" baseline="0" dirty="0" smtClean="0">
                          <a:ln>
                            <a:noFill/>
                          </a:ln>
                          <a:solidFill>
                            <a:schemeClr val="tx1"/>
                          </a:solidFill>
                          <a:effectLst/>
                          <a:latin typeface="Verdana"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0,26-1,6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500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LiIO</a:t>
                      </a:r>
                      <a:r>
                        <a:rPr kumimoji="0" lang="cs-CZ" sz="2000" b="0" i="0" u="none" strike="noStrike" cap="none" normalizeH="0" baseline="-25000" smtClean="0">
                          <a:ln>
                            <a:noFill/>
                          </a:ln>
                          <a:solidFill>
                            <a:schemeClr val="tx1"/>
                          </a:solidFill>
                          <a:effectLst/>
                          <a:latin typeface="Verdana" pitchFamily="34" charset="0"/>
                        </a:rPr>
                        <a:t>3</a:t>
                      </a:r>
                      <a:endParaRPr kumimoji="0" lang="cs-CZ" sz="2000" b="0" i="0" u="none" strike="noStrike" cap="none" normalizeH="0" baseline="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0,3-4,5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LiNbO</a:t>
                      </a:r>
                      <a:r>
                        <a:rPr kumimoji="0" lang="cs-CZ" sz="2000" b="0" i="0" u="none" strike="noStrike" cap="none" normalizeH="0" baseline="-25000" smtClean="0">
                          <a:ln>
                            <a:noFill/>
                          </a:ln>
                          <a:solidFill>
                            <a:schemeClr val="tx1"/>
                          </a:solidFill>
                          <a:effectLst/>
                          <a:latin typeface="Verdana" pitchFamily="34" charset="0"/>
                        </a:rPr>
                        <a:t>3</a:t>
                      </a:r>
                      <a:endParaRPr kumimoji="0" lang="cs-CZ" sz="2000" b="0" i="0" u="none" strike="noStrike" cap="none" normalizeH="0" baseline="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0,4-4,5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120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Ba</a:t>
                      </a:r>
                      <a:r>
                        <a:rPr kumimoji="0" lang="cs-CZ" sz="2000" b="0" i="0" u="none" strike="noStrike" cap="none" normalizeH="0" baseline="-25000" smtClean="0">
                          <a:ln>
                            <a:noFill/>
                          </a:ln>
                          <a:solidFill>
                            <a:schemeClr val="tx1"/>
                          </a:solidFill>
                          <a:effectLst/>
                          <a:latin typeface="Verdana" pitchFamily="34" charset="0"/>
                        </a:rPr>
                        <a:t>2</a:t>
                      </a:r>
                      <a:r>
                        <a:rPr kumimoji="0" lang="cs-CZ" sz="2000" b="0" i="0" u="none" strike="noStrike" cap="none" normalizeH="0" baseline="0" smtClean="0">
                          <a:ln>
                            <a:noFill/>
                          </a:ln>
                          <a:solidFill>
                            <a:schemeClr val="tx1"/>
                          </a:solidFill>
                          <a:effectLst/>
                          <a:latin typeface="Verdana" pitchFamily="34" charset="0"/>
                        </a:rPr>
                        <a:t>NaNb</a:t>
                      </a:r>
                      <a:r>
                        <a:rPr kumimoji="0" lang="cs-CZ" sz="2000" b="0" i="0" u="none" strike="noStrike" cap="none" normalizeH="0" baseline="-25000" smtClean="0">
                          <a:ln>
                            <a:noFill/>
                          </a:ln>
                          <a:solidFill>
                            <a:schemeClr val="tx1"/>
                          </a:solidFill>
                          <a:effectLst/>
                          <a:latin typeface="Verdana" pitchFamily="34" charset="0"/>
                        </a:rPr>
                        <a:t>5</a:t>
                      </a:r>
                      <a:r>
                        <a:rPr kumimoji="0" lang="cs-CZ" sz="2000" b="0" i="0" u="none" strike="noStrike" cap="none" normalizeH="0" baseline="0" smtClean="0">
                          <a:ln>
                            <a:noFill/>
                          </a:ln>
                          <a:solidFill>
                            <a:schemeClr val="tx1"/>
                          </a:solidFill>
                          <a:effectLst/>
                          <a:latin typeface="Verdana" pitchFamily="34" charset="0"/>
                        </a:rPr>
                        <a:t>O</a:t>
                      </a:r>
                      <a:r>
                        <a:rPr kumimoji="0" lang="cs-CZ" sz="2000" b="0" i="0" u="none" strike="noStrike" cap="none" normalizeH="0" baseline="-25000" smtClean="0">
                          <a:ln>
                            <a:noFill/>
                          </a:ln>
                          <a:solidFill>
                            <a:schemeClr val="tx1"/>
                          </a:solidFill>
                          <a:effectLst/>
                          <a:latin typeface="Verdana" pitchFamily="34" charset="0"/>
                        </a:rPr>
                        <a:t>15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0,38-5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HIO</a:t>
                      </a:r>
                      <a:r>
                        <a:rPr kumimoji="0" lang="cs-CZ" sz="2000" b="0" i="0" u="none" strike="noStrike" cap="none" normalizeH="0" baseline="-25000" smtClean="0">
                          <a:ln>
                            <a:noFill/>
                          </a:ln>
                          <a:solidFill>
                            <a:schemeClr val="tx1"/>
                          </a:solidFill>
                          <a:effectLst/>
                          <a:latin typeface="Verdana"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0,4-1,3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BBO (</a:t>
                      </a:r>
                      <a:r>
                        <a:rPr kumimoji="0" lang="el-GR" sz="2000" b="0" i="0" u="none" strike="noStrike" cap="none" normalizeH="0" baseline="0" smtClean="0">
                          <a:ln>
                            <a:noFill/>
                          </a:ln>
                          <a:solidFill>
                            <a:schemeClr val="tx1"/>
                          </a:solidFill>
                          <a:effectLst/>
                          <a:latin typeface="Verdana" pitchFamily="34" charset="0"/>
                        </a:rPr>
                        <a:t>β</a:t>
                      </a:r>
                      <a:r>
                        <a:rPr kumimoji="0" lang="cs-CZ" sz="2000" b="0" i="0" u="none" strike="noStrike" cap="none" normalizeH="0" baseline="0" smtClean="0">
                          <a:ln>
                            <a:noFill/>
                          </a:ln>
                          <a:solidFill>
                            <a:schemeClr val="tx1"/>
                          </a:solidFill>
                          <a:effectLst/>
                          <a:latin typeface="Verdana" pitchFamily="34" charset="0"/>
                        </a:rPr>
                        <a:t>-BaB</a:t>
                      </a:r>
                      <a:r>
                        <a:rPr kumimoji="0" lang="cs-CZ" sz="2000" b="0" i="0" u="none" strike="noStrike" cap="none" normalizeH="0" baseline="-25000" smtClean="0">
                          <a:ln>
                            <a:noFill/>
                          </a:ln>
                          <a:solidFill>
                            <a:schemeClr val="tx1"/>
                          </a:solidFill>
                          <a:effectLst/>
                          <a:latin typeface="Verdana" pitchFamily="34" charset="0"/>
                        </a:rPr>
                        <a:t>2</a:t>
                      </a:r>
                      <a:r>
                        <a:rPr kumimoji="0" lang="cs-CZ" sz="2000" b="0" i="0" u="none" strike="noStrike" cap="none" normalizeH="0" baseline="0" smtClean="0">
                          <a:ln>
                            <a:noFill/>
                          </a:ln>
                          <a:solidFill>
                            <a:schemeClr val="tx1"/>
                          </a:solidFill>
                          <a:effectLst/>
                          <a:latin typeface="Verdana" pitchFamily="34" charset="0"/>
                        </a:rPr>
                        <a:t>O</a:t>
                      </a:r>
                      <a:r>
                        <a:rPr kumimoji="0" lang="cs-CZ" sz="2000" b="0" i="0" u="none" strike="noStrike" cap="none" normalizeH="0" baseline="-25000" smtClean="0">
                          <a:ln>
                            <a:noFill/>
                          </a:ln>
                          <a:solidFill>
                            <a:schemeClr val="tx1"/>
                          </a:solidFill>
                          <a:effectLst/>
                          <a:latin typeface="Verdana" pitchFamily="34" charset="0"/>
                        </a:rPr>
                        <a:t>4</a:t>
                      </a:r>
                      <a:r>
                        <a:rPr kumimoji="0" lang="cs-CZ" sz="2000" b="0" i="0" u="none" strike="noStrike" cap="none" normalizeH="0" baseline="0" smtClean="0">
                          <a:ln>
                            <a:noFill/>
                          </a:ln>
                          <a:solidFill>
                            <a:schemeClr val="tx1"/>
                          </a:solidFill>
                          <a:effectLst/>
                          <a:latin typeface="Verdana" pitchFamily="34" charset="0"/>
                        </a:rPr>
                        <a:t>)</a:t>
                      </a:r>
                      <a:endParaRPr kumimoji="0" lang="el-GR" sz="2000" b="0" i="0" u="none" strike="noStrike" cap="none" normalizeH="0" baseline="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0,2-1,5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400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CC2297CF-B71E-47AA-8759-A01CB44B909C}" type="slidenum">
              <a:rPr lang="cs-CZ" smtClean="0"/>
              <a:pPr>
                <a:defRPr/>
              </a:pPr>
              <a:t>66</a:t>
            </a:fld>
            <a:endParaRPr lang="cs-CZ"/>
          </a:p>
        </p:txBody>
      </p:sp>
      <p:pic>
        <p:nvPicPr>
          <p:cNvPr id="9" name="Obráze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563" y="764704"/>
            <a:ext cx="7105566" cy="2095587"/>
          </a:xfrm>
          <a:prstGeom prst="rect">
            <a:avLst/>
          </a:prstGeom>
        </p:spPr>
      </p:pic>
      <p:pic>
        <p:nvPicPr>
          <p:cNvPr id="90114" name="Picture 2" descr="http://upload.wikimedia.org/wikipedia/commons/c/c8/Energy_level_scheme_of_SH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573016"/>
            <a:ext cx="2045607" cy="2630066"/>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912" y="4005064"/>
            <a:ext cx="2857500" cy="1428750"/>
          </a:xfrm>
          <a:prstGeom prst="rect">
            <a:avLst/>
          </a:prstGeom>
        </p:spPr>
      </p:pic>
      <p:sp>
        <p:nvSpPr>
          <p:cNvPr id="13" name="Rectangle 2"/>
          <p:cNvSpPr>
            <a:spLocks noGrp="1" noChangeArrowheads="1"/>
          </p:cNvSpPr>
          <p:nvPr>
            <p:ph type="title"/>
          </p:nvPr>
        </p:nvSpPr>
        <p:spPr>
          <a:xfrm>
            <a:off x="395536" y="260648"/>
            <a:ext cx="8229600" cy="652934"/>
          </a:xfrm>
        </p:spPr>
        <p:txBody>
          <a:bodyPr/>
          <a:lstStyle/>
          <a:p>
            <a:pPr eaLnBrk="1" hangingPunct="1">
              <a:defRPr/>
            </a:pPr>
            <a:r>
              <a:rPr lang="cs-CZ" dirty="0" smtClean="0"/>
              <a:t>Frekvenční konverze</a:t>
            </a:r>
          </a:p>
        </p:txBody>
      </p:sp>
      <p:sp>
        <p:nvSpPr>
          <p:cNvPr id="11" name="Obdélník 10"/>
          <p:cNvSpPr/>
          <p:nvPr/>
        </p:nvSpPr>
        <p:spPr>
          <a:xfrm>
            <a:off x="3351452" y="5418468"/>
            <a:ext cx="3884844" cy="769441"/>
          </a:xfrm>
          <a:prstGeom prst="rect">
            <a:avLst/>
          </a:prstGeom>
        </p:spPr>
        <p:txBody>
          <a:bodyPr wrap="square">
            <a:spAutoFit/>
          </a:bodyPr>
          <a:lstStyle/>
          <a:p>
            <a:r>
              <a:rPr lang="en-US" sz="1100" dirty="0"/>
              <a:t>The blue arrow corresponds to ordinary (linear</a:t>
            </a:r>
            <a:r>
              <a:rPr lang="en-US" sz="1100" dirty="0" smtClean="0"/>
              <a:t>)</a:t>
            </a:r>
            <a:r>
              <a:rPr lang="cs-CZ" sz="1100" dirty="0" smtClean="0"/>
              <a:t> </a:t>
            </a:r>
            <a:r>
              <a:rPr lang="en-US" sz="1100" dirty="0" smtClean="0">
                <a:hlinkClick r:id="rId5" tooltip="Electric susceptibility"/>
              </a:rPr>
              <a:t>susceptibility</a:t>
            </a:r>
            <a:r>
              <a:rPr lang="en-US" sz="1100" dirty="0"/>
              <a:t>, the green arrow corresponds to second-harmonic generation, and the red arrow corresponds to </a:t>
            </a:r>
            <a:r>
              <a:rPr lang="en-US" sz="1100" dirty="0">
                <a:hlinkClick r:id="rId6" tooltip="Optical rectification"/>
              </a:rPr>
              <a:t>optical rectification</a:t>
            </a:r>
            <a:r>
              <a:rPr lang="en-US" sz="1100" dirty="0"/>
              <a:t>.</a:t>
            </a:r>
            <a:endParaRPr lang="cs-CZ" sz="1100" dirty="0"/>
          </a:p>
        </p:txBody>
      </p:sp>
    </p:spTree>
    <p:extLst>
      <p:ext uri="{BB962C8B-B14F-4D97-AF65-F5344CB8AC3E}">
        <p14:creationId xmlns:p14="http://schemas.microsoft.com/office/powerpoint/2010/main" val="6996076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5"/>
          <p:cNvSpPr>
            <a:spLocks noGrp="1"/>
          </p:cNvSpPr>
          <p:nvPr>
            <p:ph type="dt" sz="quarter" idx="10"/>
          </p:nvPr>
        </p:nvSpPr>
        <p:spPr/>
        <p:txBody>
          <a:bodyPr/>
          <a:lstStyle/>
          <a:p>
            <a:pPr>
              <a:defRPr/>
            </a:pPr>
            <a:r>
              <a:rPr lang="cs-CZ" smtClean="0"/>
              <a:t>2010</a:t>
            </a:r>
            <a:endParaRPr lang="cs-CZ"/>
          </a:p>
        </p:txBody>
      </p:sp>
      <p:sp>
        <p:nvSpPr>
          <p:cNvPr id="7" name="Zástupný symbol pro zápatí 6"/>
          <p:cNvSpPr>
            <a:spLocks noGrp="1"/>
          </p:cNvSpPr>
          <p:nvPr>
            <p:ph type="ftr" sz="quarter" idx="11"/>
          </p:nvPr>
        </p:nvSpPr>
        <p:spPr/>
        <p:txBody>
          <a:bodyPr/>
          <a:lstStyle/>
          <a:p>
            <a:pPr>
              <a:defRPr/>
            </a:pPr>
            <a:r>
              <a:rPr lang="cs-CZ" smtClean="0"/>
              <a:t>prof. Otruba</a:t>
            </a:r>
            <a:endParaRPr lang="cs-CZ"/>
          </a:p>
        </p:txBody>
      </p:sp>
      <p:sp>
        <p:nvSpPr>
          <p:cNvPr id="8" name="Zástupný symbol pro číslo snímku 7"/>
          <p:cNvSpPr>
            <a:spLocks noGrp="1"/>
          </p:cNvSpPr>
          <p:nvPr>
            <p:ph type="sldNum" sz="quarter" idx="12"/>
          </p:nvPr>
        </p:nvSpPr>
        <p:spPr/>
        <p:txBody>
          <a:bodyPr/>
          <a:lstStyle/>
          <a:p>
            <a:pPr>
              <a:defRPr/>
            </a:pPr>
            <a:fld id="{00C36D77-D9FD-4358-9DE5-0D05E4A7C4D1}" type="slidenum">
              <a:rPr lang="cs-CZ"/>
              <a:pPr>
                <a:defRPr/>
              </a:pPr>
              <a:t>67</a:t>
            </a:fld>
            <a:endParaRPr lang="cs-CZ"/>
          </a:p>
        </p:txBody>
      </p:sp>
      <p:sp>
        <p:nvSpPr>
          <p:cNvPr id="128008" name="Rectangle 8"/>
          <p:cNvSpPr>
            <a:spLocks noGrp="1" noChangeArrowheads="1"/>
          </p:cNvSpPr>
          <p:nvPr>
            <p:ph type="title"/>
          </p:nvPr>
        </p:nvSpPr>
        <p:spPr/>
        <p:txBody>
          <a:bodyPr/>
          <a:lstStyle/>
          <a:p>
            <a:pPr eaLnBrk="1" hangingPunct="1">
              <a:defRPr/>
            </a:pPr>
            <a:r>
              <a:rPr lang="cs-CZ" dirty="0" err="1" smtClean="0"/>
              <a:t>Optical</a:t>
            </a:r>
            <a:r>
              <a:rPr lang="cs-CZ" dirty="0" smtClean="0"/>
              <a:t> </a:t>
            </a:r>
            <a:r>
              <a:rPr lang="cs-CZ" dirty="0" err="1" smtClean="0"/>
              <a:t>Parametric</a:t>
            </a:r>
            <a:r>
              <a:rPr lang="cs-CZ" dirty="0" smtClean="0"/>
              <a:t> </a:t>
            </a:r>
            <a:r>
              <a:rPr lang="cs-CZ" dirty="0" err="1" smtClean="0"/>
              <a:t>Oscillator</a:t>
            </a:r>
            <a:r>
              <a:rPr lang="cs-CZ" dirty="0" smtClean="0"/>
              <a:t> (OPO)</a:t>
            </a:r>
          </a:p>
        </p:txBody>
      </p:sp>
      <p:sp>
        <p:nvSpPr>
          <p:cNvPr id="128009" name="Rectangle 9"/>
          <p:cNvSpPr>
            <a:spLocks noGrp="1" noChangeArrowheads="1"/>
          </p:cNvSpPr>
          <p:nvPr>
            <p:ph type="body" sz="half" idx="1"/>
          </p:nvPr>
        </p:nvSpPr>
        <p:spPr>
          <a:xfrm>
            <a:off x="457200" y="1600200"/>
            <a:ext cx="3322712" cy="4853136"/>
          </a:xfrm>
        </p:spPr>
        <p:txBody>
          <a:bodyPr>
            <a:normAutofit fontScale="92500" lnSpcReduction="10000"/>
          </a:bodyPr>
          <a:lstStyle/>
          <a:p>
            <a:pPr eaLnBrk="1" hangingPunct="1">
              <a:defRPr/>
            </a:pPr>
            <a:r>
              <a:rPr lang="cs-CZ" sz="2600" dirty="0" smtClean="0"/>
              <a:t>Založen na koherentním rozpadu fotonu o kruhové frekvenci </a:t>
            </a:r>
            <a:r>
              <a:rPr lang="el-GR" sz="2600" dirty="0" smtClean="0"/>
              <a:t>ω</a:t>
            </a:r>
            <a:r>
              <a:rPr lang="cs-CZ" sz="2600" baseline="-25000" dirty="0" smtClean="0"/>
              <a:t>3</a:t>
            </a:r>
            <a:r>
              <a:rPr lang="cs-CZ" sz="2600" dirty="0" smtClean="0"/>
              <a:t> na dva fotony, jejichž kruhové frekvence </a:t>
            </a:r>
            <a:r>
              <a:rPr lang="el-GR" sz="2600" dirty="0" smtClean="0"/>
              <a:t>ω</a:t>
            </a:r>
            <a:r>
              <a:rPr lang="cs-CZ" sz="2600" baseline="-25000" dirty="0" smtClean="0"/>
              <a:t>1</a:t>
            </a:r>
            <a:r>
              <a:rPr lang="cs-CZ" sz="2600" dirty="0" smtClean="0"/>
              <a:t> a </a:t>
            </a:r>
            <a:r>
              <a:rPr lang="el-GR" sz="2600" dirty="0" smtClean="0"/>
              <a:t>ω</a:t>
            </a:r>
            <a:r>
              <a:rPr lang="cs-CZ" sz="2600" baseline="-25000" dirty="0" smtClean="0"/>
              <a:t>2 </a:t>
            </a:r>
            <a:r>
              <a:rPr lang="cs-CZ" sz="2600" dirty="0" smtClean="0"/>
              <a:t>(signálová a jalová vlna), při čemž platí: </a:t>
            </a:r>
          </a:p>
          <a:p>
            <a:pPr eaLnBrk="1" hangingPunct="1">
              <a:buNone/>
              <a:defRPr/>
            </a:pPr>
            <a:r>
              <a:rPr lang="cs-CZ" sz="2600" dirty="0" smtClean="0"/>
              <a:t>	</a:t>
            </a:r>
            <a:r>
              <a:rPr lang="el-GR" sz="2600" dirty="0" smtClean="0"/>
              <a:t>ω</a:t>
            </a:r>
            <a:r>
              <a:rPr lang="cs-CZ" sz="2600" baseline="-25000" dirty="0" smtClean="0"/>
              <a:t>3</a:t>
            </a:r>
            <a:r>
              <a:rPr lang="cs-CZ" sz="2600" dirty="0" smtClean="0"/>
              <a:t> = </a:t>
            </a:r>
            <a:r>
              <a:rPr lang="el-GR" sz="2600" dirty="0" smtClean="0"/>
              <a:t>ω</a:t>
            </a:r>
            <a:r>
              <a:rPr lang="cs-CZ" sz="2600" baseline="-25000" dirty="0" smtClean="0"/>
              <a:t>1</a:t>
            </a:r>
            <a:r>
              <a:rPr lang="cs-CZ" sz="2600" dirty="0" smtClean="0"/>
              <a:t>+ </a:t>
            </a:r>
            <a:r>
              <a:rPr lang="el-GR" sz="2600" dirty="0" smtClean="0"/>
              <a:t>ω</a:t>
            </a:r>
            <a:r>
              <a:rPr lang="cs-CZ" sz="2600" baseline="-25000" dirty="0" smtClean="0"/>
              <a:t>2 </a:t>
            </a:r>
          </a:p>
          <a:p>
            <a:pPr eaLnBrk="1" hangingPunct="1">
              <a:buNone/>
              <a:defRPr/>
            </a:pPr>
            <a:r>
              <a:rPr lang="cs-CZ" sz="2600" baseline="-25000" dirty="0" smtClean="0"/>
              <a:t>	</a:t>
            </a:r>
            <a:r>
              <a:rPr lang="cs-CZ" sz="2600" dirty="0" smtClean="0"/>
              <a:t>a poměr </a:t>
            </a:r>
          </a:p>
          <a:p>
            <a:pPr eaLnBrk="1" hangingPunct="1">
              <a:buNone/>
              <a:defRPr/>
            </a:pPr>
            <a:r>
              <a:rPr lang="cs-CZ" sz="2600" dirty="0" smtClean="0"/>
              <a:t>	</a:t>
            </a:r>
            <a:r>
              <a:rPr lang="el-GR" sz="2600" dirty="0" smtClean="0"/>
              <a:t>ω</a:t>
            </a:r>
            <a:r>
              <a:rPr lang="cs-CZ" sz="2600" baseline="-25000" dirty="0" smtClean="0"/>
              <a:t>1</a:t>
            </a:r>
            <a:r>
              <a:rPr lang="cs-CZ" sz="2600" dirty="0" smtClean="0"/>
              <a:t>/</a:t>
            </a:r>
            <a:r>
              <a:rPr lang="cs-CZ" sz="2600" baseline="-25000" dirty="0" smtClean="0"/>
              <a:t> </a:t>
            </a:r>
            <a:r>
              <a:rPr lang="el-GR" sz="2600" dirty="0" smtClean="0"/>
              <a:t>ω</a:t>
            </a:r>
            <a:r>
              <a:rPr lang="cs-CZ" sz="2600" baseline="-25000" dirty="0" smtClean="0"/>
              <a:t>2 </a:t>
            </a:r>
            <a:r>
              <a:rPr lang="cs-CZ" sz="2600" dirty="0" smtClean="0"/>
              <a:t>=f(</a:t>
            </a:r>
            <a:r>
              <a:rPr lang="el-GR" sz="2600" dirty="0" smtClean="0">
                <a:cs typeface="Times New Roman" pitchFamily="18" charset="0"/>
              </a:rPr>
              <a:t>υ</a:t>
            </a:r>
            <a:r>
              <a:rPr lang="cs-CZ" sz="2600" dirty="0" smtClean="0">
                <a:latin typeface="Times New Roman" pitchFamily="18" charset="0"/>
                <a:cs typeface="Times New Roman" pitchFamily="18" charset="0"/>
              </a:rPr>
              <a:t>)</a:t>
            </a:r>
            <a:endParaRPr lang="el-GR" sz="2600" dirty="0" smtClean="0">
              <a:latin typeface="Times New Roman" pitchFamily="18" charset="0"/>
              <a:cs typeface="Times New Roman" pitchFamily="18" charset="0"/>
            </a:endParaRPr>
          </a:p>
        </p:txBody>
      </p:sp>
      <p:pic>
        <p:nvPicPr>
          <p:cNvPr id="40967" name="Picture 7" descr="OPO"/>
          <p:cNvPicPr>
            <a:picLocks noGrp="1" noChangeAspect="1" noChangeArrowheads="1"/>
          </p:cNvPicPr>
          <p:nvPr>
            <p:ph sz="quarter" idx="2"/>
          </p:nvPr>
        </p:nvPicPr>
        <p:blipFill>
          <a:blip r:embed="rId2" cstate="print"/>
          <a:srcRect/>
          <a:stretch>
            <a:fillRect/>
          </a:stretch>
        </p:blipFill>
        <p:spPr>
          <a:xfrm>
            <a:off x="3947934" y="1484784"/>
            <a:ext cx="4487917" cy="2448272"/>
          </a:xfrm>
        </p:spPr>
      </p:pic>
      <p:pic>
        <p:nvPicPr>
          <p:cNvPr id="40968" name="Picture 11" descr="~LWF0002"/>
          <p:cNvPicPr>
            <a:picLocks noGrp="1" noChangeAspect="1" noChangeArrowheads="1"/>
          </p:cNvPicPr>
          <p:nvPr>
            <p:ph sz="quarter" idx="3"/>
          </p:nvPr>
        </p:nvPicPr>
        <p:blipFill>
          <a:blip r:embed="rId3" cstate="print"/>
          <a:srcRect/>
          <a:stretch>
            <a:fillRect/>
          </a:stretch>
        </p:blipFill>
        <p:spPr>
          <a:xfrm>
            <a:off x="3995936" y="4221088"/>
            <a:ext cx="4038600" cy="2112962"/>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cs-CZ" smtClean="0"/>
              <a:t>OPO Spectra Physics</a:t>
            </a:r>
            <a:endParaRPr lang="cs-CZ" dirty="0" smtClean="0"/>
          </a:p>
        </p:txBody>
      </p:sp>
      <p:pic>
        <p:nvPicPr>
          <p:cNvPr id="41990" name="Picture 3"/>
          <p:cNvPicPr>
            <a:picLocks noGrp="1" noChangeAspect="1" noChangeArrowheads="1"/>
          </p:cNvPicPr>
          <p:nvPr>
            <p:ph type="body" idx="1"/>
          </p:nvPr>
        </p:nvPicPr>
        <p:blipFill>
          <a:blip r:embed="rId2" cstate="print">
            <a:lum bright="-12000" contrast="18000"/>
          </a:blip>
          <a:srcRect/>
          <a:stretch>
            <a:fillRect/>
          </a:stretch>
        </p:blipFill>
        <p:spPr>
          <a:xfrm>
            <a:off x="1001687" y="1405880"/>
            <a:ext cx="6378626" cy="5262266"/>
          </a:xfrm>
        </p:spPr>
      </p:pic>
      <p:sp>
        <p:nvSpPr>
          <p:cNvPr id="4" name="Zástupný symbol pro datum 3"/>
          <p:cNvSpPr>
            <a:spLocks noGrp="1"/>
          </p:cNvSpPr>
          <p:nvPr>
            <p:ph type="dt" sz="quarter" idx="14"/>
          </p:nvPr>
        </p:nvSpPr>
        <p:spPr/>
        <p:txBody>
          <a:bodyPr/>
          <a:lstStyle/>
          <a:p>
            <a:r>
              <a:rPr lang="cs-CZ" smtClean="0"/>
              <a:t>2010</a:t>
            </a:r>
            <a:endParaRPr lang="cs-CZ"/>
          </a:p>
        </p:txBody>
      </p:sp>
      <p:sp>
        <p:nvSpPr>
          <p:cNvPr id="6" name="Zástupný symbol pro číslo snímku 5"/>
          <p:cNvSpPr>
            <a:spLocks noGrp="1"/>
          </p:cNvSpPr>
          <p:nvPr>
            <p:ph type="sldNum" sz="quarter" idx="15"/>
          </p:nvPr>
        </p:nvSpPr>
        <p:spPr/>
        <p:txBody>
          <a:bodyPr/>
          <a:lstStyle/>
          <a:p>
            <a:fld id="{8FFD8EC7-26DD-41B1-AD4F-828156D357EB}" type="slidenum">
              <a:rPr lang="cs-CZ" smtClean="0"/>
              <a:pPr/>
              <a:t>68</a:t>
            </a:fld>
            <a:endParaRPr lang="cs-CZ"/>
          </a:p>
        </p:txBody>
      </p:sp>
      <p:sp>
        <p:nvSpPr>
          <p:cNvPr id="5" name="Zástupný symbol pro zápatí 4"/>
          <p:cNvSpPr>
            <a:spLocks noGrp="1"/>
          </p:cNvSpPr>
          <p:nvPr>
            <p:ph type="ftr" sz="quarter" idx="16"/>
          </p:nvPr>
        </p:nvSpPr>
        <p:spPr/>
        <p:txBody>
          <a:bodyPr/>
          <a:lstStyle/>
          <a:p>
            <a:r>
              <a:rPr lang="cs-CZ" smtClean="0"/>
              <a:t>prof. Otruba</a:t>
            </a:r>
            <a:endParaRPr lang="cs-CZ"/>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cs-CZ" smtClean="0"/>
              <a:t>Homogenizace paprsku</a:t>
            </a:r>
            <a:endParaRPr lang="cs-CZ" dirty="0" smtClean="0"/>
          </a:p>
        </p:txBody>
      </p:sp>
      <p:sp>
        <p:nvSpPr>
          <p:cNvPr id="5" name="Zástupný symbol pro datum 2"/>
          <p:cNvSpPr>
            <a:spLocks noGrp="1"/>
          </p:cNvSpPr>
          <p:nvPr>
            <p:ph type="dt" sz="half" idx="14"/>
          </p:nvPr>
        </p:nvSpPr>
        <p:spPr/>
        <p:txBody>
          <a:bodyPr/>
          <a:lstStyle/>
          <a:p>
            <a:r>
              <a:rPr lang="cs-CZ" smtClean="0"/>
              <a:t>2010</a:t>
            </a:r>
            <a:endParaRPr lang="cs-CZ" dirty="0"/>
          </a:p>
        </p:txBody>
      </p:sp>
      <p:sp>
        <p:nvSpPr>
          <p:cNvPr id="7" name="Zástupný symbol pro číslo snímku 4"/>
          <p:cNvSpPr>
            <a:spLocks noGrp="1"/>
          </p:cNvSpPr>
          <p:nvPr>
            <p:ph type="sldNum" sz="quarter" idx="15"/>
          </p:nvPr>
        </p:nvSpPr>
        <p:spPr/>
        <p:txBody>
          <a:bodyPr/>
          <a:lstStyle/>
          <a:p>
            <a:fld id="{469BE7D5-AADB-41E8-B6FA-B400EE7AC480}" type="slidenum">
              <a:rPr lang="cs-CZ" smtClean="0"/>
              <a:pPr/>
              <a:t>69</a:t>
            </a:fld>
            <a:endParaRPr lang="cs-CZ"/>
          </a:p>
        </p:txBody>
      </p:sp>
      <p:sp>
        <p:nvSpPr>
          <p:cNvPr id="6" name="Zástupný symbol pro zápatí 3"/>
          <p:cNvSpPr>
            <a:spLocks noGrp="1"/>
          </p:cNvSpPr>
          <p:nvPr>
            <p:ph type="ftr" sz="quarter" idx="16"/>
          </p:nvPr>
        </p:nvSpPr>
        <p:spPr/>
        <p:txBody>
          <a:bodyPr/>
          <a:lstStyle/>
          <a:p>
            <a:r>
              <a:rPr lang="cs-CZ" smtClean="0"/>
              <a:t>prof. Otruba</a:t>
            </a:r>
            <a:endParaRPr lang="cs-CZ" dirty="0"/>
          </a:p>
        </p:txBody>
      </p:sp>
      <p:graphicFrame>
        <p:nvGraphicFramePr>
          <p:cNvPr id="2050" name="Object 4"/>
          <p:cNvGraphicFramePr>
            <a:graphicFrameLocks noChangeAspect="1"/>
          </p:cNvGraphicFramePr>
          <p:nvPr/>
        </p:nvGraphicFramePr>
        <p:xfrm>
          <a:off x="179512" y="2204864"/>
          <a:ext cx="8521700" cy="3125787"/>
        </p:xfrm>
        <a:graphic>
          <a:graphicData uri="http://schemas.openxmlformats.org/presentationml/2006/ole">
            <mc:AlternateContent xmlns:mc="http://schemas.openxmlformats.org/markup-compatibility/2006">
              <mc:Choice xmlns:v="urn:schemas-microsoft-com:vml" Requires="v">
                <p:oleObj spid="_x0000_s2055" r:id="rId3" imgW="5476320" imgH="1705680" progId="">
                  <p:embed/>
                </p:oleObj>
              </mc:Choice>
              <mc:Fallback>
                <p:oleObj r:id="rId3" imgW="5476320" imgH="1705680"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r="12086"/>
                      <a:stretch>
                        <a:fillRect/>
                      </a:stretch>
                    </p:blipFill>
                    <p:spPr bwMode="auto">
                      <a:xfrm>
                        <a:off x="179512" y="2204864"/>
                        <a:ext cx="8521700" cy="312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884237"/>
          </a:xfrm>
        </p:spPr>
        <p:txBody>
          <a:bodyPr/>
          <a:lstStyle/>
          <a:p>
            <a:pPr>
              <a:defRPr/>
            </a:pPr>
            <a:r>
              <a:rPr lang="cs-CZ" dirty="0" smtClean="0"/>
              <a:t>Rezonátory</a:t>
            </a:r>
            <a:endParaRPr lang="cs-CZ" dirty="0"/>
          </a:p>
        </p:txBody>
      </p:sp>
      <p:sp>
        <p:nvSpPr>
          <p:cNvPr id="8" name="Zástupný symbol pro obsah 7"/>
          <p:cNvSpPr>
            <a:spLocks noGrp="1"/>
          </p:cNvSpPr>
          <p:nvPr>
            <p:ph idx="1"/>
          </p:nvPr>
        </p:nvSpPr>
        <p:spPr>
          <a:xfrm>
            <a:off x="457200" y="1228725"/>
            <a:ext cx="8229600" cy="4902200"/>
          </a:xfrm>
        </p:spPr>
        <p:txBody>
          <a:bodyPr/>
          <a:lstStyle/>
          <a:p>
            <a:pPr>
              <a:defRPr/>
            </a:pPr>
            <a:r>
              <a:rPr lang="cs-CZ" dirty="0" err="1" smtClean="0"/>
              <a:t>Fabry</a:t>
            </a:r>
            <a:r>
              <a:rPr lang="cs-CZ" dirty="0" smtClean="0"/>
              <a:t>-</a:t>
            </a:r>
            <a:r>
              <a:rPr lang="cs-CZ" dirty="0" err="1" smtClean="0"/>
              <a:t>Perot</a:t>
            </a:r>
            <a:r>
              <a:rPr lang="cs-CZ" dirty="0" smtClean="0"/>
              <a:t> etalon</a:t>
            </a:r>
          </a:p>
          <a:p>
            <a:pPr>
              <a:buFont typeface="Wingdings" pitchFamily="2" charset="2"/>
              <a:buChar char="v"/>
              <a:defRPr/>
            </a:pPr>
            <a:r>
              <a:rPr lang="cs-CZ" sz="2000" dirty="0" smtClean="0"/>
              <a:t>rovinný</a:t>
            </a:r>
          </a:p>
          <a:p>
            <a:pPr>
              <a:buFont typeface="Wingdings" pitchFamily="2" charset="2"/>
              <a:buChar char="v"/>
              <a:defRPr/>
            </a:pPr>
            <a:r>
              <a:rPr lang="cs-CZ" sz="2000" dirty="0" smtClean="0"/>
              <a:t>konfokální</a:t>
            </a:r>
          </a:p>
          <a:p>
            <a:pPr>
              <a:buFont typeface="Wingdings" pitchFamily="2" charset="2"/>
              <a:buChar char="v"/>
              <a:defRPr/>
            </a:pPr>
            <a:r>
              <a:rPr lang="cs-CZ" sz="2000" dirty="0" smtClean="0"/>
              <a:t>Kruhový</a:t>
            </a:r>
          </a:p>
          <a:p>
            <a:pPr>
              <a:buFont typeface="Wingdings" pitchFamily="2" charset="2"/>
              <a:buChar char="v"/>
              <a:defRPr/>
            </a:pPr>
            <a:r>
              <a:rPr lang="cs-CZ" sz="2000" dirty="0" smtClean="0"/>
              <a:t>střechový</a:t>
            </a:r>
          </a:p>
          <a:p>
            <a:pPr>
              <a:buFont typeface="Wingdings" pitchFamily="2" charset="2"/>
              <a:buNone/>
              <a:defRPr/>
            </a:pPr>
            <a:r>
              <a:rPr lang="cs-CZ" dirty="0" smtClean="0"/>
              <a:t>    </a:t>
            </a:r>
          </a:p>
          <a:p>
            <a:pPr>
              <a:buFont typeface="Wingdings" pitchFamily="2" charset="2"/>
              <a:buChar char="q"/>
              <a:defRPr/>
            </a:pPr>
            <a:endParaRPr lang="cs-CZ" dirty="0"/>
          </a:p>
        </p:txBody>
      </p:sp>
      <p:sp>
        <p:nvSpPr>
          <p:cNvPr id="5" name="Zástupný symbol pro datum 4"/>
          <p:cNvSpPr>
            <a:spLocks noGrp="1"/>
          </p:cNvSpPr>
          <p:nvPr>
            <p:ph type="dt" sz="quarter" idx="4294967295"/>
          </p:nvPr>
        </p:nvSpPr>
        <p:spPr>
          <a:xfrm>
            <a:off x="457200" y="6243638"/>
            <a:ext cx="2133600" cy="457200"/>
          </a:xfrm>
          <a:prstGeom prst="rect">
            <a:avLst/>
          </a:prstGeom>
        </p:spPr>
        <p:txBody>
          <a:bodyPr/>
          <a:lstStyle/>
          <a:p>
            <a:pPr>
              <a:defRPr/>
            </a:pPr>
            <a:r>
              <a:rPr lang="cs-CZ" smtClean="0"/>
              <a:t>2010</a:t>
            </a:r>
            <a:endParaRPr lang="cs-CZ"/>
          </a:p>
        </p:txBody>
      </p:sp>
      <p:sp>
        <p:nvSpPr>
          <p:cNvPr id="6" name="Zástupný symbol pro zápatí 5"/>
          <p:cNvSpPr>
            <a:spLocks noGrp="1"/>
          </p:cNvSpPr>
          <p:nvPr>
            <p:ph type="ftr" sz="quarter" idx="4294967295"/>
          </p:nvPr>
        </p:nvSpPr>
        <p:spPr>
          <a:xfrm>
            <a:off x="3124200" y="6248400"/>
            <a:ext cx="2895600" cy="457200"/>
          </a:xfrm>
          <a:prstGeom prst="rect">
            <a:avLst/>
          </a:prstGeom>
        </p:spPr>
        <p:txBody>
          <a:bodyPr/>
          <a:lstStyle/>
          <a:p>
            <a:pPr>
              <a:defRPr/>
            </a:pPr>
            <a:r>
              <a:rPr lang="cs-CZ" smtClean="0"/>
              <a:t>prof. Otruba</a:t>
            </a:r>
            <a:endParaRPr lang="cs-CZ"/>
          </a:p>
        </p:txBody>
      </p:sp>
      <p:sp>
        <p:nvSpPr>
          <p:cNvPr id="7" name="Zástupný symbol pro číslo snímku 6"/>
          <p:cNvSpPr>
            <a:spLocks noGrp="1"/>
          </p:cNvSpPr>
          <p:nvPr>
            <p:ph type="sldNum" sz="quarter" idx="4294967295"/>
          </p:nvPr>
        </p:nvSpPr>
        <p:spPr>
          <a:xfrm>
            <a:off x="6553200" y="6243638"/>
            <a:ext cx="2133600" cy="457200"/>
          </a:xfrm>
          <a:prstGeom prst="rect">
            <a:avLst/>
          </a:prstGeom>
        </p:spPr>
        <p:txBody>
          <a:bodyPr/>
          <a:lstStyle/>
          <a:p>
            <a:pPr>
              <a:defRPr/>
            </a:pPr>
            <a:fld id="{F48CAC8C-A710-4EB6-87A5-885A55A8C374}" type="slidenum">
              <a:rPr lang="cs-CZ" smtClean="0"/>
              <a:pPr>
                <a:defRPr/>
              </a:pPr>
              <a:t>7</a:t>
            </a:fld>
            <a:endParaRPr lang="cs-CZ"/>
          </a:p>
        </p:txBody>
      </p:sp>
      <p:pic>
        <p:nvPicPr>
          <p:cNvPr id="10" name="Obrázek 9" descr="rezonátory.tif"/>
          <p:cNvPicPr>
            <a:picLocks noChangeAspect="1"/>
          </p:cNvPicPr>
          <p:nvPr/>
        </p:nvPicPr>
        <p:blipFill>
          <a:blip r:embed="rId2" cstate="print"/>
          <a:stretch>
            <a:fillRect/>
          </a:stretch>
        </p:blipFill>
        <p:spPr>
          <a:xfrm>
            <a:off x="2522736" y="1933731"/>
            <a:ext cx="5865314" cy="4279691"/>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Laser s volnými elektrony (FEL, free </a:t>
            </a:r>
            <a:r>
              <a:rPr lang="cs-CZ" dirty="0" err="1" smtClean="0"/>
              <a:t>electron</a:t>
            </a:r>
            <a:r>
              <a:rPr lang="cs-CZ" dirty="0" smtClean="0"/>
              <a:t> laser)</a:t>
            </a:r>
            <a:endParaRPr lang="cs-CZ" dirty="0"/>
          </a:p>
        </p:txBody>
      </p:sp>
      <p:pic>
        <p:nvPicPr>
          <p:cNvPr id="7" name="Zástupný symbol pro obsah 6" descr="img059.tif"/>
          <p:cNvPicPr>
            <a:picLocks noGrp="1" noChangeAspect="1"/>
          </p:cNvPicPr>
          <p:nvPr>
            <p:ph sz="quarter" idx="1"/>
          </p:nvPr>
        </p:nvPicPr>
        <p:blipFill>
          <a:blip r:embed="rId3" cstate="print">
            <a:duotone>
              <a:prstClr val="black"/>
              <a:srgbClr val="D9C3A5">
                <a:tint val="50000"/>
                <a:satMod val="180000"/>
              </a:srgbClr>
            </a:duotone>
            <a:lum contrast="10000"/>
          </a:blip>
          <a:srcRect t="11083" b="12457"/>
          <a:stretch>
            <a:fillRect/>
          </a:stretch>
        </p:blipFill>
        <p:spPr>
          <a:xfrm>
            <a:off x="467544" y="4077072"/>
            <a:ext cx="7396858" cy="2483768"/>
          </a:xfrm>
        </p:spPr>
      </p:pic>
      <p:sp>
        <p:nvSpPr>
          <p:cNvPr id="4" name="Zástupný symbol pro datum 3"/>
          <p:cNvSpPr>
            <a:spLocks noGrp="1"/>
          </p:cNvSpPr>
          <p:nvPr>
            <p:ph type="dt" sz="half" idx="14"/>
          </p:nvPr>
        </p:nvSpPr>
        <p:spPr/>
        <p:txBody>
          <a:bodyPr/>
          <a:lstStyle/>
          <a:p>
            <a:r>
              <a:rPr lang="cs-CZ" smtClean="0"/>
              <a:t>2010</a:t>
            </a:r>
            <a:endParaRPr lang="cs-CZ"/>
          </a:p>
        </p:txBody>
      </p:sp>
      <p:sp>
        <p:nvSpPr>
          <p:cNvPr id="5" name="Zástupný symbol pro číslo snímku 4"/>
          <p:cNvSpPr>
            <a:spLocks noGrp="1"/>
          </p:cNvSpPr>
          <p:nvPr>
            <p:ph type="sldNum" sz="quarter" idx="15"/>
          </p:nvPr>
        </p:nvSpPr>
        <p:spPr/>
        <p:txBody>
          <a:bodyPr/>
          <a:lstStyle/>
          <a:p>
            <a:fld id="{A229F504-3BAF-467C-8F21-334C0A71552D}" type="slidenum">
              <a:rPr lang="cs-CZ" smtClean="0"/>
              <a:pPr/>
              <a:t>70</a:t>
            </a:fld>
            <a:endParaRPr lang="cs-CZ"/>
          </a:p>
        </p:txBody>
      </p:sp>
      <p:sp>
        <p:nvSpPr>
          <p:cNvPr id="6" name="Zástupný symbol pro zápatí 5"/>
          <p:cNvSpPr>
            <a:spLocks noGrp="1"/>
          </p:cNvSpPr>
          <p:nvPr>
            <p:ph type="ftr" sz="quarter" idx="16"/>
          </p:nvPr>
        </p:nvSpPr>
        <p:spPr/>
        <p:txBody>
          <a:bodyPr/>
          <a:lstStyle/>
          <a:p>
            <a:r>
              <a:rPr lang="cs-CZ" smtClean="0"/>
              <a:t>prof. Otruba</a:t>
            </a:r>
            <a:endParaRPr lang="cs-CZ"/>
          </a:p>
        </p:txBody>
      </p:sp>
      <p:sp>
        <p:nvSpPr>
          <p:cNvPr id="9" name="TextovéPole 8"/>
          <p:cNvSpPr txBox="1"/>
          <p:nvPr/>
        </p:nvSpPr>
        <p:spPr>
          <a:xfrm>
            <a:off x="395536" y="1484784"/>
            <a:ext cx="7426525" cy="1477328"/>
          </a:xfrm>
          <a:prstGeom prst="rect">
            <a:avLst/>
          </a:prstGeom>
          <a:noFill/>
        </p:spPr>
        <p:txBody>
          <a:bodyPr wrap="square" rtlCol="0">
            <a:spAutoFit/>
          </a:bodyPr>
          <a:lstStyle/>
          <a:p>
            <a:r>
              <a:rPr lang="cs-CZ" dirty="0" smtClean="0"/>
              <a:t>Aktivním prostředím jsou relativistické elektrony procházející periodickým magnetickým polem. Elektrony při svém pohybu po zakřivených drahách vyzařují </a:t>
            </a:r>
            <a:r>
              <a:rPr lang="cs-CZ" dirty="0" err="1" smtClean="0"/>
              <a:t>elektromag</a:t>
            </a:r>
            <a:r>
              <a:rPr lang="cs-CZ" dirty="0" smtClean="0"/>
              <a:t>. záření o vlnové délce (</a:t>
            </a:r>
            <a:r>
              <a:rPr lang="el-GR" dirty="0" smtClean="0">
                <a:latin typeface="Lucida Sans Unicode"/>
                <a:cs typeface="Lucida Sans Unicode"/>
              </a:rPr>
              <a:t>γ&lt;&lt;</a:t>
            </a:r>
            <a:r>
              <a:rPr lang="cs-CZ" dirty="0" smtClean="0"/>
              <a:t> </a:t>
            </a:r>
            <a:r>
              <a:rPr lang="el-GR" dirty="0" smtClean="0">
                <a:latin typeface="Arial"/>
                <a:cs typeface="Arial"/>
              </a:rPr>
              <a:t>λ</a:t>
            </a:r>
            <a:r>
              <a:rPr lang="cs-CZ" baseline="-25000" dirty="0" smtClean="0">
                <a:latin typeface="Arial"/>
                <a:cs typeface="Arial"/>
              </a:rPr>
              <a:t>0</a:t>
            </a:r>
            <a:r>
              <a:rPr lang="cs-CZ" dirty="0" smtClean="0">
                <a:latin typeface="Arial"/>
                <a:cs typeface="Arial"/>
              </a:rPr>
              <a:t>, </a:t>
            </a:r>
            <a:r>
              <a:rPr lang="el-GR" dirty="0" smtClean="0">
                <a:latin typeface="Lucida Sans Unicode"/>
                <a:cs typeface="Lucida Sans Unicode"/>
              </a:rPr>
              <a:t>γ</a:t>
            </a:r>
            <a:r>
              <a:rPr lang="cs-CZ" dirty="0" smtClean="0">
                <a:latin typeface="Arial"/>
                <a:cs typeface="Arial"/>
              </a:rPr>
              <a:t> je tzv. relativistický faktor):</a:t>
            </a:r>
            <a:endParaRPr lang="cs-CZ" baseline="-25000" dirty="0" smtClean="0"/>
          </a:p>
          <a:p>
            <a:endParaRPr lang="cs-CZ" dirty="0"/>
          </a:p>
        </p:txBody>
      </p:sp>
      <p:graphicFrame>
        <p:nvGraphicFramePr>
          <p:cNvPr id="10" name="Objekt 9"/>
          <p:cNvGraphicFramePr>
            <a:graphicFrameLocks noChangeAspect="1"/>
          </p:cNvGraphicFramePr>
          <p:nvPr/>
        </p:nvGraphicFramePr>
        <p:xfrm>
          <a:off x="2051720" y="2636912"/>
          <a:ext cx="4162616" cy="1296144"/>
        </p:xfrm>
        <a:graphic>
          <a:graphicData uri="http://schemas.openxmlformats.org/presentationml/2006/ole">
            <mc:AlternateContent xmlns:mc="http://schemas.openxmlformats.org/markup-compatibility/2006">
              <mc:Choice xmlns:v="urn:schemas-microsoft-com:vml" Requires="v">
                <p:oleObj spid="_x0000_s89095" name="Rovnice" r:id="rId4" imgW="2120760" imgH="660240" progId="Equation.3">
                  <p:embed/>
                </p:oleObj>
              </mc:Choice>
              <mc:Fallback>
                <p:oleObj name="Rovnice" r:id="rId4" imgW="2120760" imgH="6602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20" y="2636912"/>
                        <a:ext cx="4162616" cy="12961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Spektrální </a:t>
            </a:r>
            <a:r>
              <a:rPr lang="cs-CZ" dirty="0" err="1" smtClean="0"/>
              <a:t>briliance</a:t>
            </a:r>
            <a:endParaRPr lang="cs-CZ" dirty="0"/>
          </a:p>
        </p:txBody>
      </p:sp>
      <p:sp>
        <p:nvSpPr>
          <p:cNvPr id="3" name="Zástupný symbol pro obsah 2"/>
          <p:cNvSpPr>
            <a:spLocks noGrp="1"/>
          </p:cNvSpPr>
          <p:nvPr>
            <p:ph sz="quarter" idx="1"/>
          </p:nvPr>
        </p:nvSpPr>
        <p:spPr/>
        <p:txBody>
          <a:bodyPr>
            <a:normAutofit lnSpcReduction="10000"/>
          </a:bodyPr>
          <a:lstStyle/>
          <a:p>
            <a:r>
              <a:rPr lang="cs-CZ" dirty="0" smtClean="0"/>
              <a:t>Pro porovnání zdrojů </a:t>
            </a:r>
            <a:r>
              <a:rPr lang="cs-CZ" dirty="0" err="1" smtClean="0"/>
              <a:t>vysoceintenzivního</a:t>
            </a:r>
            <a:r>
              <a:rPr lang="cs-CZ" dirty="0" smtClean="0"/>
              <a:t> (především synchrotronového) záření se zavádí pojem </a:t>
            </a:r>
            <a:r>
              <a:rPr lang="en-US" b="1" dirty="0" err="1" smtClean="0">
                <a:solidFill>
                  <a:srgbClr val="FF0000"/>
                </a:solidFill>
              </a:rPr>
              <a:t>spektrální</a:t>
            </a:r>
            <a:r>
              <a:rPr lang="en-US" b="1" dirty="0" smtClean="0">
                <a:solidFill>
                  <a:srgbClr val="FF0000"/>
                </a:solidFill>
              </a:rPr>
              <a:t> </a:t>
            </a:r>
            <a:r>
              <a:rPr lang="en-US" b="1" dirty="0" err="1" smtClean="0">
                <a:solidFill>
                  <a:srgbClr val="FF0000"/>
                </a:solidFill>
              </a:rPr>
              <a:t>briliance</a:t>
            </a:r>
            <a:r>
              <a:rPr lang="en-US" dirty="0" smtClean="0">
                <a:solidFill>
                  <a:srgbClr val="FF0000"/>
                </a:solidFill>
              </a:rPr>
              <a:t> </a:t>
            </a:r>
            <a:r>
              <a:rPr lang="en-US" b="1" dirty="0" smtClean="0">
                <a:solidFill>
                  <a:srgbClr val="FF0000"/>
                </a:solidFill>
              </a:rPr>
              <a:t>(spectral brilliance</a:t>
            </a:r>
            <a:r>
              <a:rPr lang="cs-CZ" b="1" dirty="0" smtClean="0">
                <a:solidFill>
                  <a:srgbClr val="FF0000"/>
                </a:solidFill>
              </a:rPr>
              <a:t>)</a:t>
            </a:r>
            <a:r>
              <a:rPr lang="cs-CZ" b="1" dirty="0" smtClean="0"/>
              <a:t>, </a:t>
            </a:r>
            <a:r>
              <a:rPr lang="cs-CZ" dirty="0" smtClean="0"/>
              <a:t>udávající počet vyzařovaných fotonů za sekundu na 1 mm</a:t>
            </a:r>
            <a:r>
              <a:rPr lang="cs-CZ" baseline="30000" dirty="0" smtClean="0"/>
              <a:t>2 </a:t>
            </a:r>
            <a:r>
              <a:rPr lang="cs-CZ" dirty="0" smtClean="0"/>
              <a:t>plochy zdroje záření, na divergenci 1 mrad</a:t>
            </a:r>
            <a:r>
              <a:rPr lang="cs-CZ" baseline="30000" dirty="0" smtClean="0"/>
              <a:t>2 </a:t>
            </a:r>
            <a:r>
              <a:rPr lang="cs-CZ" dirty="0" smtClean="0"/>
              <a:t>a na 10% šířky (</a:t>
            </a:r>
            <a:r>
              <a:rPr lang="el-GR" dirty="0" smtClean="0">
                <a:latin typeface="Times New Roman" pitchFamily="18" charset="0"/>
                <a:cs typeface="Times New Roman" pitchFamily="18" charset="0"/>
              </a:rPr>
              <a:t>Δλ</a:t>
            </a:r>
            <a:r>
              <a:rPr lang="cs-CZ" dirty="0" smtClean="0">
                <a:latin typeface="Times New Roman" pitchFamily="18" charset="0"/>
                <a:cs typeface="Times New Roman" pitchFamily="18" charset="0"/>
              </a:rPr>
              <a:t>/</a:t>
            </a:r>
            <a:r>
              <a:rPr lang="el-GR" dirty="0" smtClean="0">
                <a:latin typeface="Times New Roman" pitchFamily="18" charset="0"/>
                <a:cs typeface="Times New Roman" pitchFamily="18" charset="0"/>
              </a:rPr>
              <a:t>λ</a:t>
            </a:r>
            <a:r>
              <a:rPr lang="cs-CZ" dirty="0" smtClean="0">
                <a:latin typeface="Times New Roman" pitchFamily="18" charset="0"/>
                <a:cs typeface="Times New Roman" pitchFamily="18" charset="0"/>
              </a:rPr>
              <a:t>=0,1</a:t>
            </a:r>
            <a:r>
              <a:rPr lang="cs-CZ" dirty="0" smtClean="0">
                <a:cs typeface="Times New Roman"/>
              </a:rPr>
              <a:t>) </a:t>
            </a:r>
            <a:r>
              <a:rPr lang="cs-CZ" dirty="0" smtClean="0"/>
              <a:t>vlnového oboru. </a:t>
            </a:r>
            <a:r>
              <a:rPr lang="en-US" dirty="0" err="1" smtClean="0"/>
              <a:t>Čím</a:t>
            </a:r>
            <a:r>
              <a:rPr lang="en-US" dirty="0" smtClean="0"/>
              <a:t> </a:t>
            </a:r>
            <a:r>
              <a:rPr lang="en-US" dirty="0" err="1" smtClean="0"/>
              <a:t>užší</a:t>
            </a:r>
            <a:r>
              <a:rPr lang="en-US" dirty="0" smtClean="0"/>
              <a:t> a </a:t>
            </a:r>
            <a:r>
              <a:rPr lang="en-US" dirty="0" err="1" smtClean="0"/>
              <a:t>paralelnější</a:t>
            </a:r>
            <a:r>
              <a:rPr lang="en-US" dirty="0" smtClean="0"/>
              <a:t> je </a:t>
            </a:r>
            <a:r>
              <a:rPr lang="en-US" dirty="0" err="1" smtClean="0"/>
              <a:t>svazek</a:t>
            </a:r>
            <a:r>
              <a:rPr lang="en-US" dirty="0" smtClean="0"/>
              <a:t> </a:t>
            </a:r>
            <a:r>
              <a:rPr lang="en-US" dirty="0" err="1" smtClean="0"/>
              <a:t>záření</a:t>
            </a:r>
            <a:r>
              <a:rPr lang="en-US" dirty="0" smtClean="0"/>
              <a:t> a </a:t>
            </a:r>
            <a:r>
              <a:rPr lang="en-US" dirty="0" err="1" smtClean="0"/>
              <a:t>čím</a:t>
            </a:r>
            <a:r>
              <a:rPr lang="en-US" dirty="0" smtClean="0"/>
              <a:t> </a:t>
            </a:r>
            <a:r>
              <a:rPr lang="en-US" dirty="0" err="1" smtClean="0"/>
              <a:t>více</a:t>
            </a:r>
            <a:r>
              <a:rPr lang="en-US" dirty="0" smtClean="0"/>
              <a:t> </a:t>
            </a:r>
            <a:r>
              <a:rPr lang="en-US" dirty="0" err="1" smtClean="0"/>
              <a:t>jsou</a:t>
            </a:r>
            <a:r>
              <a:rPr lang="en-US" dirty="0" smtClean="0"/>
              <a:t> </a:t>
            </a:r>
            <a:r>
              <a:rPr lang="en-US" dirty="0" err="1" smtClean="0"/>
              <a:t>fotony</a:t>
            </a:r>
            <a:r>
              <a:rPr lang="en-US" dirty="0" smtClean="0"/>
              <a:t> </a:t>
            </a:r>
            <a:r>
              <a:rPr lang="en-US" dirty="0" err="1" smtClean="0"/>
              <a:t>koncentrovány</a:t>
            </a:r>
            <a:r>
              <a:rPr lang="en-US" dirty="0" smtClean="0"/>
              <a:t> do co </a:t>
            </a:r>
            <a:r>
              <a:rPr lang="en-US" dirty="0" err="1" smtClean="0"/>
              <a:t>nejužšího</a:t>
            </a:r>
            <a:r>
              <a:rPr lang="en-US" dirty="0" smtClean="0"/>
              <a:t> </a:t>
            </a:r>
            <a:r>
              <a:rPr lang="en-US" dirty="0" err="1" smtClean="0"/>
              <a:t>vlnového</a:t>
            </a:r>
            <a:r>
              <a:rPr lang="en-US" dirty="0" smtClean="0"/>
              <a:t> </a:t>
            </a:r>
            <a:r>
              <a:rPr lang="en-US" dirty="0" err="1" smtClean="0"/>
              <a:t>oboru</a:t>
            </a:r>
            <a:r>
              <a:rPr lang="en-US" dirty="0" smtClean="0"/>
              <a:t>, </a:t>
            </a:r>
            <a:r>
              <a:rPr lang="en-US" dirty="0" err="1" smtClean="0"/>
              <a:t>tím</a:t>
            </a:r>
            <a:r>
              <a:rPr lang="en-US" dirty="0" smtClean="0"/>
              <a:t> je </a:t>
            </a:r>
            <a:r>
              <a:rPr lang="en-US" dirty="0" err="1" smtClean="0"/>
              <a:t>vyšší</a:t>
            </a:r>
            <a:r>
              <a:rPr lang="en-US" dirty="0" smtClean="0"/>
              <a:t> </a:t>
            </a:r>
            <a:r>
              <a:rPr lang="en-US" dirty="0" err="1" smtClean="0"/>
              <a:t>spektrální</a:t>
            </a:r>
            <a:r>
              <a:rPr lang="en-US" dirty="0" smtClean="0"/>
              <a:t> </a:t>
            </a:r>
            <a:r>
              <a:rPr lang="en-US" dirty="0" err="1" smtClean="0"/>
              <a:t>briliance</a:t>
            </a:r>
            <a:r>
              <a:rPr lang="en-US" dirty="0" smtClean="0"/>
              <a:t>. </a:t>
            </a:r>
            <a:endParaRPr lang="cs-CZ" dirty="0" smtClean="0"/>
          </a:p>
          <a:p>
            <a:r>
              <a:rPr lang="en-US" dirty="0" smtClean="0"/>
              <a:t>Ta je v </a:t>
            </a:r>
            <a:r>
              <a:rPr lang="en-US" dirty="0" err="1" smtClean="0"/>
              <a:t>nepřímém</a:t>
            </a:r>
            <a:r>
              <a:rPr lang="en-US" dirty="0" smtClean="0"/>
              <a:t> </a:t>
            </a:r>
            <a:r>
              <a:rPr lang="en-US" dirty="0" err="1" smtClean="0"/>
              <a:t>poměru</a:t>
            </a:r>
            <a:r>
              <a:rPr lang="en-US" dirty="0" smtClean="0"/>
              <a:t> k </a:t>
            </a:r>
            <a:r>
              <a:rPr lang="en-US" b="1" dirty="0" err="1" smtClean="0">
                <a:solidFill>
                  <a:srgbClr val="FF0000"/>
                </a:solidFill>
              </a:rPr>
              <a:t>emitanci</a:t>
            </a:r>
            <a:r>
              <a:rPr lang="en-US" dirty="0" smtClean="0">
                <a:solidFill>
                  <a:srgbClr val="FF0000"/>
                </a:solidFill>
              </a:rPr>
              <a:t> (</a:t>
            </a:r>
            <a:r>
              <a:rPr lang="en-US" b="1" dirty="0" err="1" smtClean="0">
                <a:solidFill>
                  <a:srgbClr val="FF0000"/>
                </a:solidFill>
              </a:rPr>
              <a:t>emittance</a:t>
            </a:r>
            <a:r>
              <a:rPr lang="en-US" dirty="0" smtClean="0">
                <a:solidFill>
                  <a:srgbClr val="FF0000"/>
                </a:solidFill>
              </a:rPr>
              <a:t>)</a:t>
            </a:r>
            <a:r>
              <a:rPr lang="en-US" dirty="0" smtClean="0"/>
              <a:t>,</a:t>
            </a:r>
            <a:r>
              <a:rPr lang="en-US" dirty="0" smtClean="0">
                <a:solidFill>
                  <a:srgbClr val="FF0000"/>
                </a:solidFill>
              </a:rPr>
              <a:t> </a:t>
            </a:r>
            <a:r>
              <a:rPr lang="en-US" dirty="0" err="1" smtClean="0"/>
              <a:t>což</a:t>
            </a:r>
            <a:r>
              <a:rPr lang="en-US" dirty="0" smtClean="0"/>
              <a:t> je v </a:t>
            </a:r>
            <a:r>
              <a:rPr lang="en-US" dirty="0" err="1" smtClean="0"/>
              <a:t>podstatě</a:t>
            </a:r>
            <a:r>
              <a:rPr lang="en-US" dirty="0" smtClean="0"/>
              <a:t> </a:t>
            </a:r>
            <a:r>
              <a:rPr lang="en-US" dirty="0" err="1" smtClean="0"/>
              <a:t>součin</a:t>
            </a:r>
            <a:r>
              <a:rPr lang="en-US" dirty="0" smtClean="0"/>
              <a:t> </a:t>
            </a:r>
            <a:r>
              <a:rPr lang="en-US" dirty="0" err="1" smtClean="0"/>
              <a:t>rozměru</a:t>
            </a:r>
            <a:r>
              <a:rPr lang="en-US" dirty="0" smtClean="0"/>
              <a:t> </a:t>
            </a:r>
            <a:r>
              <a:rPr lang="en-US" dirty="0" err="1" smtClean="0"/>
              <a:t>zdroje</a:t>
            </a:r>
            <a:r>
              <a:rPr lang="en-US" dirty="0" smtClean="0"/>
              <a:t> </a:t>
            </a:r>
            <a:r>
              <a:rPr lang="en-US" dirty="0" err="1" smtClean="0"/>
              <a:t>záření</a:t>
            </a:r>
            <a:r>
              <a:rPr lang="en-US" dirty="0" smtClean="0"/>
              <a:t> a divergence </a:t>
            </a:r>
            <a:r>
              <a:rPr lang="en-US" dirty="0" err="1" smtClean="0"/>
              <a:t>záření</a:t>
            </a:r>
            <a:r>
              <a:rPr lang="en-US" dirty="0" smtClean="0"/>
              <a:t>.</a:t>
            </a:r>
            <a:endParaRPr lang="cs-CZ" dirty="0"/>
          </a:p>
        </p:txBody>
      </p:sp>
      <p:sp>
        <p:nvSpPr>
          <p:cNvPr id="4" name="Zástupný symbol pro datum 3"/>
          <p:cNvSpPr>
            <a:spLocks noGrp="1"/>
          </p:cNvSpPr>
          <p:nvPr>
            <p:ph type="dt" sz="half" idx="14"/>
          </p:nvPr>
        </p:nvSpPr>
        <p:spPr/>
        <p:txBody>
          <a:bodyPr/>
          <a:lstStyle/>
          <a:p>
            <a:r>
              <a:rPr lang="cs-CZ" smtClean="0"/>
              <a:t>2010</a:t>
            </a:r>
            <a:endParaRPr lang="cs-CZ"/>
          </a:p>
        </p:txBody>
      </p:sp>
      <p:sp>
        <p:nvSpPr>
          <p:cNvPr id="5" name="Zástupný symbol pro číslo snímku 4"/>
          <p:cNvSpPr>
            <a:spLocks noGrp="1"/>
          </p:cNvSpPr>
          <p:nvPr>
            <p:ph type="sldNum" sz="quarter" idx="15"/>
          </p:nvPr>
        </p:nvSpPr>
        <p:spPr/>
        <p:txBody>
          <a:bodyPr/>
          <a:lstStyle/>
          <a:p>
            <a:fld id="{A229F504-3BAF-467C-8F21-334C0A71552D}" type="slidenum">
              <a:rPr lang="cs-CZ" smtClean="0"/>
              <a:pPr/>
              <a:t>71</a:t>
            </a:fld>
            <a:endParaRPr lang="cs-CZ"/>
          </a:p>
        </p:txBody>
      </p:sp>
      <p:sp>
        <p:nvSpPr>
          <p:cNvPr id="6" name="Zástupný symbol pro zápatí 5"/>
          <p:cNvSpPr>
            <a:spLocks noGrp="1"/>
          </p:cNvSpPr>
          <p:nvPr>
            <p:ph type="ftr" sz="quarter" idx="16"/>
          </p:nvPr>
        </p:nvSpPr>
        <p:spPr/>
        <p:txBody>
          <a:bodyPr/>
          <a:lstStyle/>
          <a:p>
            <a:r>
              <a:rPr lang="cs-CZ" smtClean="0"/>
              <a:t>prof. Otruba</a:t>
            </a:r>
            <a:endParaRPr lang="cs-CZ"/>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Synchrotronové záření</a:t>
            </a:r>
            <a:endParaRPr lang="cs-CZ" dirty="0"/>
          </a:p>
        </p:txBody>
      </p:sp>
      <p:sp>
        <p:nvSpPr>
          <p:cNvPr id="4" name="Zástupný symbol pro datum 3"/>
          <p:cNvSpPr>
            <a:spLocks noGrp="1"/>
          </p:cNvSpPr>
          <p:nvPr>
            <p:ph type="dt" sz="half" idx="14"/>
          </p:nvPr>
        </p:nvSpPr>
        <p:spPr/>
        <p:txBody>
          <a:bodyPr/>
          <a:lstStyle/>
          <a:p>
            <a:r>
              <a:rPr lang="cs-CZ" smtClean="0"/>
              <a:t>2010</a:t>
            </a:r>
            <a:endParaRPr lang="cs-CZ"/>
          </a:p>
        </p:txBody>
      </p:sp>
      <p:sp>
        <p:nvSpPr>
          <p:cNvPr id="5" name="Zástupný symbol pro číslo snímku 4"/>
          <p:cNvSpPr>
            <a:spLocks noGrp="1"/>
          </p:cNvSpPr>
          <p:nvPr>
            <p:ph type="sldNum" sz="quarter" idx="15"/>
          </p:nvPr>
        </p:nvSpPr>
        <p:spPr/>
        <p:txBody>
          <a:bodyPr/>
          <a:lstStyle/>
          <a:p>
            <a:fld id="{A229F504-3BAF-467C-8F21-334C0A71552D}" type="slidenum">
              <a:rPr lang="cs-CZ" smtClean="0"/>
              <a:pPr/>
              <a:t>72</a:t>
            </a:fld>
            <a:endParaRPr lang="cs-CZ"/>
          </a:p>
        </p:txBody>
      </p:sp>
      <p:sp>
        <p:nvSpPr>
          <p:cNvPr id="6" name="Zástupný symbol pro zápatí 5"/>
          <p:cNvSpPr>
            <a:spLocks noGrp="1"/>
          </p:cNvSpPr>
          <p:nvPr>
            <p:ph type="ftr" sz="quarter" idx="16"/>
          </p:nvPr>
        </p:nvSpPr>
        <p:spPr/>
        <p:txBody>
          <a:bodyPr/>
          <a:lstStyle/>
          <a:p>
            <a:r>
              <a:rPr lang="cs-CZ" smtClean="0"/>
              <a:t>prof. Otruba</a:t>
            </a:r>
            <a:endParaRPr lang="cs-CZ"/>
          </a:p>
        </p:txBody>
      </p:sp>
      <p:pic>
        <p:nvPicPr>
          <p:cNvPr id="7" name="Picture 8" descr="InsertionDevices"/>
          <p:cNvPicPr>
            <a:picLocks noGrp="1" noChangeAspect="1" noChangeArrowheads="1"/>
          </p:cNvPicPr>
          <p:nvPr>
            <p:ph sz="quarter" idx="1"/>
          </p:nvPr>
        </p:nvPicPr>
        <p:blipFill>
          <a:blip r:embed="rId2" cstate="print">
            <a:lum bright="-10000" contrast="20000"/>
          </a:blip>
          <a:srcRect/>
          <a:stretch>
            <a:fillRect/>
          </a:stretch>
        </p:blipFill>
        <p:spPr bwMode="auto">
          <a:xfrm>
            <a:off x="467544" y="1916832"/>
            <a:ext cx="4604004" cy="4306824"/>
          </a:xfrm>
          <a:prstGeom prst="rect">
            <a:avLst/>
          </a:prstGeom>
          <a:noFill/>
        </p:spPr>
      </p:pic>
      <p:sp>
        <p:nvSpPr>
          <p:cNvPr id="8" name="Obdélník 7"/>
          <p:cNvSpPr/>
          <p:nvPr/>
        </p:nvSpPr>
        <p:spPr>
          <a:xfrm>
            <a:off x="5141703" y="404664"/>
            <a:ext cx="3384376" cy="3046988"/>
          </a:xfrm>
          <a:prstGeom prst="rect">
            <a:avLst/>
          </a:prstGeom>
        </p:spPr>
        <p:txBody>
          <a:bodyPr wrap="square">
            <a:spAutoFit/>
          </a:bodyPr>
          <a:lstStyle/>
          <a:p>
            <a:pPr>
              <a:buNone/>
            </a:pPr>
            <a:r>
              <a:rPr lang="sk-SK" sz="2400" dirty="0" smtClean="0">
                <a:solidFill>
                  <a:srgbClr val="0070C0"/>
                </a:solidFill>
              </a:rPr>
              <a:t>Zdroje magnetického pole</a:t>
            </a:r>
          </a:p>
          <a:p>
            <a:pPr>
              <a:buFontTx/>
              <a:buChar char="•"/>
            </a:pPr>
            <a:r>
              <a:rPr lang="sk-SK" sz="2400" dirty="0" err="1" smtClean="0">
                <a:solidFill>
                  <a:srgbClr val="0070C0"/>
                </a:solidFill>
                <a:hlinkClick r:id="rId3" tooltip="Bending magnet"/>
              </a:rPr>
              <a:t>bending</a:t>
            </a:r>
            <a:r>
              <a:rPr lang="sk-SK" sz="2400" dirty="0" smtClean="0">
                <a:solidFill>
                  <a:srgbClr val="0070C0"/>
                </a:solidFill>
                <a:hlinkClick r:id="rId3" tooltip="Bending magnet"/>
              </a:rPr>
              <a:t> </a:t>
            </a:r>
            <a:r>
              <a:rPr lang="sk-SK" sz="2400" dirty="0" smtClean="0">
                <a:solidFill>
                  <a:srgbClr val="0070C0"/>
                </a:solidFill>
                <a:hlinkClick r:id="rId3" tooltip="Bending magnet"/>
              </a:rPr>
              <a:t>magnety</a:t>
            </a:r>
            <a:r>
              <a:rPr lang="sk-SK" sz="2400" dirty="0" smtClean="0">
                <a:solidFill>
                  <a:srgbClr val="0070C0"/>
                </a:solidFill>
              </a:rPr>
              <a:t> </a:t>
            </a:r>
            <a:endParaRPr lang="sk-SK" sz="2400" dirty="0" smtClean="0">
              <a:solidFill>
                <a:srgbClr val="0070C0"/>
              </a:solidFill>
            </a:endParaRPr>
          </a:p>
          <a:p>
            <a:pPr>
              <a:buFontTx/>
              <a:buChar char="•"/>
            </a:pPr>
            <a:r>
              <a:rPr lang="sk-SK" sz="2400" dirty="0" err="1" smtClean="0">
                <a:solidFill>
                  <a:srgbClr val="0070C0"/>
                </a:solidFill>
                <a:hlinkClick r:id="rId4" tooltip="Undulator"/>
              </a:rPr>
              <a:t>undulatory</a:t>
            </a:r>
            <a:r>
              <a:rPr lang="sk-SK" sz="2400" dirty="0" smtClean="0">
                <a:solidFill>
                  <a:srgbClr val="0070C0"/>
                </a:solidFill>
              </a:rPr>
              <a:t> </a:t>
            </a:r>
            <a:endParaRPr lang="sk-SK" sz="2400" dirty="0">
              <a:solidFill>
                <a:srgbClr val="0070C0"/>
              </a:solidFill>
            </a:endParaRPr>
          </a:p>
          <a:p>
            <a:pPr>
              <a:buFontTx/>
              <a:buChar char="•"/>
            </a:pPr>
            <a:r>
              <a:rPr lang="sk-SK" sz="2400" dirty="0" err="1" smtClean="0">
                <a:solidFill>
                  <a:srgbClr val="0070C0"/>
                </a:solidFill>
                <a:hlinkClick r:id="rId5" tooltip="Wiggler (synchrotron)"/>
              </a:rPr>
              <a:t>wigglery</a:t>
            </a:r>
            <a:endParaRPr lang="sk-SK" sz="2400" dirty="0" smtClean="0">
              <a:solidFill>
                <a:srgbClr val="0070C0"/>
              </a:solidFill>
            </a:endParaRPr>
          </a:p>
          <a:p>
            <a:pPr>
              <a:buFontTx/>
              <a:buChar char="•"/>
            </a:pPr>
            <a:endParaRPr lang="sk-SK" sz="2400" dirty="0">
              <a:solidFill>
                <a:srgbClr val="0070C0"/>
              </a:solidFill>
            </a:endParaRPr>
          </a:p>
          <a:p>
            <a:pPr>
              <a:buFontTx/>
              <a:buChar char="•"/>
            </a:pPr>
            <a:endParaRPr lang="sk-SK" sz="2400" dirty="0" smtClean="0">
              <a:solidFill>
                <a:srgbClr val="0070C0"/>
              </a:solidFill>
            </a:endParaRPr>
          </a:p>
          <a:p>
            <a:pPr>
              <a:buFontTx/>
              <a:buChar char="•"/>
            </a:pPr>
            <a:r>
              <a:rPr lang="sk-SK" sz="2400" dirty="0" err="1" smtClean="0">
                <a:solidFill>
                  <a:srgbClr val="0070C0"/>
                </a:solidFill>
                <a:hlinkClick r:id="rId6" tooltip="Free electron laser"/>
              </a:rPr>
              <a:t>free</a:t>
            </a:r>
            <a:r>
              <a:rPr lang="sk-SK" sz="2400" dirty="0" smtClean="0">
                <a:solidFill>
                  <a:srgbClr val="0070C0"/>
                </a:solidFill>
                <a:hlinkClick r:id="rId6" tooltip="Free electron laser"/>
              </a:rPr>
              <a:t> </a:t>
            </a:r>
            <a:r>
              <a:rPr lang="sk-SK" sz="2400" dirty="0" err="1" smtClean="0">
                <a:solidFill>
                  <a:srgbClr val="0070C0"/>
                </a:solidFill>
                <a:hlinkClick r:id="rId6" tooltip="Free electron laser"/>
              </a:rPr>
              <a:t>electron</a:t>
            </a:r>
            <a:r>
              <a:rPr lang="sk-SK" sz="2400" dirty="0" smtClean="0">
                <a:solidFill>
                  <a:srgbClr val="0070C0"/>
                </a:solidFill>
                <a:hlinkClick r:id="rId6" tooltip="Free electron laser"/>
              </a:rPr>
              <a:t> </a:t>
            </a:r>
            <a:r>
              <a:rPr lang="sk-SK" sz="2400" dirty="0" err="1" smtClean="0">
                <a:solidFill>
                  <a:srgbClr val="0070C0"/>
                </a:solidFill>
                <a:hlinkClick r:id="rId6" tooltip="Free electron laser"/>
              </a:rPr>
              <a:t>lasers</a:t>
            </a:r>
            <a:endParaRPr lang="sk-SK" sz="2400" dirty="0" smtClean="0">
              <a:solidFill>
                <a:srgbClr val="0070C0"/>
              </a:solidFill>
            </a:endParaRPr>
          </a:p>
        </p:txBody>
      </p:sp>
      <p:pic>
        <p:nvPicPr>
          <p:cNvPr id="90114" name="Picture 2" descr="http://pd.chem.ucl.ac.uk/pdnn/inst2/wiggler.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3573016"/>
            <a:ext cx="4176464" cy="1398369"/>
          </a:xfrm>
          <a:prstGeom prst="rect">
            <a:avLst/>
          </a:prstGeom>
          <a:noFill/>
          <a:extLst>
            <a:ext uri="{909E8E84-426E-40DD-AFC4-6F175D3DCCD1}">
              <a14:hiddenFill xmlns:a14="http://schemas.microsoft.com/office/drawing/2010/main">
                <a:solidFill>
                  <a:srgbClr val="FFFFFF"/>
                </a:solidFill>
              </a14:hiddenFill>
            </a:ext>
          </a:extLst>
        </p:spPr>
      </p:pic>
      <p:pic>
        <p:nvPicPr>
          <p:cNvPr id="90116" name="Picture 4" descr="http://pd.chem.ucl.ac.uk/pdnn/inst2/undulate.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544" y="4941168"/>
            <a:ext cx="4176464" cy="12925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Laser na volných elektronech</a:t>
            </a:r>
            <a:endParaRPr lang="cs-CZ" dirty="0"/>
          </a:p>
        </p:txBody>
      </p:sp>
      <p:sp>
        <p:nvSpPr>
          <p:cNvPr id="3" name="Zástupný symbol pro obsah 2"/>
          <p:cNvSpPr>
            <a:spLocks noGrp="1"/>
          </p:cNvSpPr>
          <p:nvPr>
            <p:ph sz="quarter" idx="1"/>
          </p:nvPr>
        </p:nvSpPr>
        <p:spPr/>
        <p:txBody>
          <a:bodyPr>
            <a:normAutofit fontScale="92500"/>
          </a:bodyPr>
          <a:lstStyle/>
          <a:p>
            <a:r>
              <a:rPr lang="cs-CZ" b="1" dirty="0" smtClean="0"/>
              <a:t>Č</a:t>
            </a:r>
            <a:r>
              <a:rPr lang="en-US" b="1" dirty="0" err="1" smtClean="0"/>
              <a:t>tvrtá</a:t>
            </a:r>
            <a:r>
              <a:rPr lang="en-US" b="1" dirty="0" smtClean="0"/>
              <a:t> </a:t>
            </a:r>
            <a:r>
              <a:rPr lang="en-US" b="1" dirty="0" err="1" smtClean="0"/>
              <a:t>generace</a:t>
            </a:r>
            <a:r>
              <a:rPr lang="en-US" dirty="0" smtClean="0"/>
              <a:t> </a:t>
            </a:r>
            <a:r>
              <a:rPr lang="en-US" dirty="0" err="1" smtClean="0"/>
              <a:t>zdrojů</a:t>
            </a:r>
            <a:r>
              <a:rPr lang="en-US" dirty="0" smtClean="0"/>
              <a:t> SZ je </a:t>
            </a:r>
            <a:r>
              <a:rPr lang="en-US" dirty="0" err="1" smtClean="0"/>
              <a:t>založena</a:t>
            </a:r>
            <a:r>
              <a:rPr lang="en-US" dirty="0" smtClean="0"/>
              <a:t> </a:t>
            </a:r>
            <a:r>
              <a:rPr lang="en-US" dirty="0" err="1" smtClean="0"/>
              <a:t>na</a:t>
            </a:r>
            <a:r>
              <a:rPr lang="en-US" dirty="0" smtClean="0"/>
              <a:t> </a:t>
            </a:r>
            <a:r>
              <a:rPr lang="en-US" dirty="0" err="1" smtClean="0"/>
              <a:t>využití</a:t>
            </a:r>
            <a:r>
              <a:rPr lang="en-US" dirty="0" smtClean="0"/>
              <a:t> </a:t>
            </a:r>
            <a:r>
              <a:rPr lang="en-US" dirty="0" err="1" smtClean="0"/>
              <a:t>lineárních</a:t>
            </a:r>
            <a:r>
              <a:rPr lang="en-US" dirty="0" smtClean="0"/>
              <a:t> </a:t>
            </a:r>
            <a:r>
              <a:rPr lang="en-US" dirty="0" err="1" smtClean="0"/>
              <a:t>urychlovačů</a:t>
            </a:r>
            <a:r>
              <a:rPr lang="en-US" dirty="0" smtClean="0"/>
              <a:t>, </a:t>
            </a:r>
            <a:r>
              <a:rPr lang="en-US" dirty="0" err="1" smtClean="0"/>
              <a:t>které</a:t>
            </a:r>
            <a:r>
              <a:rPr lang="en-US" dirty="0" smtClean="0"/>
              <a:t> </a:t>
            </a:r>
            <a:r>
              <a:rPr lang="en-US" dirty="0" err="1" smtClean="0"/>
              <a:t>umožňují</a:t>
            </a:r>
            <a:r>
              <a:rPr lang="en-US" dirty="0" smtClean="0"/>
              <a:t> </a:t>
            </a:r>
            <a:r>
              <a:rPr lang="en-US" dirty="0" err="1" smtClean="0"/>
              <a:t>snížit</a:t>
            </a:r>
            <a:r>
              <a:rPr lang="en-US" dirty="0" smtClean="0"/>
              <a:t> </a:t>
            </a:r>
            <a:r>
              <a:rPr lang="en-US" dirty="0" err="1" smtClean="0"/>
              <a:t>emitanci</a:t>
            </a:r>
            <a:r>
              <a:rPr lang="en-US" dirty="0" smtClean="0"/>
              <a:t> a </a:t>
            </a:r>
            <a:r>
              <a:rPr lang="en-US" dirty="0" err="1" smtClean="0"/>
              <a:t>zkrátit</a:t>
            </a:r>
            <a:r>
              <a:rPr lang="en-US" dirty="0" smtClean="0"/>
              <a:t> </a:t>
            </a:r>
            <a:r>
              <a:rPr lang="en-US" dirty="0" err="1" smtClean="0"/>
              <a:t>délku</a:t>
            </a:r>
            <a:r>
              <a:rPr lang="en-US" dirty="0" smtClean="0"/>
              <a:t> </a:t>
            </a:r>
            <a:r>
              <a:rPr lang="en-US" dirty="0" err="1" smtClean="0"/>
              <a:t>pulsů</a:t>
            </a:r>
            <a:r>
              <a:rPr lang="en-US" dirty="0" smtClean="0"/>
              <a:t>. </a:t>
            </a:r>
            <a:r>
              <a:rPr lang="en-US" dirty="0" err="1" smtClean="0"/>
              <a:t>Probíhá-li</a:t>
            </a:r>
            <a:r>
              <a:rPr lang="en-US" dirty="0" smtClean="0"/>
              <a:t> </a:t>
            </a:r>
            <a:r>
              <a:rPr lang="en-US" dirty="0" err="1" smtClean="0"/>
              <a:t>krátký</a:t>
            </a:r>
            <a:r>
              <a:rPr lang="en-US" dirty="0" smtClean="0"/>
              <a:t> </a:t>
            </a:r>
            <a:r>
              <a:rPr lang="en-US" dirty="0" err="1" smtClean="0"/>
              <a:t>elektronový</a:t>
            </a:r>
            <a:r>
              <a:rPr lang="en-US" dirty="0" smtClean="0"/>
              <a:t> </a:t>
            </a:r>
            <a:r>
              <a:rPr lang="en-US" dirty="0" err="1" smtClean="0"/>
              <a:t>shluk</a:t>
            </a:r>
            <a:r>
              <a:rPr lang="en-US" dirty="0" smtClean="0"/>
              <a:t> </a:t>
            </a:r>
            <a:r>
              <a:rPr lang="en-US" dirty="0" err="1" smtClean="0"/>
              <a:t>dostatečně</a:t>
            </a:r>
            <a:r>
              <a:rPr lang="en-US" dirty="0" smtClean="0"/>
              <a:t> </a:t>
            </a:r>
            <a:r>
              <a:rPr lang="en-US" dirty="0" err="1" smtClean="0"/>
              <a:t>dlouhým</a:t>
            </a:r>
            <a:r>
              <a:rPr lang="en-US" dirty="0" smtClean="0"/>
              <a:t> </a:t>
            </a:r>
            <a:r>
              <a:rPr lang="en-US" dirty="0" err="1" smtClean="0"/>
              <a:t>undulátorem</a:t>
            </a:r>
            <a:r>
              <a:rPr lang="en-US" dirty="0" smtClean="0"/>
              <a:t>, </a:t>
            </a:r>
            <a:r>
              <a:rPr lang="en-US" dirty="0" err="1" smtClean="0"/>
              <a:t>pak</a:t>
            </a:r>
            <a:r>
              <a:rPr lang="en-US" dirty="0" smtClean="0"/>
              <a:t> </a:t>
            </a:r>
            <a:r>
              <a:rPr lang="en-US" dirty="0" err="1" smtClean="0"/>
              <a:t>elektromagnetická</a:t>
            </a:r>
            <a:r>
              <a:rPr lang="en-US" dirty="0" smtClean="0"/>
              <a:t> </a:t>
            </a:r>
            <a:r>
              <a:rPr lang="en-US" dirty="0" err="1" smtClean="0"/>
              <a:t>vlna</a:t>
            </a:r>
            <a:r>
              <a:rPr lang="en-US" dirty="0" smtClean="0"/>
              <a:t> </a:t>
            </a:r>
            <a:r>
              <a:rPr lang="en-US" dirty="0" err="1" smtClean="0"/>
              <a:t>generovaná</a:t>
            </a:r>
            <a:r>
              <a:rPr lang="en-US" dirty="0" smtClean="0"/>
              <a:t> v </a:t>
            </a:r>
            <a:r>
              <a:rPr lang="en-US" dirty="0" err="1" smtClean="0"/>
              <a:t>každém</a:t>
            </a:r>
            <a:r>
              <a:rPr lang="en-US" dirty="0" smtClean="0"/>
              <a:t> </a:t>
            </a:r>
            <a:r>
              <a:rPr lang="en-US" dirty="0" err="1" smtClean="0"/>
              <a:t>místě</a:t>
            </a:r>
            <a:r>
              <a:rPr lang="en-US" dirty="0" smtClean="0"/>
              <a:t> </a:t>
            </a:r>
            <a:r>
              <a:rPr lang="en-US" dirty="0" err="1" smtClean="0"/>
              <a:t>undulátoru</a:t>
            </a:r>
            <a:r>
              <a:rPr lang="en-US" dirty="0" smtClean="0"/>
              <a:t> </a:t>
            </a:r>
            <a:r>
              <a:rPr lang="en-US" dirty="0" err="1" smtClean="0"/>
              <a:t>postupuje</a:t>
            </a:r>
            <a:r>
              <a:rPr lang="en-US" dirty="0" smtClean="0"/>
              <a:t> </a:t>
            </a:r>
            <a:r>
              <a:rPr lang="en-US" dirty="0" err="1" smtClean="0"/>
              <a:t>společně</a:t>
            </a:r>
            <a:r>
              <a:rPr lang="en-US" dirty="0" smtClean="0"/>
              <a:t> s </a:t>
            </a:r>
            <a:r>
              <a:rPr lang="en-US" dirty="0" err="1" smtClean="0"/>
              <a:t>elektronovým</a:t>
            </a:r>
            <a:r>
              <a:rPr lang="en-US" dirty="0" smtClean="0"/>
              <a:t> </a:t>
            </a:r>
            <a:r>
              <a:rPr lang="en-US" dirty="0" err="1" smtClean="0"/>
              <a:t>svazkem</a:t>
            </a:r>
            <a:r>
              <a:rPr lang="en-US" dirty="0" smtClean="0"/>
              <a:t> a </a:t>
            </a:r>
            <a:r>
              <a:rPr lang="en-US" dirty="0" err="1" smtClean="0"/>
              <a:t>interaguje</a:t>
            </a:r>
            <a:r>
              <a:rPr lang="en-US" dirty="0" smtClean="0"/>
              <a:t> s </a:t>
            </a:r>
            <a:r>
              <a:rPr lang="en-US" dirty="0" err="1" smtClean="0"/>
              <a:t>ním</a:t>
            </a:r>
            <a:r>
              <a:rPr lang="en-US" dirty="0" smtClean="0"/>
              <a:t>. </a:t>
            </a:r>
            <a:r>
              <a:rPr lang="en-US" dirty="0" err="1" smtClean="0"/>
              <a:t>Vzniká</a:t>
            </a:r>
            <a:r>
              <a:rPr lang="en-US" dirty="0" smtClean="0"/>
              <a:t> </a:t>
            </a:r>
            <a:r>
              <a:rPr lang="en-US" dirty="0" err="1" smtClean="0"/>
              <a:t>tak</a:t>
            </a:r>
            <a:r>
              <a:rPr lang="en-US" dirty="0" smtClean="0"/>
              <a:t> </a:t>
            </a:r>
            <a:r>
              <a:rPr lang="en-US" b="1" dirty="0" smtClean="0">
                <a:solidFill>
                  <a:srgbClr val="FF0000"/>
                </a:solidFill>
              </a:rPr>
              <a:t>laser </a:t>
            </a:r>
            <a:r>
              <a:rPr lang="en-US" b="1" dirty="0" err="1" smtClean="0">
                <a:solidFill>
                  <a:srgbClr val="FF0000"/>
                </a:solidFill>
              </a:rPr>
              <a:t>na</a:t>
            </a:r>
            <a:r>
              <a:rPr lang="en-US" b="1" dirty="0" smtClean="0">
                <a:solidFill>
                  <a:srgbClr val="FF0000"/>
                </a:solidFill>
              </a:rPr>
              <a:t> </a:t>
            </a:r>
            <a:r>
              <a:rPr lang="en-US" b="1" dirty="0" err="1" smtClean="0">
                <a:solidFill>
                  <a:srgbClr val="FF0000"/>
                </a:solidFill>
              </a:rPr>
              <a:t>volných</a:t>
            </a:r>
            <a:r>
              <a:rPr lang="en-US" b="1" dirty="0" smtClean="0">
                <a:solidFill>
                  <a:srgbClr val="FF0000"/>
                </a:solidFill>
              </a:rPr>
              <a:t> </a:t>
            </a:r>
            <a:r>
              <a:rPr lang="en-US" b="1" dirty="0" err="1" smtClean="0">
                <a:solidFill>
                  <a:srgbClr val="FF0000"/>
                </a:solidFill>
              </a:rPr>
              <a:t>elektronech</a:t>
            </a:r>
            <a:r>
              <a:rPr lang="en-US" dirty="0" smtClean="0"/>
              <a:t>, </a:t>
            </a:r>
            <a:r>
              <a:rPr lang="en-US" dirty="0" err="1" smtClean="0"/>
              <a:t>neboli</a:t>
            </a:r>
            <a:r>
              <a:rPr lang="en-US" dirty="0" smtClean="0"/>
              <a:t> </a:t>
            </a:r>
            <a:r>
              <a:rPr lang="en-US" b="1" dirty="0" smtClean="0">
                <a:solidFill>
                  <a:srgbClr val="FF0000"/>
                </a:solidFill>
              </a:rPr>
              <a:t>free electron laser – FEL</a:t>
            </a:r>
            <a:r>
              <a:rPr lang="en-US" b="1" dirty="0" smtClean="0"/>
              <a:t>.</a:t>
            </a:r>
            <a:r>
              <a:rPr lang="en-US" dirty="0" smtClean="0"/>
              <a:t> Ten se </a:t>
            </a:r>
            <a:r>
              <a:rPr lang="en-US" dirty="0" err="1" smtClean="0"/>
              <a:t>vyznačuje</a:t>
            </a:r>
            <a:r>
              <a:rPr lang="en-US" dirty="0" smtClean="0"/>
              <a:t> </a:t>
            </a:r>
            <a:r>
              <a:rPr lang="en-US" dirty="0" err="1" smtClean="0"/>
              <a:t>vysokou</a:t>
            </a:r>
            <a:r>
              <a:rPr lang="en-US" dirty="0" smtClean="0"/>
              <a:t> </a:t>
            </a:r>
            <a:r>
              <a:rPr lang="en-US" dirty="0" err="1" smtClean="0"/>
              <a:t>briliancí</a:t>
            </a:r>
            <a:r>
              <a:rPr lang="en-US" dirty="0" smtClean="0"/>
              <a:t>, </a:t>
            </a:r>
            <a:r>
              <a:rPr lang="en-US" dirty="0" err="1" smtClean="0"/>
              <a:t>podstatně</a:t>
            </a:r>
            <a:r>
              <a:rPr lang="en-US" dirty="0" smtClean="0"/>
              <a:t> </a:t>
            </a:r>
            <a:r>
              <a:rPr lang="en-US" dirty="0" err="1" smtClean="0"/>
              <a:t>vyšší</a:t>
            </a:r>
            <a:r>
              <a:rPr lang="en-US" dirty="0" smtClean="0"/>
              <a:t> </a:t>
            </a:r>
            <a:r>
              <a:rPr lang="en-US" dirty="0" err="1" smtClean="0"/>
              <a:t>než</a:t>
            </a:r>
            <a:r>
              <a:rPr lang="en-US" dirty="0" smtClean="0"/>
              <a:t> u </a:t>
            </a:r>
            <a:r>
              <a:rPr lang="en-US" dirty="0" err="1" smtClean="0"/>
              <a:t>klasického</a:t>
            </a:r>
            <a:r>
              <a:rPr lang="en-US" dirty="0" smtClean="0"/>
              <a:t> </a:t>
            </a:r>
            <a:r>
              <a:rPr lang="en-US" dirty="0" err="1" smtClean="0"/>
              <a:t>undulátoru</a:t>
            </a:r>
            <a:r>
              <a:rPr lang="en-US" dirty="0" smtClean="0"/>
              <a:t>, </a:t>
            </a:r>
            <a:r>
              <a:rPr lang="en-US" dirty="0" err="1" smtClean="0"/>
              <a:t>koherencí</a:t>
            </a:r>
            <a:r>
              <a:rPr lang="en-US" dirty="0" smtClean="0"/>
              <a:t> a </a:t>
            </a:r>
            <a:r>
              <a:rPr lang="en-US" dirty="0" err="1" smtClean="0"/>
              <a:t>krátkostí</a:t>
            </a:r>
            <a:r>
              <a:rPr lang="en-US" dirty="0" smtClean="0"/>
              <a:t> </a:t>
            </a:r>
            <a:r>
              <a:rPr lang="en-US" dirty="0" err="1" smtClean="0"/>
              <a:t>pulsů</a:t>
            </a:r>
            <a:r>
              <a:rPr lang="en-US" dirty="0" smtClean="0"/>
              <a:t>, </a:t>
            </a:r>
            <a:r>
              <a:rPr lang="en-US" dirty="0" err="1" smtClean="0"/>
              <a:t>dosahujících</a:t>
            </a:r>
            <a:r>
              <a:rPr lang="en-US" dirty="0" smtClean="0"/>
              <a:t> </a:t>
            </a:r>
            <a:r>
              <a:rPr lang="en-US" dirty="0" err="1" smtClean="0"/>
              <a:t>desítek</a:t>
            </a:r>
            <a:r>
              <a:rPr lang="en-US" dirty="0" smtClean="0"/>
              <a:t> </a:t>
            </a:r>
            <a:r>
              <a:rPr lang="en-US" dirty="0" err="1" smtClean="0"/>
              <a:t>fs</a:t>
            </a:r>
            <a:r>
              <a:rPr lang="en-US" dirty="0" smtClean="0"/>
              <a:t>.  K </a:t>
            </a:r>
            <a:r>
              <a:rPr lang="en-US" dirty="0" err="1" smtClean="0"/>
              <a:t>urychlení</a:t>
            </a:r>
            <a:r>
              <a:rPr lang="en-US" dirty="0" smtClean="0"/>
              <a:t> </a:t>
            </a:r>
            <a:r>
              <a:rPr lang="en-US" dirty="0" err="1" smtClean="0"/>
              <a:t>elektronů</a:t>
            </a:r>
            <a:r>
              <a:rPr lang="en-US" dirty="0" smtClean="0"/>
              <a:t> </a:t>
            </a:r>
            <a:r>
              <a:rPr lang="en-US" dirty="0" err="1" smtClean="0"/>
              <a:t>na</a:t>
            </a:r>
            <a:r>
              <a:rPr lang="en-US" dirty="0" smtClean="0"/>
              <a:t> </a:t>
            </a:r>
            <a:r>
              <a:rPr lang="en-US" dirty="0" err="1" smtClean="0"/>
              <a:t>hodnoty</a:t>
            </a:r>
            <a:r>
              <a:rPr lang="en-US" dirty="0" smtClean="0"/>
              <a:t> </a:t>
            </a:r>
            <a:r>
              <a:rPr lang="en-US" dirty="0" err="1" smtClean="0"/>
              <a:t>řádu</a:t>
            </a:r>
            <a:r>
              <a:rPr lang="en-US" dirty="0" smtClean="0"/>
              <a:t> </a:t>
            </a:r>
            <a:r>
              <a:rPr lang="en-US" dirty="0" err="1" smtClean="0"/>
              <a:t>GeV</a:t>
            </a:r>
            <a:r>
              <a:rPr lang="en-US" dirty="0" smtClean="0"/>
              <a:t> je </a:t>
            </a:r>
            <a:r>
              <a:rPr lang="en-US" dirty="0" err="1" smtClean="0"/>
              <a:t>zapotřebí</a:t>
            </a:r>
            <a:r>
              <a:rPr lang="en-US" dirty="0" smtClean="0"/>
              <a:t> </a:t>
            </a:r>
            <a:r>
              <a:rPr lang="en-US" dirty="0" err="1" smtClean="0"/>
              <a:t>velmi</a:t>
            </a:r>
            <a:r>
              <a:rPr lang="en-US" dirty="0" smtClean="0"/>
              <a:t> </a:t>
            </a:r>
            <a:r>
              <a:rPr lang="en-US" dirty="0" err="1" smtClean="0"/>
              <a:t>dlouhého</a:t>
            </a:r>
            <a:r>
              <a:rPr lang="en-US" dirty="0" smtClean="0"/>
              <a:t> </a:t>
            </a:r>
            <a:r>
              <a:rPr lang="en-US" dirty="0" err="1" smtClean="0"/>
              <a:t>lineárního</a:t>
            </a:r>
            <a:r>
              <a:rPr lang="en-US" dirty="0" smtClean="0"/>
              <a:t> </a:t>
            </a:r>
            <a:r>
              <a:rPr lang="en-US" dirty="0" err="1" smtClean="0"/>
              <a:t>urychlovače</a:t>
            </a:r>
            <a:r>
              <a:rPr lang="en-US" dirty="0" smtClean="0"/>
              <a:t>. </a:t>
            </a:r>
            <a:endParaRPr lang="cs-CZ" dirty="0" smtClean="0"/>
          </a:p>
        </p:txBody>
      </p:sp>
      <p:sp>
        <p:nvSpPr>
          <p:cNvPr id="4" name="Zástupný symbol pro datum 3"/>
          <p:cNvSpPr>
            <a:spLocks noGrp="1"/>
          </p:cNvSpPr>
          <p:nvPr>
            <p:ph type="dt" sz="half" idx="14"/>
          </p:nvPr>
        </p:nvSpPr>
        <p:spPr/>
        <p:txBody>
          <a:bodyPr/>
          <a:lstStyle/>
          <a:p>
            <a:r>
              <a:rPr lang="cs-CZ" smtClean="0"/>
              <a:t>2010</a:t>
            </a:r>
            <a:endParaRPr lang="cs-CZ"/>
          </a:p>
        </p:txBody>
      </p:sp>
      <p:sp>
        <p:nvSpPr>
          <p:cNvPr id="5" name="Zástupný symbol pro číslo snímku 4"/>
          <p:cNvSpPr>
            <a:spLocks noGrp="1"/>
          </p:cNvSpPr>
          <p:nvPr>
            <p:ph type="sldNum" sz="quarter" idx="15"/>
          </p:nvPr>
        </p:nvSpPr>
        <p:spPr/>
        <p:txBody>
          <a:bodyPr/>
          <a:lstStyle/>
          <a:p>
            <a:fld id="{A229F504-3BAF-467C-8F21-334C0A71552D}" type="slidenum">
              <a:rPr lang="cs-CZ" smtClean="0"/>
              <a:pPr/>
              <a:t>73</a:t>
            </a:fld>
            <a:endParaRPr lang="cs-CZ"/>
          </a:p>
        </p:txBody>
      </p:sp>
      <p:sp>
        <p:nvSpPr>
          <p:cNvPr id="6" name="Zástupný symbol pro zápatí 5"/>
          <p:cNvSpPr>
            <a:spLocks noGrp="1"/>
          </p:cNvSpPr>
          <p:nvPr>
            <p:ph type="ftr" sz="quarter" idx="16"/>
          </p:nvPr>
        </p:nvSpPr>
        <p:spPr/>
        <p:txBody>
          <a:bodyPr/>
          <a:lstStyle/>
          <a:p>
            <a:r>
              <a:rPr lang="cs-CZ" smtClean="0"/>
              <a:t>prof. Otruba</a:t>
            </a:r>
            <a:endParaRPr lang="cs-CZ"/>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9"/>
            <a:ext cx="7467600" cy="706089"/>
          </a:xfrm>
        </p:spPr>
        <p:txBody>
          <a:bodyPr/>
          <a:lstStyle/>
          <a:p>
            <a:r>
              <a:rPr lang="cs-CZ" dirty="0" smtClean="0"/>
              <a:t>Laser na volných elektronech </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74</a:t>
            </a:fld>
            <a:endParaRPr lang="cs-CZ"/>
          </a:p>
        </p:txBody>
      </p:sp>
      <p:pic>
        <p:nvPicPr>
          <p:cNvPr id="9" name="Zástupný symbol pro obsah 9" descr="FEL.png"/>
          <p:cNvPicPr>
            <a:picLocks noGrp="1" noChangeAspect="1"/>
          </p:cNvPicPr>
          <p:nvPr>
            <p:ph sz="quarter" idx="1"/>
          </p:nvPr>
        </p:nvPicPr>
        <p:blipFill>
          <a:blip r:embed="rId2" cstate="print"/>
          <a:stretch>
            <a:fillRect/>
          </a:stretch>
        </p:blipFill>
        <p:spPr>
          <a:xfrm>
            <a:off x="467544" y="1052736"/>
            <a:ext cx="3657600" cy="1277431"/>
          </a:xfrm>
        </p:spPr>
      </p:pic>
      <p:pic>
        <p:nvPicPr>
          <p:cNvPr id="10" name="Zástupný symbol pro obsah 10" descr="felwiggler_l.jpg"/>
          <p:cNvPicPr>
            <a:picLocks noGrp="1" noChangeAspect="1"/>
          </p:cNvPicPr>
          <p:nvPr>
            <p:ph sz="quarter" idx="2"/>
          </p:nvPr>
        </p:nvPicPr>
        <p:blipFill>
          <a:blip r:embed="rId3" cstate="print"/>
          <a:stretch>
            <a:fillRect/>
          </a:stretch>
        </p:blipFill>
        <p:spPr>
          <a:xfrm>
            <a:off x="4521834" y="1124744"/>
            <a:ext cx="3482745" cy="5047456"/>
          </a:xfrm>
        </p:spPr>
      </p:pic>
      <p:sp>
        <p:nvSpPr>
          <p:cNvPr id="11" name="Obdélník 10"/>
          <p:cNvSpPr/>
          <p:nvPr/>
        </p:nvSpPr>
        <p:spPr>
          <a:xfrm>
            <a:off x="395536" y="2420888"/>
            <a:ext cx="4032448" cy="3785652"/>
          </a:xfrm>
          <a:prstGeom prst="rect">
            <a:avLst/>
          </a:prstGeom>
        </p:spPr>
        <p:txBody>
          <a:bodyPr wrap="square">
            <a:spAutoFit/>
          </a:bodyPr>
          <a:lstStyle/>
          <a:p>
            <a:r>
              <a:rPr lang="cs-CZ" sz="1600" dirty="0" smtClean="0"/>
              <a:t>Shluky elektronů se pohybují po vlnkovité dráze. Nabité částice, které mění svou rychlost (postačí směr), září. Pro pochopení si představme, že se elektrony v shluku pohybují po sinusoidě podél undulátoru. Pokud se na ně díváme z konce této osy, nevidíme, že se pohybují směrem k nám, ale vidíme kmitat shluk nabitých částic. Shluky tak generují koherentní rentgenový paprsek. Za undulátorem jsou silným magnetickým polem elektrony odkloněny a vzniklý rentgenový laserový paprsek pokračuje do haly s experimenty</a:t>
            </a:r>
            <a:endParaRPr lang="en-US" sz="16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9"/>
            <a:ext cx="7467600" cy="706089"/>
          </a:xfrm>
        </p:spPr>
        <p:txBody>
          <a:bodyPr/>
          <a:lstStyle/>
          <a:p>
            <a:r>
              <a:rPr lang="cs-CZ" dirty="0" err="1" smtClean="0"/>
              <a:t>Femtosekundy</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75</a:t>
            </a:fld>
            <a:endParaRPr lang="cs-CZ"/>
          </a:p>
        </p:txBody>
      </p:sp>
      <p:pic>
        <p:nvPicPr>
          <p:cNvPr id="8" name="Zástupný symbol pro obsah 7" descr="4558.jpg"/>
          <p:cNvPicPr>
            <a:picLocks noGrp="1" noChangeAspect="1"/>
          </p:cNvPicPr>
          <p:nvPr>
            <p:ph sz="quarter" idx="1"/>
          </p:nvPr>
        </p:nvPicPr>
        <p:blipFill>
          <a:blip r:embed="rId2" cstate="print"/>
          <a:stretch>
            <a:fillRect/>
          </a:stretch>
        </p:blipFill>
        <p:spPr>
          <a:xfrm>
            <a:off x="467544" y="1052736"/>
            <a:ext cx="3657600" cy="3312368"/>
          </a:xfrm>
        </p:spPr>
      </p:pic>
      <p:pic>
        <p:nvPicPr>
          <p:cNvPr id="9" name="Zástupný symbol pro obsah 8" descr="4559.jpg"/>
          <p:cNvPicPr>
            <a:picLocks noGrp="1" noChangeAspect="1"/>
          </p:cNvPicPr>
          <p:nvPr>
            <p:ph sz="quarter" idx="2"/>
          </p:nvPr>
        </p:nvPicPr>
        <p:blipFill>
          <a:blip r:embed="rId3" cstate="print"/>
          <a:stretch>
            <a:fillRect/>
          </a:stretch>
        </p:blipFill>
        <p:spPr>
          <a:xfrm>
            <a:off x="4139952" y="476672"/>
            <a:ext cx="4046041" cy="2872340"/>
          </a:xfrm>
        </p:spPr>
      </p:pic>
      <p:sp>
        <p:nvSpPr>
          <p:cNvPr id="10" name="TextovéPole 9"/>
          <p:cNvSpPr txBox="1"/>
          <p:nvPr/>
        </p:nvSpPr>
        <p:spPr>
          <a:xfrm>
            <a:off x="4283968" y="3573016"/>
            <a:ext cx="4236599" cy="2031325"/>
          </a:xfrm>
          <a:prstGeom prst="rect">
            <a:avLst/>
          </a:prstGeom>
          <a:noFill/>
        </p:spPr>
        <p:txBody>
          <a:bodyPr wrap="square" rtlCol="0">
            <a:spAutoFit/>
          </a:bodyPr>
          <a:lstStyle/>
          <a:p>
            <a:r>
              <a:rPr lang="cs-CZ" dirty="0" smtClean="0"/>
              <a:t>Nadzvukový </a:t>
            </a:r>
            <a:r>
              <a:rPr lang="cs-CZ" dirty="0" err="1" smtClean="0"/>
              <a:t>Concorde</a:t>
            </a:r>
            <a:r>
              <a:rPr lang="cs-CZ" dirty="0" smtClean="0"/>
              <a:t> létá přibližně </a:t>
            </a:r>
          </a:p>
          <a:p>
            <a:r>
              <a:rPr lang="cs-CZ" dirty="0" smtClean="0"/>
              <a:t>rychlostí 2 </a:t>
            </a:r>
            <a:r>
              <a:rPr lang="cs-CZ" dirty="0" err="1" smtClean="0"/>
              <a:t>machů</a:t>
            </a:r>
            <a:r>
              <a:rPr lang="cs-CZ" dirty="0" smtClean="0"/>
              <a:t> (dvojnásobek rychlosti zvuku ve vzduchu), neboli 600 m/s (2 160 km/h). Za dobu 10 </a:t>
            </a:r>
            <a:r>
              <a:rPr lang="cs-CZ" dirty="0" err="1" smtClean="0"/>
              <a:t>fs</a:t>
            </a:r>
            <a:r>
              <a:rPr lang="cs-CZ" dirty="0" smtClean="0"/>
              <a:t> uletí jen 6 </a:t>
            </a:r>
            <a:r>
              <a:rPr lang="cs-CZ" dirty="0" err="1" smtClean="0"/>
              <a:t>pikometrů</a:t>
            </a:r>
            <a:r>
              <a:rPr lang="cs-CZ" dirty="0" smtClean="0"/>
              <a:t> (6.10</a:t>
            </a:r>
            <a:r>
              <a:rPr lang="cs-CZ" baseline="30000" dirty="0" smtClean="0"/>
              <a:t>12</a:t>
            </a:r>
            <a:r>
              <a:rPr lang="cs-CZ" dirty="0" smtClean="0"/>
              <a:t> m), to je 10krát méně, než je průměr atomu uhlíku</a:t>
            </a:r>
            <a:endParaRPr lang="cs-CZ" dirty="0"/>
          </a:p>
        </p:txBody>
      </p:sp>
      <p:sp>
        <p:nvSpPr>
          <p:cNvPr id="11" name="TextovéPole 10"/>
          <p:cNvSpPr txBox="1"/>
          <p:nvPr/>
        </p:nvSpPr>
        <p:spPr>
          <a:xfrm>
            <a:off x="251520" y="4365104"/>
            <a:ext cx="4062331" cy="2308324"/>
          </a:xfrm>
          <a:prstGeom prst="rect">
            <a:avLst/>
          </a:prstGeom>
          <a:noFill/>
        </p:spPr>
        <p:txBody>
          <a:bodyPr wrap="square" rtlCol="0">
            <a:spAutoFit/>
          </a:bodyPr>
          <a:lstStyle/>
          <a:p>
            <a:r>
              <a:rPr lang="cs-CZ" dirty="0" smtClean="0"/>
              <a:t>Průměrná vzdálenost Země a </a:t>
            </a:r>
          </a:p>
          <a:p>
            <a:r>
              <a:rPr lang="cs-CZ" dirty="0" smtClean="0"/>
              <a:t>Měsíce je kolem 380 000 km. </a:t>
            </a:r>
          </a:p>
          <a:p>
            <a:r>
              <a:rPr lang="cs-CZ" dirty="0" smtClean="0"/>
              <a:t>Světlo pohybující se rychlostí </a:t>
            </a:r>
          </a:p>
          <a:p>
            <a:r>
              <a:rPr lang="cs-CZ" dirty="0" smtClean="0"/>
              <a:t>300 000 km za sekundu urazí </a:t>
            </a:r>
          </a:p>
          <a:p>
            <a:r>
              <a:rPr lang="cs-CZ" dirty="0" smtClean="0"/>
              <a:t>tuto vzdálenost za dobu o něco </a:t>
            </a:r>
          </a:p>
          <a:p>
            <a:r>
              <a:rPr lang="cs-CZ" dirty="0" smtClean="0"/>
              <a:t>delší než 1 s. Během 100 </a:t>
            </a:r>
            <a:r>
              <a:rPr lang="cs-CZ" dirty="0" err="1" smtClean="0"/>
              <a:t>fs</a:t>
            </a:r>
            <a:r>
              <a:rPr lang="cs-CZ" dirty="0" smtClean="0"/>
              <a:t> však</a:t>
            </a:r>
          </a:p>
          <a:p>
            <a:r>
              <a:rPr lang="cs-CZ" dirty="0" smtClean="0"/>
              <a:t> světlo uběhne pouze 30 µm, </a:t>
            </a:r>
          </a:p>
          <a:p>
            <a:r>
              <a:rPr lang="cs-CZ" dirty="0" smtClean="0"/>
              <a:t>neboli méně, než je tloušťka vlasu</a:t>
            </a:r>
            <a:endParaRPr lang="cs-CZ"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Čerp</a:t>
            </a:r>
            <a:r>
              <a:rPr lang="cs-CZ" dirty="0" smtClean="0"/>
              <a:t> (</a:t>
            </a:r>
            <a:r>
              <a:rPr lang="cs-CZ" dirty="0" err="1" smtClean="0"/>
              <a:t>chirp</a:t>
            </a:r>
            <a:r>
              <a:rPr lang="cs-CZ" dirty="0" smtClean="0"/>
              <a:t>)</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76</a:t>
            </a:fld>
            <a:endParaRPr lang="cs-CZ"/>
          </a:p>
        </p:txBody>
      </p:sp>
      <p:sp>
        <p:nvSpPr>
          <p:cNvPr id="6" name="Zástupný symbol pro obsah 5"/>
          <p:cNvSpPr>
            <a:spLocks noGrp="1"/>
          </p:cNvSpPr>
          <p:nvPr>
            <p:ph sz="quarter" idx="1"/>
          </p:nvPr>
        </p:nvSpPr>
        <p:spPr/>
        <p:txBody>
          <a:bodyPr>
            <a:normAutofit fontScale="85000" lnSpcReduction="20000"/>
          </a:bodyPr>
          <a:lstStyle/>
          <a:p>
            <a:r>
              <a:rPr lang="cs-CZ" dirty="0" smtClean="0"/>
              <a:t>U impulsů optického záření se </a:t>
            </a:r>
            <a:r>
              <a:rPr lang="cs-CZ" dirty="0" err="1" smtClean="0"/>
              <a:t>čerpem</a:t>
            </a:r>
            <a:r>
              <a:rPr lang="cs-CZ" dirty="0" smtClean="0"/>
              <a:t> rozumí postupná změna frekvence během impulsu (zvyšování nebo snižování). To znamená, že frekvence na náběžné hraně je jiná než v závěrné hraně. Šíří-li se takový impuls v disperzním prostředí, je rychlost šíření záření v náběžné hraně menší (nebo větší) než v závěrné části a tím se impuls zkracuje (nebo prodlužuje).</a:t>
            </a:r>
            <a:endParaRPr lang="cs-CZ" dirty="0"/>
          </a:p>
        </p:txBody>
      </p:sp>
      <p:pic>
        <p:nvPicPr>
          <p:cNvPr id="90114" name="Picture 2" descr="D:\Universita\Obrázky\LASER\img057.tif"/>
          <p:cNvPicPr>
            <a:picLocks noGrp="1" noChangeAspect="1" noChangeArrowheads="1"/>
          </p:cNvPicPr>
          <p:nvPr>
            <p:ph sz="quarter" idx="2"/>
          </p:nvPr>
        </p:nvPicPr>
        <p:blipFill>
          <a:blip r:embed="rId2" cstate="print">
            <a:duotone>
              <a:prstClr val="black"/>
              <a:srgbClr val="D9C3A5">
                <a:tint val="50000"/>
                <a:satMod val="180000"/>
              </a:srgbClr>
            </a:duotone>
            <a:lum contrast="10000"/>
          </a:blip>
          <a:srcRect/>
          <a:stretch>
            <a:fillRect/>
          </a:stretch>
        </p:blipFill>
        <p:spPr bwMode="auto">
          <a:xfrm>
            <a:off x="4211960" y="2492896"/>
            <a:ext cx="4036091" cy="3593357"/>
          </a:xfrm>
          <a:prstGeom prst="rect">
            <a:avLst/>
          </a:prstGeom>
          <a:noFill/>
        </p:spPr>
      </p:pic>
      <p:sp>
        <p:nvSpPr>
          <p:cNvPr id="7" name="TextovéPole 6"/>
          <p:cNvSpPr txBox="1"/>
          <p:nvPr/>
        </p:nvSpPr>
        <p:spPr>
          <a:xfrm>
            <a:off x="4159595" y="620687"/>
            <a:ext cx="4392488" cy="1200329"/>
          </a:xfrm>
          <a:prstGeom prst="rect">
            <a:avLst/>
          </a:prstGeom>
          <a:noFill/>
        </p:spPr>
        <p:txBody>
          <a:bodyPr wrap="square" rtlCol="0">
            <a:spAutoFit/>
          </a:bodyPr>
          <a:lstStyle/>
          <a:p>
            <a:r>
              <a:rPr lang="cs-CZ" dirty="0"/>
              <a:t>Díky relacím neurčitosti není možné mít krátký (~</a:t>
            </a:r>
            <a:r>
              <a:rPr lang="cs-CZ" dirty="0" err="1"/>
              <a:t>fs</a:t>
            </a:r>
            <a:r>
              <a:rPr lang="cs-CZ" dirty="0"/>
              <a:t>) světelný puls ve viditelné oblasti spektra, který by byl </a:t>
            </a:r>
            <a:r>
              <a:rPr lang="cs-CZ" dirty="0" smtClean="0"/>
              <a:t>monochromatický</a:t>
            </a:r>
            <a:endParaRPr lang="cs-CZ"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Chirp</a:t>
            </a:r>
            <a:r>
              <a:rPr lang="cs-CZ" dirty="0" smtClean="0"/>
              <a:t> </a:t>
            </a:r>
            <a:r>
              <a:rPr lang="cs-CZ" dirty="0" err="1" smtClean="0"/>
              <a:t>femtosekundového</a:t>
            </a:r>
            <a:r>
              <a:rPr lang="cs-CZ" dirty="0" smtClean="0"/>
              <a:t> pulzu</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77</a:t>
            </a:fld>
            <a:endParaRPr lang="cs-CZ"/>
          </a:p>
        </p:txBody>
      </p:sp>
      <p:pic>
        <p:nvPicPr>
          <p:cNvPr id="8" name="Zástupný symbol pro obsah 7" descr="9823.jpg"/>
          <p:cNvPicPr>
            <a:picLocks noGrp="1" noChangeAspect="1"/>
          </p:cNvPicPr>
          <p:nvPr>
            <p:ph sz="quarter" idx="1"/>
          </p:nvPr>
        </p:nvPicPr>
        <p:blipFill>
          <a:blip r:embed="rId2" cstate="print"/>
          <a:stretch>
            <a:fillRect/>
          </a:stretch>
        </p:blipFill>
        <p:spPr>
          <a:xfrm>
            <a:off x="4355976" y="1916832"/>
            <a:ext cx="3657600" cy="3776472"/>
          </a:xfrm>
        </p:spPr>
      </p:pic>
      <p:sp>
        <p:nvSpPr>
          <p:cNvPr id="7" name="Zástupný symbol pro obsah 6"/>
          <p:cNvSpPr>
            <a:spLocks noGrp="1"/>
          </p:cNvSpPr>
          <p:nvPr>
            <p:ph sz="quarter" idx="2"/>
          </p:nvPr>
        </p:nvSpPr>
        <p:spPr>
          <a:xfrm>
            <a:off x="467544" y="1628800"/>
            <a:ext cx="3657600" cy="4572000"/>
          </a:xfrm>
        </p:spPr>
        <p:txBody>
          <a:bodyPr>
            <a:normAutofit fontScale="92500" lnSpcReduction="20000"/>
          </a:bodyPr>
          <a:lstStyle/>
          <a:p>
            <a:r>
              <a:rPr lang="cs-CZ" dirty="0" smtClean="0"/>
              <a:t>V disperzním prostředí </a:t>
            </a:r>
            <a:r>
              <a:rPr lang="cs-CZ" dirty="0" err="1" smtClean="0"/>
              <a:t>femtosekundový</a:t>
            </a:r>
            <a:r>
              <a:rPr lang="cs-CZ" dirty="0" smtClean="0"/>
              <a:t> puls, který má velký frekvenční rozsah (velký rozsah vlnových délek), je rozšířen díky různé disperzi (indexu lomu, rychlosti světla) různých vlnových délek. Je proto nutné pro zachování časového profilu impulsu provést korekci kompenzátorem disperze. </a:t>
            </a:r>
            <a:endParaRPr lang="cs-CZ"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solidFill>
                  <a:schemeClr val="tx1"/>
                </a:solidFill>
              </a:rPr>
              <a:t>Model TISSA-20: &lt; </a:t>
            </a:r>
            <a:r>
              <a:rPr lang="cs-CZ" dirty="0" err="1" smtClean="0">
                <a:solidFill>
                  <a:schemeClr val="tx1"/>
                </a:solidFill>
              </a:rPr>
              <a:t>20</a:t>
            </a:r>
            <a:r>
              <a:rPr lang="cs-CZ" dirty="0" smtClean="0">
                <a:solidFill>
                  <a:schemeClr val="tx1"/>
                </a:solidFill>
              </a:rPr>
              <a:t> </a:t>
            </a:r>
            <a:r>
              <a:rPr lang="cs-CZ" dirty="0" err="1" smtClean="0">
                <a:solidFill>
                  <a:schemeClr val="tx1"/>
                </a:solidFill>
              </a:rPr>
              <a:t>fs</a:t>
            </a:r>
            <a:endParaRPr lang="cs-CZ" dirty="0"/>
          </a:p>
        </p:txBody>
      </p:sp>
      <p:sp>
        <p:nvSpPr>
          <p:cNvPr id="9" name="Zástupný symbol pro text 8"/>
          <p:cNvSpPr>
            <a:spLocks noGrp="1"/>
          </p:cNvSpPr>
          <p:nvPr>
            <p:ph type="body" sz="half" idx="1"/>
          </p:nvPr>
        </p:nvSpPr>
        <p:spPr/>
        <p:txBody>
          <a:bodyPr/>
          <a:lstStyle/>
          <a:p>
            <a:r>
              <a:rPr lang="cs-CZ" dirty="0" err="1" smtClean="0"/>
              <a:t>Stable</a:t>
            </a:r>
            <a:r>
              <a:rPr lang="cs-CZ" dirty="0" smtClean="0"/>
              <a:t> </a:t>
            </a:r>
            <a:r>
              <a:rPr lang="cs-CZ" dirty="0" err="1" smtClean="0"/>
              <a:t>Kerr</a:t>
            </a:r>
            <a:r>
              <a:rPr lang="cs-CZ" dirty="0" smtClean="0"/>
              <a:t>-</a:t>
            </a:r>
            <a:r>
              <a:rPr lang="cs-CZ" dirty="0" err="1" smtClean="0"/>
              <a:t>lens</a:t>
            </a:r>
            <a:r>
              <a:rPr lang="cs-CZ" dirty="0" smtClean="0"/>
              <a:t> mode-</a:t>
            </a:r>
            <a:r>
              <a:rPr lang="cs-CZ" dirty="0" err="1" smtClean="0"/>
              <a:t>locking</a:t>
            </a:r>
            <a:r>
              <a:rPr lang="cs-CZ" dirty="0" smtClean="0"/>
              <a:t> operation5-</a:t>
            </a:r>
            <a:r>
              <a:rPr lang="cs-CZ" dirty="0" err="1" smtClean="0"/>
              <a:t>mirror</a:t>
            </a:r>
            <a:r>
              <a:rPr lang="cs-CZ" dirty="0" smtClean="0"/>
              <a:t> </a:t>
            </a:r>
            <a:r>
              <a:rPr lang="cs-CZ" dirty="0" err="1" smtClean="0"/>
              <a:t>compact</a:t>
            </a:r>
            <a:r>
              <a:rPr lang="cs-CZ" dirty="0" smtClean="0"/>
              <a:t> </a:t>
            </a:r>
            <a:r>
              <a:rPr lang="cs-CZ" dirty="0" err="1" smtClean="0"/>
              <a:t>cavity</a:t>
            </a:r>
            <a:r>
              <a:rPr lang="cs-CZ" dirty="0" smtClean="0"/>
              <a:t> design. </a:t>
            </a:r>
          </a:p>
          <a:p>
            <a:r>
              <a:rPr lang="cs-CZ" dirty="0" smtClean="0"/>
              <a:t>Model TISSA-20: </a:t>
            </a:r>
            <a:r>
              <a:rPr lang="cs-CZ" dirty="0" err="1" smtClean="0"/>
              <a:t>Seeding</a:t>
            </a:r>
            <a:r>
              <a:rPr lang="cs-CZ" dirty="0" smtClean="0"/>
              <a:t> </a:t>
            </a:r>
            <a:r>
              <a:rPr lang="cs-CZ" dirty="0" err="1" smtClean="0"/>
              <a:t>source</a:t>
            </a:r>
            <a:r>
              <a:rPr lang="cs-CZ" dirty="0" smtClean="0"/>
              <a:t> </a:t>
            </a:r>
            <a:r>
              <a:rPr lang="cs-CZ" dirty="0" err="1" smtClean="0"/>
              <a:t>of</a:t>
            </a:r>
            <a:r>
              <a:rPr lang="cs-CZ" dirty="0" smtClean="0"/>
              <a:t> </a:t>
            </a:r>
            <a:r>
              <a:rPr lang="cs-CZ" dirty="0" err="1" smtClean="0"/>
              <a:t>broadband</a:t>
            </a:r>
            <a:r>
              <a:rPr lang="cs-CZ" dirty="0" smtClean="0"/>
              <a:t> </a:t>
            </a:r>
            <a:r>
              <a:rPr lang="cs-CZ" dirty="0" err="1" smtClean="0"/>
              <a:t>femtosecond</a:t>
            </a:r>
            <a:r>
              <a:rPr lang="cs-CZ" dirty="0" smtClean="0"/>
              <a:t> </a:t>
            </a:r>
            <a:r>
              <a:rPr lang="cs-CZ" dirty="0" err="1" smtClean="0"/>
              <a:t>pulses</a:t>
            </a:r>
            <a:r>
              <a:rPr lang="cs-CZ" dirty="0" smtClean="0"/>
              <a:t> </a:t>
            </a:r>
            <a:r>
              <a:rPr lang="cs-CZ" dirty="0" err="1" smtClean="0"/>
              <a:t>for</a:t>
            </a:r>
            <a:r>
              <a:rPr lang="cs-CZ" dirty="0" smtClean="0"/>
              <a:t> Ti:</a:t>
            </a:r>
            <a:r>
              <a:rPr lang="cs-CZ" dirty="0" err="1" smtClean="0"/>
              <a:t>sapphire</a:t>
            </a:r>
            <a:r>
              <a:rPr lang="cs-CZ" dirty="0" smtClean="0"/>
              <a:t> </a:t>
            </a:r>
            <a:r>
              <a:rPr lang="cs-CZ" dirty="0" err="1" smtClean="0"/>
              <a:t>amplifiers</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78</a:t>
            </a:fld>
            <a:endParaRPr lang="cs-CZ"/>
          </a:p>
        </p:txBody>
      </p:sp>
      <p:pic>
        <p:nvPicPr>
          <p:cNvPr id="11" name="Picture 9"/>
          <p:cNvPicPr>
            <a:picLocks noGrp="1" noChangeAspect="1" noChangeArrowheads="1"/>
          </p:cNvPicPr>
          <p:nvPr>
            <p:ph sz="half" idx="2"/>
          </p:nvPr>
        </p:nvPicPr>
        <p:blipFill>
          <a:blip r:embed="rId2" cstate="print"/>
          <a:srcRect t="5667" b="5667"/>
          <a:stretch>
            <a:fillRect/>
          </a:stretch>
        </p:blipFill>
        <p:spPr>
          <a:xfrm>
            <a:off x="179511" y="3993462"/>
            <a:ext cx="7768679" cy="2399689"/>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t>Stretcher</a:t>
            </a:r>
            <a:r>
              <a:rPr lang="cs-CZ" b="1" dirty="0" smtClean="0"/>
              <a:t> </a:t>
            </a:r>
            <a:r>
              <a:rPr lang="cs-CZ" b="1" dirty="0" err="1" smtClean="0"/>
              <a:t>and</a:t>
            </a:r>
            <a:r>
              <a:rPr lang="cs-CZ" b="1" dirty="0" smtClean="0"/>
              <a:t> </a:t>
            </a:r>
            <a:r>
              <a:rPr lang="cs-CZ" b="1" dirty="0" err="1" smtClean="0"/>
              <a:t>compressor</a:t>
            </a:r>
            <a:r>
              <a:rPr lang="cs-CZ" b="1" dirty="0" smtClean="0"/>
              <a:t> design</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p>
            <a:fld id="{A229F504-3BAF-467C-8F21-334C0A71552D}" type="slidenum">
              <a:rPr lang="cs-CZ" smtClean="0"/>
              <a:pPr/>
              <a:t>79</a:t>
            </a:fld>
            <a:endParaRPr lang="cs-CZ"/>
          </a:p>
        </p:txBody>
      </p:sp>
      <p:pic>
        <p:nvPicPr>
          <p:cNvPr id="10" name="Zástupný symbol pro obsah 9" descr="267px-CPA_compressor_svg.png"/>
          <p:cNvPicPr>
            <a:picLocks noGrp="1" noChangeAspect="1"/>
          </p:cNvPicPr>
          <p:nvPr>
            <p:ph sz="quarter" idx="2"/>
          </p:nvPr>
        </p:nvPicPr>
        <p:blipFill>
          <a:blip r:embed="rId2" cstate="print"/>
          <a:stretch>
            <a:fillRect/>
          </a:stretch>
        </p:blipFill>
        <p:spPr>
          <a:xfrm>
            <a:off x="179512" y="2996952"/>
            <a:ext cx="3560748" cy="2147118"/>
          </a:xfrm>
        </p:spPr>
      </p:pic>
      <p:pic>
        <p:nvPicPr>
          <p:cNvPr id="11" name="Zástupný symbol pro obsah 10" descr="380px-Cpa_stretcher_svg.png"/>
          <p:cNvPicPr>
            <a:picLocks noGrp="1" noChangeAspect="1"/>
          </p:cNvPicPr>
          <p:nvPr>
            <p:ph sz="quarter" idx="4"/>
          </p:nvPr>
        </p:nvPicPr>
        <p:blipFill>
          <a:blip r:embed="rId3" cstate="print"/>
          <a:stretch>
            <a:fillRect/>
          </a:stretch>
        </p:blipFill>
        <p:spPr>
          <a:xfrm>
            <a:off x="3864812" y="3140968"/>
            <a:ext cx="4645943" cy="1907282"/>
          </a:xfrm>
        </p:spPr>
      </p:pic>
      <p:sp>
        <p:nvSpPr>
          <p:cNvPr id="6" name="Zástupný symbol pro text 5"/>
          <p:cNvSpPr>
            <a:spLocks noGrp="1"/>
          </p:cNvSpPr>
          <p:nvPr>
            <p:ph type="body" sz="quarter" idx="1"/>
          </p:nvPr>
        </p:nvSpPr>
        <p:spPr/>
        <p:txBody>
          <a:bodyPr/>
          <a:lstStyle/>
          <a:p>
            <a:r>
              <a:rPr lang="cs-CZ" dirty="0" err="1" smtClean="0"/>
              <a:t>With</a:t>
            </a:r>
            <a:r>
              <a:rPr lang="cs-CZ" dirty="0" smtClean="0"/>
              <a:t> </a:t>
            </a:r>
            <a:r>
              <a:rPr lang="cs-CZ" dirty="0" err="1" smtClean="0"/>
              <a:t>gratings</a:t>
            </a:r>
            <a:r>
              <a:rPr lang="cs-CZ" dirty="0" smtClean="0"/>
              <a:t> </a:t>
            </a:r>
            <a:r>
              <a:rPr lang="cs-CZ" dirty="0" err="1" smtClean="0"/>
              <a:t>compressor</a:t>
            </a:r>
            <a:endParaRPr lang="cs-CZ" dirty="0"/>
          </a:p>
        </p:txBody>
      </p:sp>
      <p:sp>
        <p:nvSpPr>
          <p:cNvPr id="8" name="Zástupný symbol pro text 7"/>
          <p:cNvSpPr>
            <a:spLocks noGrp="1"/>
          </p:cNvSpPr>
          <p:nvPr>
            <p:ph type="body" sz="quarter" idx="3"/>
          </p:nvPr>
        </p:nvSpPr>
        <p:spPr/>
        <p:txBody>
          <a:bodyPr/>
          <a:lstStyle/>
          <a:p>
            <a:r>
              <a:rPr lang="cs-CZ" dirty="0" err="1" smtClean="0"/>
              <a:t>With</a:t>
            </a:r>
            <a:r>
              <a:rPr lang="cs-CZ" dirty="0" smtClean="0"/>
              <a:t> </a:t>
            </a:r>
            <a:r>
              <a:rPr lang="cs-CZ" dirty="0" err="1" smtClean="0"/>
              <a:t>gratings</a:t>
            </a:r>
            <a:r>
              <a:rPr lang="cs-CZ" dirty="0" smtClean="0"/>
              <a:t> </a:t>
            </a:r>
            <a:r>
              <a:rPr lang="cs-CZ" dirty="0" err="1" smtClean="0"/>
              <a:t>stretcher</a:t>
            </a:r>
            <a:r>
              <a:rPr lang="cs-CZ" dirty="0" smtClean="0"/>
              <a:t> </a:t>
            </a:r>
            <a:endParaRPr lang="cs-CZ"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Pasivní Q-modulace</a:t>
            </a:r>
            <a:endParaRPr lang="cs-CZ" dirty="0"/>
          </a:p>
        </p:txBody>
      </p:sp>
      <p:sp>
        <p:nvSpPr>
          <p:cNvPr id="3" name="Zástupný symbol pro obsah 2"/>
          <p:cNvSpPr>
            <a:spLocks noGrp="1"/>
          </p:cNvSpPr>
          <p:nvPr>
            <p:ph sz="quarter" idx="1"/>
          </p:nvPr>
        </p:nvSpPr>
        <p:spPr/>
        <p:txBody>
          <a:bodyPr/>
          <a:lstStyle/>
          <a:p>
            <a:r>
              <a:rPr lang="cs-CZ" dirty="0" smtClean="0"/>
              <a:t>Příklad použití saturačního </a:t>
            </a:r>
            <a:r>
              <a:rPr lang="cs-CZ" dirty="0" err="1" smtClean="0"/>
              <a:t>absorbéru</a:t>
            </a:r>
            <a:r>
              <a:rPr lang="cs-CZ" dirty="0" smtClean="0"/>
              <a:t> pro generaci krátkých (nanosekundových) výkonových impulsů (GW) u rubínového laseru</a:t>
            </a:r>
          </a:p>
          <a:p>
            <a:pPr>
              <a:buNone/>
            </a:pPr>
            <a:endParaRPr lang="cs-CZ" dirty="0"/>
          </a:p>
        </p:txBody>
      </p:sp>
      <p:sp>
        <p:nvSpPr>
          <p:cNvPr id="4" name="Zástupný symbol pro datum 3"/>
          <p:cNvSpPr>
            <a:spLocks noGrp="1"/>
          </p:cNvSpPr>
          <p:nvPr>
            <p:ph type="dt" sz="half" idx="14"/>
          </p:nvPr>
        </p:nvSpPr>
        <p:spPr/>
        <p:txBody>
          <a:bodyPr/>
          <a:lstStyle/>
          <a:p>
            <a:r>
              <a:rPr lang="cs-CZ" smtClean="0"/>
              <a:t>2010</a:t>
            </a:r>
            <a:endParaRPr lang="cs-CZ"/>
          </a:p>
        </p:txBody>
      </p:sp>
      <p:sp>
        <p:nvSpPr>
          <p:cNvPr id="5" name="Zástupný symbol pro číslo snímku 4"/>
          <p:cNvSpPr>
            <a:spLocks noGrp="1"/>
          </p:cNvSpPr>
          <p:nvPr>
            <p:ph type="sldNum" sz="quarter" idx="15"/>
          </p:nvPr>
        </p:nvSpPr>
        <p:spPr/>
        <p:txBody>
          <a:bodyPr/>
          <a:lstStyle/>
          <a:p>
            <a:fld id="{A229F504-3BAF-467C-8F21-334C0A71552D}" type="slidenum">
              <a:rPr lang="cs-CZ" smtClean="0"/>
              <a:pPr/>
              <a:t>8</a:t>
            </a:fld>
            <a:endParaRPr lang="cs-CZ"/>
          </a:p>
        </p:txBody>
      </p:sp>
      <p:sp>
        <p:nvSpPr>
          <p:cNvPr id="6" name="Zástupný symbol pro zápatí 5"/>
          <p:cNvSpPr>
            <a:spLocks noGrp="1"/>
          </p:cNvSpPr>
          <p:nvPr>
            <p:ph type="ftr" sz="quarter" idx="16"/>
          </p:nvPr>
        </p:nvSpPr>
        <p:spPr/>
        <p:txBody>
          <a:bodyPr/>
          <a:lstStyle/>
          <a:p>
            <a:r>
              <a:rPr lang="cs-CZ" smtClean="0"/>
              <a:t>prof. Otruba</a:t>
            </a:r>
            <a:endParaRPr lang="cs-CZ"/>
          </a:p>
        </p:txBody>
      </p:sp>
      <p:pic>
        <p:nvPicPr>
          <p:cNvPr id="7" name="Picture 5"/>
          <p:cNvPicPr>
            <a:picLocks noChangeAspect="1" noChangeArrowheads="1"/>
          </p:cNvPicPr>
          <p:nvPr/>
        </p:nvPicPr>
        <p:blipFill>
          <a:blip r:embed="rId2" cstate="print"/>
          <a:srcRect/>
          <a:stretch>
            <a:fillRect/>
          </a:stretch>
        </p:blipFill>
        <p:spPr>
          <a:xfrm>
            <a:off x="467544" y="2996952"/>
            <a:ext cx="7632848" cy="2881313"/>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Zesílení </a:t>
            </a:r>
            <a:r>
              <a:rPr lang="cs-CZ" dirty="0" err="1" smtClean="0"/>
              <a:t>femtosekundových</a:t>
            </a:r>
            <a:r>
              <a:rPr lang="cs-CZ" dirty="0" smtClean="0"/>
              <a:t> pulsů s výkony do PW</a:t>
            </a:r>
            <a:endParaRPr lang="cs-CZ" dirty="0"/>
          </a:p>
        </p:txBody>
      </p:sp>
      <p:sp>
        <p:nvSpPr>
          <p:cNvPr id="5" name="Zástupný symbol pro datum 4"/>
          <p:cNvSpPr>
            <a:spLocks noGrp="1"/>
          </p:cNvSpPr>
          <p:nvPr>
            <p:ph type="dt" sz="half" idx="10"/>
          </p:nvPr>
        </p:nvSpPr>
        <p:spPr/>
        <p:txBody>
          <a:bodyPr/>
          <a:lstStyle/>
          <a:p>
            <a:pPr>
              <a:defRPr/>
            </a:pPr>
            <a:r>
              <a:rPr lang="cs-CZ" smtClean="0"/>
              <a:t>2010</a:t>
            </a:r>
            <a:endParaRPr lang="cs-CZ"/>
          </a:p>
        </p:txBody>
      </p:sp>
      <p:sp>
        <p:nvSpPr>
          <p:cNvPr id="7" name="Zástupný symbol pro číslo snímku 6"/>
          <p:cNvSpPr>
            <a:spLocks noGrp="1"/>
          </p:cNvSpPr>
          <p:nvPr>
            <p:ph type="sldNum" sz="quarter" idx="11"/>
          </p:nvPr>
        </p:nvSpPr>
        <p:spPr/>
        <p:txBody>
          <a:bodyPr/>
          <a:lstStyle/>
          <a:p>
            <a:pPr>
              <a:defRPr/>
            </a:pPr>
            <a:fld id="{08426328-110C-4878-B745-89D8654F0667}" type="slidenum">
              <a:rPr lang="cs-CZ" smtClean="0"/>
              <a:pPr>
                <a:defRPr/>
              </a:pPr>
              <a:t>80</a:t>
            </a:fld>
            <a:endParaRPr lang="cs-CZ"/>
          </a:p>
        </p:txBody>
      </p:sp>
      <p:sp>
        <p:nvSpPr>
          <p:cNvPr id="6" name="Zástupný symbol pro zápatí 5"/>
          <p:cNvSpPr>
            <a:spLocks noGrp="1"/>
          </p:cNvSpPr>
          <p:nvPr>
            <p:ph type="ftr" sz="quarter" idx="12"/>
          </p:nvPr>
        </p:nvSpPr>
        <p:spPr/>
        <p:txBody>
          <a:bodyPr/>
          <a:lstStyle/>
          <a:p>
            <a:pPr>
              <a:defRPr/>
            </a:pPr>
            <a:r>
              <a:rPr lang="cs-CZ" smtClean="0"/>
              <a:t>prof. Otruba</a:t>
            </a:r>
            <a:endParaRPr lang="cs-CZ"/>
          </a:p>
        </p:txBody>
      </p:sp>
      <p:pic>
        <p:nvPicPr>
          <p:cNvPr id="91138" name="Picture 2" descr="File:Chirped pulse amplification.png">
            <a:hlinkClick r:id="rId2"/>
          </p:cNvPr>
          <p:cNvPicPr>
            <a:picLocks noChangeAspect="1" noChangeArrowheads="1"/>
          </p:cNvPicPr>
          <p:nvPr/>
        </p:nvPicPr>
        <p:blipFill>
          <a:blip r:embed="rId3" cstate="print">
            <a:lum contrast="30000"/>
          </a:blip>
          <a:srcRect/>
          <a:stretch>
            <a:fillRect/>
          </a:stretch>
        </p:blipFill>
        <p:spPr bwMode="auto">
          <a:xfrm>
            <a:off x="395536" y="1844824"/>
            <a:ext cx="7620000" cy="4676776"/>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Neodymový</a:t>
            </a:r>
            <a:r>
              <a:rPr lang="cs-CZ" dirty="0" smtClean="0"/>
              <a:t> laser</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9</a:t>
            </a:fld>
            <a:endParaRPr lang="cs-CZ"/>
          </a:p>
        </p:txBody>
      </p:sp>
      <p:sp>
        <p:nvSpPr>
          <p:cNvPr id="7" name="Zástupný symbol pro obsah 6"/>
          <p:cNvSpPr>
            <a:spLocks noGrp="1"/>
          </p:cNvSpPr>
          <p:nvPr>
            <p:ph sz="quarter" idx="1"/>
          </p:nvPr>
        </p:nvSpPr>
        <p:spPr/>
        <p:txBody>
          <a:bodyPr>
            <a:normAutofit fontScale="92500"/>
          </a:bodyPr>
          <a:lstStyle/>
          <a:p>
            <a:r>
              <a:rPr lang="cs-CZ" dirty="0" smtClean="0"/>
              <a:t>Je nerozšířenější </a:t>
            </a:r>
            <a:r>
              <a:rPr lang="cs-CZ" dirty="0" err="1" smtClean="0"/>
              <a:t>pevnolátkový</a:t>
            </a:r>
            <a:r>
              <a:rPr lang="cs-CZ" dirty="0" smtClean="0"/>
              <a:t> laser (cca 1% </a:t>
            </a:r>
            <a:r>
              <a:rPr lang="cs-CZ" dirty="0" err="1" smtClean="0"/>
              <a:t>Nd</a:t>
            </a:r>
            <a:r>
              <a:rPr lang="cs-CZ" dirty="0" smtClean="0"/>
              <a:t> v Y</a:t>
            </a:r>
            <a:r>
              <a:rPr lang="cs-CZ" baseline="-25000" dirty="0" smtClean="0"/>
              <a:t>3</a:t>
            </a:r>
            <a:r>
              <a:rPr lang="cs-CZ" dirty="0" smtClean="0"/>
              <a:t>Al</a:t>
            </a:r>
            <a:r>
              <a:rPr lang="cs-CZ" baseline="-25000" dirty="0" smtClean="0"/>
              <a:t>5</a:t>
            </a:r>
            <a:r>
              <a:rPr lang="cs-CZ" dirty="0" smtClean="0"/>
              <a:t>O</a:t>
            </a:r>
            <a:r>
              <a:rPr lang="cs-CZ" baseline="-25000" dirty="0" smtClean="0"/>
              <a:t>12)</a:t>
            </a:r>
            <a:r>
              <a:rPr lang="cs-CZ" dirty="0" smtClean="0"/>
              <a:t> . Pracuje na 1,064 </a:t>
            </a:r>
            <a:r>
              <a:rPr lang="cs-CZ" dirty="0" err="1" smtClean="0"/>
              <a:t>nm</a:t>
            </a:r>
            <a:r>
              <a:rPr lang="cs-CZ" dirty="0" smtClean="0"/>
              <a:t>, v kontinuálním režimu výkony do 1 kW, pulzní do 10 J a opakovací frekvence až několik kHz. V Q-spínaném módu pulzy 1 – 10 </a:t>
            </a:r>
            <a:r>
              <a:rPr lang="cs-CZ" dirty="0" err="1" smtClean="0"/>
              <a:t>ns</a:t>
            </a:r>
            <a:r>
              <a:rPr lang="cs-CZ" dirty="0" smtClean="0"/>
              <a:t>, při synchronizaci módů až 10 </a:t>
            </a:r>
            <a:r>
              <a:rPr lang="cs-CZ" dirty="0" err="1" smtClean="0"/>
              <a:t>ps</a:t>
            </a:r>
            <a:r>
              <a:rPr lang="cs-CZ" dirty="0" smtClean="0"/>
              <a:t>. </a:t>
            </a:r>
          </a:p>
          <a:p>
            <a:endParaRPr lang="cs-CZ" dirty="0"/>
          </a:p>
        </p:txBody>
      </p:sp>
      <p:pic>
        <p:nvPicPr>
          <p:cNvPr id="9" name="Picture 6" descr="laser_nd"/>
          <p:cNvPicPr>
            <a:picLocks noGrp="1" noChangeAspect="1" noChangeArrowheads="1"/>
          </p:cNvPicPr>
          <p:nvPr>
            <p:ph sz="quarter" idx="2"/>
          </p:nvPr>
        </p:nvPicPr>
        <p:blipFill>
          <a:blip r:embed="rId2" cstate="print"/>
          <a:srcRect/>
          <a:stretch>
            <a:fillRect/>
          </a:stretch>
        </p:blipFill>
        <p:spPr>
          <a:xfrm>
            <a:off x="4270375" y="1916832"/>
            <a:ext cx="3657600" cy="3158088"/>
          </a:xfr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_1_Lasery základy">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hluk">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Arkýř">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_1_Lasery základy</Template>
  <TotalTime>664</TotalTime>
  <Words>2571</Words>
  <Application>Microsoft Office PowerPoint</Application>
  <PresentationFormat>Předvádění na obrazovce (4:3)</PresentationFormat>
  <Paragraphs>565</Paragraphs>
  <Slides>80</Slides>
  <Notes>1</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80</vt:i4>
      </vt:variant>
    </vt:vector>
  </HeadingPairs>
  <TitlesOfParts>
    <vt:vector size="82" baseType="lpstr">
      <vt:lpstr>_1_Lasery základy</vt:lpstr>
      <vt:lpstr>Rovnice</vt:lpstr>
      <vt:lpstr>Lasery instrumentace</vt:lpstr>
      <vt:lpstr>méně obvyklé předpony </vt:lpstr>
      <vt:lpstr>Pevnolátkový laser</vt:lpstr>
      <vt:lpstr>Rubínový laser (Cr3+:Al2O3)</vt:lpstr>
      <vt:lpstr>Energetický diagram chromu v rubínovém laseru</vt:lpstr>
      <vt:lpstr>Rubínový laser</vt:lpstr>
      <vt:lpstr>Rezonátory</vt:lpstr>
      <vt:lpstr>Pasivní Q-modulace</vt:lpstr>
      <vt:lpstr>Neodymový laser</vt:lpstr>
      <vt:lpstr>Energetický diagram neodymu v Nd:YAG laseru</vt:lpstr>
      <vt:lpstr>Neodymový laser</vt:lpstr>
      <vt:lpstr>Pasivní Q-modulace V3+:YAG</vt:lpstr>
      <vt:lpstr>Zelené laserové ukazovátko</vt:lpstr>
      <vt:lpstr>Zelené laserové ukazovátko </vt:lpstr>
      <vt:lpstr>Aktivní Q-modulace</vt:lpstr>
      <vt:lpstr>Časový průběh aktivní Q-modulace</vt:lpstr>
      <vt:lpstr>Optoakustický modulátor</vt:lpstr>
      <vt:lpstr>Synchronizace módů</vt:lpstr>
      <vt:lpstr>Nd:YAG laser </vt:lpstr>
      <vt:lpstr>Ti-safír krystal Al2O3:Ti3+</vt:lpstr>
      <vt:lpstr>Titanium Doped Sapphire Al2O3:Ti3+</vt:lpstr>
      <vt:lpstr>Ti:safír laser</vt:lpstr>
      <vt:lpstr>Vláknové lasery</vt:lpstr>
      <vt:lpstr>Vláknové lasery</vt:lpstr>
      <vt:lpstr>Yterbiem dopovaný vláknový laser</vt:lpstr>
      <vt:lpstr>Optické systémy buzení </vt:lpstr>
      <vt:lpstr>Vláknové laserové zesilovače</vt:lpstr>
      <vt:lpstr>Plynový laser He-Ne</vt:lpstr>
      <vt:lpstr>Plynový laser He-Ne</vt:lpstr>
      <vt:lpstr>He-Ne laser</vt:lpstr>
      <vt:lpstr>Dusíkový laser</vt:lpstr>
      <vt:lpstr>CO2 laser</vt:lpstr>
      <vt:lpstr>Energetické schéma CO2 laseru</vt:lpstr>
      <vt:lpstr>Excimer</vt:lpstr>
      <vt:lpstr>KrF exciplexový laser</vt:lpstr>
      <vt:lpstr>Excimerový laser</vt:lpstr>
      <vt:lpstr>Argonový iontový laser</vt:lpstr>
      <vt:lpstr>Argonový iontový laser</vt:lpstr>
      <vt:lpstr>Dye lasers</vt:lpstr>
      <vt:lpstr>A dye’s energy levels</vt:lpstr>
      <vt:lpstr>Barvivové lasery</vt:lpstr>
      <vt:lpstr>Generalizovaný Jablonského diagram energetických hladin a přechodů v barvivu</vt:lpstr>
      <vt:lpstr>Energetický systém barviva</vt:lpstr>
      <vt:lpstr>Barvivový laser - princip</vt:lpstr>
      <vt:lpstr>Wood birefringent filters</vt:lpstr>
      <vt:lpstr>Lyot birefringent filters</vt:lpstr>
      <vt:lpstr>Barvivový laser</vt:lpstr>
      <vt:lpstr>Pikosekundový laser</vt:lpstr>
      <vt:lpstr>Barvivový laser se synchronizací módů</vt:lpstr>
      <vt:lpstr>Typy barviv pro lasery</vt:lpstr>
      <vt:lpstr>Experimentální laserové pracoviště</vt:lpstr>
      <vt:lpstr>Prague Asterix Laser System</vt:lpstr>
      <vt:lpstr>Jódový laser Asterix</vt:lpstr>
      <vt:lpstr>Celkové uspořádání PALS</vt:lpstr>
      <vt:lpstr>Optický zesilovač</vt:lpstr>
      <vt:lpstr>Laserové diody</vt:lpstr>
      <vt:lpstr>Spektrum LED a laserových diod</vt:lpstr>
      <vt:lpstr>Heterostrukturní lasery</vt:lpstr>
      <vt:lpstr>Lasery s rozprostřenou zpětnou vazbou (Distributed Feed Back)</vt:lpstr>
      <vt:lpstr>Lasery s rozloženým Braggovým zrcadlem (Distributed Bragg Reflector). </vt:lpstr>
      <vt:lpstr>Spektrum laserových diod</vt:lpstr>
      <vt:lpstr>Hranově vyzařující lasery </vt:lpstr>
      <vt:lpstr>Plošně vyzařující lasery </vt:lpstr>
      <vt:lpstr>Frekvenční konverze</vt:lpstr>
      <vt:lpstr>Nelineární prostředí - krystaly</vt:lpstr>
      <vt:lpstr>Frekvenční konverze</vt:lpstr>
      <vt:lpstr>Optical Parametric Oscillator (OPO)</vt:lpstr>
      <vt:lpstr>OPO Spectra Physics</vt:lpstr>
      <vt:lpstr>Homogenizace paprsku</vt:lpstr>
      <vt:lpstr>Laser s volnými elektrony (FEL, free electron laser)</vt:lpstr>
      <vt:lpstr>Spektrální briliance</vt:lpstr>
      <vt:lpstr>Synchrotronové záření</vt:lpstr>
      <vt:lpstr>Laser na volných elektronech</vt:lpstr>
      <vt:lpstr>Laser na volných elektronech </vt:lpstr>
      <vt:lpstr>Femtosekundy</vt:lpstr>
      <vt:lpstr>Čerp (chirp)</vt:lpstr>
      <vt:lpstr>Chirp femtosekundového pulzu</vt:lpstr>
      <vt:lpstr>Model TISSA-20: &lt; 20 fs</vt:lpstr>
      <vt:lpstr>Stretcher and compressor design</vt:lpstr>
      <vt:lpstr>Zesílení femtosekundových pulsů s výkony do PW</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Lasery instrumentace</dc:title>
  <dc:creator>práce</dc:creator>
  <cp:lastModifiedBy>novotny</cp:lastModifiedBy>
  <cp:revision>54</cp:revision>
  <dcterms:created xsi:type="dcterms:W3CDTF">2010-09-18T13:56:11Z</dcterms:created>
  <dcterms:modified xsi:type="dcterms:W3CDTF">2014-10-09T08:18:57Z</dcterms:modified>
</cp:coreProperties>
</file>