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3" r:id="rId3"/>
    <p:sldId id="262" r:id="rId4"/>
    <p:sldId id="264" r:id="rId5"/>
    <p:sldId id="265" r:id="rId6"/>
    <p:sldId id="273" r:id="rId7"/>
    <p:sldId id="274" r:id="rId8"/>
    <p:sldId id="275" r:id="rId9"/>
    <p:sldId id="276" r:id="rId10"/>
    <p:sldId id="277" r:id="rId11"/>
    <p:sldId id="279" r:id="rId12"/>
    <p:sldId id="280" r:id="rId13"/>
    <p:sldId id="281" r:id="rId14"/>
    <p:sldId id="266" r:id="rId15"/>
    <p:sldId id="267" r:id="rId16"/>
    <p:sldId id="268" r:id="rId17"/>
    <p:sldId id="269" r:id="rId18"/>
    <p:sldId id="270" r:id="rId19"/>
    <p:sldId id="271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CDB2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7680" autoAdjust="0"/>
  </p:normalViewPr>
  <p:slideViewPr>
    <p:cSldViewPr snapToGrid="0">
      <p:cViewPr varScale="1">
        <p:scale>
          <a:sx n="45" d="100"/>
          <a:sy n="45" d="100"/>
        </p:scale>
        <p:origin x="1906" y="3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26163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2386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5511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5812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0630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34689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93535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87787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60450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32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1502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38990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09671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41461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97081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05179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51531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41483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en-GB" altLang="cs-CZ" noProof="0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nadpisů</a:t>
            </a:r>
            <a:r>
              <a:rPr lang="en-GB" altLang="cs-CZ" noProof="0" dirty="0"/>
              <a:t>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textu</a:t>
            </a:r>
            <a:r>
              <a:rPr lang="en-GB" altLang="cs-CZ" noProof="0" dirty="0"/>
              <a:t>.</a:t>
            </a:r>
          </a:p>
          <a:p>
            <a:pPr lvl="1"/>
            <a:r>
              <a:rPr lang="en-GB" altLang="cs-CZ" noProof="0" dirty="0" err="1"/>
              <a:t>Druhá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úroveň</a:t>
            </a:r>
            <a:endParaRPr lang="en-GB" altLang="cs-CZ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 bwMode="auto">
          <a:xfrm>
            <a:off x="6858000" y="6248400"/>
            <a:ext cx="183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EA4ADC9B-C3B1-4CB1-8B0D-14D528DA44A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12" name="Obdélník 11"/>
          <p:cNvSpPr/>
          <p:nvPr/>
        </p:nvSpPr>
        <p:spPr>
          <a:xfrm>
            <a:off x="7000892" y="0"/>
            <a:ext cx="1643074" cy="685802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ovéPole 13"/>
          <p:cNvSpPr txBox="1"/>
          <p:nvPr/>
        </p:nvSpPr>
        <p:spPr>
          <a:xfrm>
            <a:off x="278610" y="2421634"/>
            <a:ext cx="6825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4800" b="1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4800" b="1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3" t="36635" r="7885" b="39678"/>
          <a:stretch/>
        </p:blipFill>
        <p:spPr>
          <a:xfrm>
            <a:off x="7000892" y="651027"/>
            <a:ext cx="1643074" cy="1534947"/>
          </a:xfrm>
          <a:prstGeom prst="rect">
            <a:avLst/>
          </a:prstGeom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2F5D9F23-5853-4838-9258-E0993EA1610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836" y="6256858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dirty="0">
                <a:solidFill>
                  <a:srgbClr val="00287D"/>
                </a:solidFill>
              </a:rPr>
              <a:t>Katerina </a:t>
            </a:r>
            <a:r>
              <a:rPr lang="cs-CZ" altLang="cs-CZ" dirty="0" err="1">
                <a:solidFill>
                  <a:srgbClr val="00287D"/>
                </a:solidFill>
              </a:rPr>
              <a:t>Dadakova</a:t>
            </a:r>
            <a:r>
              <a:rPr lang="cs-CZ" altLang="cs-CZ" dirty="0">
                <a:solidFill>
                  <a:srgbClr val="00287D"/>
                </a:solidFill>
              </a:rPr>
              <a:t>, Department </a:t>
            </a:r>
            <a:r>
              <a:rPr lang="cs-CZ" altLang="cs-CZ" dirty="0" err="1">
                <a:solidFill>
                  <a:srgbClr val="00287D"/>
                </a:solidFill>
              </a:rPr>
              <a:t>of</a:t>
            </a:r>
            <a:r>
              <a:rPr lang="cs-CZ" altLang="cs-CZ" dirty="0">
                <a:solidFill>
                  <a:srgbClr val="00287D"/>
                </a:solidFill>
              </a:rPr>
              <a:t> </a:t>
            </a:r>
            <a:r>
              <a:rPr lang="cs-CZ" altLang="cs-CZ" dirty="0" err="1">
                <a:solidFill>
                  <a:srgbClr val="00287D"/>
                </a:solidFill>
              </a:rPr>
              <a:t>Biochemistry</a:t>
            </a:r>
            <a:endParaRPr lang="cs-CZ" altLang="cs-CZ" dirty="0">
              <a:solidFill>
                <a:srgbClr val="00287D"/>
              </a:solidFill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199A2A7A-9C51-4F2E-A17F-09345C05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628" y="6409255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Figures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adopted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from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Buchanan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et al., </a:t>
            </a:r>
            <a:r>
              <a:rPr lang="en-US" altLang="cs-CZ" sz="1200" dirty="0">
                <a:solidFill>
                  <a:srgbClr val="00287D"/>
                </a:solidFill>
                <a:latin typeface="+mj-lt"/>
              </a:rPr>
              <a:t>Biochemistry &amp; molecular biology of plants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10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59750" y="542500"/>
            <a:ext cx="18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844973" y="4793960"/>
            <a:ext cx="3264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passive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selective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(to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degree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regulated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40703" y="5397229"/>
            <a:ext cx="450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tonoplast.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prevalence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open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influenced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voltage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16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16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open.</a:t>
            </a:r>
          </a:p>
        </p:txBody>
      </p:sp>
      <p:pic>
        <p:nvPicPr>
          <p:cNvPr id="12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1" t="17437" r="10295" b="35617"/>
          <a:stretch/>
        </p:blipFill>
        <p:spPr>
          <a:xfrm>
            <a:off x="6521563" y="1409803"/>
            <a:ext cx="1740877" cy="3042140"/>
          </a:xfrm>
          <a:prstGeom prst="rect">
            <a:avLst/>
          </a:prstGeom>
        </p:spPr>
      </p:pic>
      <p:pic>
        <p:nvPicPr>
          <p:cNvPr id="13" name="Picture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1969" r="17350" b="21236"/>
          <a:stretch/>
        </p:blipFill>
        <p:spPr>
          <a:xfrm>
            <a:off x="740703" y="1409803"/>
            <a:ext cx="4505237" cy="39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0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11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59750" y="542500"/>
            <a:ext cx="1984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Cotransporters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505377" y="1145769"/>
            <a:ext cx="4505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23"/>
          <a:stretch/>
        </p:blipFill>
        <p:spPr>
          <a:xfrm rot="5400000">
            <a:off x="3928384" y="2230685"/>
            <a:ext cx="5011612" cy="38576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9" r="18454"/>
          <a:stretch/>
        </p:blipFill>
        <p:spPr>
          <a:xfrm rot="5400000">
            <a:off x="419671" y="2074429"/>
            <a:ext cx="3664334" cy="417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12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59750" y="542500"/>
            <a:ext cx="1984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Aquaporins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93798" y="1145769"/>
            <a:ext cx="8587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permeable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across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determined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hydrostatic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osmotic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5457" r="15647" b="22171"/>
          <a:stretch/>
        </p:blipFill>
        <p:spPr>
          <a:xfrm>
            <a:off x="523624" y="2656090"/>
            <a:ext cx="5121038" cy="4064000"/>
          </a:xfrm>
          <a:prstGeom prst="rect">
            <a:avLst/>
          </a:prstGeom>
        </p:spPr>
      </p:pic>
      <p:pic>
        <p:nvPicPr>
          <p:cNvPr id="12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4" t="-36" r="11766" b="40462"/>
          <a:stretch/>
        </p:blipFill>
        <p:spPr>
          <a:xfrm>
            <a:off x="6034129" y="2794000"/>
            <a:ext cx="2263205" cy="386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1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r="50388" b="9366"/>
          <a:stretch/>
        </p:blipFill>
        <p:spPr>
          <a:xfrm>
            <a:off x="6171125" y="1113807"/>
            <a:ext cx="2718633" cy="5069574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13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972875" y="542500"/>
            <a:ext cx="319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Cell-to-cell transport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88757" y="3919246"/>
            <a:ext cx="5040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Intercellular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apoplastic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symplastic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transcellular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routes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Long-distance transport follows two pathways: xylem and phloem</a:t>
            </a:r>
          </a:p>
        </p:txBody>
      </p:sp>
      <p:pic>
        <p:nvPicPr>
          <p:cNvPr id="13" name="Picture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4" b="36281"/>
          <a:stretch/>
        </p:blipFill>
        <p:spPr>
          <a:xfrm>
            <a:off x="141252" y="1449691"/>
            <a:ext cx="5839853" cy="20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36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14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37459" y="542500"/>
            <a:ext cx="1469082" cy="45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wall</a:t>
            </a: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7" t="-36" r="23799" b="62211"/>
          <a:stretch/>
        </p:blipFill>
        <p:spPr>
          <a:xfrm>
            <a:off x="228598" y="1196679"/>
            <a:ext cx="8471142" cy="45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01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15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439799" y="542500"/>
            <a:ext cx="2264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wall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sugars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7"/>
          <a:stretch/>
        </p:blipFill>
        <p:spPr>
          <a:xfrm>
            <a:off x="209550" y="1331914"/>
            <a:ext cx="8724900" cy="469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70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05245" y="6652843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16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862900" y="542500"/>
            <a:ext cx="3418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wall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polysaccharides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336068" y="4875523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memrane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1" b="40231"/>
          <a:stretch/>
        </p:blipFill>
        <p:spPr>
          <a:xfrm>
            <a:off x="156188" y="1004165"/>
            <a:ext cx="8724900" cy="2303584"/>
          </a:xfrm>
          <a:prstGeom prst="rect">
            <a:avLst/>
          </a:prstGeom>
        </p:spPr>
      </p:pic>
      <p:pic>
        <p:nvPicPr>
          <p:cNvPr id="12" name="Picture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r="47380" b="39959"/>
          <a:stretch/>
        </p:blipFill>
        <p:spPr>
          <a:xfrm rot="5400000" flipH="1" flipV="1">
            <a:off x="526070" y="2903779"/>
            <a:ext cx="3275752" cy="4327889"/>
          </a:xfrm>
          <a:prstGeom prst="rect">
            <a:avLst/>
          </a:prstGeom>
        </p:spPr>
      </p:pic>
      <p:cxnSp>
        <p:nvCxnSpPr>
          <p:cNvPr id="8" name="Přímá spojnice 7"/>
          <p:cNvCxnSpPr>
            <a:cxnSpLocks/>
          </p:cNvCxnSpPr>
          <p:nvPr/>
        </p:nvCxnSpPr>
        <p:spPr bwMode="auto">
          <a:xfrm>
            <a:off x="4534473" y="4723707"/>
            <a:ext cx="413559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13"/>
          <p:cNvCxnSpPr>
            <a:cxnSpLocks/>
          </p:cNvCxnSpPr>
          <p:nvPr/>
        </p:nvCxnSpPr>
        <p:spPr bwMode="auto">
          <a:xfrm>
            <a:off x="4534473" y="5472166"/>
            <a:ext cx="412065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ovéPole 15"/>
          <p:cNvSpPr txBox="1"/>
          <p:nvPr/>
        </p:nvSpPr>
        <p:spPr>
          <a:xfrm>
            <a:off x="4767641" y="4418250"/>
            <a:ext cx="2604880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287D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Cellulose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synthase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UDP    UDP-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Glucose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Sucrose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synthase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7336065" y="5639583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Cytosol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7284168" y="4089702"/>
            <a:ext cx="175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Extracellular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Šipka: zahnutá dolů 25"/>
          <p:cNvSpPr/>
          <p:nvPr/>
        </p:nvSpPr>
        <p:spPr bwMode="auto">
          <a:xfrm flipH="1">
            <a:off x="5081953" y="4561012"/>
            <a:ext cx="527538" cy="314511"/>
          </a:xfrm>
          <a:prstGeom prst="curvedDownArrow">
            <a:avLst/>
          </a:prstGeom>
          <a:solidFill>
            <a:schemeClr val="bg1"/>
          </a:solidFill>
          <a:ln w="952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7" name="Šipka: zahnutá dolů 26"/>
          <p:cNvSpPr/>
          <p:nvPr/>
        </p:nvSpPr>
        <p:spPr bwMode="auto">
          <a:xfrm flipV="1">
            <a:off x="5081953" y="5214076"/>
            <a:ext cx="527538" cy="367504"/>
          </a:xfrm>
          <a:prstGeom prst="curvedDownArrow">
            <a:avLst/>
          </a:prstGeom>
          <a:solidFill>
            <a:schemeClr val="bg1"/>
          </a:solidFill>
          <a:ln w="952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82245" y="3767697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Cellulose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4518638" y="5970389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Sucrose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Fructose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Šipka: nahoru 31"/>
          <p:cNvSpPr/>
          <p:nvPr/>
        </p:nvSpPr>
        <p:spPr bwMode="auto">
          <a:xfrm>
            <a:off x="5257801" y="4089702"/>
            <a:ext cx="168810" cy="471310"/>
          </a:xfrm>
          <a:prstGeom prst="upArrow">
            <a:avLst/>
          </a:prstGeom>
          <a:solidFill>
            <a:schemeClr val="bg1"/>
          </a:solidFill>
          <a:ln w="952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3" name="Šipka: zahnutá dolů 32"/>
          <p:cNvSpPr/>
          <p:nvPr/>
        </p:nvSpPr>
        <p:spPr bwMode="auto">
          <a:xfrm>
            <a:off x="5081953" y="5581580"/>
            <a:ext cx="527538" cy="388809"/>
          </a:xfrm>
          <a:prstGeom prst="curvedDownArrow">
            <a:avLst/>
          </a:prstGeom>
          <a:solidFill>
            <a:schemeClr val="bg1"/>
          </a:solidFill>
          <a:ln w="952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0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175584" y="542500"/>
            <a:ext cx="279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Crosslinking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glycans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pectin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polymers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0" y="1515101"/>
            <a:ext cx="5113867" cy="287655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5" r="4934" b="27683"/>
          <a:stretch/>
        </p:blipFill>
        <p:spPr>
          <a:xfrm>
            <a:off x="169330" y="4595047"/>
            <a:ext cx="5065443" cy="1845734"/>
          </a:xfrm>
          <a:prstGeom prst="rect">
            <a:avLst/>
          </a:prstGeom>
        </p:spPr>
      </p:pic>
      <p:pic>
        <p:nvPicPr>
          <p:cNvPr id="28" name="Picture 1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r="43891" b="54700"/>
          <a:stretch/>
        </p:blipFill>
        <p:spPr>
          <a:xfrm>
            <a:off x="5401735" y="1515100"/>
            <a:ext cx="3600865" cy="324316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5757333" y="4758267"/>
            <a:ext cx="3386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Cellulose</a:t>
            </a:r>
            <a:r>
              <a:rPr lang="cs-CZ" sz="1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cs-CZ" sz="1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Pectins</a:t>
            </a:r>
            <a:r>
              <a:rPr lang="cs-CZ" sz="1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Cell </a:t>
            </a:r>
            <a:r>
              <a:rPr lang="cs-CZ" sz="1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cs-CZ" sz="1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cs-CZ" sz="1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Callose</a:t>
            </a:r>
            <a:r>
              <a:rPr lang="cs-CZ" sz="1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cs-CZ" sz="1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Crosslinking</a:t>
            </a:r>
            <a:r>
              <a:rPr lang="cs-CZ" sz="1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glycans</a:t>
            </a:r>
            <a:endParaRPr lang="cs-CZ" sz="1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12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1" r="45733" b="65729"/>
          <a:stretch/>
        </p:blipFill>
        <p:spPr>
          <a:xfrm>
            <a:off x="16938" y="699371"/>
            <a:ext cx="6123242" cy="4015535"/>
          </a:xfrm>
          <a:prstGeom prst="rect">
            <a:avLst/>
          </a:prstGeom>
        </p:spPr>
      </p:pic>
      <p:pic>
        <p:nvPicPr>
          <p:cNvPr id="9" name="Picture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t="3271" r="26523" b="34452"/>
          <a:stretch/>
        </p:blipFill>
        <p:spPr>
          <a:xfrm>
            <a:off x="5367668" y="3555240"/>
            <a:ext cx="3776332" cy="328506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842937" y="1303431"/>
            <a:ext cx="2033568" cy="27238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lamela</a:t>
            </a: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1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Pectin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Cellulose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microfibril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Crosslinking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glycans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175584" y="542500"/>
            <a:ext cx="3106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106612" y="6279063"/>
            <a:ext cx="203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39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479060" y="5328203"/>
            <a:ext cx="203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2" r="32921" b="49347"/>
          <a:stretch/>
        </p:blipFill>
        <p:spPr>
          <a:xfrm>
            <a:off x="351657" y="750164"/>
            <a:ext cx="4321942" cy="457803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501259" y="542500"/>
            <a:ext cx="214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7" r="50195" b="38633"/>
          <a:stretch/>
        </p:blipFill>
        <p:spPr>
          <a:xfrm>
            <a:off x="5466474" y="860732"/>
            <a:ext cx="2781051" cy="4383302"/>
          </a:xfrm>
          <a:prstGeom prst="rect">
            <a:avLst/>
          </a:prstGeom>
        </p:spPr>
      </p:pic>
      <p:grpSp>
        <p:nvGrpSpPr>
          <p:cNvPr id="3" name="Skupina 2"/>
          <p:cNvGrpSpPr/>
          <p:nvPr/>
        </p:nvGrpSpPr>
        <p:grpSpPr>
          <a:xfrm>
            <a:off x="3530551" y="5387465"/>
            <a:ext cx="4083764" cy="1379591"/>
            <a:chOff x="3178214" y="5269985"/>
            <a:chExt cx="4431520" cy="1497072"/>
          </a:xfrm>
        </p:grpSpPr>
        <p:pic>
          <p:nvPicPr>
            <p:cNvPr id="13" name="Picture 2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58" t="48142" r="63453" b="39961"/>
            <a:stretch/>
          </p:blipFill>
          <p:spPr>
            <a:xfrm>
              <a:off x="3178214" y="5278801"/>
              <a:ext cx="1631574" cy="1488139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1" t="48142" r="37195" b="39961"/>
            <a:stretch/>
          </p:blipFill>
          <p:spPr>
            <a:xfrm>
              <a:off x="4673599" y="5269985"/>
              <a:ext cx="1398495" cy="1488139"/>
            </a:xfrm>
            <a:prstGeom prst="rect">
              <a:avLst/>
            </a:prstGeom>
          </p:spPr>
        </p:pic>
        <p:pic>
          <p:nvPicPr>
            <p:cNvPr id="16" name="Picture 2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8" t="48142" r="15887" b="39961"/>
            <a:stretch/>
          </p:blipFill>
          <p:spPr>
            <a:xfrm>
              <a:off x="6103370" y="5278918"/>
              <a:ext cx="1506364" cy="1488139"/>
            </a:xfrm>
            <a:prstGeom prst="rect">
              <a:avLst/>
            </a:prstGeom>
          </p:spPr>
        </p:pic>
      </p:grpSp>
      <p:sp>
        <p:nvSpPr>
          <p:cNvPr id="4" name="Obdélník 3"/>
          <p:cNvSpPr/>
          <p:nvPr/>
        </p:nvSpPr>
        <p:spPr bwMode="auto">
          <a:xfrm>
            <a:off x="5952565" y="5880847"/>
            <a:ext cx="537882" cy="251012"/>
          </a:xfrm>
          <a:prstGeom prst="rect">
            <a:avLst/>
          </a:prstGeom>
          <a:solidFill>
            <a:srgbClr val="D7CDB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389408" y="6375177"/>
            <a:ext cx="203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Monolignols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43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2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140901" y="542500"/>
            <a:ext cx="332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01_Figure9.JPEG"/>
          <p:cNvPicPr>
            <a:picLocks/>
          </p:cNvPicPr>
          <p:nvPr/>
        </p:nvPicPr>
        <p:blipFill rotWithShape="1">
          <a:blip r:embed="rId3" cstate="print"/>
          <a:srcRect l="4974" r="5361" b="15637"/>
          <a:stretch/>
        </p:blipFill>
        <p:spPr>
          <a:xfrm>
            <a:off x="48127" y="1004165"/>
            <a:ext cx="8377031" cy="585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8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3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102918" y="542500"/>
            <a:ext cx="293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lipids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18638" y="1180120"/>
            <a:ext cx="9019340" cy="5537199"/>
            <a:chOff x="18638" y="1255712"/>
            <a:chExt cx="9125362" cy="5602288"/>
          </a:xfrm>
        </p:grpSpPr>
        <p:pic>
          <p:nvPicPr>
            <p:cNvPr id="13" name="Picture 2" descr="c01_Figure3.JPEG"/>
            <p:cNvPicPr>
              <a:picLocks/>
            </p:cNvPicPr>
            <p:nvPr/>
          </p:nvPicPr>
          <p:blipFill rotWithShape="1">
            <a:blip r:embed="rId3" cstate="print"/>
            <a:srcRect l="16657" r="16229" b="13547"/>
            <a:stretch/>
          </p:blipFill>
          <p:spPr>
            <a:xfrm>
              <a:off x="3288481" y="1255712"/>
              <a:ext cx="5855519" cy="5602288"/>
            </a:xfrm>
            <a:prstGeom prst="rect">
              <a:avLst/>
            </a:prstGeom>
          </p:spPr>
        </p:pic>
        <p:pic>
          <p:nvPicPr>
            <p:cNvPr id="14" name="Picture 3" descr="c01_Figure6.JPEG"/>
            <p:cNvPicPr>
              <a:picLocks/>
            </p:cNvPicPr>
            <p:nvPr/>
          </p:nvPicPr>
          <p:blipFill rotWithShape="1">
            <a:blip r:embed="rId4" cstate="print"/>
            <a:srcRect l="45536" r="15842" b="24522"/>
            <a:stretch/>
          </p:blipFill>
          <p:spPr>
            <a:xfrm>
              <a:off x="18638" y="1255717"/>
              <a:ext cx="3369735" cy="4891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287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4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102918" y="542500"/>
            <a:ext cx="293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lipids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c01_Figure4.JPEG"/>
          <p:cNvPicPr>
            <a:picLocks/>
          </p:cNvPicPr>
          <p:nvPr/>
        </p:nvPicPr>
        <p:blipFill rotWithShape="1">
          <a:blip r:embed="rId3" cstate="print"/>
          <a:srcRect t="12580" b="27023"/>
          <a:stretch/>
        </p:blipFill>
        <p:spPr>
          <a:xfrm>
            <a:off x="0" y="1550224"/>
            <a:ext cx="9127470" cy="409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63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5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102918" y="542500"/>
            <a:ext cx="293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0842" y="1469431"/>
            <a:ext cx="382348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2000" baseline="30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ATPase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aquaporins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cellulose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synthase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callose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synthase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01_Figure12.JPEG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815" t="3710" r="25815" b="21507"/>
          <a:stretch/>
        </p:blipFill>
        <p:spPr>
          <a:xfrm>
            <a:off x="4572000" y="1374374"/>
            <a:ext cx="4220308" cy="484604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141526" y="5081646"/>
            <a:ext cx="243047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Plasmodesma</a:t>
            </a:r>
          </a:p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PM, plasma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ER,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endoplasmic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reticulum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CW, cell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02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6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102918" y="542500"/>
            <a:ext cx="293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488605" y="1373697"/>
            <a:ext cx="32111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Cotransporters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86708" y="1715616"/>
            <a:ext cx="4338047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Nutrient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acquisition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Compartmentalization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Turgor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Waste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excretion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Přímá spojnice 7"/>
          <p:cNvCxnSpPr>
            <a:cxnSpLocks/>
          </p:cNvCxnSpPr>
          <p:nvPr/>
        </p:nvCxnSpPr>
        <p:spPr bwMode="auto">
          <a:xfrm>
            <a:off x="6295293" y="3459317"/>
            <a:ext cx="0" cy="31759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12"/>
          <p:cNvCxnSpPr>
            <a:cxnSpLocks/>
          </p:cNvCxnSpPr>
          <p:nvPr/>
        </p:nvCxnSpPr>
        <p:spPr bwMode="auto">
          <a:xfrm>
            <a:off x="7121769" y="3468110"/>
            <a:ext cx="0" cy="31759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bdélník: se zakulacenými rohy 13"/>
          <p:cNvSpPr/>
          <p:nvPr/>
        </p:nvSpPr>
        <p:spPr bwMode="auto">
          <a:xfrm>
            <a:off x="5916766" y="5685602"/>
            <a:ext cx="1530782" cy="81475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bdélník: se zakulacenými rohy 14"/>
          <p:cNvSpPr/>
          <p:nvPr/>
        </p:nvSpPr>
        <p:spPr bwMode="auto">
          <a:xfrm>
            <a:off x="5916766" y="4680603"/>
            <a:ext cx="1530782" cy="81475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bdélník: se zakulacenými rohy 15"/>
          <p:cNvSpPr/>
          <p:nvPr/>
        </p:nvSpPr>
        <p:spPr bwMode="auto">
          <a:xfrm>
            <a:off x="5916766" y="3764028"/>
            <a:ext cx="1530782" cy="81475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3" name="Přímá spojnice se šipkou 22"/>
          <p:cNvCxnSpPr/>
          <p:nvPr/>
        </p:nvCxnSpPr>
        <p:spPr bwMode="auto">
          <a:xfrm flipH="1">
            <a:off x="5488605" y="4220308"/>
            <a:ext cx="223104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nice se šipkou 24"/>
          <p:cNvCxnSpPr/>
          <p:nvPr/>
        </p:nvCxnSpPr>
        <p:spPr bwMode="auto">
          <a:xfrm>
            <a:off x="5488605" y="5134708"/>
            <a:ext cx="22486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Přímá spojnice se šipkou 26"/>
          <p:cNvCxnSpPr/>
          <p:nvPr/>
        </p:nvCxnSpPr>
        <p:spPr bwMode="auto">
          <a:xfrm>
            <a:off x="5506190" y="5896969"/>
            <a:ext cx="223104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Přímá spojnice se šipkou 28"/>
          <p:cNvCxnSpPr>
            <a:cxnSpLocks/>
          </p:cNvCxnSpPr>
          <p:nvPr/>
        </p:nvCxnSpPr>
        <p:spPr bwMode="auto">
          <a:xfrm>
            <a:off x="5488605" y="6248400"/>
            <a:ext cx="229026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Oblouk 29"/>
          <p:cNvSpPr/>
          <p:nvPr/>
        </p:nvSpPr>
        <p:spPr bwMode="auto">
          <a:xfrm rot="13363937">
            <a:off x="7481937" y="3599824"/>
            <a:ext cx="1038125" cy="1123734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32" name="Přímá spojnice se šipkou 31"/>
          <p:cNvCxnSpPr/>
          <p:nvPr/>
        </p:nvCxnSpPr>
        <p:spPr bwMode="auto">
          <a:xfrm>
            <a:off x="7526212" y="4480216"/>
            <a:ext cx="123092" cy="1238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ovéPole 33"/>
          <p:cNvSpPr txBox="1"/>
          <p:nvPr/>
        </p:nvSpPr>
        <p:spPr>
          <a:xfrm>
            <a:off x="7622674" y="3511081"/>
            <a:ext cx="9861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ATP</a:t>
            </a: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ADP+P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4555788" y="4010395"/>
            <a:ext cx="995785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2000" baseline="30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r"/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sz="2000" baseline="30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r"/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cs-CZ" sz="12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2000" baseline="30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r"/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Sucrose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148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7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859190" y="542500"/>
            <a:ext cx="542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Transmembrane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92793" y="5226784"/>
            <a:ext cx="28761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voltage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33990"/>
          <a:stretch/>
        </p:blipFill>
        <p:spPr>
          <a:xfrm>
            <a:off x="209550" y="1321616"/>
            <a:ext cx="8724900" cy="36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25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-36" r="8855" b="21254"/>
          <a:stretch/>
        </p:blipFill>
        <p:spPr>
          <a:xfrm>
            <a:off x="518746" y="894446"/>
            <a:ext cx="8106508" cy="5805289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8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06662" y="542500"/>
            <a:ext cx="173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baseline="30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331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9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339231" y="542500"/>
            <a:ext cx="246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ABC-type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76505" y="15813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Cell Wall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09093" y="1145769"/>
            <a:ext cx="2754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glutathione-conjugated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xenobiotic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catabolite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0" b="22592"/>
          <a:stretch/>
        </p:blipFill>
        <p:spPr>
          <a:xfrm>
            <a:off x="141252" y="3130062"/>
            <a:ext cx="7074648" cy="3727938"/>
          </a:xfrm>
          <a:prstGeom prst="rect">
            <a:avLst/>
          </a:prstGeom>
        </p:spPr>
      </p:pic>
      <p:pic>
        <p:nvPicPr>
          <p:cNvPr id="10" name="Picture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1" r="43052" b="42402"/>
          <a:stretch/>
        </p:blipFill>
        <p:spPr>
          <a:xfrm>
            <a:off x="5163731" y="1004165"/>
            <a:ext cx="3980269" cy="233691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41252" y="2730818"/>
            <a:ext cx="5163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ATP-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binding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cassette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transporter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4231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sci_sablona_4×3_en - kopie</Template>
  <TotalTime>71961</TotalTime>
  <Words>380</Words>
  <Application>Microsoft Office PowerPoint</Application>
  <PresentationFormat>Předvádění na obrazovce (4:3)</PresentationFormat>
  <Paragraphs>160</Paragraphs>
  <Slides>19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Tahoma</vt:lpstr>
      <vt:lpstr>Times New Roman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</dc:creator>
  <cp:lastModifiedBy>Kata</cp:lastModifiedBy>
  <cp:revision>251</cp:revision>
  <cp:lastPrinted>1601-01-01T00:00:00Z</cp:lastPrinted>
  <dcterms:created xsi:type="dcterms:W3CDTF">2017-04-24T08:54:01Z</dcterms:created>
  <dcterms:modified xsi:type="dcterms:W3CDTF">2017-09-12T10:51:01Z</dcterms:modified>
</cp:coreProperties>
</file>