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95" r:id="rId19"/>
    <p:sldId id="277" r:id="rId20"/>
    <p:sldId id="278" r:id="rId21"/>
    <p:sldId id="282" r:id="rId22"/>
    <p:sldId id="283" r:id="rId23"/>
    <p:sldId id="286" r:id="rId24"/>
    <p:sldId id="287" r:id="rId25"/>
    <p:sldId id="288" r:id="rId26"/>
    <p:sldId id="290" r:id="rId27"/>
    <p:sldId id="291" r:id="rId28"/>
    <p:sldId id="294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B431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3" autoAdjust="0"/>
    <p:restoredTop sz="59520" autoAdjust="0"/>
  </p:normalViewPr>
  <p:slideViewPr>
    <p:cSldViewPr snapToGrid="0">
      <p:cViewPr varScale="1">
        <p:scale>
          <a:sx n="40" d="100"/>
          <a:sy n="40" d="100"/>
        </p:scale>
        <p:origin x="1973" y="2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921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458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235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471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224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9290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i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819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573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98539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89310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68050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8716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4229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23384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09608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0155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1968690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70266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i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72271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51491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9890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0849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626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017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621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810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42A60-A27B-4FEE-9DD8-57DEF019A474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777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altLang="cs-CZ" noProof="0"/>
              <a:t>Kliknutím lze upravit styl.</a:t>
            </a:r>
            <a:endParaRPr lang="en-GB" altLang="cs-CZ" noProof="0" dirty="0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0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nadpisů</a:t>
            </a:r>
            <a:r>
              <a:rPr lang="en-GB" altLang="cs-CZ" noProof="0" dirty="0"/>
              <a:t>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/>
              <a:t>Klepnutím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předlohy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textu</a:t>
            </a:r>
            <a:r>
              <a:rPr lang="en-GB" altLang="cs-CZ" noProof="0" dirty="0"/>
              <a:t>.</a:t>
            </a:r>
          </a:p>
          <a:p>
            <a:pPr lvl="1"/>
            <a:r>
              <a:rPr lang="en-GB" altLang="cs-CZ" noProof="0" dirty="0" err="1"/>
              <a:t>Druhá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úroveň</a:t>
            </a:r>
            <a:endParaRPr lang="en-GB" altLang="cs-CZ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en-US" altLang="cs-CZ" dirty="0"/>
              <a:t>Define footer - Name of the presentation / Your name / Unit, Office</a:t>
            </a:r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6" name="Obdélník 5"/>
          <p:cNvSpPr/>
          <p:nvPr/>
        </p:nvSpPr>
        <p:spPr>
          <a:xfrm>
            <a:off x="7000892" y="0"/>
            <a:ext cx="1643074" cy="685802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547664" y="2526565"/>
            <a:ext cx="4084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9846" y="1000108"/>
            <a:ext cx="1635077" cy="1638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15">
            <a:extLst>
              <a:ext uri="{FF2B5EF4-FFF2-40B4-BE49-F238E27FC236}">
                <a16:creationId xmlns:a16="http://schemas.microsoft.com/office/drawing/2014/main" id="{2F5D9F23-5853-4838-9258-E0993EA1610D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3836" y="6248402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Katerina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Dadakova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, Department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of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Biochemistry</a:t>
            </a:r>
            <a:endParaRPr lang="cs-CZ" altLang="cs-CZ" sz="1200" dirty="0">
              <a:solidFill>
                <a:srgbClr val="00287D"/>
              </a:solidFill>
              <a:latin typeface="+mj-lt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199A2A7A-9C51-4F2E-A17F-09345C05E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628" y="6400799"/>
            <a:ext cx="631453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Figures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adopted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from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</a:t>
            </a:r>
            <a:r>
              <a:rPr lang="cs-CZ" altLang="cs-CZ" sz="1200" dirty="0" err="1">
                <a:solidFill>
                  <a:srgbClr val="00287D"/>
                </a:solidFill>
                <a:latin typeface="+mj-lt"/>
              </a:rPr>
              <a:t>Buchanan</a:t>
            </a:r>
            <a:r>
              <a:rPr lang="cs-CZ" altLang="cs-CZ" sz="1200" dirty="0">
                <a:solidFill>
                  <a:srgbClr val="00287D"/>
                </a:solidFill>
                <a:latin typeface="+mj-lt"/>
              </a:rPr>
              <a:t> et al., </a:t>
            </a:r>
            <a:r>
              <a:rPr lang="en-US" altLang="cs-CZ" sz="1200" dirty="0">
                <a:solidFill>
                  <a:srgbClr val="00287D"/>
                </a:solidFill>
                <a:latin typeface="+mj-lt"/>
              </a:rPr>
              <a:t>Biochemistry &amp; molecular biology of plants</a:t>
            </a:r>
            <a:endParaRPr lang="cs-CZ" altLang="cs-CZ" sz="1200" dirty="0">
              <a:solidFill>
                <a:srgbClr val="00287D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81611" y="714356"/>
            <a:ext cx="3980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center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42910" y="1196752"/>
            <a:ext cx="79296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centers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integral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complexes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involved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conversion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indent="-176213">
              <a:buFont typeface="Arial" pitchFamily="34" charset="0"/>
              <a:buChar char="•"/>
            </a:pP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center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complexes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Photosystem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and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Photosystem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</a:p>
          <a:p>
            <a:pPr>
              <a:buFont typeface="Arial" pitchFamily="34" charset="0"/>
              <a:buChar char="•"/>
            </a:pP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centers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chlorophyll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acceptor</a:t>
            </a:r>
            <a:r>
              <a: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endParaRPr lang="cs-CZ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407548"/>
              </p:ext>
            </p:extLst>
          </p:nvPr>
        </p:nvGraphicFramePr>
        <p:xfrm>
          <a:off x="1224854" y="3481568"/>
          <a:ext cx="6694293" cy="1828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31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14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2">
                <a:tc>
                  <a:txBody>
                    <a:bodyPr/>
                    <a:lstStyle/>
                    <a:p>
                      <a:r>
                        <a:rPr lang="cs-CZ" sz="1800" dirty="0" err="1">
                          <a:solidFill>
                            <a:srgbClr val="00287D"/>
                          </a:solidFill>
                        </a:rPr>
                        <a:t>Carrier</a:t>
                      </a:r>
                      <a:endParaRPr lang="cs-CZ" sz="1800" dirty="0">
                        <a:solidFill>
                          <a:srgbClr val="00287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87D"/>
                          </a:solidFill>
                        </a:rPr>
                        <a:t>PSI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287D"/>
                          </a:solidFill>
                        </a:rPr>
                        <a:t>PSII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314">
                <a:tc>
                  <a:txBody>
                    <a:bodyPr/>
                    <a:lstStyle/>
                    <a:p>
                      <a:r>
                        <a:rPr lang="cs-CZ" sz="1800" dirty="0" err="1"/>
                        <a:t>Chl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P680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746">
                <a:tc>
                  <a:txBody>
                    <a:bodyPr/>
                    <a:lstStyle/>
                    <a:p>
                      <a:r>
                        <a:rPr lang="cs-CZ" sz="1800" dirty="0"/>
                        <a:t>A</a:t>
                      </a:r>
                      <a:r>
                        <a:rPr lang="cs-CZ" sz="1800" baseline="-25000" dirty="0"/>
                        <a:t>0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Chlorophyll</a:t>
                      </a:r>
                      <a:r>
                        <a:rPr lang="cs-CZ" sz="1800" dirty="0"/>
                        <a:t>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Pheophytin</a:t>
                      </a:r>
                      <a:r>
                        <a:rPr lang="cs-CZ" sz="1800" dirty="0"/>
                        <a:t> 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178">
                <a:tc>
                  <a:txBody>
                    <a:bodyPr/>
                    <a:lstStyle/>
                    <a:p>
                      <a:r>
                        <a:rPr lang="cs-CZ" sz="1800" dirty="0"/>
                        <a:t>A</a:t>
                      </a:r>
                      <a:r>
                        <a:rPr lang="cs-CZ" sz="1800" baseline="-25000" dirty="0"/>
                        <a:t>1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Phylloquinone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Plastoquinone</a:t>
                      </a:r>
                      <a:r>
                        <a:rPr lang="cs-CZ" sz="1800" dirty="0"/>
                        <a:t> (Q</a:t>
                      </a:r>
                      <a:r>
                        <a:rPr lang="cs-CZ" sz="1800" baseline="-25000" dirty="0"/>
                        <a:t>A</a:t>
                      </a:r>
                      <a:r>
                        <a:rPr lang="cs-CZ" sz="1800" baseline="0" dirty="0"/>
                        <a:t>)</a:t>
                      </a:r>
                      <a:endParaRPr lang="cs-CZ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610">
                <a:tc>
                  <a:txBody>
                    <a:bodyPr/>
                    <a:lstStyle/>
                    <a:p>
                      <a:r>
                        <a:rPr lang="cs-CZ" sz="1800" dirty="0"/>
                        <a:t>A</a:t>
                      </a:r>
                      <a:r>
                        <a:rPr lang="cs-CZ" sz="1800" baseline="-25000" dirty="0"/>
                        <a:t>2</a:t>
                      </a:r>
                      <a:endParaRPr lang="cs-CZ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Fe</a:t>
                      </a:r>
                      <a:r>
                        <a:rPr lang="cs-CZ" sz="1800" dirty="0"/>
                        <a:t>-S center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 err="1"/>
                        <a:t>Plastoquinone</a:t>
                      </a:r>
                      <a:r>
                        <a:rPr lang="cs-CZ" sz="1800" dirty="0"/>
                        <a:t> (Q</a:t>
                      </a:r>
                      <a:r>
                        <a:rPr lang="cs-CZ" sz="1800" baseline="-25000" dirty="0"/>
                        <a:t>B</a:t>
                      </a:r>
                      <a:r>
                        <a:rPr lang="cs-CZ" sz="1800" baseline="0" dirty="0"/>
                        <a:t>)</a:t>
                      </a:r>
                      <a:endParaRPr lang="cs-CZ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" name="Skupina 9"/>
          <p:cNvGrpSpPr/>
          <p:nvPr/>
        </p:nvGrpSpPr>
        <p:grpSpPr>
          <a:xfrm>
            <a:off x="323528" y="5867980"/>
            <a:ext cx="8557560" cy="482570"/>
            <a:chOff x="323528" y="5867980"/>
            <a:chExt cx="8557560" cy="482570"/>
          </a:xfrm>
        </p:grpSpPr>
        <p:sp>
          <p:nvSpPr>
            <p:cNvPr id="9" name="TextovéPole 8"/>
            <p:cNvSpPr txBox="1"/>
            <p:nvPr/>
          </p:nvSpPr>
          <p:spPr>
            <a:xfrm>
              <a:off x="323528" y="5981218"/>
              <a:ext cx="8557560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1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Chl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cs-CZ" sz="1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Chl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             </a:t>
              </a:r>
              <a:r>
                <a:rPr lang="cs-CZ" sz="1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Chl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           </a:t>
              </a:r>
              <a:r>
                <a:rPr lang="cs-CZ" sz="1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Chl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              </a:t>
              </a:r>
              <a:r>
                <a:rPr lang="cs-CZ" sz="18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Chl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Přímá spojovací šipka 10"/>
            <p:cNvCxnSpPr/>
            <p:nvPr/>
          </p:nvCxnSpPr>
          <p:spPr>
            <a:xfrm>
              <a:off x="1495508" y="6165884"/>
              <a:ext cx="506368" cy="22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šipka 11"/>
            <p:cNvCxnSpPr/>
            <p:nvPr/>
          </p:nvCxnSpPr>
          <p:spPr>
            <a:xfrm>
              <a:off x="3361818" y="6165884"/>
              <a:ext cx="506368" cy="22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2"/>
            <p:cNvCxnSpPr/>
            <p:nvPr/>
          </p:nvCxnSpPr>
          <p:spPr>
            <a:xfrm>
              <a:off x="5149753" y="6165884"/>
              <a:ext cx="506368" cy="22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3"/>
            <p:cNvCxnSpPr/>
            <p:nvPr/>
          </p:nvCxnSpPr>
          <p:spPr>
            <a:xfrm>
              <a:off x="7010743" y="6201639"/>
              <a:ext cx="506368" cy="220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Pole 14"/>
            <p:cNvSpPr txBox="1"/>
            <p:nvPr/>
          </p:nvSpPr>
          <p:spPr>
            <a:xfrm>
              <a:off x="1560730" y="586798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l-GR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endPara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305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996636" y="714356"/>
            <a:ext cx="5150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Structural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centers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9093" y="2001051"/>
            <a:ext cx="4412781" cy="4089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7907" y="2001051"/>
            <a:ext cx="4140554" cy="411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ovéPole 10"/>
          <p:cNvSpPr txBox="1"/>
          <p:nvPr/>
        </p:nvSpPr>
        <p:spPr>
          <a:xfrm>
            <a:off x="1691680" y="1500174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PSII center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54175" y="1500174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 center</a:t>
            </a:r>
          </a:p>
        </p:txBody>
      </p:sp>
    </p:spTree>
    <p:extLst>
      <p:ext uri="{BB962C8B-B14F-4D97-AF65-F5344CB8AC3E}">
        <p14:creationId xmlns:p14="http://schemas.microsoft.com/office/powerpoint/2010/main" val="1754100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720613" y="702214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harvesting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646" y="2043513"/>
            <a:ext cx="3584346" cy="353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156" y="2043514"/>
            <a:ext cx="3368224" cy="352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ovéPole 10"/>
          <p:cNvSpPr txBox="1"/>
          <p:nvPr/>
        </p:nvSpPr>
        <p:spPr>
          <a:xfrm>
            <a:off x="3566853" y="1372864"/>
            <a:ext cx="157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LHC-II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077975" y="5568119"/>
            <a:ext cx="1023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Monomer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6368161" y="5568119"/>
            <a:ext cx="749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Trimer</a:t>
            </a:r>
          </a:p>
        </p:txBody>
      </p:sp>
    </p:spTree>
    <p:extLst>
      <p:ext uri="{BB962C8B-B14F-4D97-AF65-F5344CB8AC3E}">
        <p14:creationId xmlns:p14="http://schemas.microsoft.com/office/powerpoint/2010/main" val="232680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9641" y="642918"/>
            <a:ext cx="5544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thylakoid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membrane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505770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602393"/>
              </p:ext>
            </p:extLst>
          </p:nvPr>
        </p:nvGraphicFramePr>
        <p:xfrm>
          <a:off x="2212881" y="4293096"/>
          <a:ext cx="6624736" cy="2590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04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5752"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rgbClr val="00287D"/>
                          </a:solidFill>
                        </a:rPr>
                        <a:t>Component</a:t>
                      </a:r>
                      <a:r>
                        <a:rPr lang="cs-CZ" sz="1600" dirty="0">
                          <a:solidFill>
                            <a:srgbClr val="00287D"/>
                          </a:solidFill>
                        </a:rPr>
                        <a:t>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rgbClr val="00287D"/>
                          </a:solidFill>
                        </a:rPr>
                        <a:t>Granal</a:t>
                      </a:r>
                      <a:r>
                        <a:rPr lang="cs-CZ" sz="1600" dirty="0">
                          <a:solidFill>
                            <a:srgbClr val="00287D"/>
                          </a:solidFill>
                        </a:rPr>
                        <a:t> </a:t>
                      </a:r>
                      <a:r>
                        <a:rPr lang="cs-CZ" sz="1600" dirty="0" err="1">
                          <a:solidFill>
                            <a:srgbClr val="00287D"/>
                          </a:solidFill>
                        </a:rPr>
                        <a:t>thylakoids</a:t>
                      </a:r>
                      <a:endParaRPr lang="cs-CZ" sz="1600" dirty="0">
                        <a:solidFill>
                          <a:srgbClr val="00287D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 err="1">
                          <a:solidFill>
                            <a:srgbClr val="00287D"/>
                          </a:solidFill>
                        </a:rPr>
                        <a:t>Stromatal</a:t>
                      </a:r>
                      <a:r>
                        <a:rPr lang="cs-CZ" sz="1600" dirty="0">
                          <a:solidFill>
                            <a:srgbClr val="00287D"/>
                          </a:solidFill>
                        </a:rPr>
                        <a:t> </a:t>
                      </a:r>
                      <a:r>
                        <a:rPr lang="cs-CZ" sz="1600" dirty="0" err="1">
                          <a:solidFill>
                            <a:srgbClr val="00287D"/>
                          </a:solidFill>
                        </a:rPr>
                        <a:t>thylakoids</a:t>
                      </a:r>
                      <a:endParaRPr lang="cs-CZ" sz="1600" dirty="0">
                        <a:solidFill>
                          <a:srgbClr val="00287D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314">
                <a:tc>
                  <a:txBody>
                    <a:bodyPr/>
                    <a:lstStyle/>
                    <a:p>
                      <a:r>
                        <a:rPr lang="cs-CZ" sz="1600" dirty="0"/>
                        <a:t>PSII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746">
                <a:tc>
                  <a:txBody>
                    <a:bodyPr/>
                    <a:lstStyle/>
                    <a:p>
                      <a:r>
                        <a:rPr lang="cs-CZ" sz="1600" dirty="0"/>
                        <a:t>PSI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178">
                <a:tc>
                  <a:txBody>
                    <a:bodyPr/>
                    <a:lstStyle/>
                    <a:p>
                      <a:r>
                        <a:rPr lang="cs-CZ" sz="1600" dirty="0"/>
                        <a:t>Cytochrome b</a:t>
                      </a:r>
                      <a:r>
                        <a:rPr lang="cs-CZ" sz="1600" baseline="-25000" dirty="0"/>
                        <a:t>6</a:t>
                      </a:r>
                      <a:r>
                        <a:rPr lang="cs-CZ" sz="1600" baseline="0" dirty="0"/>
                        <a:t>f </a:t>
                      </a:r>
                      <a:r>
                        <a:rPr lang="cs-CZ" sz="1600" baseline="0" dirty="0" err="1"/>
                        <a:t>complex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048">
                <a:tc>
                  <a:txBody>
                    <a:bodyPr/>
                    <a:lstStyle/>
                    <a:p>
                      <a:r>
                        <a:rPr lang="cs-CZ" sz="1600" dirty="0"/>
                        <a:t>LHC-II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cs-CZ" sz="1600" dirty="0"/>
                        <a:t>ATP </a:t>
                      </a:r>
                      <a:r>
                        <a:rPr lang="cs-CZ" sz="1600" dirty="0" err="1"/>
                        <a:t>synthase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2">
                <a:tc>
                  <a:txBody>
                    <a:bodyPr/>
                    <a:lstStyle/>
                    <a:p>
                      <a:r>
                        <a:rPr lang="cs-CZ" sz="1600" dirty="0" err="1"/>
                        <a:t>Plastocyanin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465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99311" y="642918"/>
            <a:ext cx="574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PSI and PSII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1414517"/>
            <a:ext cx="8484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Balanced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photosystems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maximum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transfer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991046" y="-216885"/>
            <a:ext cx="3161908" cy="884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32073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129490" y="785794"/>
            <a:ext cx="3014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pathways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93" y="2276872"/>
            <a:ext cx="9017414" cy="415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ovéPole 7"/>
          <p:cNvSpPr txBox="1"/>
          <p:nvPr/>
        </p:nvSpPr>
        <p:spPr>
          <a:xfrm>
            <a:off x="714348" y="1285860"/>
            <a:ext cx="7858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chloroplast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noncyclic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produces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cs-CZ" sz="20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NADPH, and ATP and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involves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PSI and PSII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950857" y="6120380"/>
            <a:ext cx="1247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oxidant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108209" y="2996952"/>
            <a:ext cx="932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Reductant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315978" y="5623329"/>
            <a:ext cx="7574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Oxidant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987363" y="2276872"/>
            <a:ext cx="1414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reductant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0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82" y="989874"/>
            <a:ext cx="9085622" cy="589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2571674" y="571480"/>
            <a:ext cx="400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pathways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909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571868" y="857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141434" y="702214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PSII </a:t>
            </a:r>
            <a:endParaRPr lang="cs-CZ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1891878" y="5088228"/>
            <a:ext cx="5411628" cy="369332"/>
            <a:chOff x="3068238" y="5190291"/>
            <a:chExt cx="3064014" cy="754973"/>
          </a:xfrm>
        </p:grpSpPr>
        <p:sp>
          <p:nvSpPr>
            <p:cNvPr id="9" name="TextovéPole 8"/>
            <p:cNvSpPr txBox="1"/>
            <p:nvPr/>
          </p:nvSpPr>
          <p:spPr>
            <a:xfrm>
              <a:off x="3068238" y="5190291"/>
              <a:ext cx="3064014" cy="75497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QH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+ 2PC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ox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+ 2H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stroma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Q + 2PC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red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+ 4H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lumen</a:t>
              </a:r>
              <a:endPara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" name="Přímá spojovací šipka 19"/>
            <p:cNvCxnSpPr>
              <a:cxnSpLocks/>
            </p:cNvCxnSpPr>
            <p:nvPr/>
          </p:nvCxnSpPr>
          <p:spPr>
            <a:xfrm rot="10800000" flipH="1">
              <a:off x="4308554" y="5538659"/>
              <a:ext cx="50006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Skupina 12"/>
          <p:cNvGrpSpPr/>
          <p:nvPr/>
        </p:nvGrpSpPr>
        <p:grpSpPr>
          <a:xfrm>
            <a:off x="2934028" y="1840756"/>
            <a:ext cx="3923974" cy="2308324"/>
            <a:chOff x="357158" y="1372864"/>
            <a:chExt cx="3929090" cy="2308324"/>
          </a:xfrm>
        </p:grpSpPr>
        <p:sp>
          <p:nvSpPr>
            <p:cNvPr id="8" name="TextovéPole 7"/>
            <p:cNvSpPr txBox="1"/>
            <p:nvPr/>
          </p:nvSpPr>
          <p:spPr>
            <a:xfrm>
              <a:off x="357158" y="1372864"/>
              <a:ext cx="392909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buAutoNum type="arabicPeriod"/>
              </a:pP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P680             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cs-CZ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AutoNum type="arabicPeriod"/>
              </a:pPr>
              <a:endParaRPr lang="cs-CZ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AutoNum type="arabicPeriod"/>
              </a:pP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P680</a:t>
              </a:r>
              <a:r>
                <a:rPr lang="en-US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                      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cs-CZ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AutoNum type="arabicPeriod"/>
              </a:pPr>
              <a:endParaRPr lang="cs-CZ" sz="18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AutoNum type="arabicPeriod"/>
              </a:pP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P680             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  <a:p>
              <a:pPr marL="342900" indent="-342900" algn="just">
                <a:buAutoNum type="arabicPeriod"/>
              </a:pPr>
              <a:endParaRPr lang="cs-CZ" sz="18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AutoNum type="arabicPeriod"/>
              </a:pP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P680</a:t>
              </a:r>
              <a:r>
                <a:rPr lang="en-US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                      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  <a:p>
              <a:pPr algn="just"/>
              <a:endPara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cs-CZ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2-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2H</a:t>
              </a:r>
              <a:r>
                <a:rPr lang="en-US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Q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cs-CZ" sz="1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cs-CZ" sz="18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cs-CZ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" name="Přímá spojnice se šipkou 2"/>
            <p:cNvCxnSpPr>
              <a:cxnSpLocks/>
            </p:cNvCxnSpPr>
            <p:nvPr/>
          </p:nvCxnSpPr>
          <p:spPr>
            <a:xfrm>
              <a:off x="1334041" y="1556792"/>
              <a:ext cx="573663" cy="0"/>
            </a:xfrm>
            <a:prstGeom prst="straightConnector1">
              <a:avLst/>
            </a:prstGeom>
            <a:ln>
              <a:solidFill>
                <a:srgbClr val="0028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se šipkou 16"/>
            <p:cNvCxnSpPr>
              <a:cxnSpLocks/>
            </p:cNvCxnSpPr>
            <p:nvPr/>
          </p:nvCxnSpPr>
          <p:spPr>
            <a:xfrm>
              <a:off x="2558177" y="2025004"/>
              <a:ext cx="573663" cy="0"/>
            </a:xfrm>
            <a:prstGeom prst="straightConnector1">
              <a:avLst/>
            </a:prstGeom>
            <a:ln>
              <a:solidFill>
                <a:srgbClr val="0028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se šipkou 18"/>
            <p:cNvCxnSpPr>
              <a:cxnSpLocks/>
            </p:cNvCxnSpPr>
            <p:nvPr/>
          </p:nvCxnSpPr>
          <p:spPr>
            <a:xfrm>
              <a:off x="1334040" y="2492896"/>
              <a:ext cx="573663" cy="0"/>
            </a:xfrm>
            <a:prstGeom prst="straightConnector1">
              <a:avLst/>
            </a:prstGeom>
            <a:ln>
              <a:solidFill>
                <a:srgbClr val="0028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/>
            <p:cNvCxnSpPr>
              <a:cxnSpLocks/>
            </p:cNvCxnSpPr>
            <p:nvPr/>
          </p:nvCxnSpPr>
          <p:spPr>
            <a:xfrm>
              <a:off x="2630185" y="2961108"/>
              <a:ext cx="573663" cy="0"/>
            </a:xfrm>
            <a:prstGeom prst="straightConnector1">
              <a:avLst/>
            </a:prstGeom>
            <a:ln>
              <a:solidFill>
                <a:srgbClr val="0028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se šipkou 22"/>
            <p:cNvCxnSpPr>
              <a:cxnSpLocks/>
            </p:cNvCxnSpPr>
            <p:nvPr/>
          </p:nvCxnSpPr>
          <p:spPr>
            <a:xfrm>
              <a:off x="1622073" y="3501008"/>
              <a:ext cx="573663" cy="0"/>
            </a:xfrm>
            <a:prstGeom prst="straightConnector1">
              <a:avLst/>
            </a:prstGeom>
            <a:ln>
              <a:solidFill>
                <a:srgbClr val="0028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5540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04526" y="857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495808" y="702214"/>
            <a:ext cx="2238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Cytochrome </a:t>
            </a:r>
            <a:r>
              <a:rPr lang="cs-CZ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b="1" i="1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cs-CZ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" b="50206"/>
          <a:stretch/>
        </p:blipFill>
        <p:spPr bwMode="auto">
          <a:xfrm>
            <a:off x="593951" y="2004236"/>
            <a:ext cx="5219020" cy="362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51776" r="25057" b="-51776"/>
          <a:stretch/>
        </p:blipFill>
        <p:spPr bwMode="auto">
          <a:xfrm>
            <a:off x="4613887" y="2053969"/>
            <a:ext cx="3907972" cy="726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54672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40018" y="642918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43725" t="21984" r="28560" b="19347"/>
          <a:stretch/>
        </p:blipFill>
        <p:spPr bwMode="auto">
          <a:xfrm>
            <a:off x="204806" y="1470991"/>
            <a:ext cx="3492552" cy="4797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3272" r="7668" b="21848"/>
          <a:stretch/>
        </p:blipFill>
        <p:spPr>
          <a:xfrm>
            <a:off x="3783108" y="2136672"/>
            <a:ext cx="5289176" cy="3466016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747253" y="1792941"/>
            <a:ext cx="5416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redox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chemistry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flavin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coenzymes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14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5576" y="1628800"/>
            <a:ext cx="7545851" cy="37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synthesize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organic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inorganic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precursors</a:t>
            </a: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913787" y="2591389"/>
            <a:ext cx="7316426" cy="669913"/>
            <a:chOff x="1190912" y="3200716"/>
            <a:chExt cx="7316426" cy="669913"/>
          </a:xfrm>
        </p:grpSpPr>
        <p:sp>
          <p:nvSpPr>
            <p:cNvPr id="6" name="TextovéPole 5"/>
            <p:cNvSpPr txBox="1"/>
            <p:nvPr/>
          </p:nvSpPr>
          <p:spPr>
            <a:xfrm>
              <a:off x="1190912" y="3285854"/>
              <a:ext cx="7316426" cy="58477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</a:t>
              </a:r>
              <a:r>
                <a:rPr lang="cs-CZ" sz="32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+ 2H</a:t>
              </a:r>
              <a:r>
                <a:rPr lang="cs-CZ" sz="32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                 (CH</a:t>
              </a:r>
              <a:r>
                <a:rPr lang="cs-CZ" sz="32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O) + O</a:t>
              </a:r>
              <a:r>
                <a:rPr lang="cs-CZ" sz="32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H</a:t>
              </a:r>
              <a:r>
                <a:rPr lang="cs-CZ" sz="3200" baseline="-25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cxnSp>
          <p:nvCxnSpPr>
            <p:cNvPr id="9" name="Přímá spojovací šipka 8"/>
            <p:cNvCxnSpPr>
              <a:cxnSpLocks/>
            </p:cNvCxnSpPr>
            <p:nvPr/>
          </p:nvCxnSpPr>
          <p:spPr>
            <a:xfrm>
              <a:off x="3515882" y="3580933"/>
              <a:ext cx="1366079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ovéPole 10"/>
            <p:cNvSpPr txBox="1"/>
            <p:nvPr/>
          </p:nvSpPr>
          <p:spPr>
            <a:xfrm>
              <a:off x="3910889" y="3200716"/>
              <a:ext cx="5760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l-GR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endParaRPr 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1192949" y="4149080"/>
            <a:ext cx="666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free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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=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2840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kJ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per mol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glucose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formed</a:t>
            </a: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indent="-176213">
              <a:buFont typeface="Arial" pitchFamily="34" charset="0"/>
              <a:buChar char="•"/>
            </a:pP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204609" y="3306470"/>
            <a:ext cx="2640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Oxygenic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899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240546" y="642918"/>
            <a:ext cx="2662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Oxidation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endParaRPr lang="cs-CZ" b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2596" y="1346605"/>
            <a:ext cx="6081716" cy="449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31" y="4051300"/>
            <a:ext cx="372427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Skupina 1"/>
          <p:cNvGrpSpPr/>
          <p:nvPr/>
        </p:nvGrpSpPr>
        <p:grpSpPr>
          <a:xfrm>
            <a:off x="4277281" y="6118384"/>
            <a:ext cx="3871573" cy="461665"/>
            <a:chOff x="2636214" y="1214422"/>
            <a:chExt cx="3871573" cy="461665"/>
          </a:xfrm>
        </p:grpSpPr>
        <p:sp>
          <p:nvSpPr>
            <p:cNvPr id="7" name="TextovéPole 6"/>
            <p:cNvSpPr txBox="1"/>
            <p:nvPr/>
          </p:nvSpPr>
          <p:spPr>
            <a:xfrm>
              <a:off x="2636214" y="1214422"/>
              <a:ext cx="3871573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2H</a:t>
              </a:r>
              <a:r>
                <a:rPr lang="cs-CZ" baseline="-25000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               O</a:t>
              </a:r>
              <a:r>
                <a:rPr lang="cs-CZ" baseline="-25000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cs-CZ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+ 4H</a:t>
              </a:r>
              <a:r>
                <a:rPr lang="cs-CZ" baseline="30000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cs-CZ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+ 4e</a:t>
              </a:r>
              <a:r>
                <a:rPr lang="cs-CZ" baseline="30000" dirty="0">
                  <a:solidFill>
                    <a:srgbClr val="0028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cs-CZ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Přímá spojovací šipka 8"/>
            <p:cNvCxnSpPr/>
            <p:nvPr/>
          </p:nvCxnSpPr>
          <p:spPr>
            <a:xfrm>
              <a:off x="3750156" y="1394242"/>
              <a:ext cx="571504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4530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445040" y="714356"/>
            <a:ext cx="4253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Cyclic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transport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endParaRPr lang="cs-CZ" b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9076" y="1489481"/>
            <a:ext cx="6005848" cy="499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7672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65137" y="642918"/>
            <a:ext cx="401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ATP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chloroplasts</a:t>
            </a:r>
            <a:endParaRPr lang="cs-CZ" b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73643" y="1357297"/>
            <a:ext cx="37587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Chloroplasts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synthesize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ATP by a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chemiosmotic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driven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a proton gradient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357297"/>
            <a:ext cx="4143404" cy="525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r="39648"/>
          <a:stretch/>
        </p:blipFill>
        <p:spPr bwMode="auto">
          <a:xfrm>
            <a:off x="263454" y="2772846"/>
            <a:ext cx="4009606" cy="18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60592"/>
          <a:stretch/>
        </p:blipFill>
        <p:spPr bwMode="auto">
          <a:xfrm>
            <a:off x="967153" y="4719904"/>
            <a:ext cx="2618168" cy="18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78879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470598" y="714356"/>
            <a:ext cx="4202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reactions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C</a:t>
            </a:r>
            <a:r>
              <a:rPr lang="cs-CZ" b="1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endParaRPr lang="cs-CZ" b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12840" y="1428736"/>
            <a:ext cx="81243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  <a:r>
              <a:rPr lang="cs-CZ" sz="20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three-carbon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compound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these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photosynthetic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fixation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catalyzed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a single enzyme,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Rubisco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Rubisco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probably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most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prevalent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 on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constitutes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 to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half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chloroplast stroma </a:t>
            </a:r>
          </a:p>
          <a:p>
            <a:pPr>
              <a:buFont typeface="Arial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2746" y="3175615"/>
            <a:ext cx="3104780" cy="311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10379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7209" y="494358"/>
            <a:ext cx="6899153" cy="633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0414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401758" y="642918"/>
            <a:ext cx="4340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reactions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Calvin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25" y="1104583"/>
            <a:ext cx="4640503" cy="568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ovéPole 1"/>
          <p:cNvSpPr txBox="1"/>
          <p:nvPr/>
        </p:nvSpPr>
        <p:spPr>
          <a:xfrm>
            <a:off x="319215" y="1346605"/>
            <a:ext cx="3921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Fixation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cs-CZ" sz="20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molecules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NADPH and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ATP.</a:t>
            </a:r>
            <a:endParaRPr lang="en-US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747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0169" y="3393827"/>
            <a:ext cx="3153525" cy="331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778881" y="714356"/>
            <a:ext cx="3792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Calvin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regulation</a:t>
            </a:r>
            <a:endParaRPr lang="cs-CZ" b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92667" y="1343885"/>
            <a:ext cx="4294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Activation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Rubisco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carbamylation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235" y="1770138"/>
            <a:ext cx="5912951" cy="2151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1965364" y="5939121"/>
            <a:ext cx="3752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ferredoxin-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thioredoxin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107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992081" y="702214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cs-CZ" b="1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fixation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endParaRPr lang="cs-CZ" b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75141" y="1357298"/>
            <a:ext cx="589712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</a:t>
            </a:r>
            <a:r>
              <a:rPr lang="cs-CZ" sz="20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contain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distinct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cs-CZ" sz="20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-fixing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enzymes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They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specialized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foliar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anatomy:</a:t>
            </a:r>
          </a:p>
          <a:p>
            <a:pPr>
              <a:buFont typeface="Arial" pitchFamily="34" charset="0"/>
              <a:buChar char="•"/>
            </a:pP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Mesophyll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</a:t>
            </a: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Bundle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sheat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cell</a:t>
            </a: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four-carbon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organic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acids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r>
              <a:rPr lang="cs-CZ" sz="2000" baseline="-25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sz="2000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fixation</a:t>
            </a:r>
            <a:endParaRPr lang="cs-CZ" sz="20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2523" y="2524125"/>
            <a:ext cx="36957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Přímá spojovací šipka 10"/>
          <p:cNvCxnSpPr>
            <a:cxnSpLocks/>
          </p:cNvCxnSpPr>
          <p:nvPr/>
        </p:nvCxnSpPr>
        <p:spPr>
          <a:xfrm>
            <a:off x="2426677" y="3096235"/>
            <a:ext cx="1336431" cy="0"/>
          </a:xfrm>
          <a:prstGeom prst="straightConnector1">
            <a:avLst/>
          </a:prstGeom>
          <a:ln w="19050">
            <a:solidFill>
              <a:srgbClr val="00287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>
            <a:cxnSpLocks/>
          </p:cNvCxnSpPr>
          <p:nvPr/>
        </p:nvCxnSpPr>
        <p:spPr>
          <a:xfrm flipV="1">
            <a:off x="2602523" y="3429000"/>
            <a:ext cx="1160585" cy="254244"/>
          </a:xfrm>
          <a:prstGeom prst="straightConnector1">
            <a:avLst/>
          </a:prstGeom>
          <a:ln w="19050">
            <a:solidFill>
              <a:srgbClr val="00287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175" y="1279541"/>
            <a:ext cx="2534105" cy="504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91091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63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786896" y="702214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fixation</a:t>
            </a:r>
            <a:r>
              <a:rPr lang="cs-CZ" b="1" dirty="0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8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endParaRPr lang="cs-CZ" b="1" dirty="0">
              <a:solidFill>
                <a:srgbClr val="0028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2423" y="1465197"/>
            <a:ext cx="5539154" cy="5073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7991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500430" y="630776"/>
            <a:ext cx="1866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 chloroplast</a:t>
            </a:r>
          </a:p>
        </p:txBody>
      </p:sp>
      <p:pic>
        <p:nvPicPr>
          <p:cNvPr id="7" name="Picture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02" b="15808"/>
          <a:stretch/>
        </p:blipFill>
        <p:spPr>
          <a:xfrm>
            <a:off x="1197558" y="1229988"/>
            <a:ext cx="6613281" cy="545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44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969041" y="785794"/>
            <a:ext cx="3047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phases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89366" y="1500174"/>
            <a:ext cx="5765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oxidation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CO</a:t>
            </a:r>
            <a:r>
              <a:rPr lang="cs-CZ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reduction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not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obligately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linked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301" y="2636912"/>
            <a:ext cx="7049399" cy="291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8583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43951" y="785794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99841" y="1295459"/>
            <a:ext cx="69443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inversely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proportional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wavelength</a:t>
            </a: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= </a:t>
            </a:r>
            <a:r>
              <a:rPr lang="cs-CZ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</a:t>
            </a:r>
            <a:r>
              <a:rPr lang="cs-CZ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cs-CZ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levels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molecule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light-absorbing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pigment </a:t>
            </a:r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chlorophyll</a:t>
            </a: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3814" y="2803564"/>
            <a:ext cx="5796372" cy="384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33311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43951" y="785794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468085" y="4077072"/>
            <a:ext cx="8186057" cy="769441"/>
            <a:chOff x="468085" y="4077072"/>
            <a:chExt cx="8186057" cy="769441"/>
          </a:xfrm>
        </p:grpSpPr>
        <p:sp>
          <p:nvSpPr>
            <p:cNvPr id="7" name="TextovéPole 6"/>
            <p:cNvSpPr txBox="1"/>
            <p:nvPr/>
          </p:nvSpPr>
          <p:spPr>
            <a:xfrm>
              <a:off x="468085" y="4077072"/>
              <a:ext cx="81860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pigment 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a</a:t>
              </a:r>
              <a:r>
                <a:rPr lang="cs-CZ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ceptor</a:t>
              </a:r>
              <a:r>
                <a:rPr lang="cs-CZ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cs-CZ" sz="20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l-GR" sz="20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cs-CZ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pigment* + acceptor   </a:t>
              </a:r>
              <a:r>
                <a:rPr lang="cs-CZ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pigment</a:t>
              </a:r>
              <a:r>
                <a:rPr lang="en-US" sz="20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a</a:t>
              </a:r>
              <a:r>
                <a:rPr lang="cs-CZ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0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ceptor</a:t>
              </a:r>
              <a:r>
                <a:rPr lang="cs-CZ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cs-CZ" sz="2000" baseline="30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" name="Přímá spojnice se šipkou 2"/>
            <p:cNvCxnSpPr>
              <a:cxnSpLocks/>
            </p:cNvCxnSpPr>
            <p:nvPr/>
          </p:nvCxnSpPr>
          <p:spPr>
            <a:xfrm>
              <a:off x="2677922" y="4323598"/>
              <a:ext cx="637290" cy="0"/>
            </a:xfrm>
            <a:prstGeom prst="straightConnector1">
              <a:avLst/>
            </a:prstGeom>
            <a:ln>
              <a:solidFill>
                <a:srgbClr val="0028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/>
            <p:cNvCxnSpPr>
              <a:cxnSpLocks/>
            </p:cNvCxnSpPr>
            <p:nvPr/>
          </p:nvCxnSpPr>
          <p:spPr>
            <a:xfrm>
              <a:off x="5581808" y="4324320"/>
              <a:ext cx="684521" cy="0"/>
            </a:xfrm>
            <a:prstGeom prst="straightConnector1">
              <a:avLst/>
            </a:prstGeom>
            <a:ln>
              <a:solidFill>
                <a:srgbClr val="0028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ovéPole 11"/>
          <p:cNvSpPr txBox="1"/>
          <p:nvPr/>
        </p:nvSpPr>
        <p:spPr>
          <a:xfrm>
            <a:off x="683568" y="1877435"/>
            <a:ext cx="38287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release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relaxation</a:t>
            </a: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fluorescence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separation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photochemistry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68086" y="5076379"/>
            <a:ext cx="8186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formed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photochemically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quanta</a:t>
            </a:r>
            <a:r>
              <a:rPr lang="cs-C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absorbed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784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43951" y="785794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3663" y="1527951"/>
            <a:ext cx="5596674" cy="4830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1844369" y="6202293"/>
            <a:ext cx="117692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Chlorophyll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780571" y="6202293"/>
            <a:ext cx="11865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Chlorophyll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633100" y="6196610"/>
            <a:ext cx="162095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Bacteriochlorophyll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07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43951" y="785794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57224" y="1304496"/>
            <a:ext cx="11890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Carotenoids</a:t>
            </a: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185" y="1714488"/>
            <a:ext cx="4513823" cy="58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Skupina 1"/>
          <p:cNvGrpSpPr/>
          <p:nvPr/>
        </p:nvGrpSpPr>
        <p:grpSpPr>
          <a:xfrm>
            <a:off x="4572000" y="2060514"/>
            <a:ext cx="4440508" cy="1152462"/>
            <a:chOff x="4759615" y="1817743"/>
            <a:chExt cx="3455723" cy="89687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59615" y="1817743"/>
              <a:ext cx="3455723" cy="896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ovéPole 9"/>
            <p:cNvSpPr txBox="1"/>
            <p:nvPr/>
          </p:nvSpPr>
          <p:spPr>
            <a:xfrm>
              <a:off x="5991524" y="2267520"/>
              <a:ext cx="1000132" cy="21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Violaxanthin</a:t>
              </a:r>
              <a:endPara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791540"/>
            <a:ext cx="356702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ovéPole 11"/>
          <p:cNvSpPr txBox="1"/>
          <p:nvPr/>
        </p:nvSpPr>
        <p:spPr>
          <a:xfrm>
            <a:off x="866244" y="3724435"/>
            <a:ext cx="77867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Phycobilins</a:t>
            </a:r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0478" y="4311672"/>
            <a:ext cx="4283044" cy="214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55692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808858" y="186582"/>
            <a:ext cx="6072230" cy="214314"/>
          </a:xfrm>
          <a:prstGeom prst="rect">
            <a:avLst/>
          </a:prstGeom>
          <a:solidFill>
            <a:srgbClr val="3D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517111" y="142852"/>
            <a:ext cx="1290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Photosynthesis</a:t>
            </a: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360" y="2180060"/>
            <a:ext cx="410047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3643951" y="785794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</a:t>
            </a:r>
            <a:r>
              <a:rPr lang="cs-C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absorption</a:t>
            </a:r>
            <a:endParaRPr lang="cs-CZ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8645" y="2143116"/>
            <a:ext cx="4117421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ovéPole 10"/>
          <p:cNvSpPr txBox="1"/>
          <p:nvPr/>
        </p:nvSpPr>
        <p:spPr>
          <a:xfrm>
            <a:off x="2071670" y="1643050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Chlorophylls</a:t>
            </a: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86446" y="1643050"/>
            <a:ext cx="16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cs-C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pigments</a:t>
            </a:r>
            <a:endParaRPr lang="cs-C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764466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24464</TotalTime>
  <Words>590</Words>
  <Application>Microsoft Office PowerPoint</Application>
  <PresentationFormat>Předvádění na obrazovce (4:3)</PresentationFormat>
  <Paragraphs>198</Paragraphs>
  <Slides>28</Slides>
  <Notes>27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Symbol</vt:lpstr>
      <vt:lpstr>Tahoma</vt:lpstr>
      <vt:lpstr>Times New Roman</vt:lpstr>
      <vt:lpstr>Wingdings</vt:lpstr>
      <vt:lpstr>Prezentace_MU_CZ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Kata</dc:creator>
  <cp:lastModifiedBy>Kata</cp:lastModifiedBy>
  <cp:revision>69</cp:revision>
  <cp:lastPrinted>1601-01-01T00:00:00Z</cp:lastPrinted>
  <dcterms:created xsi:type="dcterms:W3CDTF">2017-03-02T13:29:42Z</dcterms:created>
  <dcterms:modified xsi:type="dcterms:W3CDTF">2017-09-12T11:02:05Z</dcterms:modified>
</cp:coreProperties>
</file>