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4" r:id="rId3"/>
    <p:sldId id="263" r:id="rId4"/>
    <p:sldId id="266" r:id="rId5"/>
    <p:sldId id="267" r:id="rId6"/>
    <p:sldId id="268" r:id="rId7"/>
    <p:sldId id="264" r:id="rId8"/>
    <p:sldId id="265" r:id="rId9"/>
    <p:sldId id="269" r:id="rId10"/>
    <p:sldId id="270" r:id="rId11"/>
    <p:sldId id="271" r:id="rId12"/>
    <p:sldId id="272" r:id="rId13"/>
    <p:sldId id="273" r:id="rId14"/>
    <p:sldId id="275" r:id="rId15"/>
    <p:sldId id="276" r:id="rId16"/>
    <p:sldId id="278" r:id="rId17"/>
    <p:sldId id="277" r:id="rId18"/>
    <p:sldId id="280" r:id="rId19"/>
    <p:sldId id="279" r:id="rId20"/>
    <p:sldId id="281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7DC"/>
    <a:srgbClr val="00287D"/>
    <a:srgbClr val="D7CDB2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67680" autoAdjust="0"/>
  </p:normalViewPr>
  <p:slideViewPr>
    <p:cSldViewPr snapToGrid="0">
      <p:cViewPr varScale="1">
        <p:scale>
          <a:sx n="45" d="100"/>
          <a:sy n="45" d="100"/>
        </p:scale>
        <p:origin x="1906" y="3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1105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33983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22584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52978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18224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5215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09899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04082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11055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68593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64028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39659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54138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26163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72518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13455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87484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68389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30436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15470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Kliknutím lze upravit styl.</a:t>
            </a:r>
            <a:endParaRPr lang="en-GB" altLang="cs-CZ" noProof="0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Rectangle 17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422694" y="6248400"/>
            <a:ext cx="630591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/>
              <a:t>Klepnutím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lze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upravit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styl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předlohy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nadpisů</a:t>
            </a:r>
            <a:r>
              <a:rPr lang="en-GB" altLang="cs-CZ" noProof="0" dirty="0"/>
              <a:t>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/>
              <a:t>Klepnutím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lze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upravit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styly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předlohy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textu</a:t>
            </a:r>
            <a:r>
              <a:rPr lang="en-GB" altLang="cs-CZ" noProof="0" dirty="0"/>
              <a:t>.</a:t>
            </a:r>
          </a:p>
          <a:p>
            <a:pPr lvl="1"/>
            <a:r>
              <a:rPr lang="en-GB" altLang="cs-CZ" noProof="0" dirty="0" err="1"/>
              <a:t>Druhá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úroveň</a:t>
            </a:r>
            <a:endParaRPr lang="en-GB" altLang="cs-CZ" noProof="0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11" name="Rectangle 16"/>
          <p:cNvSpPr txBox="1">
            <a:spLocks noChangeArrowheads="1"/>
          </p:cNvSpPr>
          <p:nvPr/>
        </p:nvSpPr>
        <p:spPr bwMode="auto">
          <a:xfrm>
            <a:off x="6858000" y="6248400"/>
            <a:ext cx="1833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EA4ADC9B-C3B1-4CB1-8B0D-14D528DA44A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12" name="Obdélník 11"/>
          <p:cNvSpPr/>
          <p:nvPr/>
        </p:nvSpPr>
        <p:spPr>
          <a:xfrm>
            <a:off x="7000892" y="0"/>
            <a:ext cx="1643074" cy="685802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ovéPole 13"/>
          <p:cNvSpPr txBox="1"/>
          <p:nvPr/>
        </p:nvSpPr>
        <p:spPr>
          <a:xfrm>
            <a:off x="991078" y="2421634"/>
            <a:ext cx="51605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Responses</a:t>
            </a:r>
            <a:r>
              <a:rPr lang="cs-CZ" sz="4800" b="1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stress</a:t>
            </a:r>
            <a:endParaRPr lang="en-US" sz="4800" b="1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BD74881-7C5D-4015-ADD2-6D5B123E1789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7" t="3356" r="18559" b="52721"/>
          <a:stretch/>
        </p:blipFill>
        <p:spPr>
          <a:xfrm>
            <a:off x="7000357" y="846666"/>
            <a:ext cx="1639766" cy="1574967"/>
          </a:xfrm>
          <a:prstGeom prst="rect">
            <a:avLst/>
          </a:prstGeom>
        </p:spPr>
      </p:pic>
      <p:sp>
        <p:nvSpPr>
          <p:cNvPr id="8" name="Rectangle 15">
            <a:extLst>
              <a:ext uri="{FF2B5EF4-FFF2-40B4-BE49-F238E27FC236}">
                <a16:creationId xmlns:a16="http://schemas.microsoft.com/office/drawing/2014/main" id="{2F5D9F23-5853-4838-9258-E0993EA1610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836" y="6256867"/>
            <a:ext cx="63145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Katerina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Dadakova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, Department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of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Biochemistry</a:t>
            </a:r>
            <a:endParaRPr lang="cs-CZ" altLang="cs-CZ" sz="1200" dirty="0">
              <a:solidFill>
                <a:srgbClr val="00287D"/>
              </a:solidFill>
              <a:latin typeface="+mj-lt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199A2A7A-9C51-4F2E-A17F-09345C05E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628" y="6409264"/>
            <a:ext cx="63145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Figures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adopted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from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Buchanan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et al., </a:t>
            </a:r>
            <a:r>
              <a:rPr lang="en-US" altLang="cs-CZ" sz="1200" dirty="0">
                <a:solidFill>
                  <a:srgbClr val="00287D"/>
                </a:solidFill>
                <a:latin typeface="+mj-lt"/>
              </a:rPr>
              <a:t>Biochemistry &amp; molecular biology of plants</a:t>
            </a:r>
            <a:endParaRPr lang="cs-CZ" altLang="cs-CZ" sz="1200" dirty="0">
              <a:solidFill>
                <a:srgbClr val="00287D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05016" y="139850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stress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081F1C5-B2B8-4334-8366-B094397DF7D2}"/>
              </a:ext>
            </a:extLst>
          </p:cNvPr>
          <p:cNvSpPr txBox="1"/>
          <p:nvPr/>
        </p:nvSpPr>
        <p:spPr>
          <a:xfrm>
            <a:off x="3171797" y="542500"/>
            <a:ext cx="2800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Induced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defenses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0E826B70-F31E-49F8-A47B-DEF2458F2A7E}"/>
              </a:ext>
            </a:extLst>
          </p:cNvPr>
          <p:cNvGrpSpPr/>
          <p:nvPr/>
        </p:nvGrpSpPr>
        <p:grpSpPr>
          <a:xfrm>
            <a:off x="474133" y="1354985"/>
            <a:ext cx="2065872" cy="5140359"/>
            <a:chOff x="0" y="1134533"/>
            <a:chExt cx="2065872" cy="5140359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B607D1E-2C96-4EA9-9DCF-1CE3FF55C314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01" t="4103" r="63780" b="17766"/>
            <a:stretch/>
          </p:blipFill>
          <p:spPr>
            <a:xfrm>
              <a:off x="0" y="1134533"/>
              <a:ext cx="1947335" cy="5063068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EBC104DA-1D22-48EC-9302-3DAD18CB896C}"/>
                </a:ext>
              </a:extLst>
            </p:cNvPr>
            <p:cNvSpPr txBox="1"/>
            <p:nvPr/>
          </p:nvSpPr>
          <p:spPr>
            <a:xfrm>
              <a:off x="394730" y="5936338"/>
              <a:ext cx="15526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err="1">
                  <a:solidFill>
                    <a:srgbClr val="00277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Medicarpin</a:t>
              </a:r>
              <a:endParaRPr lang="en-US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0F7EF7CB-395C-43D2-825F-041B9C599459}"/>
                </a:ext>
              </a:extLst>
            </p:cNvPr>
            <p:cNvSpPr txBox="1"/>
            <p:nvPr/>
          </p:nvSpPr>
          <p:spPr>
            <a:xfrm>
              <a:off x="513269" y="1931146"/>
              <a:ext cx="15526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err="1">
                  <a:solidFill>
                    <a:srgbClr val="00277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Capsidiol</a:t>
              </a:r>
              <a:endParaRPr lang="en-US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43A43F48-49DC-4568-9E0C-E2FD718A604C}"/>
                </a:ext>
              </a:extLst>
            </p:cNvPr>
            <p:cNvSpPr txBox="1"/>
            <p:nvPr/>
          </p:nvSpPr>
          <p:spPr>
            <a:xfrm>
              <a:off x="394732" y="2964768"/>
              <a:ext cx="15526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err="1">
                  <a:solidFill>
                    <a:srgbClr val="00277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Camalexin</a:t>
              </a:r>
              <a:endParaRPr lang="en-US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C720EA25-2E0E-4CE6-8822-947A3E1B9FC9}"/>
                </a:ext>
              </a:extLst>
            </p:cNvPr>
            <p:cNvSpPr txBox="1"/>
            <p:nvPr/>
          </p:nvSpPr>
          <p:spPr>
            <a:xfrm>
              <a:off x="394731" y="4547318"/>
              <a:ext cx="15526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err="1">
                  <a:solidFill>
                    <a:srgbClr val="00277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Resveratrol</a:t>
              </a:r>
              <a:endParaRPr lang="en-US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60C95078-CDDA-40C0-B33D-24E75620BB45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0" t="17728" r="612" b="43598"/>
          <a:stretch/>
        </p:blipFill>
        <p:spPr>
          <a:xfrm>
            <a:off x="2738909" y="1652299"/>
            <a:ext cx="6136124" cy="328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1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05016" y="139850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stress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081F1C5-B2B8-4334-8366-B094397DF7D2}"/>
              </a:ext>
            </a:extLst>
          </p:cNvPr>
          <p:cNvSpPr txBox="1"/>
          <p:nvPr/>
        </p:nvSpPr>
        <p:spPr>
          <a:xfrm>
            <a:off x="3171797" y="542500"/>
            <a:ext cx="2800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Induced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defenses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B961F0C7-4586-4F0B-9D70-E9CFE67FF554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6" r="23412" b="40462"/>
          <a:stretch/>
        </p:blipFill>
        <p:spPr>
          <a:xfrm>
            <a:off x="1039305" y="1004164"/>
            <a:ext cx="7065390" cy="585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30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05016" y="139850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stress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081F1C5-B2B8-4334-8366-B094397DF7D2}"/>
              </a:ext>
            </a:extLst>
          </p:cNvPr>
          <p:cNvSpPr txBox="1"/>
          <p:nvPr/>
        </p:nvSpPr>
        <p:spPr>
          <a:xfrm>
            <a:off x="3171797" y="542500"/>
            <a:ext cx="2800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Systemic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defenses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6584590-6FAF-4904-9EE1-F9ADAFEF54FB}"/>
              </a:ext>
            </a:extLst>
          </p:cNvPr>
          <p:cNvGrpSpPr/>
          <p:nvPr/>
        </p:nvGrpSpPr>
        <p:grpSpPr>
          <a:xfrm>
            <a:off x="209550" y="1179634"/>
            <a:ext cx="8724900" cy="3155298"/>
            <a:chOff x="209550" y="1145770"/>
            <a:chExt cx="8724900" cy="3155298"/>
          </a:xfrm>
        </p:grpSpPr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E1AC0B14-CA35-4782-8D1A-E9B6D576E3E6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66" b="36543"/>
            <a:stretch/>
          </p:blipFill>
          <p:spPr>
            <a:xfrm>
              <a:off x="209550" y="1145770"/>
              <a:ext cx="8724900" cy="3155298"/>
            </a:xfrm>
            <a:prstGeom prst="rect">
              <a:avLst/>
            </a:prstGeom>
          </p:spPr>
        </p:pic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C1DEE1CF-707B-4735-BFC7-38B2A6E70AE6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57" t="28704" r="72515" b="62151"/>
            <a:stretch/>
          </p:blipFill>
          <p:spPr>
            <a:xfrm>
              <a:off x="1744533" y="2376064"/>
              <a:ext cx="778933" cy="592666"/>
            </a:xfrm>
            <a:prstGeom prst="rect">
              <a:avLst/>
            </a:prstGeom>
          </p:spPr>
        </p:pic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F2F2CFE5-C245-4480-A4B3-CD1097471825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22" t="28704" r="2450" b="62151"/>
            <a:stretch/>
          </p:blipFill>
          <p:spPr>
            <a:xfrm>
              <a:off x="6434666" y="1989668"/>
              <a:ext cx="778933" cy="592666"/>
            </a:xfrm>
            <a:prstGeom prst="rect">
              <a:avLst/>
            </a:prstGeom>
          </p:spPr>
        </p:pic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99AEFF9E-6AB9-4B33-974E-9B4803C3D1B9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22" t="28704" r="2450" b="62151"/>
            <a:stretch/>
          </p:blipFill>
          <p:spPr>
            <a:xfrm>
              <a:off x="6739467" y="1969665"/>
              <a:ext cx="778933" cy="592666"/>
            </a:xfrm>
            <a:prstGeom prst="rect">
              <a:avLst/>
            </a:prstGeom>
          </p:spPr>
        </p:pic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68026483-7FF1-42B6-88D8-7AD7DD5A2E01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22" t="28704" r="2450" b="62151"/>
            <a:stretch/>
          </p:blipFill>
          <p:spPr>
            <a:xfrm>
              <a:off x="6526083" y="2286001"/>
              <a:ext cx="778933" cy="592666"/>
            </a:xfrm>
            <a:prstGeom prst="rect">
              <a:avLst/>
            </a:prstGeom>
          </p:spPr>
        </p:pic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0DBC9CA9-AC49-4550-86CE-17304AFD4122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57" t="28704" r="72515" b="62151"/>
            <a:stretch/>
          </p:blipFill>
          <p:spPr>
            <a:xfrm>
              <a:off x="1744533" y="1690265"/>
              <a:ext cx="778933" cy="592666"/>
            </a:xfrm>
            <a:prstGeom prst="rect">
              <a:avLst/>
            </a:prstGeom>
          </p:spPr>
        </p:pic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01551C87-DF3E-4D47-A9F6-7B3AD798C795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13" t="23433" r="23800" b="71864"/>
            <a:stretch/>
          </p:blipFill>
          <p:spPr>
            <a:xfrm>
              <a:off x="7422090" y="1763395"/>
              <a:ext cx="321734" cy="304801"/>
            </a:xfrm>
            <a:prstGeom prst="rect">
              <a:avLst/>
            </a:prstGeom>
          </p:spPr>
        </p:pic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BEC932C1-A9CC-4F28-BE08-695F7655138C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13" t="23433" r="23800" b="71864"/>
            <a:stretch/>
          </p:blipFill>
          <p:spPr>
            <a:xfrm>
              <a:off x="7518400" y="2660669"/>
              <a:ext cx="321734" cy="304801"/>
            </a:xfrm>
            <a:prstGeom prst="rect">
              <a:avLst/>
            </a:prstGeom>
          </p:spPr>
        </p:pic>
      </p:grpSp>
      <p:pic>
        <p:nvPicPr>
          <p:cNvPr id="18" name="Picture 1">
            <a:extLst>
              <a:ext uri="{FF2B5EF4-FFF2-40B4-BE49-F238E27FC236}">
                <a16:creationId xmlns:a16="http://schemas.microsoft.com/office/drawing/2014/main" id="{F89AC5A3-EA16-41D6-B52B-C3F901728ACB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8" r="49612" b="67294"/>
          <a:stretch/>
        </p:blipFill>
        <p:spPr>
          <a:xfrm>
            <a:off x="2658506" y="4064003"/>
            <a:ext cx="2055104" cy="2624668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A18FDA8C-9A08-4DF9-942E-7713853D9A75}"/>
              </a:ext>
            </a:extLst>
          </p:cNvPr>
          <p:cNvSpPr txBox="1"/>
          <p:nvPr/>
        </p:nvSpPr>
        <p:spPr>
          <a:xfrm>
            <a:off x="4531723" y="4843388"/>
            <a:ext cx="28004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Defensin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accumulation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a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combination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JA and ethylene.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668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05016" y="139850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stress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081F1C5-B2B8-4334-8366-B094397DF7D2}"/>
              </a:ext>
            </a:extLst>
          </p:cNvPr>
          <p:cNvSpPr txBox="1"/>
          <p:nvPr/>
        </p:nvSpPr>
        <p:spPr>
          <a:xfrm>
            <a:off x="3558632" y="542500"/>
            <a:ext cx="2026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Abiotic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stress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3BC7E78-4B29-4FA3-B321-9626C0B8124E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t="7537" r="61615" b="30532"/>
          <a:stretch/>
        </p:blipFill>
        <p:spPr>
          <a:xfrm>
            <a:off x="5714552" y="773332"/>
            <a:ext cx="2827869" cy="576989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AA28D44-3D68-41D0-A1A1-01AD80EE6EC9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2" t="5857" r="34435" b="55658"/>
          <a:stretch/>
        </p:blipFill>
        <p:spPr>
          <a:xfrm>
            <a:off x="624538" y="1145769"/>
            <a:ext cx="4368640" cy="553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0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05016" y="139850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stress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081F1C5-B2B8-4334-8366-B094397DF7D2}"/>
              </a:ext>
            </a:extLst>
          </p:cNvPr>
          <p:cNvSpPr txBox="1"/>
          <p:nvPr/>
        </p:nvSpPr>
        <p:spPr>
          <a:xfrm>
            <a:off x="3558632" y="542500"/>
            <a:ext cx="2026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deficit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1908E04-8C1E-47FF-AC4A-2FF7D29109A9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7" r="18675" b="26090"/>
          <a:stretch/>
        </p:blipFill>
        <p:spPr>
          <a:xfrm>
            <a:off x="1246110" y="1004165"/>
            <a:ext cx="6651780" cy="585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83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05016" y="139850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stress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9A07B33C-DDC8-436E-AD1C-FF6CBCE4DC21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r="10990" b="15637"/>
          <a:stretch/>
        </p:blipFill>
        <p:spPr>
          <a:xfrm>
            <a:off x="0" y="1004164"/>
            <a:ext cx="7307237" cy="585383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20ECD0F-1948-419E-B2C2-736D52FED8E1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1" r="30981" b="38341"/>
          <a:stretch/>
        </p:blipFill>
        <p:spPr>
          <a:xfrm>
            <a:off x="5576342" y="542500"/>
            <a:ext cx="3567658" cy="416496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081F1C5-B2B8-4334-8366-B094397DF7D2}"/>
              </a:ext>
            </a:extLst>
          </p:cNvPr>
          <p:cNvSpPr txBox="1"/>
          <p:nvPr/>
        </p:nvSpPr>
        <p:spPr>
          <a:xfrm>
            <a:off x="3260983" y="542500"/>
            <a:ext cx="2622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Compatible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solutes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713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05016" y="139850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stress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081F1C5-B2B8-4334-8366-B094397DF7D2}"/>
              </a:ext>
            </a:extLst>
          </p:cNvPr>
          <p:cNvSpPr txBox="1"/>
          <p:nvPr/>
        </p:nvSpPr>
        <p:spPr>
          <a:xfrm>
            <a:off x="2745482" y="542500"/>
            <a:ext cx="3653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Flooding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oxygen deficit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CC37E8E-A076-4667-830E-C45057401EFA}"/>
              </a:ext>
            </a:extLst>
          </p:cNvPr>
          <p:cNvSpPr txBox="1"/>
          <p:nvPr/>
        </p:nvSpPr>
        <p:spPr>
          <a:xfrm>
            <a:off x="4385735" y="1207324"/>
            <a:ext cx="1741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Aerenchyma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8913FE7D-5138-4EB7-868B-5489372E5306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r="10214" b="32981"/>
          <a:stretch/>
        </p:blipFill>
        <p:spPr>
          <a:xfrm>
            <a:off x="0" y="2515069"/>
            <a:ext cx="6891866" cy="4342931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54041921-3E56-4105-91DD-C06DC34E8C45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5" t="12581" b="39156"/>
          <a:stretch/>
        </p:blipFill>
        <p:spPr>
          <a:xfrm>
            <a:off x="5960533" y="1004165"/>
            <a:ext cx="3248024" cy="2192441"/>
          </a:xfrm>
          <a:prstGeom prst="rect">
            <a:avLst/>
          </a:prstGeom>
        </p:spPr>
      </p:pic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922FC1DB-FD00-4A90-A132-29B9712BDE85}"/>
              </a:ext>
            </a:extLst>
          </p:cNvPr>
          <p:cNvCxnSpPr/>
          <p:nvPr/>
        </p:nvCxnSpPr>
        <p:spPr bwMode="auto">
          <a:xfrm flipH="1" flipV="1">
            <a:off x="5844973" y="1465830"/>
            <a:ext cx="725160" cy="4459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87D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08628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05016" y="139850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stress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081F1C5-B2B8-4334-8366-B094397DF7D2}"/>
              </a:ext>
            </a:extLst>
          </p:cNvPr>
          <p:cNvSpPr txBox="1"/>
          <p:nvPr/>
        </p:nvSpPr>
        <p:spPr>
          <a:xfrm>
            <a:off x="3357363" y="542500"/>
            <a:ext cx="2429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9BFA24A-4173-40E6-8AFB-028BFE6EE91E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6" b="33929"/>
          <a:stretch/>
        </p:blipFill>
        <p:spPr>
          <a:xfrm>
            <a:off x="209550" y="1162703"/>
            <a:ext cx="8724900" cy="332463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065A154-5BC6-46E2-99E2-F4311B0E6E47}"/>
              </a:ext>
            </a:extLst>
          </p:cNvPr>
          <p:cNvSpPr txBox="1"/>
          <p:nvPr/>
        </p:nvSpPr>
        <p:spPr>
          <a:xfrm>
            <a:off x="379583" y="4685969"/>
            <a:ext cx="40569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Detrimental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effects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solidification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reductions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enzymatic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rates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dehydration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freezing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stress (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freezing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2DB5CAB-2D02-4686-A96A-AF26A182ED05}"/>
              </a:ext>
            </a:extLst>
          </p:cNvPr>
          <p:cNvSpPr txBox="1"/>
          <p:nvPr/>
        </p:nvSpPr>
        <p:spPr>
          <a:xfrm>
            <a:off x="4824138" y="4622799"/>
            <a:ext cx="405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Acclimation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stabilization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compatible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solutes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143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05016" y="139850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stress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081F1C5-B2B8-4334-8366-B094397DF7D2}"/>
              </a:ext>
            </a:extLst>
          </p:cNvPr>
          <p:cNvSpPr txBox="1"/>
          <p:nvPr/>
        </p:nvSpPr>
        <p:spPr>
          <a:xfrm>
            <a:off x="3357363" y="542500"/>
            <a:ext cx="2620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BA9F7AC6-8D77-4EDE-AFB6-49D37A4A3D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951984"/>
              </p:ext>
            </p:extLst>
          </p:nvPr>
        </p:nvGraphicFramePr>
        <p:xfrm>
          <a:off x="220133" y="1075270"/>
          <a:ext cx="8534400" cy="542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800">
                  <a:extLst>
                    <a:ext uri="{9D8B030D-6E8A-4147-A177-3AD203B41FA5}">
                      <a16:colId xmlns:a16="http://schemas.microsoft.com/office/drawing/2014/main" val="3246666928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141747747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33450787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Protein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classes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Size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kDa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Major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functions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35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HSP 100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100-114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Protein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disaggregation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unfolding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degradation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HSP90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80-94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Maturation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signaling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molecules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66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HSP70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69-71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Prevention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aggregation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assisting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refolding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protein import and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translocation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signal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transduction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transcriptional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activation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430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HSP60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Folding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assisting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refolding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259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Small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HSP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15-30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Prevention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aggregation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stabilization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nonnative</a:t>
                      </a:r>
                      <a:r>
                        <a:rPr lang="cs-CZ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proteins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957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7764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05016" y="139850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stress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081F1C5-B2B8-4334-8366-B094397DF7D2}"/>
              </a:ext>
            </a:extLst>
          </p:cNvPr>
          <p:cNvSpPr txBox="1"/>
          <p:nvPr/>
        </p:nvSpPr>
        <p:spPr>
          <a:xfrm>
            <a:off x="3357363" y="542500"/>
            <a:ext cx="2429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Oxidative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stress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94E55ADC-8CFF-4565-A8DC-49BD36AADEED}"/>
              </a:ext>
            </a:extLst>
          </p:cNvPr>
          <p:cNvGrpSpPr/>
          <p:nvPr/>
        </p:nvGrpSpPr>
        <p:grpSpPr>
          <a:xfrm>
            <a:off x="0" y="1145769"/>
            <a:ext cx="6011333" cy="4276634"/>
            <a:chOff x="1045318" y="1213505"/>
            <a:chExt cx="7053363" cy="5017964"/>
          </a:xfrm>
        </p:grpSpPr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DC35ECB4-A94E-4089-9E02-A9B562ECBECB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59" t="10150" r="16812" b="24784"/>
            <a:stretch/>
          </p:blipFill>
          <p:spPr>
            <a:xfrm>
              <a:off x="1045318" y="1213505"/>
              <a:ext cx="7053363" cy="5017964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34E59A06-790A-4D6D-B7EF-C0C2F64B5615}"/>
                </a:ext>
              </a:extLst>
            </p:cNvPr>
            <p:cNvSpPr txBox="1"/>
            <p:nvPr/>
          </p:nvSpPr>
          <p:spPr>
            <a:xfrm>
              <a:off x="3415698" y="4910667"/>
              <a:ext cx="24292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solidFill>
                    <a:srgbClr val="00277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H</a:t>
              </a:r>
              <a:r>
                <a:rPr lang="cs-CZ" sz="2000" baseline="-25000" dirty="0">
                  <a:solidFill>
                    <a:srgbClr val="00277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cs-CZ" sz="2000" dirty="0">
                  <a:solidFill>
                    <a:srgbClr val="00277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cs-CZ" sz="2000" baseline="-25000" dirty="0">
                  <a:solidFill>
                    <a:srgbClr val="00277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cs-CZ" sz="2000" dirty="0">
                  <a:solidFill>
                    <a:srgbClr val="00277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O</a:t>
              </a:r>
              <a:r>
                <a:rPr lang="cs-CZ" sz="2000" baseline="-25000" dirty="0">
                  <a:solidFill>
                    <a:srgbClr val="00277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cs-CZ" sz="2000" baseline="30000" dirty="0">
                  <a:solidFill>
                    <a:srgbClr val="00277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.-</a:t>
              </a:r>
              <a:r>
                <a:rPr lang="cs-CZ" sz="2000" dirty="0">
                  <a:solidFill>
                    <a:srgbClr val="00277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HO</a:t>
              </a:r>
              <a:r>
                <a:rPr lang="cs-CZ" sz="2000" baseline="30000" dirty="0">
                  <a:solidFill>
                    <a:srgbClr val="00277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.-</a:t>
              </a:r>
              <a:endParaRPr lang="en-US" sz="2000" baseline="30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11F6EC76-261E-4429-910A-F050D3BD5DFE}"/>
              </a:ext>
            </a:extLst>
          </p:cNvPr>
          <p:cNvGrpSpPr/>
          <p:nvPr/>
        </p:nvGrpSpPr>
        <p:grpSpPr>
          <a:xfrm>
            <a:off x="4419600" y="3527045"/>
            <a:ext cx="4775200" cy="3330764"/>
            <a:chOff x="4419600" y="3764107"/>
            <a:chExt cx="4775200" cy="3330764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0D253FD3-27FE-440E-9EF0-8435C5930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185" t="17338" r="33148" b="33375"/>
            <a:stretch/>
          </p:blipFill>
          <p:spPr>
            <a:xfrm>
              <a:off x="4419600" y="3764107"/>
              <a:ext cx="4724400" cy="2535095"/>
            </a:xfrm>
            <a:prstGeom prst="rect">
              <a:avLst/>
            </a:prstGeom>
          </p:spPr>
        </p:pic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E562A147-C26C-433B-A9A3-FCC63C723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370" t="75844" r="32408" b="7695"/>
            <a:stretch/>
          </p:blipFill>
          <p:spPr>
            <a:xfrm>
              <a:off x="4419600" y="6248204"/>
              <a:ext cx="4775200" cy="846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0498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2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05016" y="139850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stress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1734BB03-8789-4671-8852-6C3E33B2885C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8" r="13319" b="32884"/>
          <a:stretch/>
        </p:blipFill>
        <p:spPr>
          <a:xfrm>
            <a:off x="0" y="979001"/>
            <a:ext cx="8881088" cy="587899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428F953-A942-45B0-A8F3-5775547B342A}"/>
              </a:ext>
            </a:extLst>
          </p:cNvPr>
          <p:cNvSpPr txBox="1"/>
          <p:nvPr/>
        </p:nvSpPr>
        <p:spPr>
          <a:xfrm>
            <a:off x="-1" y="1257450"/>
            <a:ext cx="104986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Pathogens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pests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264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05016" y="139850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stress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081F1C5-B2B8-4334-8366-B094397DF7D2}"/>
              </a:ext>
            </a:extLst>
          </p:cNvPr>
          <p:cNvSpPr txBox="1"/>
          <p:nvPr/>
        </p:nvSpPr>
        <p:spPr>
          <a:xfrm>
            <a:off x="2753948" y="542500"/>
            <a:ext cx="36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Ascorbate-glutathione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cycle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A06C380A-521B-4485-8CDB-F585C9990EF3}"/>
              </a:ext>
            </a:extLst>
          </p:cNvPr>
          <p:cNvGrpSpPr/>
          <p:nvPr/>
        </p:nvGrpSpPr>
        <p:grpSpPr>
          <a:xfrm>
            <a:off x="1031030" y="1004165"/>
            <a:ext cx="7181637" cy="5853835"/>
            <a:chOff x="1031030" y="1004165"/>
            <a:chExt cx="7181637" cy="5853835"/>
          </a:xfrm>
        </p:grpSpPr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CE43FFC2-5AAE-406D-BCBF-BE186CE83510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0" r="16424" b="26090"/>
            <a:stretch/>
          </p:blipFill>
          <p:spPr>
            <a:xfrm>
              <a:off x="1031030" y="1004165"/>
              <a:ext cx="7181637" cy="5853835"/>
            </a:xfrm>
            <a:prstGeom prst="rect">
              <a:avLst/>
            </a:prstGeom>
          </p:spPr>
        </p:pic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7AFB5532-B019-49AE-8FC9-0CF4B75E01F3}"/>
                </a:ext>
              </a:extLst>
            </p:cNvPr>
            <p:cNvSpPr/>
            <p:nvPr/>
          </p:nvSpPr>
          <p:spPr bwMode="auto">
            <a:xfrm>
              <a:off x="6542449" y="3931082"/>
              <a:ext cx="552615" cy="1910918"/>
            </a:xfrm>
            <a:prstGeom prst="rect">
              <a:avLst/>
            </a:prstGeom>
            <a:solidFill>
              <a:srgbClr val="EBE7DC"/>
            </a:solidFill>
            <a:ln w="9525" cap="flat" cmpd="sng" algn="ctr">
              <a:solidFill>
                <a:srgbClr val="EBE7D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9F6C1E8F-316D-46C1-9352-292C299FC025}"/>
                </a:ext>
              </a:extLst>
            </p:cNvPr>
            <p:cNvSpPr/>
            <p:nvPr/>
          </p:nvSpPr>
          <p:spPr bwMode="auto">
            <a:xfrm>
              <a:off x="4199468" y="3931083"/>
              <a:ext cx="2342982" cy="386918"/>
            </a:xfrm>
            <a:prstGeom prst="rect">
              <a:avLst/>
            </a:prstGeom>
            <a:solidFill>
              <a:srgbClr val="EBE7DC"/>
            </a:solidFill>
            <a:ln w="9525" cap="flat" cmpd="sng" algn="ctr">
              <a:solidFill>
                <a:srgbClr val="EBE7D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83ABBA20-7951-4922-B458-3BFB4E1D71B4}"/>
                </a:ext>
              </a:extLst>
            </p:cNvPr>
            <p:cNvSpPr/>
            <p:nvPr/>
          </p:nvSpPr>
          <p:spPr bwMode="auto">
            <a:xfrm>
              <a:off x="7169552" y="4124542"/>
              <a:ext cx="552615" cy="1910918"/>
            </a:xfrm>
            <a:prstGeom prst="rect">
              <a:avLst/>
            </a:prstGeom>
            <a:solidFill>
              <a:srgbClr val="EBE7DC"/>
            </a:solidFill>
            <a:ln w="9525" cap="flat" cmpd="sng" algn="ctr">
              <a:solidFill>
                <a:srgbClr val="EBE7D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5153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3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713451" y="542500"/>
            <a:ext cx="3717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Plant-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05016" y="139850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stress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9326B57-2074-4B9C-9FA4-0E840406CC50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r="14289" b="46211"/>
          <a:stretch/>
        </p:blipFill>
        <p:spPr>
          <a:xfrm>
            <a:off x="0" y="1145769"/>
            <a:ext cx="9137004" cy="50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89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4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29565" y="542500"/>
            <a:ext cx="1484870" cy="473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Pathogens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05016" y="139850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stress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1CD4EA2-15FE-4597-BC68-7189088B2F69}"/>
              </a:ext>
            </a:extLst>
          </p:cNvPr>
          <p:cNvSpPr txBox="1"/>
          <p:nvPr/>
        </p:nvSpPr>
        <p:spPr>
          <a:xfrm>
            <a:off x="5936262" y="1168526"/>
            <a:ext cx="2800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Necrotrophy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Biotrophy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Hemibiotrophy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A6A6E1FC-172F-43F5-B07E-2F9DF591D5F5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r="38355" b="46473"/>
          <a:stretch/>
        </p:blipFill>
        <p:spPr>
          <a:xfrm>
            <a:off x="10524" y="2167569"/>
            <a:ext cx="4996445" cy="370829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BD6E7E37-1D85-4B5F-A3F5-95F1762CBB77}"/>
              </a:ext>
            </a:extLst>
          </p:cNvPr>
          <p:cNvSpPr txBox="1"/>
          <p:nvPr/>
        </p:nvSpPr>
        <p:spPr>
          <a:xfrm>
            <a:off x="24261" y="5909732"/>
            <a:ext cx="3528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Biotrophic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fungi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haustoria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A61B79CF-5D42-404D-AA48-71B2B59F19C2}"/>
              </a:ext>
            </a:extLst>
          </p:cNvPr>
          <p:cNvGrpSpPr/>
          <p:nvPr/>
        </p:nvGrpSpPr>
        <p:grpSpPr>
          <a:xfrm>
            <a:off x="4220599" y="4813222"/>
            <a:ext cx="4923401" cy="2044778"/>
            <a:chOff x="5861290" y="3208914"/>
            <a:chExt cx="5676900" cy="2357720"/>
          </a:xfrm>
        </p:grpSpPr>
        <p:pic>
          <p:nvPicPr>
            <p:cNvPr id="16" name="Picture 1">
              <a:extLst>
                <a:ext uri="{FF2B5EF4-FFF2-40B4-BE49-F238E27FC236}">
                  <a16:creationId xmlns:a16="http://schemas.microsoft.com/office/drawing/2014/main" id="{DC6E69F5-7781-4EC8-B63C-C78996DB954A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19" r="67467" b="44643"/>
            <a:stretch/>
          </p:blipFill>
          <p:spPr>
            <a:xfrm>
              <a:off x="5861290" y="3208914"/>
              <a:ext cx="2838450" cy="2302934"/>
            </a:xfrm>
            <a:prstGeom prst="rect">
              <a:avLst/>
            </a:prstGeom>
          </p:spPr>
        </p:pic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2E13A4AA-DE3C-4864-8740-AD658E05259E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37" t="20589" r="-670" b="43873"/>
            <a:stretch/>
          </p:blipFill>
          <p:spPr>
            <a:xfrm>
              <a:off x="8699740" y="3263700"/>
              <a:ext cx="2838450" cy="2302934"/>
            </a:xfrm>
            <a:prstGeom prst="rect">
              <a:avLst/>
            </a:prstGeom>
          </p:spPr>
        </p:pic>
      </p:grp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4D70D83-440C-48F6-831E-F7FB3980729C}"/>
              </a:ext>
            </a:extLst>
          </p:cNvPr>
          <p:cNvSpPr txBox="1"/>
          <p:nvPr/>
        </p:nvSpPr>
        <p:spPr>
          <a:xfrm>
            <a:off x="5618694" y="3555089"/>
            <a:ext cx="3528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Pathogenic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bacteria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often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enter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leaves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stomata, and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effector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bacterial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leading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death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plant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783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5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142832" y="542500"/>
            <a:ext cx="858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Pests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05016" y="139850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stress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EBD932B1-6E96-4761-8E8E-EF8279437A43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3" t="3271" r="28457" b="65312"/>
          <a:stretch/>
        </p:blipFill>
        <p:spPr>
          <a:xfrm>
            <a:off x="253999" y="2099842"/>
            <a:ext cx="4394100" cy="4402564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4D15D508-C146-4663-8397-B871DAA75313}"/>
              </a:ext>
            </a:extLst>
          </p:cNvPr>
          <p:cNvSpPr txBox="1"/>
          <p:nvPr/>
        </p:nvSpPr>
        <p:spPr>
          <a:xfrm>
            <a:off x="2451049" y="6324716"/>
            <a:ext cx="2800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Plant-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nematode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B6236457-4828-4017-A9A8-E4E0DF6C30F6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5718" r="54658" b="41197"/>
          <a:stretch/>
        </p:blipFill>
        <p:spPr>
          <a:xfrm>
            <a:off x="6324150" y="1134553"/>
            <a:ext cx="2777067" cy="3439991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BE14B579-F359-44D0-A81A-B251F7752BEA}"/>
              </a:ext>
            </a:extLst>
          </p:cNvPr>
          <p:cNvSpPr txBox="1"/>
          <p:nvPr/>
        </p:nvSpPr>
        <p:spPr>
          <a:xfrm>
            <a:off x="4707533" y="1232194"/>
            <a:ext cx="172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Aphids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penetrate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phloem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sieve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sap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29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6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171797" y="542500"/>
            <a:ext cx="2800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Preformed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defenses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05016" y="139850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stress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A65BB32-15BB-4542-9D88-662E27727DCE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3" r="25934" b="39939"/>
          <a:stretch/>
        </p:blipFill>
        <p:spPr>
          <a:xfrm>
            <a:off x="406399" y="1145768"/>
            <a:ext cx="5026341" cy="4696231"/>
          </a:xfrm>
          <a:prstGeom prst="rect">
            <a:avLst/>
          </a:prstGeom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ECD1263D-6A6C-4201-87DB-C92980A20AF3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7" t="3784" r="49224" b="82794"/>
          <a:stretch/>
        </p:blipFill>
        <p:spPr>
          <a:xfrm>
            <a:off x="5232398" y="5215465"/>
            <a:ext cx="2319867" cy="86973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057B21F-1EE2-4B5A-A9F0-1FCF8ECB7A65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8" t="45949" r="40135" b="46996"/>
          <a:stretch/>
        </p:blipFill>
        <p:spPr>
          <a:xfrm>
            <a:off x="5564028" y="3564975"/>
            <a:ext cx="2718522" cy="1117601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45E6DBC2-071F-41F4-AB8B-81D013D64FE0}"/>
              </a:ext>
            </a:extLst>
          </p:cNvPr>
          <p:cNvSpPr txBox="1"/>
          <p:nvPr/>
        </p:nvSpPr>
        <p:spPr>
          <a:xfrm>
            <a:off x="2621463" y="5404970"/>
            <a:ext cx="1100667" cy="338554"/>
          </a:xfrm>
          <a:prstGeom prst="rect">
            <a:avLst/>
          </a:prstGeom>
          <a:solidFill>
            <a:srgbClr val="EBE7DC"/>
          </a:solidFill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Saponin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7CB1388-3063-4956-8A54-479E1A82F5A3}"/>
              </a:ext>
            </a:extLst>
          </p:cNvPr>
          <p:cNvSpPr txBox="1"/>
          <p:nvPr/>
        </p:nvSpPr>
        <p:spPr>
          <a:xfrm>
            <a:off x="4910665" y="5578523"/>
            <a:ext cx="1347629" cy="338554"/>
          </a:xfrm>
          <a:prstGeom prst="rect">
            <a:avLst/>
          </a:prstGeom>
          <a:solidFill>
            <a:srgbClr val="EBE7DC"/>
          </a:solidFill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Glucosinolate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A421ED0-2E0E-46BE-85C2-6C4F02D2063A}"/>
              </a:ext>
            </a:extLst>
          </p:cNvPr>
          <p:cNvSpPr txBox="1"/>
          <p:nvPr/>
        </p:nvSpPr>
        <p:spPr>
          <a:xfrm>
            <a:off x="5760308" y="3057038"/>
            <a:ext cx="1460043" cy="584775"/>
          </a:xfrm>
          <a:prstGeom prst="rect">
            <a:avLst/>
          </a:prstGeom>
          <a:solidFill>
            <a:srgbClr val="EBE7DC"/>
          </a:solidFill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Benzoxazinoid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metabolite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0E96FD78-7F1E-47E4-82EF-0F2CB07AEAD0}"/>
              </a:ext>
            </a:extLst>
          </p:cNvPr>
          <p:cNvSpPr/>
          <p:nvPr/>
        </p:nvSpPr>
        <p:spPr bwMode="auto">
          <a:xfrm>
            <a:off x="6227471" y="5709764"/>
            <a:ext cx="181348" cy="173553"/>
          </a:xfrm>
          <a:prstGeom prst="rect">
            <a:avLst/>
          </a:prstGeom>
          <a:solidFill>
            <a:srgbClr val="EBE7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871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7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515726" y="542500"/>
            <a:ext cx="2112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immunity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05016" y="139850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stress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A06633AB-2A25-45FF-9CFC-910C732B9A59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6" t="21125" r="34473" b="47825"/>
          <a:stretch/>
        </p:blipFill>
        <p:spPr>
          <a:xfrm>
            <a:off x="805393" y="1004165"/>
            <a:ext cx="7533215" cy="570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42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8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515726" y="542500"/>
            <a:ext cx="2112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immunity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05016" y="139850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stress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1366486-5F32-40CE-9821-EA4DFC77CCBD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t="10396" r="7303" b="41246"/>
          <a:stretch/>
        </p:blipFill>
        <p:spPr>
          <a:xfrm>
            <a:off x="0" y="4068498"/>
            <a:ext cx="6587067" cy="2789502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A06633AB-2A25-45FF-9CFC-910C732B9A59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5" t="1257" r="34765" b="79118"/>
          <a:stretch/>
        </p:blipFill>
        <p:spPr>
          <a:xfrm>
            <a:off x="2082800" y="973458"/>
            <a:ext cx="7061200" cy="337789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FCEE82A-3BB5-4DD9-AAE6-563B1735FD7F}"/>
              </a:ext>
            </a:extLst>
          </p:cNvPr>
          <p:cNvSpPr txBox="1"/>
          <p:nvPr/>
        </p:nvSpPr>
        <p:spPr>
          <a:xfrm>
            <a:off x="355597" y="1204823"/>
            <a:ext cx="211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Zig-zag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model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plant defense response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06C6957-3BF0-4794-A9F3-B962FB5421F6}"/>
              </a:ext>
            </a:extLst>
          </p:cNvPr>
          <p:cNvSpPr/>
          <p:nvPr/>
        </p:nvSpPr>
        <p:spPr bwMode="auto">
          <a:xfrm>
            <a:off x="2218267" y="4068498"/>
            <a:ext cx="321733" cy="28285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A97CCC0-3B1F-44A8-8425-D5064560A532}"/>
              </a:ext>
            </a:extLst>
          </p:cNvPr>
          <p:cNvSpPr txBox="1"/>
          <p:nvPr/>
        </p:nvSpPr>
        <p:spPr>
          <a:xfrm>
            <a:off x="6587191" y="5489822"/>
            <a:ext cx="18964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hypersensitive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cell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death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response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32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171797" y="542500"/>
            <a:ext cx="2800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Induced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defenses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05016" y="139850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Responses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stress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1F3D5E9-F1DA-4FF2-80E6-9F6536E46AB0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7" t="1718" r="16618" b="28964"/>
          <a:stretch/>
        </p:blipFill>
        <p:spPr>
          <a:xfrm>
            <a:off x="798433" y="1004164"/>
            <a:ext cx="7547135" cy="585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3516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sci_sablona_4×3_en - kopie</Template>
  <TotalTime>86798</TotalTime>
  <Words>321</Words>
  <Application>Microsoft Office PowerPoint</Application>
  <PresentationFormat>Předvádění na obrazovce (4:3)</PresentationFormat>
  <Paragraphs>115</Paragraphs>
  <Slides>20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Tahoma</vt:lpstr>
      <vt:lpstr>Times New Roman</vt:lpstr>
      <vt:lpstr>Wingdings</vt:lpstr>
      <vt:lpstr>Prezentace_MU_CZ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Kata</dc:creator>
  <cp:lastModifiedBy>Kata</cp:lastModifiedBy>
  <cp:revision>355</cp:revision>
  <cp:lastPrinted>1601-01-01T00:00:00Z</cp:lastPrinted>
  <dcterms:created xsi:type="dcterms:W3CDTF">2017-04-24T08:54:01Z</dcterms:created>
  <dcterms:modified xsi:type="dcterms:W3CDTF">2017-09-12T11:20:51Z</dcterms:modified>
</cp:coreProperties>
</file>