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4" r:id="rId4"/>
    <p:sldId id="275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5" r:id="rId13"/>
    <p:sldId id="282" r:id="rId14"/>
    <p:sldId id="283" r:id="rId15"/>
    <p:sldId id="286" r:id="rId16"/>
    <p:sldId id="287" r:id="rId17"/>
    <p:sldId id="288" r:id="rId18"/>
    <p:sldId id="28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39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90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79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76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58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46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12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7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21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72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04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66BD3-1D2B-4255-A254-41485F29651C}" type="datetimeFigureOut">
              <a:rPr lang="cs-CZ" smtClean="0"/>
              <a:t>25.10.2017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B47D-93EB-4575-8E7C-6A5729607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49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3497" y="986828"/>
            <a:ext cx="11938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Vyučující: doc. Zdeněk Losos, doc. Jindřich </a:t>
            </a:r>
            <a:r>
              <a:rPr lang="cs-CZ" dirty="0" err="1"/>
              <a:t>Štelcl</a:t>
            </a:r>
            <a:endParaRPr lang="cs-CZ" dirty="0"/>
          </a:p>
          <a:p>
            <a:endParaRPr lang="cs-CZ" dirty="0"/>
          </a:p>
          <a:p>
            <a:r>
              <a:rPr lang="cs-CZ" i="1" dirty="0" err="1"/>
              <a:t>Rozsaha</a:t>
            </a:r>
            <a:r>
              <a:rPr lang="cs-CZ" i="1" dirty="0"/>
              <a:t> forma výuky: podzimní semestr: 2 hodiny týdně, praktická cvičení </a:t>
            </a:r>
          </a:p>
          <a:p>
            <a:endParaRPr lang="cs-CZ" i="1" dirty="0"/>
          </a:p>
          <a:p>
            <a:r>
              <a:rPr lang="cs-CZ" dirty="0"/>
              <a:t>Určeno: bakalářský program geologie</a:t>
            </a:r>
          </a:p>
          <a:p>
            <a:endParaRPr lang="cs-CZ" dirty="0"/>
          </a:p>
          <a:p>
            <a:r>
              <a:rPr lang="cs-CZ" dirty="0"/>
              <a:t>Předpoklad: řádné ukončení předmětů Mineralogie a Petrologie</a:t>
            </a:r>
          </a:p>
          <a:p>
            <a:endParaRPr lang="cs-CZ" dirty="0"/>
          </a:p>
          <a:p>
            <a:r>
              <a:rPr lang="cs-CZ" dirty="0"/>
              <a:t>Ukončení předmětu: </a:t>
            </a:r>
            <a:r>
              <a:rPr lang="cs-CZ" dirty="0">
                <a:solidFill>
                  <a:srgbClr val="FF0000"/>
                </a:solidFill>
              </a:rPr>
              <a:t>klasifikovaný zápočet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b="1" dirty="0"/>
              <a:t>Forma ukončení</a:t>
            </a:r>
            <a:r>
              <a:rPr lang="cs-CZ" dirty="0"/>
              <a:t>: praktické poznávání vzorků minerálů a hornin a prokázání teoretických znalostí ústní formou</a:t>
            </a:r>
          </a:p>
          <a:p>
            <a:r>
              <a:rPr lang="cs-CZ" dirty="0"/>
              <a:t>Podmínky připuštění ke klasifikovanému zápočtu: 100% účast na cvičeních (absence nutno nahradit po domluvě s vyučujícím)</a:t>
            </a:r>
          </a:p>
          <a:p>
            <a:endParaRPr lang="cs-CZ" dirty="0"/>
          </a:p>
          <a:p>
            <a:r>
              <a:rPr lang="cs-CZ" b="1" dirty="0"/>
              <a:t>Klasifikovaný zápočet</a:t>
            </a:r>
            <a:r>
              <a:rPr lang="cs-CZ" dirty="0"/>
              <a:t>: Poznávání 5 vzorků minerálů a 5 vzorků hornin (minerály a horniny vyznačené v sylabu tučně je u zápočtu nutné bezpodmínečně poznat). Znalost odpovídajících teoretických základů z předmětů Mineralogie a Petrologie se ověřuje ústní formou. Neznalost elementárních teoretických poznatků může být důvodem pro neudělení zápočtu!!!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2384" y="190123"/>
            <a:ext cx="1070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G3121,G3121k - Poznávání minerálů a hornin</a:t>
            </a:r>
          </a:p>
        </p:txBody>
      </p:sp>
    </p:spTree>
    <p:extLst>
      <p:ext uri="{BB962C8B-B14F-4D97-AF65-F5344CB8AC3E}">
        <p14:creationId xmlns:p14="http://schemas.microsoft.com/office/powerpoint/2010/main" val="388642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7" y="544619"/>
            <a:ext cx="382207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Al</a:t>
            </a:r>
            <a:r>
              <a:rPr lang="cs-CZ" sz="1500" b="1" baseline="-25000" dirty="0"/>
              <a:t>2</a:t>
            </a:r>
            <a:r>
              <a:rPr lang="cs-CZ" sz="1500" b="1" dirty="0"/>
              <a:t>SiO</a:t>
            </a:r>
            <a:r>
              <a:rPr lang="cs-CZ" sz="1500" b="1" baseline="-25000" dirty="0"/>
              <a:t>5</a:t>
            </a:r>
          </a:p>
          <a:p>
            <a:endParaRPr lang="cs-CZ" sz="1500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3,15 (andalusit), 3,6 (kyanit) a  3,25 (sillimanit) g/cm</a:t>
            </a:r>
            <a:r>
              <a:rPr lang="cs-CZ" sz="1500" baseline="30000" dirty="0"/>
              <a:t>3  </a:t>
            </a:r>
            <a:r>
              <a:rPr lang="cs-CZ" sz="1500" i="1" dirty="0"/>
              <a:t>, Barva</a:t>
            </a:r>
            <a:r>
              <a:rPr lang="cs-CZ" sz="1500" dirty="0"/>
              <a:t> – hnědorůžový, zelenavý (andalusit) modravý (kyanit) a bílý (sillimanit), </a:t>
            </a:r>
            <a:r>
              <a:rPr lang="cs-CZ" sz="1500" i="1" dirty="0"/>
              <a:t>Štěpnost</a:t>
            </a:r>
            <a:r>
              <a:rPr lang="cs-CZ" sz="1500" dirty="0"/>
              <a:t> – nevýrazná (and.) a dokonalá dle </a:t>
            </a:r>
            <a:r>
              <a:rPr lang="cs-CZ" sz="1600" dirty="0"/>
              <a:t>{100} (kyanit) resp. {010} (</a:t>
            </a:r>
            <a:r>
              <a:rPr lang="cs-CZ" sz="1600" dirty="0" err="1"/>
              <a:t>sill</a:t>
            </a:r>
            <a:r>
              <a:rPr lang="cs-CZ" sz="1600" dirty="0"/>
              <a:t>.), </a:t>
            </a:r>
            <a:r>
              <a:rPr lang="cs-CZ" sz="1500" i="1" dirty="0"/>
              <a:t>lesk</a:t>
            </a:r>
            <a:r>
              <a:rPr lang="cs-CZ" sz="1500" dirty="0"/>
              <a:t> skelný až matný, hedvábný (</a:t>
            </a:r>
            <a:r>
              <a:rPr lang="cs-CZ" sz="1500" dirty="0" err="1"/>
              <a:t>sill</a:t>
            </a:r>
            <a:r>
              <a:rPr lang="cs-CZ" sz="1500" dirty="0"/>
              <a:t>), neprůhledný, průsvitný (and.), průhledný (kyanit). </a:t>
            </a:r>
            <a:r>
              <a:rPr lang="cs-CZ" sz="1500" i="1" dirty="0"/>
              <a:t>Tvrdost</a:t>
            </a:r>
            <a:r>
              <a:rPr lang="cs-CZ" sz="1500" dirty="0"/>
              <a:t> </a:t>
            </a:r>
            <a:r>
              <a:rPr lang="cs-CZ" sz="1500" b="1" dirty="0"/>
              <a:t>7,5</a:t>
            </a:r>
            <a:r>
              <a:rPr lang="cs-CZ" sz="1500" dirty="0"/>
              <a:t>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15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Andalusit a sillimanit krystalují v rombické s., odd. dipyramidální, kyanit v triklinické s., odd. </a:t>
            </a:r>
            <a:r>
              <a:rPr lang="cs-CZ" sz="1500" dirty="0" err="1"/>
              <a:t>pinakoidální</a:t>
            </a:r>
            <a:r>
              <a:rPr lang="cs-CZ" sz="1500" dirty="0"/>
              <a:t>. Většinou velmi čisté, vzácně stopové množství </a:t>
            </a:r>
            <a:r>
              <a:rPr lang="cs-CZ" sz="1500" dirty="0" err="1"/>
              <a:t>Fe</a:t>
            </a:r>
            <a:r>
              <a:rPr lang="cs-CZ" sz="1500" dirty="0"/>
              <a:t> (andalusit a kyanit) a </a:t>
            </a:r>
            <a:r>
              <a:rPr lang="cs-CZ" sz="1500" dirty="0" err="1"/>
              <a:t>Mn</a:t>
            </a:r>
            <a:r>
              <a:rPr lang="cs-CZ" sz="1500" dirty="0"/>
              <a:t> (andalusit).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Andalusit v některých Al-bohatých pegmatitech, jinak všechny tři v </a:t>
            </a:r>
            <a:r>
              <a:rPr lang="cs-CZ" sz="1500" dirty="0" err="1"/>
              <a:t>metapelitech</a:t>
            </a:r>
            <a:r>
              <a:rPr lang="cs-CZ" sz="1500" dirty="0"/>
              <a:t>, popř. v </a:t>
            </a:r>
            <a:r>
              <a:rPr lang="cs-CZ" sz="1500" dirty="0" err="1"/>
              <a:t>metalateritech</a:t>
            </a:r>
            <a:r>
              <a:rPr lang="cs-CZ" sz="1500" dirty="0"/>
              <a:t>. Kyanit v eklogitech a andalusit také v kont. rohovcích ve formě </a:t>
            </a:r>
            <a:r>
              <a:rPr lang="cs-CZ" sz="1500" i="1" dirty="0" err="1"/>
              <a:t>chiastolitu</a:t>
            </a:r>
            <a:r>
              <a:rPr lang="cs-CZ" sz="1500" dirty="0"/>
              <a:t>. Sloupcovité až tabulkovité krystaly, silimanit většinou vláknitý (</a:t>
            </a:r>
            <a:r>
              <a:rPr lang="cs-CZ" sz="1500" dirty="0" err="1"/>
              <a:t>fibrolit</a:t>
            </a:r>
            <a:r>
              <a:rPr lang="cs-CZ" sz="1500" dirty="0"/>
              <a:t> v křemeni).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– </a:t>
            </a:r>
            <a:r>
              <a:rPr lang="cs-CZ" sz="3600" dirty="0">
                <a:solidFill>
                  <a:srgbClr val="FF0000"/>
                </a:solidFill>
              </a:rPr>
              <a:t>andalusit, sillimanit, kyanit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536" y="557743"/>
            <a:ext cx="2607469" cy="25782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05" y="148591"/>
            <a:ext cx="2830075" cy="24574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2589588"/>
            <a:ext cx="2619702" cy="19652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79684" y="2464364"/>
            <a:ext cx="2261406" cy="262445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2" y="597108"/>
            <a:ext cx="2420097" cy="194881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492" y="5043777"/>
            <a:ext cx="2383488" cy="178945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64" y="4598520"/>
            <a:ext cx="2722437" cy="21628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70" y="3718814"/>
            <a:ext cx="2996799" cy="29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7" y="544619"/>
            <a:ext cx="2896243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  </a:t>
            </a:r>
            <a:r>
              <a:rPr lang="cs-CZ" sz="1400" b="1" dirty="0"/>
              <a:t>(Fe</a:t>
            </a:r>
            <a:r>
              <a:rPr lang="cs-CZ" sz="1400" b="1" baseline="30000" dirty="0"/>
              <a:t>2+</a:t>
            </a:r>
            <a:r>
              <a:rPr lang="cs-CZ" sz="1400" b="1" dirty="0"/>
              <a:t>,Mg)</a:t>
            </a:r>
            <a:r>
              <a:rPr lang="cs-CZ" sz="1400" b="1" baseline="-25000" dirty="0"/>
              <a:t>2</a:t>
            </a:r>
            <a:r>
              <a:rPr lang="cs-CZ" sz="1400" b="1" dirty="0"/>
              <a:t>Al</a:t>
            </a:r>
            <a:r>
              <a:rPr lang="cs-CZ" sz="1400" b="1" baseline="-25000" dirty="0"/>
              <a:t>9</a:t>
            </a:r>
            <a:r>
              <a:rPr lang="cs-CZ" sz="1400" b="1" dirty="0"/>
              <a:t>(</a:t>
            </a:r>
            <a:r>
              <a:rPr lang="cs-CZ" sz="1400" b="1" dirty="0" err="1"/>
              <a:t>Si,Al</a:t>
            </a:r>
            <a:r>
              <a:rPr lang="cs-CZ" sz="1400" b="1" dirty="0"/>
              <a:t>)</a:t>
            </a:r>
            <a:r>
              <a:rPr lang="cs-CZ" sz="1400" b="1" baseline="-25000" dirty="0"/>
              <a:t>4</a:t>
            </a:r>
            <a:r>
              <a:rPr lang="cs-CZ" sz="1400" b="1" dirty="0"/>
              <a:t>O</a:t>
            </a:r>
            <a:r>
              <a:rPr lang="cs-CZ" sz="1400" b="1" baseline="-25000" dirty="0"/>
              <a:t>20</a:t>
            </a:r>
            <a:r>
              <a:rPr lang="cs-CZ" sz="1400" b="1" dirty="0"/>
              <a:t>(O,OH)</a:t>
            </a:r>
            <a:r>
              <a:rPr lang="cs-CZ" sz="1400" b="1" baseline="-25000" dirty="0"/>
              <a:t>4</a:t>
            </a:r>
            <a:r>
              <a:rPr lang="cs-CZ" sz="1400" b="1" dirty="0"/>
              <a:t> </a:t>
            </a:r>
          </a:p>
          <a:p>
            <a:endParaRPr lang="cs-CZ" sz="1500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3,7 </a:t>
            </a:r>
            <a:r>
              <a:rPr lang="cs-CZ" sz="1500" i="1" dirty="0"/>
              <a:t>, </a:t>
            </a:r>
          </a:p>
          <a:p>
            <a:r>
              <a:rPr lang="cs-CZ" sz="1500" i="1" dirty="0"/>
              <a:t>Barva</a:t>
            </a:r>
            <a:r>
              <a:rPr lang="cs-CZ" sz="1500" dirty="0"/>
              <a:t> – hnědá, hnědočerná, hnědočervená, </a:t>
            </a:r>
            <a:r>
              <a:rPr lang="cs-CZ" sz="1500" i="1" dirty="0"/>
              <a:t>Štěpnost</a:t>
            </a:r>
            <a:r>
              <a:rPr lang="cs-CZ" sz="1500" dirty="0"/>
              <a:t> – nevýrazná</a:t>
            </a:r>
          </a:p>
          <a:p>
            <a:r>
              <a:rPr lang="cs-CZ" sz="1500" i="1" dirty="0"/>
              <a:t>lesk</a:t>
            </a:r>
            <a:r>
              <a:rPr lang="cs-CZ" sz="1500" dirty="0"/>
              <a:t> matný až skelný, neprůhledný, </a:t>
            </a:r>
          </a:p>
          <a:p>
            <a:r>
              <a:rPr lang="cs-CZ" sz="1500" i="1" dirty="0"/>
              <a:t>Tvrdost</a:t>
            </a:r>
            <a:r>
              <a:rPr lang="cs-CZ" sz="1500" dirty="0"/>
              <a:t> </a:t>
            </a:r>
            <a:r>
              <a:rPr lang="cs-CZ" sz="1500" b="1" dirty="0"/>
              <a:t>7-7,5</a:t>
            </a:r>
            <a:r>
              <a:rPr lang="cs-CZ" sz="1500" dirty="0"/>
              <a:t>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šedý. </a:t>
            </a:r>
          </a:p>
          <a:p>
            <a:endParaRPr lang="cs-CZ" sz="15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Staurolit krystaluje v monoklinické s., odd. prismatické. Proměnlivý poměr </a:t>
            </a:r>
            <a:r>
              <a:rPr lang="cs-CZ" sz="1500" dirty="0" err="1"/>
              <a:t>Fe</a:t>
            </a:r>
            <a:r>
              <a:rPr lang="cs-CZ" sz="1500" dirty="0"/>
              <a:t> a Mg (</a:t>
            </a:r>
            <a:r>
              <a:rPr lang="cs-CZ" sz="1500" dirty="0" err="1"/>
              <a:t>magnesio</a:t>
            </a:r>
            <a:r>
              <a:rPr lang="cs-CZ" sz="1500" dirty="0"/>
              <a:t>-staurolit), často zvýšený obsah </a:t>
            </a:r>
            <a:r>
              <a:rPr lang="cs-CZ" sz="1500" dirty="0" err="1"/>
              <a:t>Zn</a:t>
            </a:r>
            <a:r>
              <a:rPr lang="cs-CZ" sz="1500" dirty="0"/>
              <a:t> (</a:t>
            </a:r>
            <a:r>
              <a:rPr lang="cs-CZ" sz="1500" dirty="0" err="1"/>
              <a:t>zincostaurolit</a:t>
            </a:r>
            <a:r>
              <a:rPr lang="cs-CZ" sz="1500" dirty="0"/>
              <a:t>).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Staurolit je typickým minerálem </a:t>
            </a:r>
            <a:r>
              <a:rPr lang="cs-CZ" sz="1500" dirty="0" err="1"/>
              <a:t>metapelitů</a:t>
            </a:r>
            <a:r>
              <a:rPr lang="cs-CZ" sz="1500" dirty="0"/>
              <a:t> se zvýšeným obsahem Al. Zde ve formě zrn či sloupcovitých krystalů, často </a:t>
            </a:r>
            <a:r>
              <a:rPr lang="cs-CZ" sz="1500" dirty="0" err="1"/>
              <a:t>zdvojčatělých</a:t>
            </a:r>
            <a:r>
              <a:rPr lang="cs-CZ" sz="1500" dirty="0"/>
              <a:t>. V asociaci s granátem (almandin), kyanitem, </a:t>
            </a:r>
            <a:r>
              <a:rPr lang="cs-CZ" sz="1500" dirty="0" err="1"/>
              <a:t>fylosilikáty</a:t>
            </a:r>
            <a:r>
              <a:rPr lang="cs-CZ" sz="1500" dirty="0"/>
              <a:t> atd.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– </a:t>
            </a:r>
            <a:r>
              <a:rPr lang="cs-CZ" sz="3600" dirty="0">
                <a:solidFill>
                  <a:srgbClr val="FF0000"/>
                </a:solidFill>
              </a:rPr>
              <a:t>staurolit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92" y="835342"/>
            <a:ext cx="4200316" cy="27308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2684" r="16154" b="-2684"/>
          <a:stretch/>
        </p:blipFill>
        <p:spPr>
          <a:xfrm>
            <a:off x="7518330" y="180540"/>
            <a:ext cx="4500000" cy="35847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537" y="3566160"/>
            <a:ext cx="4923586" cy="30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8b. </a:t>
            </a:r>
            <a:r>
              <a:rPr lang="cs-CZ" sz="7200" dirty="0" err="1"/>
              <a:t>Sorosilikáty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3658309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7" y="544619"/>
            <a:ext cx="451168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  </a:t>
            </a:r>
          </a:p>
          <a:p>
            <a:r>
              <a:rPr lang="cs-CZ" sz="1500" b="1" dirty="0"/>
              <a:t>Epidot: 	</a:t>
            </a:r>
            <a:r>
              <a:rPr lang="cs-CZ" sz="1400" dirty="0"/>
              <a:t>Ca</a:t>
            </a:r>
            <a:r>
              <a:rPr lang="cs-CZ" sz="1400" baseline="-25000" dirty="0"/>
              <a:t>2</a:t>
            </a:r>
            <a:r>
              <a:rPr lang="cs-CZ" sz="1400" dirty="0"/>
              <a:t>(</a:t>
            </a:r>
            <a:r>
              <a:rPr lang="cs-CZ" sz="1400" b="1" dirty="0" err="1"/>
              <a:t>Fe</a:t>
            </a:r>
            <a:r>
              <a:rPr lang="cs-CZ" sz="1400" dirty="0" err="1"/>
              <a:t>,Al</a:t>
            </a:r>
            <a:r>
              <a:rPr lang="cs-CZ" sz="1400" dirty="0"/>
              <a:t>)Al</a:t>
            </a:r>
            <a:r>
              <a:rPr lang="cs-CZ" sz="1400" baseline="-25000" dirty="0"/>
              <a:t>2</a:t>
            </a:r>
            <a:r>
              <a:rPr lang="cs-CZ" sz="1400" dirty="0"/>
              <a:t>(SiO</a:t>
            </a:r>
            <a:r>
              <a:rPr lang="cs-CZ" sz="1400" baseline="-25000" dirty="0"/>
              <a:t>4</a:t>
            </a:r>
            <a:r>
              <a:rPr lang="cs-CZ" sz="1400" dirty="0"/>
              <a:t>)(Si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7</a:t>
            </a:r>
            <a:r>
              <a:rPr lang="cs-CZ" sz="1400" dirty="0"/>
              <a:t>)O(OH) </a:t>
            </a:r>
          </a:p>
          <a:p>
            <a:r>
              <a:rPr lang="cs-CZ" sz="1400" b="1" dirty="0" err="1"/>
              <a:t>Clinozoisit</a:t>
            </a:r>
            <a:r>
              <a:rPr lang="cs-CZ" sz="1400" b="1" dirty="0"/>
              <a:t>:	</a:t>
            </a:r>
            <a:r>
              <a:rPr lang="cs-CZ" sz="1400" dirty="0"/>
              <a:t>Ca</a:t>
            </a:r>
            <a:r>
              <a:rPr lang="cs-CZ" sz="1400" baseline="-25000" dirty="0"/>
              <a:t>2</a:t>
            </a:r>
            <a:r>
              <a:rPr lang="cs-CZ" sz="1400" b="1" dirty="0"/>
              <a:t>Al</a:t>
            </a:r>
            <a:r>
              <a:rPr lang="cs-CZ" sz="1400" dirty="0"/>
              <a:t>Al</a:t>
            </a:r>
            <a:r>
              <a:rPr lang="cs-CZ" sz="1400" baseline="-25000" dirty="0"/>
              <a:t>2</a:t>
            </a:r>
            <a:r>
              <a:rPr lang="cs-CZ" sz="1400" dirty="0"/>
              <a:t>(SiO</a:t>
            </a:r>
            <a:r>
              <a:rPr lang="cs-CZ" sz="1400" baseline="-25000" dirty="0"/>
              <a:t>4</a:t>
            </a:r>
            <a:r>
              <a:rPr lang="cs-CZ" sz="1400" dirty="0"/>
              <a:t>)(Si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7</a:t>
            </a:r>
            <a:r>
              <a:rPr lang="cs-CZ" sz="1400" dirty="0"/>
              <a:t>)O(OH) </a:t>
            </a:r>
          </a:p>
          <a:p>
            <a:r>
              <a:rPr lang="cs-CZ" sz="1400" b="1" dirty="0" err="1"/>
              <a:t>Allanit</a:t>
            </a:r>
            <a:r>
              <a:rPr lang="cs-CZ" sz="1400" b="1" dirty="0"/>
              <a:t>:	</a:t>
            </a:r>
            <a:r>
              <a:rPr lang="cs-CZ" sz="1400" dirty="0"/>
              <a:t>(</a:t>
            </a:r>
            <a:r>
              <a:rPr lang="cs-CZ" sz="1400" dirty="0" err="1"/>
              <a:t>REE,</a:t>
            </a:r>
            <a:r>
              <a:rPr lang="cs-CZ" sz="1400" b="1" dirty="0" err="1"/>
              <a:t>Ca,Y</a:t>
            </a:r>
            <a:r>
              <a:rPr lang="cs-CZ" sz="1400" dirty="0"/>
              <a:t>)</a:t>
            </a:r>
            <a:r>
              <a:rPr lang="cs-CZ" sz="1400" baseline="-25000" dirty="0"/>
              <a:t>2</a:t>
            </a:r>
            <a:r>
              <a:rPr lang="cs-CZ" sz="1400" dirty="0"/>
              <a:t>(</a:t>
            </a:r>
            <a:r>
              <a:rPr lang="cs-CZ" sz="1400" dirty="0" err="1"/>
              <a:t>AlFe</a:t>
            </a:r>
            <a:r>
              <a:rPr lang="cs-CZ" sz="1400" dirty="0"/>
              <a:t>)</a:t>
            </a:r>
            <a:r>
              <a:rPr lang="cs-CZ" sz="1400" baseline="-25000" dirty="0"/>
              <a:t>3</a:t>
            </a:r>
            <a:r>
              <a:rPr lang="cs-CZ" sz="1400" dirty="0"/>
              <a:t>(SiO</a:t>
            </a:r>
            <a:r>
              <a:rPr lang="cs-CZ" sz="1400" baseline="-25000" dirty="0"/>
              <a:t>4</a:t>
            </a:r>
            <a:r>
              <a:rPr lang="cs-CZ" sz="1400" dirty="0"/>
              <a:t>)(Si</a:t>
            </a:r>
            <a:r>
              <a:rPr lang="cs-CZ" sz="1400" baseline="-25000" dirty="0"/>
              <a:t>2</a:t>
            </a:r>
            <a:r>
              <a:rPr lang="cs-CZ" sz="1400" dirty="0"/>
              <a:t>O</a:t>
            </a:r>
            <a:r>
              <a:rPr lang="cs-CZ" sz="1400" baseline="-25000" dirty="0"/>
              <a:t>7</a:t>
            </a:r>
            <a:r>
              <a:rPr lang="cs-CZ" sz="1400" dirty="0"/>
              <a:t>)O(OH) </a:t>
            </a:r>
          </a:p>
          <a:p>
            <a:endParaRPr lang="cs-CZ" sz="800" b="1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od 3,3 (</a:t>
            </a:r>
            <a:r>
              <a:rPr lang="cs-CZ" sz="1500" dirty="0" err="1"/>
              <a:t>czo</a:t>
            </a:r>
            <a:r>
              <a:rPr lang="cs-CZ" sz="1500" dirty="0"/>
              <a:t>) přes 3,5 (</a:t>
            </a:r>
            <a:r>
              <a:rPr lang="cs-CZ" sz="1500" dirty="0" err="1"/>
              <a:t>ep</a:t>
            </a:r>
            <a:r>
              <a:rPr lang="cs-CZ" sz="1500" dirty="0"/>
              <a:t>) po 3,8 (</a:t>
            </a:r>
            <a:r>
              <a:rPr lang="cs-CZ" sz="1500" dirty="0" err="1"/>
              <a:t>all</a:t>
            </a:r>
            <a:r>
              <a:rPr lang="cs-CZ" sz="1500" dirty="0"/>
              <a:t>) g/cm</a:t>
            </a:r>
            <a:r>
              <a:rPr lang="cs-CZ" sz="1500" baseline="30000" dirty="0"/>
              <a:t>3</a:t>
            </a:r>
            <a:r>
              <a:rPr lang="cs-CZ" sz="1500" i="1" dirty="0"/>
              <a:t>, Barva</a:t>
            </a:r>
            <a:r>
              <a:rPr lang="cs-CZ" sz="1500" dirty="0"/>
              <a:t> – bezbarvý, šedozelený (</a:t>
            </a:r>
            <a:r>
              <a:rPr lang="cs-CZ" sz="1500" dirty="0" err="1"/>
              <a:t>czo</a:t>
            </a:r>
            <a:r>
              <a:rPr lang="cs-CZ" sz="1500" dirty="0"/>
              <a:t>), zelený až černozelený (</a:t>
            </a:r>
            <a:r>
              <a:rPr lang="cs-CZ" sz="1500" dirty="0" err="1"/>
              <a:t>ep</a:t>
            </a:r>
            <a:r>
              <a:rPr lang="cs-CZ" sz="1500" dirty="0"/>
              <a:t>), hnědý, černohnědý, černý (</a:t>
            </a:r>
            <a:r>
              <a:rPr lang="cs-CZ" sz="1500" dirty="0" err="1"/>
              <a:t>all</a:t>
            </a:r>
            <a:r>
              <a:rPr lang="cs-CZ" sz="1500" dirty="0"/>
              <a:t>), vzácně růžový (příměs </a:t>
            </a:r>
            <a:r>
              <a:rPr lang="cs-CZ" sz="1500" dirty="0" err="1"/>
              <a:t>Mn</a:t>
            </a:r>
            <a:r>
              <a:rPr lang="cs-CZ" sz="1500" dirty="0"/>
              <a:t> v </a:t>
            </a:r>
            <a:r>
              <a:rPr lang="cs-CZ" sz="1500" dirty="0" err="1"/>
              <a:t>czo</a:t>
            </a:r>
            <a:r>
              <a:rPr lang="cs-CZ" sz="1500" dirty="0"/>
              <a:t> – varieta </a:t>
            </a:r>
            <a:r>
              <a:rPr lang="cs-CZ" sz="1500" dirty="0" err="1"/>
              <a:t>thullit</a:t>
            </a:r>
            <a:r>
              <a:rPr lang="cs-CZ" sz="1500" dirty="0"/>
              <a:t>), </a:t>
            </a:r>
            <a:r>
              <a:rPr lang="cs-CZ" sz="1500" i="1" dirty="0"/>
              <a:t>Štěpnost</a:t>
            </a:r>
            <a:r>
              <a:rPr lang="cs-CZ" sz="1500" dirty="0"/>
              <a:t> – dokonalá dle 001 (</a:t>
            </a:r>
            <a:r>
              <a:rPr lang="cs-CZ" sz="1500" dirty="0" err="1"/>
              <a:t>ep</a:t>
            </a:r>
            <a:r>
              <a:rPr lang="cs-CZ" sz="1500" dirty="0"/>
              <a:t>, </a:t>
            </a:r>
            <a:r>
              <a:rPr lang="cs-CZ" sz="1500" dirty="0" err="1"/>
              <a:t>czo</a:t>
            </a:r>
            <a:r>
              <a:rPr lang="cs-CZ" sz="1500" dirty="0"/>
              <a:t>) a nevýrazná u </a:t>
            </a:r>
            <a:r>
              <a:rPr lang="cs-CZ" sz="1500" dirty="0" err="1"/>
              <a:t>all</a:t>
            </a:r>
            <a:r>
              <a:rPr lang="cs-CZ" sz="1500" dirty="0"/>
              <a:t>, </a:t>
            </a:r>
            <a:r>
              <a:rPr lang="cs-CZ" sz="1500" i="1" dirty="0"/>
              <a:t>lesk</a:t>
            </a:r>
            <a:r>
              <a:rPr lang="cs-CZ" sz="1500" dirty="0"/>
              <a:t> matný až skelný, </a:t>
            </a:r>
            <a:r>
              <a:rPr lang="cs-CZ" sz="1500" dirty="0" err="1"/>
              <a:t>smloný</a:t>
            </a:r>
            <a:r>
              <a:rPr lang="cs-CZ" sz="1500" dirty="0"/>
              <a:t> (</a:t>
            </a:r>
            <a:r>
              <a:rPr lang="cs-CZ" sz="1500" dirty="0" err="1"/>
              <a:t>all</a:t>
            </a:r>
            <a:r>
              <a:rPr lang="cs-CZ" sz="1500" dirty="0"/>
              <a:t>), </a:t>
            </a:r>
            <a:r>
              <a:rPr lang="cs-CZ" sz="1500" dirty="0" err="1"/>
              <a:t>neprů-hledný</a:t>
            </a:r>
            <a:r>
              <a:rPr lang="cs-CZ" sz="1500" dirty="0"/>
              <a:t> (</a:t>
            </a:r>
            <a:r>
              <a:rPr lang="cs-CZ" sz="1500" dirty="0" err="1"/>
              <a:t>all</a:t>
            </a:r>
            <a:r>
              <a:rPr lang="cs-CZ" sz="1500" dirty="0"/>
              <a:t>) až průsvitný, průhledný (</a:t>
            </a:r>
            <a:r>
              <a:rPr lang="cs-CZ" sz="1500" dirty="0" err="1"/>
              <a:t>ep</a:t>
            </a:r>
            <a:r>
              <a:rPr lang="cs-CZ" sz="1500" dirty="0"/>
              <a:t>, </a:t>
            </a:r>
            <a:r>
              <a:rPr lang="cs-CZ" sz="1500" dirty="0" err="1"/>
              <a:t>czo</a:t>
            </a:r>
            <a:r>
              <a:rPr lang="cs-CZ" sz="1500" dirty="0"/>
              <a:t>), </a:t>
            </a:r>
            <a:r>
              <a:rPr lang="cs-CZ" sz="1500" i="1" dirty="0"/>
              <a:t>Tvrdost</a:t>
            </a:r>
            <a:r>
              <a:rPr lang="cs-CZ" sz="1500" dirty="0"/>
              <a:t> </a:t>
            </a:r>
            <a:r>
              <a:rPr lang="cs-CZ" sz="1500" b="1" dirty="0"/>
              <a:t>7</a:t>
            </a:r>
            <a:r>
              <a:rPr lang="cs-CZ" sz="1500" dirty="0"/>
              <a:t>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šedavý, hnědavý. </a:t>
            </a:r>
          </a:p>
          <a:p>
            <a:endParaRPr lang="cs-CZ" sz="8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Minerály krystalují v monoklinické s., odd. prismatické. Proměnlivé složení (Al/Fe</a:t>
            </a:r>
            <a:r>
              <a:rPr lang="cs-CZ" sz="1500" baseline="30000" dirty="0"/>
              <a:t>3+</a:t>
            </a:r>
            <a:r>
              <a:rPr lang="cs-CZ" sz="1500" dirty="0"/>
              <a:t>), resp. Ca/REE u </a:t>
            </a:r>
            <a:r>
              <a:rPr lang="cs-CZ" sz="1500" dirty="0" err="1"/>
              <a:t>all</a:t>
            </a:r>
            <a:r>
              <a:rPr lang="cs-CZ" sz="1500" dirty="0"/>
              <a:t>, někdy příměs  Mg, (</a:t>
            </a:r>
            <a:r>
              <a:rPr lang="cs-CZ" sz="1500" dirty="0" err="1"/>
              <a:t>epi</a:t>
            </a:r>
            <a:r>
              <a:rPr lang="cs-CZ" sz="1500" dirty="0"/>
              <a:t>, </a:t>
            </a:r>
            <a:r>
              <a:rPr lang="cs-CZ" sz="1500" dirty="0" err="1"/>
              <a:t>all</a:t>
            </a:r>
            <a:r>
              <a:rPr lang="cs-CZ" sz="1500" dirty="0"/>
              <a:t>), </a:t>
            </a:r>
            <a:r>
              <a:rPr lang="cs-CZ" sz="1500" dirty="0" err="1"/>
              <a:t>Mn</a:t>
            </a:r>
            <a:r>
              <a:rPr lang="cs-CZ" sz="1500" dirty="0"/>
              <a:t>, </a:t>
            </a:r>
            <a:r>
              <a:rPr lang="cs-CZ" sz="1500" dirty="0" err="1"/>
              <a:t>Sr</a:t>
            </a:r>
            <a:r>
              <a:rPr lang="cs-CZ" sz="1500" dirty="0"/>
              <a:t> (</a:t>
            </a:r>
            <a:r>
              <a:rPr lang="cs-CZ" sz="1500" dirty="0" err="1"/>
              <a:t>epi</a:t>
            </a:r>
            <a:r>
              <a:rPr lang="cs-CZ" sz="1500" dirty="0"/>
              <a:t>, </a:t>
            </a:r>
            <a:r>
              <a:rPr lang="cs-CZ" sz="1500" dirty="0" err="1"/>
              <a:t>czo</a:t>
            </a:r>
            <a:r>
              <a:rPr lang="cs-CZ" sz="1500" dirty="0"/>
              <a:t>), </a:t>
            </a:r>
            <a:r>
              <a:rPr lang="cs-CZ" sz="1500" dirty="0" err="1"/>
              <a:t>Th</a:t>
            </a:r>
            <a:r>
              <a:rPr lang="cs-CZ" sz="1500" dirty="0"/>
              <a:t> (</a:t>
            </a:r>
            <a:r>
              <a:rPr lang="cs-CZ" sz="1500" dirty="0" err="1"/>
              <a:t>all</a:t>
            </a:r>
            <a:r>
              <a:rPr lang="cs-CZ" sz="1500" dirty="0"/>
              <a:t>), vzácně i </a:t>
            </a:r>
            <a:r>
              <a:rPr lang="cs-CZ" sz="1500" dirty="0" err="1"/>
              <a:t>Pb</a:t>
            </a:r>
            <a:r>
              <a:rPr lang="cs-CZ" sz="1500" dirty="0"/>
              <a:t> (</a:t>
            </a:r>
            <a:r>
              <a:rPr lang="cs-CZ" sz="1500" dirty="0" err="1"/>
              <a:t>epi</a:t>
            </a:r>
            <a:r>
              <a:rPr lang="cs-CZ" sz="1500" dirty="0"/>
              <a:t>.)</a:t>
            </a:r>
          </a:p>
          <a:p>
            <a:endParaRPr lang="cs-CZ" sz="8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V přírodě </a:t>
            </a:r>
            <a:r>
              <a:rPr lang="cs-CZ" sz="1500" dirty="0" err="1"/>
              <a:t>nejč</a:t>
            </a:r>
            <a:r>
              <a:rPr lang="cs-CZ" sz="1500" dirty="0"/>
              <a:t>. tabulkovité až sloupcovité krystaly, radiálně paprsčité nebo zrnité agregáty. V </a:t>
            </a:r>
            <a:r>
              <a:rPr lang="cs-CZ" sz="1500" dirty="0" err="1"/>
              <a:t>magm</a:t>
            </a:r>
            <a:r>
              <a:rPr lang="cs-CZ" sz="1500" dirty="0"/>
              <a:t>. h. vzácně </a:t>
            </a:r>
            <a:r>
              <a:rPr lang="cs-CZ" sz="1500" dirty="0" err="1"/>
              <a:t>epi</a:t>
            </a:r>
            <a:r>
              <a:rPr lang="cs-CZ" sz="1500" dirty="0"/>
              <a:t>, v pegmatitech běžně </a:t>
            </a:r>
            <a:r>
              <a:rPr lang="cs-CZ" sz="1500" dirty="0" err="1"/>
              <a:t>all</a:t>
            </a:r>
            <a:r>
              <a:rPr lang="cs-CZ" sz="1500" dirty="0"/>
              <a:t>, jinak v </a:t>
            </a:r>
            <a:r>
              <a:rPr lang="cs-CZ" sz="1500" dirty="0" err="1"/>
              <a:t>metamorfitech</a:t>
            </a:r>
            <a:r>
              <a:rPr lang="cs-CZ" sz="1500" dirty="0"/>
              <a:t> (</a:t>
            </a:r>
            <a:r>
              <a:rPr lang="cs-CZ" sz="1500" dirty="0" err="1"/>
              <a:t>skarny</a:t>
            </a:r>
            <a:r>
              <a:rPr lang="cs-CZ" sz="1500" dirty="0"/>
              <a:t> – </a:t>
            </a:r>
            <a:r>
              <a:rPr lang="cs-CZ" sz="1500" dirty="0" err="1"/>
              <a:t>epi-all</a:t>
            </a:r>
            <a:r>
              <a:rPr lang="cs-CZ" sz="1500" dirty="0"/>
              <a:t>, </a:t>
            </a:r>
            <a:r>
              <a:rPr lang="cs-CZ" sz="1500" dirty="0" err="1"/>
              <a:t>erlány</a:t>
            </a:r>
            <a:r>
              <a:rPr lang="cs-CZ" sz="1500" dirty="0"/>
              <a:t> </a:t>
            </a:r>
            <a:r>
              <a:rPr lang="cs-CZ" sz="1500" dirty="0" err="1"/>
              <a:t>epi-czo</a:t>
            </a:r>
            <a:r>
              <a:rPr lang="cs-CZ" sz="1500" dirty="0"/>
              <a:t>), alpské žíly (</a:t>
            </a:r>
            <a:r>
              <a:rPr lang="cs-CZ" sz="1500" dirty="0" err="1"/>
              <a:t>epi-czo</a:t>
            </a:r>
            <a:r>
              <a:rPr lang="cs-CZ" sz="1500" dirty="0"/>
              <a:t>), součást sekundárních asociací po bazických plagioklasech (</a:t>
            </a:r>
            <a:r>
              <a:rPr lang="cs-CZ" sz="1500" dirty="0" err="1"/>
              <a:t>epi-czo</a:t>
            </a:r>
            <a:r>
              <a:rPr lang="cs-CZ" sz="1500" dirty="0"/>
              <a:t>).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8b. </a:t>
            </a:r>
            <a:r>
              <a:rPr lang="cs-CZ" sz="3600" dirty="0" err="1"/>
              <a:t>Sorosilikáty</a:t>
            </a:r>
            <a:r>
              <a:rPr lang="cs-CZ" sz="3600" dirty="0"/>
              <a:t> 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epidotu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658919"/>
            <a:ext cx="2067585" cy="30875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17" y="261170"/>
            <a:ext cx="2104681" cy="29800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47" y="3844734"/>
            <a:ext cx="3821129" cy="28658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203" y="132737"/>
            <a:ext cx="2887584" cy="224326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3749" y="4660267"/>
            <a:ext cx="2697038" cy="205031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10" y="2553856"/>
            <a:ext cx="3084028" cy="20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4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7" y="544619"/>
            <a:ext cx="352489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  <a:r>
              <a:rPr lang="cs-CZ" sz="1500" dirty="0"/>
              <a:t>Ca</a:t>
            </a:r>
            <a:r>
              <a:rPr lang="cs-CZ" sz="1500" baseline="-25000" dirty="0"/>
              <a:t>10</a:t>
            </a:r>
            <a:r>
              <a:rPr lang="cs-CZ" sz="1500" dirty="0"/>
              <a:t>Mg</a:t>
            </a:r>
            <a:r>
              <a:rPr lang="cs-CZ" sz="1500" baseline="-25000" dirty="0"/>
              <a:t>2</a:t>
            </a:r>
            <a:r>
              <a:rPr lang="cs-CZ" sz="1500" dirty="0"/>
              <a:t>Al</a:t>
            </a:r>
            <a:r>
              <a:rPr lang="cs-CZ" sz="1500" baseline="-25000" dirty="0"/>
              <a:t>4</a:t>
            </a:r>
            <a:r>
              <a:rPr lang="cs-CZ" sz="1500" dirty="0"/>
              <a:t>(SiO</a:t>
            </a:r>
            <a:r>
              <a:rPr lang="cs-CZ" sz="1500" baseline="-25000" dirty="0"/>
              <a:t>4</a:t>
            </a:r>
            <a:r>
              <a:rPr lang="cs-CZ" sz="1500" dirty="0"/>
              <a:t>)</a:t>
            </a:r>
            <a:r>
              <a:rPr lang="cs-CZ" sz="1500" baseline="-25000" dirty="0"/>
              <a:t>5</a:t>
            </a:r>
            <a:r>
              <a:rPr lang="cs-CZ" sz="1500" dirty="0"/>
              <a:t>(Si</a:t>
            </a:r>
            <a:r>
              <a:rPr lang="cs-CZ" sz="1500" baseline="-25000" dirty="0"/>
              <a:t>2</a:t>
            </a:r>
            <a:r>
              <a:rPr lang="cs-CZ" sz="1500" dirty="0"/>
              <a:t>O</a:t>
            </a:r>
            <a:r>
              <a:rPr lang="cs-CZ" sz="1500" baseline="-25000" dirty="0"/>
              <a:t>7</a:t>
            </a:r>
            <a:r>
              <a:rPr lang="cs-CZ" sz="1500" dirty="0"/>
              <a:t>)</a:t>
            </a:r>
            <a:r>
              <a:rPr lang="cs-CZ" sz="1500" baseline="-25000" dirty="0"/>
              <a:t>2</a:t>
            </a:r>
            <a:r>
              <a:rPr lang="cs-CZ" sz="1500" dirty="0"/>
              <a:t>(OH)</a:t>
            </a:r>
            <a:r>
              <a:rPr lang="cs-CZ" sz="1500" baseline="-25000" dirty="0"/>
              <a:t>4</a:t>
            </a:r>
            <a:r>
              <a:rPr lang="cs-CZ" sz="1500" dirty="0"/>
              <a:t> </a:t>
            </a:r>
            <a:endParaRPr lang="cs-CZ" sz="1500" b="1" dirty="0"/>
          </a:p>
          <a:p>
            <a:endParaRPr lang="cs-CZ" sz="1500" b="1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kolem 3,4 g/cm</a:t>
            </a:r>
            <a:r>
              <a:rPr lang="cs-CZ" sz="1500" baseline="30000" dirty="0"/>
              <a:t>3</a:t>
            </a:r>
            <a:r>
              <a:rPr lang="cs-CZ" sz="1500" i="1" dirty="0"/>
              <a:t>, Barva</a:t>
            </a:r>
            <a:r>
              <a:rPr lang="cs-CZ" sz="1500" dirty="0"/>
              <a:t> – šedohnědý, hnědý, červený, hnědozelený, vzácně fialový (příměs </a:t>
            </a:r>
            <a:r>
              <a:rPr lang="cs-CZ" sz="1500" dirty="0" err="1"/>
              <a:t>Mn</a:t>
            </a:r>
            <a:r>
              <a:rPr lang="cs-CZ" sz="1500" dirty="0"/>
              <a:t>), výrazně zelený (příměs </a:t>
            </a:r>
            <a:r>
              <a:rPr lang="cs-CZ" sz="1500" dirty="0" err="1"/>
              <a:t>Cr</a:t>
            </a:r>
            <a:r>
              <a:rPr lang="cs-CZ" sz="1500" dirty="0"/>
              <a:t>), </a:t>
            </a:r>
            <a:r>
              <a:rPr lang="cs-CZ" sz="1500" i="1" dirty="0"/>
              <a:t>Štěpnost</a:t>
            </a:r>
            <a:r>
              <a:rPr lang="cs-CZ" sz="1500" dirty="0"/>
              <a:t> – nevýrazná, </a:t>
            </a:r>
            <a:r>
              <a:rPr lang="cs-CZ" sz="1500" i="1" dirty="0"/>
              <a:t>lesk</a:t>
            </a:r>
            <a:r>
              <a:rPr lang="cs-CZ" sz="1500" dirty="0"/>
              <a:t> matný až skelný, neprůhledný až průsvitný, vzácně průhledný, </a:t>
            </a:r>
            <a:r>
              <a:rPr lang="cs-CZ" sz="1500" i="1" dirty="0"/>
              <a:t>Tvrdost</a:t>
            </a:r>
            <a:r>
              <a:rPr lang="cs-CZ" sz="1500" dirty="0"/>
              <a:t> </a:t>
            </a:r>
            <a:r>
              <a:rPr lang="cs-CZ" sz="1500" b="1" dirty="0"/>
              <a:t>6,5</a:t>
            </a:r>
            <a:r>
              <a:rPr lang="cs-CZ" sz="1500" dirty="0"/>
              <a:t>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8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Minerály </a:t>
            </a:r>
            <a:r>
              <a:rPr lang="cs-CZ" sz="1500" dirty="0" err="1"/>
              <a:t>sk</a:t>
            </a:r>
            <a:r>
              <a:rPr lang="cs-CZ" sz="1500" dirty="0"/>
              <a:t>. vesuvianu krystalují v tetragonální s., odd. dipyramidální. Proměnlivé </a:t>
            </a:r>
            <a:r>
              <a:rPr lang="cs-CZ" sz="1500" dirty="0" err="1"/>
              <a:t>chem</a:t>
            </a:r>
            <a:r>
              <a:rPr lang="cs-CZ" sz="1500" dirty="0"/>
              <a:t>. složení (Al/</a:t>
            </a:r>
            <a:r>
              <a:rPr lang="cs-CZ" sz="1500" dirty="0" err="1"/>
              <a:t>Fe</a:t>
            </a:r>
            <a:r>
              <a:rPr lang="cs-CZ" sz="1500" dirty="0"/>
              <a:t>/Mg), často příměs Ti, </a:t>
            </a:r>
            <a:r>
              <a:rPr lang="cs-CZ" sz="1500" dirty="0" err="1"/>
              <a:t>Mn</a:t>
            </a:r>
            <a:r>
              <a:rPr lang="cs-CZ" sz="1500" dirty="0"/>
              <a:t>, F, vzácně Na, </a:t>
            </a:r>
            <a:r>
              <a:rPr lang="cs-CZ" sz="1500" dirty="0" err="1"/>
              <a:t>Cr</a:t>
            </a:r>
            <a:r>
              <a:rPr lang="cs-CZ" sz="1500" dirty="0"/>
              <a:t>, B., některé pozice zčásti </a:t>
            </a:r>
            <a:r>
              <a:rPr lang="cs-CZ" sz="1500" dirty="0" err="1"/>
              <a:t>vakantní</a:t>
            </a:r>
            <a:r>
              <a:rPr lang="cs-CZ" sz="1500" dirty="0"/>
              <a:t>.</a:t>
            </a:r>
          </a:p>
          <a:p>
            <a:endParaRPr lang="cs-CZ" sz="8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V přírodě vázán zejména na kontaktní asociace </a:t>
            </a:r>
            <a:r>
              <a:rPr lang="cs-CZ" sz="1500" dirty="0" err="1"/>
              <a:t>magm.hornina</a:t>
            </a:r>
            <a:r>
              <a:rPr lang="cs-CZ" sz="1500" dirty="0"/>
              <a:t> - Ca-bohatý sediment (</a:t>
            </a:r>
            <a:r>
              <a:rPr lang="cs-CZ" sz="1500" dirty="0" err="1"/>
              <a:t>erlány</a:t>
            </a:r>
            <a:r>
              <a:rPr lang="cs-CZ" sz="1500" dirty="0"/>
              <a:t>, mramory, méně </a:t>
            </a:r>
            <a:r>
              <a:rPr lang="cs-CZ" sz="1500" dirty="0" err="1"/>
              <a:t>skarny</a:t>
            </a:r>
            <a:r>
              <a:rPr lang="cs-CZ" sz="1500" dirty="0"/>
              <a:t>). Zrnité agregáty s epidotem, kalcitem, křemenem, diopsidem apod. Běžně krystaly sloupcovitého až tabulkovitého habitu s prismaty a dipyramidami.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8b. </a:t>
            </a:r>
            <a:r>
              <a:rPr lang="cs-CZ" sz="3600" dirty="0" err="1"/>
              <a:t>Sorosilikáty</a:t>
            </a:r>
            <a:r>
              <a:rPr lang="cs-CZ" sz="3600" dirty="0"/>
              <a:t> – </a:t>
            </a:r>
            <a:r>
              <a:rPr lang="cs-CZ" sz="3600" dirty="0">
                <a:solidFill>
                  <a:srgbClr val="FF0000"/>
                </a:solidFill>
              </a:rPr>
              <a:t>vesuvian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60" y="3394725"/>
            <a:ext cx="3717607" cy="33013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3500613"/>
            <a:ext cx="3566160" cy="30811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635223"/>
            <a:ext cx="3213394" cy="275950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526" y="183621"/>
            <a:ext cx="3493015" cy="3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0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8c. </a:t>
            </a:r>
            <a:r>
              <a:rPr lang="cs-CZ" sz="7200" dirty="0" err="1"/>
              <a:t>Cyklosilikáty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1748217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338102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 </a:t>
            </a:r>
            <a:r>
              <a:rPr lang="cs-CZ" sz="1600" dirty="0"/>
              <a:t>Be</a:t>
            </a:r>
            <a:r>
              <a:rPr lang="cs-CZ" sz="1600" baseline="-25000" dirty="0"/>
              <a:t>3</a:t>
            </a:r>
            <a:r>
              <a:rPr lang="cs-CZ" sz="1600" dirty="0"/>
              <a:t>Al</a:t>
            </a:r>
            <a:r>
              <a:rPr lang="cs-CZ" sz="1600" baseline="-25000" dirty="0"/>
              <a:t>2</a:t>
            </a:r>
            <a:r>
              <a:rPr lang="cs-CZ" sz="1600" dirty="0"/>
              <a:t>Si</a:t>
            </a:r>
            <a:r>
              <a:rPr lang="cs-CZ" sz="1600" baseline="-25000" dirty="0"/>
              <a:t>6</a:t>
            </a:r>
            <a:r>
              <a:rPr lang="cs-CZ" sz="1600" dirty="0"/>
              <a:t>O</a:t>
            </a:r>
            <a:r>
              <a:rPr lang="cs-CZ" sz="1600" baseline="-25000" dirty="0"/>
              <a:t>18</a:t>
            </a:r>
            <a:r>
              <a:rPr lang="cs-CZ" sz="1600" dirty="0"/>
              <a:t> </a:t>
            </a:r>
          </a:p>
          <a:p>
            <a:endParaRPr lang="cs-CZ" sz="1500" b="1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kolem 2,8 g/cm</a:t>
            </a:r>
            <a:r>
              <a:rPr lang="cs-CZ" sz="1500" baseline="30000" dirty="0"/>
              <a:t>3</a:t>
            </a:r>
            <a:r>
              <a:rPr lang="cs-CZ" sz="1500" i="1" dirty="0"/>
              <a:t>, Barva</a:t>
            </a:r>
            <a:r>
              <a:rPr lang="cs-CZ" sz="1500" dirty="0"/>
              <a:t> – bílý, zelený, modrý, žlutavý, vzácně růžový (příměs </a:t>
            </a:r>
            <a:r>
              <a:rPr lang="cs-CZ" sz="1500" dirty="0" err="1"/>
              <a:t>Cs</a:t>
            </a:r>
            <a:r>
              <a:rPr lang="cs-CZ" sz="1500" dirty="0"/>
              <a:t> nebo </a:t>
            </a:r>
            <a:r>
              <a:rPr lang="cs-CZ" sz="1500" dirty="0" err="1"/>
              <a:t>Mn</a:t>
            </a:r>
            <a:r>
              <a:rPr lang="cs-CZ" sz="1500" dirty="0"/>
              <a:t>), výrazně zelený (příměs </a:t>
            </a:r>
            <a:r>
              <a:rPr lang="cs-CZ" sz="1500" dirty="0" err="1"/>
              <a:t>Cr</a:t>
            </a:r>
            <a:r>
              <a:rPr lang="cs-CZ" sz="1500" dirty="0"/>
              <a:t>, V), </a:t>
            </a:r>
            <a:r>
              <a:rPr lang="cs-CZ" sz="1500" i="1" dirty="0"/>
              <a:t>Štěpnost</a:t>
            </a:r>
            <a:r>
              <a:rPr lang="cs-CZ" sz="1500" dirty="0"/>
              <a:t> – nevýrazná, </a:t>
            </a:r>
            <a:r>
              <a:rPr lang="cs-CZ" sz="1500" i="1" dirty="0"/>
              <a:t>lesk</a:t>
            </a:r>
            <a:r>
              <a:rPr lang="cs-CZ" sz="1500" dirty="0"/>
              <a:t> matný až skelný, neprůhledný až průsvitný, průhledný, </a:t>
            </a:r>
            <a:r>
              <a:rPr lang="cs-CZ" sz="1500" i="1" dirty="0"/>
              <a:t>Tvrdost</a:t>
            </a:r>
            <a:r>
              <a:rPr lang="cs-CZ" sz="1500" dirty="0"/>
              <a:t> </a:t>
            </a:r>
            <a:r>
              <a:rPr lang="cs-CZ" sz="1500" b="1" dirty="0"/>
              <a:t>8</a:t>
            </a:r>
            <a:r>
              <a:rPr lang="cs-CZ" sz="1500" dirty="0"/>
              <a:t>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8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Beryl krystaluje v hexagonální s., odd. </a:t>
            </a:r>
            <a:r>
              <a:rPr lang="cs-CZ" sz="1500" dirty="0" err="1"/>
              <a:t>dihexagonálně</a:t>
            </a:r>
            <a:r>
              <a:rPr lang="cs-CZ" sz="1500" dirty="0"/>
              <a:t> dipyramidální. Beryl bývá čistý, běžně s příměsí </a:t>
            </a:r>
            <a:r>
              <a:rPr lang="cs-CZ" sz="1500" dirty="0" err="1"/>
              <a:t>Fe</a:t>
            </a:r>
            <a:r>
              <a:rPr lang="cs-CZ" sz="1500" dirty="0"/>
              <a:t>, Na, </a:t>
            </a:r>
            <a:r>
              <a:rPr lang="cs-CZ" sz="1500" dirty="0" err="1"/>
              <a:t>Cs</a:t>
            </a:r>
            <a:r>
              <a:rPr lang="cs-CZ" sz="1500" dirty="0"/>
              <a:t>, méně často Mg, </a:t>
            </a:r>
            <a:r>
              <a:rPr lang="cs-CZ" sz="1500" dirty="0" err="1"/>
              <a:t>Li</a:t>
            </a:r>
            <a:r>
              <a:rPr lang="cs-CZ" sz="1500" dirty="0"/>
              <a:t>, V, </a:t>
            </a:r>
            <a:r>
              <a:rPr lang="cs-CZ" sz="1500" dirty="0" err="1"/>
              <a:t>Cr</a:t>
            </a:r>
            <a:r>
              <a:rPr lang="cs-CZ" sz="1500" dirty="0"/>
              <a:t>, </a:t>
            </a:r>
            <a:r>
              <a:rPr lang="cs-CZ" sz="1500" dirty="0" err="1"/>
              <a:t>Mn</a:t>
            </a:r>
            <a:r>
              <a:rPr lang="cs-CZ" sz="1500" dirty="0"/>
              <a:t> ad. </a:t>
            </a:r>
          </a:p>
          <a:p>
            <a:endParaRPr lang="cs-CZ" sz="8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Beryl se vyskytuje zejména v pegmatitech (obecný beryl, akvamarín, </a:t>
            </a:r>
            <a:r>
              <a:rPr lang="cs-CZ" sz="1500" dirty="0" err="1"/>
              <a:t>heliodor</a:t>
            </a:r>
            <a:r>
              <a:rPr lang="cs-CZ" sz="1500" dirty="0"/>
              <a:t>, </a:t>
            </a:r>
            <a:r>
              <a:rPr lang="cs-CZ" sz="1500" dirty="0" err="1"/>
              <a:t>goshenit</a:t>
            </a:r>
            <a:r>
              <a:rPr lang="cs-CZ" sz="1500" dirty="0"/>
              <a:t>, morganit) a některých typech ryolitů (růžový beryl) . Běžný je v </a:t>
            </a:r>
            <a:r>
              <a:rPr lang="cs-CZ" sz="1500" dirty="0" err="1"/>
              <a:t>greisenech</a:t>
            </a:r>
            <a:r>
              <a:rPr lang="cs-CZ" sz="1500" dirty="0"/>
              <a:t>, vzácný v hydrotermálních žilách (smaragd). Přechází do náplavů. Tvoří tabulkovité, sloupcovité krystaly s vývojem prismat, dipyramid, někdy jsou krystaly korodované. Často drahokamový.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8c. </a:t>
            </a:r>
            <a:r>
              <a:rPr lang="cs-CZ" sz="3600" dirty="0" err="1" smtClean="0"/>
              <a:t>Cyklosilkáty</a:t>
            </a:r>
            <a:r>
              <a:rPr lang="cs-CZ" sz="3600" dirty="0" smtClean="0"/>
              <a:t> </a:t>
            </a:r>
            <a:r>
              <a:rPr lang="cs-CZ" sz="3600" dirty="0"/>
              <a:t>– </a:t>
            </a:r>
            <a:r>
              <a:rPr lang="cs-CZ" sz="3600" dirty="0">
                <a:solidFill>
                  <a:srgbClr val="FF0000"/>
                </a:solidFill>
              </a:rPr>
              <a:t>beryl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7FD4875-1D83-4133-8D51-563051331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2" y="145143"/>
            <a:ext cx="4764783" cy="31641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7B71304-2558-4DC5-8EEF-5F65B4C3F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43" y="3398270"/>
            <a:ext cx="2223402" cy="33351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EA57160-BA0D-486D-BFB4-E25D72BAD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8" y="658919"/>
            <a:ext cx="3614056" cy="271054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ADD9E0F7-11DD-4923-9473-57916A7C9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54" y="3550040"/>
            <a:ext cx="3764189" cy="303156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396E1724-91FD-4DF9-B7EC-320FDC0E5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418" y="3550039"/>
            <a:ext cx="2384936" cy="30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7" y="544619"/>
            <a:ext cx="3656792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</a:p>
          <a:p>
            <a:r>
              <a:rPr lang="cs-CZ" sz="1500" dirty="0"/>
              <a:t>Mg</a:t>
            </a:r>
            <a:r>
              <a:rPr lang="cs-CZ" sz="1500" baseline="-25000" dirty="0"/>
              <a:t>2</a:t>
            </a:r>
            <a:r>
              <a:rPr lang="cs-CZ" sz="1500" dirty="0"/>
              <a:t>Al</a:t>
            </a:r>
            <a:r>
              <a:rPr lang="cs-CZ" sz="1500" baseline="-25000" dirty="0"/>
              <a:t>4</a:t>
            </a:r>
            <a:r>
              <a:rPr lang="cs-CZ" sz="1500" dirty="0"/>
              <a:t>Si</a:t>
            </a:r>
            <a:r>
              <a:rPr lang="cs-CZ" sz="1500" baseline="-25000" dirty="0"/>
              <a:t>5</a:t>
            </a:r>
            <a:r>
              <a:rPr lang="cs-CZ" sz="1500" dirty="0"/>
              <a:t>O</a:t>
            </a:r>
            <a:r>
              <a:rPr lang="cs-CZ" sz="1500" baseline="-25000" dirty="0"/>
              <a:t>18</a:t>
            </a:r>
            <a:r>
              <a:rPr lang="cs-CZ" sz="1500" dirty="0"/>
              <a:t> - Fe</a:t>
            </a:r>
            <a:r>
              <a:rPr lang="cs-CZ" sz="1500" baseline="-25000" dirty="0"/>
              <a:t>2</a:t>
            </a:r>
            <a:r>
              <a:rPr lang="cs-CZ" sz="1500" dirty="0"/>
              <a:t>Al</a:t>
            </a:r>
            <a:r>
              <a:rPr lang="cs-CZ" sz="1500" baseline="-25000" dirty="0"/>
              <a:t>4</a:t>
            </a:r>
            <a:r>
              <a:rPr lang="cs-CZ" sz="1500" dirty="0"/>
              <a:t>Si</a:t>
            </a:r>
            <a:r>
              <a:rPr lang="cs-CZ" sz="1500" baseline="-25000" dirty="0"/>
              <a:t>5</a:t>
            </a:r>
            <a:r>
              <a:rPr lang="cs-CZ" sz="1500" dirty="0"/>
              <a:t>O</a:t>
            </a:r>
            <a:r>
              <a:rPr lang="cs-CZ" sz="1500" baseline="-25000" dirty="0"/>
              <a:t>18</a:t>
            </a:r>
            <a:r>
              <a:rPr lang="cs-CZ" sz="1500" dirty="0"/>
              <a:t> </a:t>
            </a:r>
          </a:p>
          <a:p>
            <a:endParaRPr lang="cs-CZ" sz="1000" b="1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2,65-2,8 g/cm</a:t>
            </a:r>
            <a:r>
              <a:rPr lang="cs-CZ" sz="1500" baseline="30000" dirty="0"/>
              <a:t>3</a:t>
            </a:r>
            <a:r>
              <a:rPr lang="cs-CZ" sz="1500" i="1" dirty="0"/>
              <a:t>, Barva</a:t>
            </a:r>
            <a:r>
              <a:rPr lang="cs-CZ" sz="1500" dirty="0"/>
              <a:t> – šedý, modrý, modrofialový, zelený, </a:t>
            </a:r>
            <a:r>
              <a:rPr lang="cs-CZ" sz="1500" i="1" dirty="0"/>
              <a:t>Štěpnost</a:t>
            </a:r>
            <a:r>
              <a:rPr lang="cs-CZ" sz="1500" dirty="0"/>
              <a:t> – neštěpný, často </a:t>
            </a:r>
            <a:r>
              <a:rPr lang="cs-CZ" sz="1500" dirty="0" err="1"/>
              <a:t>dopbrá</a:t>
            </a:r>
            <a:r>
              <a:rPr lang="cs-CZ" sz="1500" dirty="0"/>
              <a:t> odlučnost dle báze, </a:t>
            </a:r>
            <a:r>
              <a:rPr lang="cs-CZ" sz="1500" i="1" dirty="0"/>
              <a:t>lesk</a:t>
            </a:r>
            <a:r>
              <a:rPr lang="cs-CZ" sz="1500" dirty="0"/>
              <a:t> matný až skelný, neprůhledný až průsvitný, vzácně průhledný, </a:t>
            </a:r>
            <a:r>
              <a:rPr lang="cs-CZ" sz="1500" i="1" dirty="0"/>
              <a:t>Tvrdost</a:t>
            </a:r>
            <a:r>
              <a:rPr lang="cs-CZ" sz="1500" dirty="0"/>
              <a:t> </a:t>
            </a:r>
            <a:r>
              <a:rPr lang="cs-CZ" sz="1500" b="1" dirty="0"/>
              <a:t>7</a:t>
            </a:r>
            <a:r>
              <a:rPr lang="cs-CZ" sz="1500" dirty="0"/>
              <a:t>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8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Minerály </a:t>
            </a:r>
            <a:r>
              <a:rPr lang="cs-CZ" sz="1500" dirty="0" err="1"/>
              <a:t>sk</a:t>
            </a:r>
            <a:r>
              <a:rPr lang="cs-CZ" sz="1500" dirty="0"/>
              <a:t>. vesuvianu krystalují v tetragonální s., odd. dipyramidální. Proměnlivé </a:t>
            </a:r>
            <a:r>
              <a:rPr lang="cs-CZ" sz="1500" dirty="0" err="1"/>
              <a:t>chem</a:t>
            </a:r>
            <a:r>
              <a:rPr lang="cs-CZ" sz="1500" dirty="0"/>
              <a:t>. složení (Al/</a:t>
            </a:r>
            <a:r>
              <a:rPr lang="cs-CZ" sz="1500" dirty="0" err="1"/>
              <a:t>Fe</a:t>
            </a:r>
            <a:r>
              <a:rPr lang="cs-CZ" sz="1500" dirty="0"/>
              <a:t>/Mg), často příměs Ti, </a:t>
            </a:r>
            <a:r>
              <a:rPr lang="cs-CZ" sz="1500" dirty="0" err="1"/>
              <a:t>Mn</a:t>
            </a:r>
            <a:r>
              <a:rPr lang="cs-CZ" sz="1500" dirty="0"/>
              <a:t>, F, vzácně Na, </a:t>
            </a:r>
            <a:r>
              <a:rPr lang="cs-CZ" sz="1500" dirty="0" err="1"/>
              <a:t>Cr</a:t>
            </a:r>
            <a:r>
              <a:rPr lang="cs-CZ" sz="1500" dirty="0"/>
              <a:t>, B., některé pozice zčásti </a:t>
            </a:r>
            <a:r>
              <a:rPr lang="cs-CZ" sz="1500" dirty="0" err="1"/>
              <a:t>vakantní</a:t>
            </a:r>
            <a:r>
              <a:rPr lang="cs-CZ" sz="1500" dirty="0"/>
              <a:t>.</a:t>
            </a:r>
          </a:p>
          <a:p>
            <a:endParaRPr lang="cs-CZ" sz="8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Cordierit je běžný zejména v </a:t>
            </a:r>
            <a:r>
              <a:rPr lang="cs-CZ" sz="1500" dirty="0" err="1"/>
              <a:t>metmorfitech</a:t>
            </a:r>
            <a:r>
              <a:rPr lang="cs-CZ" sz="1500" dirty="0"/>
              <a:t> s nadbytkem Al (některé typy rul), některých typech kontaktních rohovců, vzácně v granitoidech a pegmatitech, kde naopak převládá </a:t>
            </a:r>
            <a:r>
              <a:rPr lang="cs-CZ" sz="1500" dirty="0" err="1"/>
              <a:t>sekaninait</a:t>
            </a:r>
            <a:r>
              <a:rPr lang="cs-CZ" sz="1500" dirty="0"/>
              <a:t>, často obohacený o </a:t>
            </a:r>
            <a:r>
              <a:rPr lang="cs-CZ" sz="1500" dirty="0" err="1"/>
              <a:t>Mn</a:t>
            </a:r>
            <a:r>
              <a:rPr lang="cs-CZ" sz="1500" dirty="0"/>
              <a:t>, </a:t>
            </a:r>
            <a:r>
              <a:rPr lang="cs-CZ" sz="1500" dirty="0" err="1"/>
              <a:t>Be</a:t>
            </a:r>
            <a:r>
              <a:rPr lang="cs-CZ" sz="1500" dirty="0"/>
              <a:t>, </a:t>
            </a:r>
            <a:r>
              <a:rPr lang="cs-CZ" sz="1500" dirty="0" err="1"/>
              <a:t>Li</a:t>
            </a:r>
            <a:r>
              <a:rPr lang="cs-CZ" sz="1500" dirty="0"/>
              <a:t>, Na. Tvoří zrna nebo sloupcovité krystaly, často více či méně </a:t>
            </a:r>
            <a:r>
              <a:rPr lang="cs-CZ" sz="1500" dirty="0" err="1"/>
              <a:t>pinitizované</a:t>
            </a:r>
            <a:r>
              <a:rPr lang="cs-CZ" sz="1500" dirty="0"/>
              <a:t> (přeměna na směs </a:t>
            </a:r>
            <a:r>
              <a:rPr lang="cs-CZ" sz="1500" dirty="0" err="1"/>
              <a:t>fylosilikátů</a:t>
            </a:r>
            <a:r>
              <a:rPr lang="cs-CZ" sz="1500" dirty="0"/>
              <a:t> a dalších minerálů).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8c. </a:t>
            </a:r>
            <a:r>
              <a:rPr lang="cs-CZ" sz="3600" dirty="0" err="1"/>
              <a:t>Cyklosilkáty</a:t>
            </a:r>
            <a:r>
              <a:rPr lang="cs-CZ" sz="3600" dirty="0"/>
              <a:t> </a:t>
            </a:r>
            <a:r>
              <a:rPr lang="cs-CZ" sz="3600" dirty="0"/>
              <a:t>– </a:t>
            </a:r>
            <a:r>
              <a:rPr lang="cs-CZ" sz="3600" dirty="0">
                <a:solidFill>
                  <a:srgbClr val="FF0000"/>
                </a:solidFill>
              </a:rPr>
              <a:t>cordierit-</a:t>
            </a:r>
            <a:r>
              <a:rPr lang="cs-CZ" sz="3600" dirty="0" err="1">
                <a:solidFill>
                  <a:srgbClr val="FF0000"/>
                </a:solidFill>
              </a:rPr>
              <a:t>sekaninait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9C08B20-A8C7-4436-9437-D78A3696F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70" y="3901077"/>
            <a:ext cx="3715430" cy="27829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4361F8CB-C9C3-45D9-AB24-250E1C913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29" y="707919"/>
            <a:ext cx="4061541" cy="30461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7006E147-9E59-4CBF-BEF8-B45A3A14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618" y="110589"/>
            <a:ext cx="3589381" cy="36924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4B6D52F5-7D5A-468E-AD5D-A09C12A95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29" y="3907078"/>
            <a:ext cx="3633651" cy="27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59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544619"/>
            <a:ext cx="37024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složení: </a:t>
            </a:r>
            <a:r>
              <a:rPr lang="cs-CZ" sz="1400" dirty="0" smtClean="0"/>
              <a:t>XY</a:t>
            </a:r>
            <a:r>
              <a:rPr lang="cs-CZ" sz="1400" baseline="-25000" dirty="0" smtClean="0"/>
              <a:t>3</a:t>
            </a:r>
            <a:r>
              <a:rPr lang="cs-CZ" sz="1400" dirty="0" smtClean="0"/>
              <a:t>Z</a:t>
            </a:r>
            <a:r>
              <a:rPr lang="cs-CZ" sz="1400" baseline="-25000" dirty="0" smtClean="0"/>
              <a:t>6</a:t>
            </a:r>
            <a:r>
              <a:rPr lang="cs-CZ" sz="1400" dirty="0" smtClean="0"/>
              <a:t>(BO</a:t>
            </a:r>
            <a:r>
              <a:rPr lang="cs-CZ" sz="1400" baseline="-25000" dirty="0" smtClean="0"/>
              <a:t>3</a:t>
            </a:r>
            <a:r>
              <a:rPr lang="cs-CZ" sz="1400" dirty="0" smtClean="0"/>
              <a:t>)</a:t>
            </a:r>
            <a:r>
              <a:rPr lang="cs-CZ" sz="1400" baseline="-25000" dirty="0" smtClean="0"/>
              <a:t>3</a:t>
            </a:r>
            <a:r>
              <a:rPr lang="cs-CZ" sz="1400" dirty="0" smtClean="0"/>
              <a:t>(Si</a:t>
            </a:r>
            <a:r>
              <a:rPr lang="cs-CZ" sz="1400" baseline="-25000" dirty="0" smtClean="0"/>
              <a:t>6</a:t>
            </a:r>
            <a:r>
              <a:rPr lang="cs-CZ" sz="1400" dirty="0" smtClean="0"/>
              <a:t>O</a:t>
            </a:r>
            <a:r>
              <a:rPr lang="cs-CZ" sz="1400" baseline="-25000" dirty="0" smtClean="0"/>
              <a:t>18</a:t>
            </a:r>
            <a:r>
              <a:rPr lang="cs-CZ" sz="1400" dirty="0" smtClean="0"/>
              <a:t>)</a:t>
            </a:r>
            <a:r>
              <a:rPr lang="cs-CZ" sz="1400" baseline="-25000" dirty="0" smtClean="0"/>
              <a:t> </a:t>
            </a:r>
            <a:r>
              <a:rPr lang="cs-CZ" sz="1400" dirty="0" smtClean="0"/>
              <a:t>(OH)</a:t>
            </a:r>
            <a:r>
              <a:rPr lang="cs-CZ" sz="1400" baseline="-25000" dirty="0" smtClean="0"/>
              <a:t>3</a:t>
            </a:r>
            <a:r>
              <a:rPr lang="cs-CZ" sz="1400" dirty="0" smtClean="0"/>
              <a:t>(F,OH)</a:t>
            </a:r>
            <a:endParaRPr lang="cs-CZ" sz="1400" b="1" dirty="0"/>
          </a:p>
          <a:p>
            <a:r>
              <a:rPr lang="cs-CZ" sz="1500" dirty="0" smtClean="0"/>
              <a:t>X=</a:t>
            </a:r>
            <a:r>
              <a:rPr lang="cs-CZ" sz="1500" dirty="0" err="1" smtClean="0"/>
              <a:t>vakance,Na</a:t>
            </a:r>
            <a:r>
              <a:rPr lang="cs-CZ" sz="1500" dirty="0" smtClean="0"/>
              <a:t>, Ca, K</a:t>
            </a:r>
          </a:p>
          <a:p>
            <a:r>
              <a:rPr lang="cs-CZ" sz="1500" dirty="0" smtClean="0"/>
              <a:t>Y=</a:t>
            </a:r>
            <a:r>
              <a:rPr lang="cs-CZ" sz="1500" dirty="0" err="1" smtClean="0"/>
              <a:t>Fe</a:t>
            </a:r>
            <a:r>
              <a:rPr lang="cs-CZ" sz="1500" dirty="0" smtClean="0"/>
              <a:t>, Al, Mg, Ti, </a:t>
            </a:r>
            <a:r>
              <a:rPr lang="cs-CZ" sz="1500" dirty="0" err="1" smtClean="0"/>
              <a:t>Li</a:t>
            </a:r>
            <a:r>
              <a:rPr lang="cs-CZ" sz="1500" dirty="0" smtClean="0"/>
              <a:t>, </a:t>
            </a:r>
            <a:r>
              <a:rPr lang="cs-CZ" sz="1500" dirty="0" err="1" smtClean="0"/>
              <a:t>Cu</a:t>
            </a:r>
            <a:r>
              <a:rPr lang="cs-CZ" sz="1500" dirty="0" smtClean="0"/>
              <a:t>, </a:t>
            </a:r>
            <a:r>
              <a:rPr lang="cs-CZ" sz="1500" dirty="0" err="1" smtClean="0"/>
              <a:t>Zn</a:t>
            </a:r>
            <a:endParaRPr lang="cs-CZ" sz="1500" dirty="0" smtClean="0"/>
          </a:p>
          <a:p>
            <a:r>
              <a:rPr lang="cs-CZ" sz="1500" dirty="0" smtClean="0"/>
              <a:t>Z=Al, </a:t>
            </a:r>
            <a:r>
              <a:rPr lang="cs-CZ" sz="1500" dirty="0" err="1" smtClean="0"/>
              <a:t>Fe</a:t>
            </a:r>
            <a:r>
              <a:rPr lang="cs-CZ" sz="1500" dirty="0" smtClean="0"/>
              <a:t>, Mg, </a:t>
            </a:r>
            <a:r>
              <a:rPr lang="cs-CZ" sz="1500" dirty="0" err="1" smtClean="0"/>
              <a:t>Cr</a:t>
            </a:r>
            <a:r>
              <a:rPr lang="cs-CZ" sz="1500" dirty="0" smtClean="0"/>
              <a:t>, V</a:t>
            </a:r>
          </a:p>
          <a:p>
            <a:endParaRPr lang="cs-CZ" sz="1400" dirty="0"/>
          </a:p>
          <a:p>
            <a:r>
              <a:rPr lang="cs-CZ" sz="1400" b="1" dirty="0"/>
              <a:t>Fyzikální vlastnosti</a:t>
            </a:r>
            <a:r>
              <a:rPr lang="cs-CZ" sz="1400" dirty="0"/>
              <a:t>:</a:t>
            </a:r>
          </a:p>
          <a:p>
            <a:r>
              <a:rPr lang="cs-CZ" sz="1400" i="1" dirty="0"/>
              <a:t>Hustota</a:t>
            </a:r>
            <a:r>
              <a:rPr lang="cs-CZ" sz="1400" dirty="0"/>
              <a:t> kolem </a:t>
            </a:r>
            <a:r>
              <a:rPr lang="cs-CZ" sz="1400" dirty="0" smtClean="0"/>
              <a:t>3-3,3 </a:t>
            </a:r>
            <a:r>
              <a:rPr lang="cs-CZ" sz="1400" dirty="0"/>
              <a:t>g/cm</a:t>
            </a:r>
            <a:r>
              <a:rPr lang="cs-CZ" sz="1400" baseline="30000" dirty="0"/>
              <a:t>3</a:t>
            </a:r>
            <a:r>
              <a:rPr lang="cs-CZ" sz="1400" i="1" dirty="0"/>
              <a:t>, Barva</a:t>
            </a:r>
            <a:r>
              <a:rPr lang="cs-CZ" sz="1400" dirty="0"/>
              <a:t> – </a:t>
            </a:r>
            <a:r>
              <a:rPr lang="cs-CZ" sz="1400" dirty="0" smtClean="0"/>
              <a:t>bezbarvý, bílý, růžový, zelený, modrý, červený, hnědý, černý, </a:t>
            </a:r>
            <a:r>
              <a:rPr lang="cs-CZ" sz="1400" i="1" dirty="0"/>
              <a:t>Štěpnost</a:t>
            </a:r>
            <a:r>
              <a:rPr lang="cs-CZ" sz="1400" dirty="0"/>
              <a:t> – </a:t>
            </a:r>
            <a:r>
              <a:rPr lang="cs-CZ" sz="1400" b="1" dirty="0" smtClean="0"/>
              <a:t>neštěpný</a:t>
            </a:r>
            <a:r>
              <a:rPr lang="cs-CZ" sz="1400" dirty="0" smtClean="0"/>
              <a:t>, </a:t>
            </a:r>
            <a:r>
              <a:rPr lang="cs-CZ" sz="1400" i="1" dirty="0"/>
              <a:t>lesk</a:t>
            </a:r>
            <a:r>
              <a:rPr lang="cs-CZ" sz="1400" dirty="0"/>
              <a:t> matný až skelný, </a:t>
            </a:r>
            <a:r>
              <a:rPr lang="cs-CZ" sz="1400" dirty="0" smtClean="0"/>
              <a:t>neprůhledný, průsvitný</a:t>
            </a:r>
            <a:r>
              <a:rPr lang="cs-CZ" sz="1400" dirty="0"/>
              <a:t>, </a:t>
            </a:r>
            <a:r>
              <a:rPr lang="cs-CZ" sz="1400" dirty="0" smtClean="0"/>
              <a:t>průhledný</a:t>
            </a:r>
            <a:r>
              <a:rPr lang="cs-CZ" sz="1400" dirty="0"/>
              <a:t>, </a:t>
            </a:r>
            <a:r>
              <a:rPr lang="cs-CZ" sz="1400" i="1" dirty="0"/>
              <a:t>Tvrdost</a:t>
            </a:r>
            <a:r>
              <a:rPr lang="cs-CZ" sz="1400" dirty="0"/>
              <a:t> </a:t>
            </a:r>
            <a:r>
              <a:rPr lang="cs-CZ" sz="1400" b="1" dirty="0" smtClean="0"/>
              <a:t>7</a:t>
            </a:r>
            <a:r>
              <a:rPr lang="cs-CZ" sz="1400" dirty="0" smtClean="0"/>
              <a:t> </a:t>
            </a:r>
            <a:r>
              <a:rPr lang="cs-CZ" sz="1400" dirty="0"/>
              <a:t>dle </a:t>
            </a:r>
            <a:r>
              <a:rPr lang="cs-CZ" sz="1400" dirty="0" err="1"/>
              <a:t>Mohsovy</a:t>
            </a:r>
            <a:r>
              <a:rPr lang="cs-CZ" sz="1400" dirty="0"/>
              <a:t> stupnice, nemagnetický, </a:t>
            </a:r>
            <a:r>
              <a:rPr lang="cs-CZ" sz="1400" i="1" dirty="0"/>
              <a:t>vryp </a:t>
            </a:r>
            <a:r>
              <a:rPr lang="cs-CZ" sz="1400" dirty="0"/>
              <a:t>bílý. </a:t>
            </a:r>
          </a:p>
          <a:p>
            <a:endParaRPr lang="cs-CZ" sz="1400" dirty="0"/>
          </a:p>
          <a:p>
            <a:r>
              <a:rPr lang="cs-CZ" sz="1400" b="1" dirty="0" err="1"/>
              <a:t>Krystalochemie</a:t>
            </a:r>
            <a:r>
              <a:rPr lang="cs-CZ" sz="1400" b="1" dirty="0"/>
              <a:t>:</a:t>
            </a:r>
          </a:p>
          <a:p>
            <a:r>
              <a:rPr lang="cs-CZ" sz="1400" dirty="0"/>
              <a:t>Minerály </a:t>
            </a:r>
            <a:r>
              <a:rPr lang="cs-CZ" sz="1400" dirty="0" err="1"/>
              <a:t>sk</a:t>
            </a:r>
            <a:r>
              <a:rPr lang="cs-CZ" sz="1400" dirty="0"/>
              <a:t>. </a:t>
            </a:r>
            <a:r>
              <a:rPr lang="cs-CZ" sz="1400" dirty="0" smtClean="0"/>
              <a:t>turmalínu krystalují </a:t>
            </a:r>
            <a:r>
              <a:rPr lang="cs-CZ" sz="1400" dirty="0"/>
              <a:t>v </a:t>
            </a:r>
            <a:r>
              <a:rPr lang="cs-CZ" sz="1400" dirty="0" smtClean="0"/>
              <a:t>trigonální s</a:t>
            </a:r>
            <a:r>
              <a:rPr lang="cs-CZ" sz="1400" dirty="0"/>
              <a:t>., odd. </a:t>
            </a:r>
            <a:r>
              <a:rPr lang="cs-CZ" sz="1400" dirty="0" err="1" smtClean="0"/>
              <a:t>ditrigonálně</a:t>
            </a:r>
            <a:r>
              <a:rPr lang="cs-CZ" sz="1400" dirty="0" smtClean="0"/>
              <a:t> pyramidální</a:t>
            </a:r>
            <a:r>
              <a:rPr lang="cs-CZ" sz="1400" dirty="0"/>
              <a:t>. </a:t>
            </a:r>
            <a:r>
              <a:rPr lang="cs-CZ" sz="1400" dirty="0" smtClean="0"/>
              <a:t>Velmi proměnlivé chemické složení odrážející podmínky vzniku.</a:t>
            </a:r>
            <a:endParaRPr lang="cs-CZ" sz="1400" dirty="0"/>
          </a:p>
          <a:p>
            <a:endParaRPr lang="cs-CZ" sz="1400" dirty="0"/>
          </a:p>
          <a:p>
            <a:r>
              <a:rPr lang="cs-CZ" sz="1400" b="1" dirty="0"/>
              <a:t>Vzhled v přírodě:</a:t>
            </a:r>
          </a:p>
          <a:p>
            <a:r>
              <a:rPr lang="cs-CZ" sz="1400" dirty="0" smtClean="0"/>
              <a:t>Turmalíny se objevují v prostředí s dostatkem B. V magmatických horninách jsou v granitech (skoryl-</a:t>
            </a:r>
            <a:r>
              <a:rPr lang="cs-CZ" sz="1400" dirty="0" err="1" smtClean="0"/>
              <a:t>dravit</a:t>
            </a:r>
            <a:r>
              <a:rPr lang="cs-CZ" sz="1400" dirty="0" smtClean="0"/>
              <a:t>), pegmatitech (</a:t>
            </a:r>
            <a:r>
              <a:rPr lang="cs-CZ" sz="1400" dirty="0" err="1" smtClean="0"/>
              <a:t>elbait</a:t>
            </a:r>
            <a:r>
              <a:rPr lang="cs-CZ" sz="1400" dirty="0" smtClean="0"/>
              <a:t>, </a:t>
            </a:r>
            <a:r>
              <a:rPr lang="cs-CZ" sz="1400" dirty="0" err="1" smtClean="0"/>
              <a:t>rossmanit</a:t>
            </a:r>
            <a:r>
              <a:rPr lang="cs-CZ" sz="1400" dirty="0" smtClean="0"/>
              <a:t>, </a:t>
            </a:r>
            <a:r>
              <a:rPr lang="cs-CZ" sz="1400" dirty="0" err="1" smtClean="0"/>
              <a:t>liddicoatit</a:t>
            </a:r>
            <a:r>
              <a:rPr lang="cs-CZ" sz="1400" dirty="0" smtClean="0"/>
              <a:t>), v </a:t>
            </a:r>
            <a:r>
              <a:rPr lang="cs-CZ" sz="1400" dirty="0" err="1" smtClean="0"/>
              <a:t>metapelitech</a:t>
            </a:r>
            <a:r>
              <a:rPr lang="cs-CZ" sz="1400" dirty="0" smtClean="0"/>
              <a:t> (skoryl-</a:t>
            </a:r>
            <a:r>
              <a:rPr lang="cs-CZ" sz="1400" dirty="0" err="1" smtClean="0"/>
              <a:t>dravit</a:t>
            </a:r>
            <a:r>
              <a:rPr lang="cs-CZ" sz="1400" dirty="0" smtClean="0"/>
              <a:t>), mramorech (</a:t>
            </a:r>
            <a:r>
              <a:rPr lang="cs-CZ" sz="1400" dirty="0" err="1" smtClean="0"/>
              <a:t>dravit</a:t>
            </a:r>
            <a:r>
              <a:rPr lang="cs-CZ" sz="1400" dirty="0" smtClean="0"/>
              <a:t>-uvit), </a:t>
            </a:r>
            <a:r>
              <a:rPr lang="cs-CZ" sz="1400" dirty="0" err="1" smtClean="0"/>
              <a:t>greisenech</a:t>
            </a:r>
            <a:r>
              <a:rPr lang="cs-CZ" sz="1400" dirty="0" smtClean="0"/>
              <a:t> (skoryl-</a:t>
            </a:r>
            <a:r>
              <a:rPr lang="cs-CZ" sz="1400" dirty="0" err="1" smtClean="0"/>
              <a:t>dravit</a:t>
            </a:r>
            <a:r>
              <a:rPr lang="cs-CZ" sz="1400" dirty="0" smtClean="0"/>
              <a:t>), v klastických sedimentech. Tvoří zrna, grafické srůsty s křemenem a nízce až dlouze sloupcovité krystaly, podélně rýhované, zakončené bází, romboedry, pyramidami.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88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8c. </a:t>
            </a:r>
            <a:r>
              <a:rPr lang="cs-CZ" sz="3600" dirty="0" err="1"/>
              <a:t>Cyklosilkáty</a:t>
            </a:r>
            <a:r>
              <a:rPr lang="cs-CZ" sz="3600" dirty="0"/>
              <a:t> </a:t>
            </a:r>
            <a:r>
              <a:rPr lang="cs-CZ" sz="3600" dirty="0"/>
              <a:t>– </a:t>
            </a:r>
            <a:r>
              <a:rPr lang="cs-CZ" sz="3600" dirty="0" err="1">
                <a:solidFill>
                  <a:srgbClr val="FF0000"/>
                </a:solidFill>
              </a:rPr>
              <a:t>sk</a:t>
            </a:r>
            <a:r>
              <a:rPr lang="cs-CZ" sz="3600" dirty="0">
                <a:solidFill>
                  <a:srgbClr val="FF0000"/>
                </a:solidFill>
              </a:rPr>
              <a:t>. turmalínu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0" y="658918"/>
            <a:ext cx="3424335" cy="25639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90" y="127259"/>
            <a:ext cx="2013113" cy="3007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08" y="12588"/>
            <a:ext cx="2647528" cy="26475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9" y="3349689"/>
            <a:ext cx="3551721" cy="33812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74" y="3349689"/>
            <a:ext cx="2714912" cy="33936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23" y="2722790"/>
            <a:ext cx="1829966" cy="18299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8790" y="4615430"/>
            <a:ext cx="1739039" cy="19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2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2961" y="646331"/>
            <a:ext cx="118600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Sylabus</a:t>
            </a:r>
          </a:p>
          <a:p>
            <a:r>
              <a:rPr lang="cs-CZ" dirty="0"/>
              <a:t>A. Určování prvků symetrie a pojmenování krystalových tvarů na modelech, prvky symetrie, krystalografická oddělení souměrnosti (bodové grupy), orientace krystalů, určování a pojmenování hlavních krystalových tvarů na spojkách</a:t>
            </a:r>
          </a:p>
          <a:p>
            <a:r>
              <a:rPr lang="cs-CZ" dirty="0"/>
              <a:t>B. Úvod do praktického studia mineralogických vzorků 1. Reálný vývin krystalů minerálů, habitus a </a:t>
            </a:r>
            <a:r>
              <a:rPr lang="cs-CZ" dirty="0" err="1"/>
              <a:t>typus</a:t>
            </a:r>
            <a:r>
              <a:rPr lang="cs-CZ" dirty="0"/>
              <a:t> krystalů, agregáty </a:t>
            </a:r>
            <a:r>
              <a:rPr lang="cs-CZ" dirty="0" err="1"/>
              <a:t>krystalů,zonální</a:t>
            </a:r>
            <a:r>
              <a:rPr lang="cs-CZ" dirty="0"/>
              <a:t> a sektorová stavba krystalů. Krystalové srůsty. </a:t>
            </a:r>
            <a:r>
              <a:rPr lang="cs-CZ" dirty="0" err="1"/>
              <a:t>Pseudosymetrie</a:t>
            </a:r>
            <a:r>
              <a:rPr lang="cs-CZ" dirty="0"/>
              <a:t>, epitaxe, pseudomorfózy</a:t>
            </a:r>
          </a:p>
          <a:p>
            <a:r>
              <a:rPr lang="cs-CZ" dirty="0"/>
              <a:t>2. Praktické procvičení hlavních fyzikálních vlastností minerálů: barva, prostupnost světla, lesk, vryp, tvrdost, štěpnost, pružnost, kujnost, hustota, magnetismus, tepelná a elektrická vodivost, luminiscence, radioaktivita.</a:t>
            </a:r>
          </a:p>
          <a:p>
            <a:r>
              <a:rPr lang="cs-CZ" b="1" dirty="0"/>
              <a:t>C. Seznam minerálů určených pro praktické poznávání</a:t>
            </a:r>
          </a:p>
          <a:p>
            <a:r>
              <a:rPr lang="cs-CZ" dirty="0"/>
              <a:t>1. </a:t>
            </a:r>
            <a:r>
              <a:rPr lang="cs-CZ" u="sng" dirty="0"/>
              <a:t>Prvky</a:t>
            </a:r>
            <a:r>
              <a:rPr lang="cs-CZ" dirty="0"/>
              <a:t>: </a:t>
            </a:r>
            <a:r>
              <a:rPr lang="cs-CZ" b="1" dirty="0"/>
              <a:t>zlato, stříbro, měď, grafit, síra</a:t>
            </a:r>
          </a:p>
          <a:p>
            <a:r>
              <a:rPr lang="cs-CZ" dirty="0"/>
              <a:t>2. </a:t>
            </a:r>
            <a:r>
              <a:rPr lang="cs-CZ" u="sng" dirty="0"/>
              <a:t>Sulfidy</a:t>
            </a:r>
            <a:r>
              <a:rPr lang="cs-CZ" dirty="0"/>
              <a:t>: </a:t>
            </a:r>
            <a:r>
              <a:rPr lang="cs-CZ" b="1" i="1" dirty="0"/>
              <a:t>sfalerit, chalkopyrit</a:t>
            </a:r>
            <a:r>
              <a:rPr lang="cs-CZ" dirty="0"/>
              <a:t>, </a:t>
            </a:r>
            <a:r>
              <a:rPr lang="cs-CZ" b="1" dirty="0"/>
              <a:t>pyrhotin,</a:t>
            </a:r>
            <a:r>
              <a:rPr lang="cs-CZ" dirty="0"/>
              <a:t> </a:t>
            </a:r>
            <a:r>
              <a:rPr lang="cs-CZ" b="1" dirty="0"/>
              <a:t>galenit, </a:t>
            </a:r>
            <a:r>
              <a:rPr lang="cs-CZ" b="1" dirty="0" err="1"/>
              <a:t>cinnabarit</a:t>
            </a:r>
            <a:r>
              <a:rPr lang="cs-CZ" b="1" dirty="0"/>
              <a:t>, </a:t>
            </a:r>
            <a:r>
              <a:rPr lang="cs-CZ" b="1" i="1" dirty="0"/>
              <a:t>pyrit</a:t>
            </a:r>
            <a:r>
              <a:rPr lang="cs-CZ" dirty="0"/>
              <a:t>, </a:t>
            </a:r>
            <a:r>
              <a:rPr lang="cs-CZ" b="1" dirty="0"/>
              <a:t>markazit</a:t>
            </a:r>
            <a:r>
              <a:rPr lang="cs-CZ" dirty="0"/>
              <a:t>, </a:t>
            </a:r>
            <a:r>
              <a:rPr lang="cs-CZ" b="1" dirty="0"/>
              <a:t>arzenopyrit</a:t>
            </a:r>
            <a:r>
              <a:rPr lang="cs-CZ" dirty="0"/>
              <a:t>, </a:t>
            </a:r>
            <a:r>
              <a:rPr lang="cs-CZ" b="1" dirty="0"/>
              <a:t>antimonit, molybdenit</a:t>
            </a:r>
          </a:p>
          <a:p>
            <a:r>
              <a:rPr lang="cs-CZ" dirty="0"/>
              <a:t>3. </a:t>
            </a:r>
            <a:r>
              <a:rPr lang="cs-CZ" u="sng" dirty="0"/>
              <a:t>Halovce</a:t>
            </a:r>
            <a:r>
              <a:rPr lang="cs-CZ" dirty="0"/>
              <a:t>: </a:t>
            </a:r>
            <a:r>
              <a:rPr lang="cs-CZ" b="1" dirty="0"/>
              <a:t>halit, fluorit</a:t>
            </a:r>
          </a:p>
          <a:p>
            <a:r>
              <a:rPr lang="cs-CZ" dirty="0"/>
              <a:t>4. </a:t>
            </a:r>
            <a:r>
              <a:rPr lang="cs-CZ" u="sng" dirty="0"/>
              <a:t>Oxidy a hydroxidy</a:t>
            </a:r>
            <a:r>
              <a:rPr lang="cs-CZ" dirty="0"/>
              <a:t>: </a:t>
            </a:r>
            <a:r>
              <a:rPr lang="cs-CZ" b="1" dirty="0"/>
              <a:t>křemen</a:t>
            </a:r>
            <a:r>
              <a:rPr lang="cs-CZ" dirty="0"/>
              <a:t>, </a:t>
            </a:r>
            <a:r>
              <a:rPr lang="cs-CZ" b="1" dirty="0"/>
              <a:t>chalcedon, opál, achát, korund, hematit, ilmenit, rutil, kasiterit, spinel, magnetit, wolframit, </a:t>
            </a:r>
          </a:p>
          <a:p>
            <a:r>
              <a:rPr lang="cs-CZ" b="1" dirty="0"/>
              <a:t>    limonit (goethit), bauxit</a:t>
            </a:r>
          </a:p>
          <a:p>
            <a:r>
              <a:rPr lang="cs-CZ" dirty="0"/>
              <a:t>5. </a:t>
            </a:r>
            <a:r>
              <a:rPr lang="cs-CZ" u="sng" dirty="0"/>
              <a:t>Karbonáty</a:t>
            </a:r>
            <a:r>
              <a:rPr lang="cs-CZ" dirty="0"/>
              <a:t>: </a:t>
            </a:r>
            <a:r>
              <a:rPr lang="cs-CZ" b="1" dirty="0"/>
              <a:t>kalcit, siderit, magnezit, dolomit, ankerit, aragonit, malachit, azurit</a:t>
            </a:r>
          </a:p>
          <a:p>
            <a:r>
              <a:rPr lang="cs-CZ" dirty="0"/>
              <a:t>6. </a:t>
            </a:r>
            <a:r>
              <a:rPr lang="cs-CZ" u="sng" dirty="0"/>
              <a:t>Sulfáty</a:t>
            </a:r>
            <a:r>
              <a:rPr lang="cs-CZ" dirty="0"/>
              <a:t>: </a:t>
            </a:r>
            <a:r>
              <a:rPr lang="cs-CZ" b="1" dirty="0"/>
              <a:t>anhydrit, baryt, sádrovec</a:t>
            </a:r>
          </a:p>
          <a:p>
            <a:r>
              <a:rPr lang="cs-CZ" dirty="0"/>
              <a:t>7. </a:t>
            </a:r>
            <a:r>
              <a:rPr lang="cs-CZ" u="sng" dirty="0"/>
              <a:t>Fosfáty</a:t>
            </a:r>
            <a:r>
              <a:rPr lang="cs-CZ" dirty="0"/>
              <a:t>: </a:t>
            </a:r>
            <a:r>
              <a:rPr lang="cs-CZ" b="1" dirty="0"/>
              <a:t>apatit, pyromorfit</a:t>
            </a:r>
          </a:p>
          <a:p>
            <a:r>
              <a:rPr lang="cs-CZ" dirty="0"/>
              <a:t>8. </a:t>
            </a:r>
            <a:r>
              <a:rPr lang="cs-CZ" u="sng" dirty="0"/>
              <a:t>Silikáty</a:t>
            </a:r>
            <a:r>
              <a:rPr lang="cs-CZ" dirty="0"/>
              <a:t>: </a:t>
            </a:r>
            <a:r>
              <a:rPr lang="cs-CZ" b="1" i="1" dirty="0" err="1"/>
              <a:t>nesosilikáty</a:t>
            </a:r>
            <a:r>
              <a:rPr lang="cs-CZ" dirty="0"/>
              <a:t>: </a:t>
            </a:r>
            <a:r>
              <a:rPr lang="cs-CZ" b="1" dirty="0">
                <a:solidFill>
                  <a:srgbClr val="FF0000"/>
                </a:solidFill>
              </a:rPr>
              <a:t>granáty (pyrop, almandin, spessartin, grosulár, andradit), olivín, zirkon, andalusit, sillimanit, kyanit, </a:t>
            </a:r>
            <a:r>
              <a:rPr lang="cs-CZ" b="1" dirty="0">
                <a:solidFill>
                  <a:srgbClr val="0070C0"/>
                </a:solidFill>
              </a:rPr>
              <a:t>titanit</a:t>
            </a:r>
            <a:r>
              <a:rPr lang="cs-CZ" b="1" dirty="0">
                <a:solidFill>
                  <a:srgbClr val="FF0000"/>
                </a:solidFill>
              </a:rPr>
              <a:t>, staurolit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b="1" i="1" dirty="0" err="1">
                <a:solidFill>
                  <a:srgbClr val="FF0000"/>
                </a:solidFill>
              </a:rPr>
              <a:t>sorosilikáty</a:t>
            </a:r>
            <a:r>
              <a:rPr lang="cs-CZ" dirty="0">
                <a:solidFill>
                  <a:srgbClr val="FF0000"/>
                </a:solidFill>
              </a:rPr>
              <a:t>: </a:t>
            </a:r>
            <a:r>
              <a:rPr lang="cs-CZ" b="1" dirty="0">
                <a:solidFill>
                  <a:srgbClr val="FF0000"/>
                </a:solidFill>
              </a:rPr>
              <a:t>skupina epidotu (</a:t>
            </a:r>
            <a:r>
              <a:rPr lang="cs-CZ" b="1" dirty="0" err="1">
                <a:solidFill>
                  <a:srgbClr val="FF0000"/>
                </a:solidFill>
              </a:rPr>
              <a:t>klinozoisit</a:t>
            </a:r>
            <a:r>
              <a:rPr lang="cs-CZ" b="1" dirty="0">
                <a:solidFill>
                  <a:srgbClr val="FF0000"/>
                </a:solidFill>
              </a:rPr>
              <a:t>, epidot, </a:t>
            </a:r>
            <a:r>
              <a:rPr lang="cs-CZ" b="1" dirty="0" err="1">
                <a:solidFill>
                  <a:srgbClr val="FF0000"/>
                </a:solidFill>
              </a:rPr>
              <a:t>allanit</a:t>
            </a:r>
            <a:r>
              <a:rPr lang="cs-CZ" b="1" dirty="0">
                <a:solidFill>
                  <a:srgbClr val="FF0000"/>
                </a:solidFill>
              </a:rPr>
              <a:t>), vesuvian, </a:t>
            </a:r>
            <a:r>
              <a:rPr lang="cs-CZ" b="1" i="1" dirty="0" err="1">
                <a:solidFill>
                  <a:srgbClr val="FF0000"/>
                </a:solidFill>
              </a:rPr>
              <a:t>cyklosilikáty</a:t>
            </a:r>
            <a:r>
              <a:rPr lang="cs-CZ" b="1" dirty="0">
                <a:solidFill>
                  <a:srgbClr val="FF0000"/>
                </a:solidFill>
              </a:rPr>
              <a:t>: beryl, cordierit- </a:t>
            </a:r>
            <a:r>
              <a:rPr lang="cs-CZ" b="1" dirty="0" err="1">
                <a:solidFill>
                  <a:srgbClr val="FF0000"/>
                </a:solidFill>
              </a:rPr>
              <a:t>sekaninait</a:t>
            </a:r>
            <a:r>
              <a:rPr lang="cs-CZ" b="1" dirty="0">
                <a:solidFill>
                  <a:srgbClr val="FF0000"/>
                </a:solidFill>
              </a:rPr>
              <a:t>, skupina turmalínů</a:t>
            </a:r>
            <a:r>
              <a:rPr lang="cs-CZ" dirty="0">
                <a:solidFill>
                  <a:srgbClr val="FF0000"/>
                </a:solidFill>
              </a:rPr>
              <a:t>,</a:t>
            </a:r>
            <a:r>
              <a:rPr lang="cs-CZ" dirty="0"/>
              <a:t> </a:t>
            </a:r>
            <a:r>
              <a:rPr lang="cs-CZ" b="1" i="1" dirty="0" err="1"/>
              <a:t>inosilikáty</a:t>
            </a:r>
            <a:r>
              <a:rPr lang="cs-CZ" dirty="0"/>
              <a:t>: pyroxeny (</a:t>
            </a:r>
            <a:r>
              <a:rPr lang="cs-CZ" dirty="0" err="1"/>
              <a:t>enstatit</a:t>
            </a:r>
            <a:r>
              <a:rPr lang="cs-CZ" dirty="0"/>
              <a:t>, diopsid, </a:t>
            </a:r>
            <a:r>
              <a:rPr lang="cs-CZ" dirty="0" err="1"/>
              <a:t>hedenbergit</a:t>
            </a:r>
            <a:r>
              <a:rPr lang="cs-CZ" dirty="0"/>
              <a:t>, augit), amfiboly(tremolit, aktinolit, </a:t>
            </a:r>
            <a:r>
              <a:rPr lang="cs-CZ" dirty="0" err="1"/>
              <a:t>hornblend</a:t>
            </a:r>
            <a:r>
              <a:rPr lang="cs-CZ" dirty="0"/>
              <a:t>, antofylit, </a:t>
            </a:r>
            <a:r>
              <a:rPr lang="cs-CZ" dirty="0" err="1"/>
              <a:t>glakufán</a:t>
            </a:r>
            <a:r>
              <a:rPr lang="cs-CZ" dirty="0"/>
              <a:t>), wollastonit, </a:t>
            </a:r>
            <a:r>
              <a:rPr lang="cs-CZ" dirty="0" err="1"/>
              <a:t>prehnit</a:t>
            </a:r>
            <a:r>
              <a:rPr lang="cs-CZ" dirty="0"/>
              <a:t>, </a:t>
            </a:r>
            <a:r>
              <a:rPr lang="cs-CZ" b="1" i="1" dirty="0" err="1"/>
              <a:t>fylosilikáty</a:t>
            </a:r>
            <a:r>
              <a:rPr lang="cs-CZ" dirty="0"/>
              <a:t>: muskovit, biotit, lepidolit, mastek, kaolinit, serpentinová skupina, chlority, </a:t>
            </a:r>
            <a:r>
              <a:rPr lang="cs-CZ" b="1" i="1" dirty="0" err="1"/>
              <a:t>tektosilikáty</a:t>
            </a:r>
            <a:r>
              <a:rPr lang="cs-CZ" dirty="0"/>
              <a:t>: živce (ortoklas, mikroklin, sanidin, plagioklasy), leucit, </a:t>
            </a:r>
            <a:r>
              <a:rPr lang="cs-CZ" dirty="0" err="1"/>
              <a:t>nefelín</a:t>
            </a:r>
            <a:r>
              <a:rPr lang="cs-CZ" dirty="0"/>
              <a:t>, zeolity (natrolit, </a:t>
            </a:r>
            <a:r>
              <a:rPr lang="cs-CZ" dirty="0" err="1"/>
              <a:t>stilbit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2383" y="0"/>
            <a:ext cx="1070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G3121,G3121k - Poznávání minerálů a hornin</a:t>
            </a:r>
          </a:p>
        </p:txBody>
      </p:sp>
    </p:spTree>
    <p:extLst>
      <p:ext uri="{BB962C8B-B14F-4D97-AF65-F5344CB8AC3E}">
        <p14:creationId xmlns:p14="http://schemas.microsoft.com/office/powerpoint/2010/main" val="50715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8. Silikáty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161454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31512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/>
              <a:t>8a. </a:t>
            </a:r>
            <a:r>
              <a:rPr lang="cs-CZ" sz="7200" dirty="0" err="1"/>
              <a:t>Nesosilikáty</a:t>
            </a:r>
            <a:endParaRPr lang="cs-CZ" sz="7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443687" y="151537"/>
            <a:ext cx="1813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http://www.pinterest.org</a:t>
            </a:r>
          </a:p>
        </p:txBody>
      </p:sp>
    </p:spTree>
    <p:extLst>
      <p:ext uri="{BB962C8B-B14F-4D97-AF65-F5344CB8AC3E}">
        <p14:creationId xmlns:p14="http://schemas.microsoft.com/office/powerpoint/2010/main" val="53328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838" y="602933"/>
            <a:ext cx="383303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A</a:t>
            </a:r>
            <a:r>
              <a:rPr lang="cs-CZ" sz="1500" b="1" baseline="-25000" dirty="0"/>
              <a:t>3</a:t>
            </a:r>
            <a:r>
              <a:rPr lang="cs-CZ" sz="1500" b="1" dirty="0"/>
              <a:t>B</a:t>
            </a:r>
            <a:r>
              <a:rPr lang="cs-CZ" sz="1500" b="1" baseline="-25000" dirty="0"/>
              <a:t>2</a:t>
            </a:r>
            <a:r>
              <a:rPr lang="cs-CZ" sz="1500" b="1" dirty="0"/>
              <a:t>(SiO</a:t>
            </a:r>
            <a:r>
              <a:rPr lang="cs-CZ" sz="1500" b="1" baseline="-25000" dirty="0"/>
              <a:t>4</a:t>
            </a:r>
            <a:r>
              <a:rPr lang="cs-CZ" sz="1500" b="1" dirty="0"/>
              <a:t>)</a:t>
            </a:r>
            <a:r>
              <a:rPr lang="cs-CZ" sz="1500" b="1" baseline="-25000" dirty="0"/>
              <a:t>3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A = Fe</a:t>
            </a:r>
            <a:r>
              <a:rPr lang="cs-CZ" sz="1500" b="1" baseline="30000" dirty="0">
                <a:solidFill>
                  <a:srgbClr val="FF0000"/>
                </a:solidFill>
              </a:rPr>
              <a:t>2+</a:t>
            </a:r>
            <a:r>
              <a:rPr lang="cs-CZ" sz="1500" b="1" dirty="0">
                <a:solidFill>
                  <a:srgbClr val="FF0000"/>
                </a:solidFill>
              </a:rPr>
              <a:t>, Ca, </a:t>
            </a:r>
            <a:r>
              <a:rPr lang="cs-CZ" sz="1500" b="1" dirty="0" err="1">
                <a:solidFill>
                  <a:srgbClr val="FF0000"/>
                </a:solidFill>
              </a:rPr>
              <a:t>Mn</a:t>
            </a:r>
            <a:r>
              <a:rPr lang="cs-CZ" sz="1500" b="1" dirty="0">
                <a:solidFill>
                  <a:srgbClr val="FF0000"/>
                </a:solidFill>
              </a:rPr>
              <a:t>, Mg	B = Al, Fe</a:t>
            </a:r>
            <a:r>
              <a:rPr lang="cs-CZ" sz="1500" b="1" baseline="30000" dirty="0">
                <a:solidFill>
                  <a:srgbClr val="FF0000"/>
                </a:solidFill>
              </a:rPr>
              <a:t>3+</a:t>
            </a:r>
            <a:r>
              <a:rPr lang="cs-CZ" sz="1500" b="1" dirty="0">
                <a:solidFill>
                  <a:srgbClr val="FF0000"/>
                </a:solidFill>
              </a:rPr>
              <a:t>, </a:t>
            </a:r>
            <a:r>
              <a:rPr lang="cs-CZ" sz="1500" b="1" dirty="0" err="1">
                <a:solidFill>
                  <a:srgbClr val="FF0000"/>
                </a:solidFill>
              </a:rPr>
              <a:t>Cr</a:t>
            </a:r>
            <a:endParaRPr lang="cs-CZ" sz="1500" b="1" dirty="0">
              <a:solidFill>
                <a:srgbClr val="FF0000"/>
              </a:solidFill>
            </a:endParaRPr>
          </a:p>
          <a:p>
            <a:endParaRPr lang="cs-CZ" sz="1500" b="1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~ 3,4 (</a:t>
            </a:r>
            <a:r>
              <a:rPr lang="cs-CZ" sz="1500" dirty="0" err="1"/>
              <a:t>grossular</a:t>
            </a:r>
            <a:r>
              <a:rPr lang="cs-CZ" sz="1500" dirty="0"/>
              <a:t>), ~  3,4-3,8 (uvarovit), ~ 3,7 (pyrop), ~  3,7-4,1 (andradit), ~ 4,1-4,3 g/cm</a:t>
            </a:r>
            <a:r>
              <a:rPr lang="cs-CZ" sz="1500" baseline="30000" dirty="0"/>
              <a:t>3  </a:t>
            </a:r>
            <a:r>
              <a:rPr lang="cs-CZ" sz="1500" dirty="0"/>
              <a:t>(almandin, spessartin).</a:t>
            </a:r>
          </a:p>
          <a:p>
            <a:r>
              <a:rPr lang="cs-CZ" sz="1500" i="1" dirty="0"/>
              <a:t>Barva</a:t>
            </a:r>
            <a:r>
              <a:rPr lang="cs-CZ" sz="1500" dirty="0"/>
              <a:t> – bezbarvý, bílý, žlutý, červený, růžový, oranžový, zelený, hnědý, černý.</a:t>
            </a:r>
          </a:p>
          <a:p>
            <a:r>
              <a:rPr lang="cs-CZ" sz="1500" i="1" dirty="0"/>
              <a:t>Štěpnost</a:t>
            </a:r>
            <a:r>
              <a:rPr lang="cs-CZ" sz="1500" dirty="0"/>
              <a:t> – </a:t>
            </a:r>
            <a:r>
              <a:rPr lang="cs-CZ" sz="1500" b="1" dirty="0"/>
              <a:t>bez štěpnosti</a:t>
            </a:r>
            <a:r>
              <a:rPr lang="cs-CZ" sz="1500" dirty="0"/>
              <a:t>, </a:t>
            </a:r>
            <a:r>
              <a:rPr lang="cs-CZ" sz="1500" i="1" dirty="0"/>
              <a:t>lesk</a:t>
            </a:r>
            <a:r>
              <a:rPr lang="cs-CZ" sz="1500" dirty="0"/>
              <a:t> matný až skelný, neprůhledný, průsvitný, průhledný. </a:t>
            </a:r>
            <a:r>
              <a:rPr lang="cs-CZ" sz="1500" i="1" dirty="0"/>
              <a:t>Tvrdost</a:t>
            </a:r>
            <a:r>
              <a:rPr lang="cs-CZ" sz="1500" dirty="0"/>
              <a:t> 7-8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15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Granáty krystalují v kubické soustavě, oddělení </a:t>
            </a:r>
            <a:r>
              <a:rPr lang="cs-CZ" sz="1500" dirty="0" err="1"/>
              <a:t>hexaoktaedrické</a:t>
            </a:r>
            <a:r>
              <a:rPr lang="cs-CZ" sz="1500" dirty="0"/>
              <a:t>, prostorová  grupa I a3d. Značná mísitelnost ve skupině </a:t>
            </a:r>
            <a:r>
              <a:rPr lang="cs-CZ" sz="1500" dirty="0" err="1"/>
              <a:t>ugranditu</a:t>
            </a:r>
            <a:r>
              <a:rPr lang="cs-CZ" sz="1500" dirty="0"/>
              <a:t> a </a:t>
            </a:r>
            <a:r>
              <a:rPr lang="cs-CZ" sz="1500" dirty="0" err="1"/>
              <a:t>pyralpsitu</a:t>
            </a:r>
            <a:r>
              <a:rPr lang="cs-CZ" sz="1500" dirty="0"/>
              <a:t>. Navíc mohou být zvýšené obsahy Ti, Y, P, existují i </a:t>
            </a:r>
            <a:r>
              <a:rPr lang="cs-CZ" sz="1500" dirty="0" err="1"/>
              <a:t>hydrogranáty</a:t>
            </a:r>
            <a:r>
              <a:rPr lang="cs-CZ" sz="1500" dirty="0"/>
              <a:t>.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Granáty bývají jak masívní, hrubě krystalické, tak ve formě krystalů, nejběžnějším tvarem je dvanáctistěn kosočtverečný, méně 24-stěn deltoidový, ostatní tvary (krychle, 48-stěn) jsou vzácné. Běžné jsou spojky tvarů.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01" y="105358"/>
            <a:ext cx="4218214" cy="42182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4442" y="12588"/>
            <a:ext cx="485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- </a:t>
            </a:r>
            <a:r>
              <a:rPr lang="cs-CZ" sz="3600" dirty="0">
                <a:solidFill>
                  <a:srgbClr val="FF0000"/>
                </a:solidFill>
              </a:rPr>
              <a:t>granáty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3" y="3798889"/>
            <a:ext cx="3487011" cy="2933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12" y="4399741"/>
            <a:ext cx="2185416" cy="22311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r="18460"/>
          <a:stretch/>
        </p:blipFill>
        <p:spPr>
          <a:xfrm>
            <a:off x="3919518" y="4378211"/>
            <a:ext cx="2304000" cy="236633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811" y="335753"/>
            <a:ext cx="3048799" cy="28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0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4138" y="613199"/>
            <a:ext cx="4062102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A</a:t>
            </a:r>
            <a:r>
              <a:rPr lang="cs-CZ" sz="1500" b="1" baseline="-25000" dirty="0"/>
              <a:t>3</a:t>
            </a:r>
            <a:r>
              <a:rPr lang="cs-CZ" sz="1500" b="1" dirty="0"/>
              <a:t>B</a:t>
            </a:r>
            <a:r>
              <a:rPr lang="cs-CZ" sz="1500" b="1" baseline="-25000" dirty="0"/>
              <a:t>2</a:t>
            </a:r>
            <a:r>
              <a:rPr lang="cs-CZ" sz="1500" b="1" dirty="0"/>
              <a:t>(SiO</a:t>
            </a:r>
            <a:r>
              <a:rPr lang="cs-CZ" sz="1500" b="1" baseline="-25000" dirty="0"/>
              <a:t>4</a:t>
            </a:r>
            <a:r>
              <a:rPr lang="cs-CZ" sz="1500" b="1" dirty="0"/>
              <a:t>)</a:t>
            </a:r>
            <a:r>
              <a:rPr lang="cs-CZ" sz="1500" b="1" baseline="-25000" dirty="0"/>
              <a:t>3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Almandin:	 A = Fe</a:t>
            </a:r>
            <a:r>
              <a:rPr lang="cs-CZ" sz="1500" b="1" baseline="30000" dirty="0">
                <a:solidFill>
                  <a:srgbClr val="FF0000"/>
                </a:solidFill>
              </a:rPr>
              <a:t>2+</a:t>
            </a:r>
            <a:r>
              <a:rPr lang="cs-CZ" sz="1500" b="1" dirty="0">
                <a:solidFill>
                  <a:srgbClr val="FF0000"/>
                </a:solidFill>
              </a:rPr>
              <a:t>	B = Al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Pyrop:	 A = Mg	B = Al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Spessartin:	 A = </a:t>
            </a:r>
            <a:r>
              <a:rPr lang="cs-CZ" sz="1500" b="1" dirty="0" err="1">
                <a:solidFill>
                  <a:srgbClr val="FF0000"/>
                </a:solidFill>
              </a:rPr>
              <a:t>Mn</a:t>
            </a:r>
            <a:r>
              <a:rPr lang="cs-CZ" sz="1500" b="1" dirty="0">
                <a:solidFill>
                  <a:srgbClr val="FF0000"/>
                </a:solidFill>
              </a:rPr>
              <a:t>	B = Al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>
                <a:solidFill>
                  <a:srgbClr val="FF0000"/>
                </a:solidFill>
              </a:rPr>
              <a:t>Almandin</a:t>
            </a:r>
            <a:r>
              <a:rPr lang="cs-CZ" sz="1500" dirty="0"/>
              <a:t> v magmatických horninách (granity, pegmatity – zde zvýšený obsah </a:t>
            </a:r>
            <a:r>
              <a:rPr lang="cs-CZ" sz="1500" dirty="0" err="1"/>
              <a:t>Mn</a:t>
            </a:r>
            <a:r>
              <a:rPr lang="cs-CZ" sz="1500" dirty="0"/>
              <a:t>), v metamorfovaných – </a:t>
            </a:r>
            <a:r>
              <a:rPr lang="cs-CZ" sz="1500" dirty="0" err="1"/>
              <a:t>metapelity</a:t>
            </a:r>
            <a:r>
              <a:rPr lang="cs-CZ" sz="1500" dirty="0"/>
              <a:t> (jako </a:t>
            </a:r>
            <a:r>
              <a:rPr lang="cs-CZ" sz="1500" dirty="0" err="1"/>
              <a:t>porfyroblasty</a:t>
            </a:r>
            <a:r>
              <a:rPr lang="cs-CZ" sz="1500" dirty="0"/>
              <a:t>), v sedimentech běžná součást těžkého podílu. Krystaly a zrna od mm do 10 i více cm. Barva tmavě červená, hnědá až hnědočerná.</a:t>
            </a:r>
          </a:p>
          <a:p>
            <a:endParaRPr lang="cs-CZ" sz="1500" dirty="0"/>
          </a:p>
          <a:p>
            <a:r>
              <a:rPr lang="cs-CZ" sz="1500" dirty="0">
                <a:solidFill>
                  <a:srgbClr val="FF0000"/>
                </a:solidFill>
              </a:rPr>
              <a:t>Pyrop</a:t>
            </a:r>
            <a:r>
              <a:rPr lang="cs-CZ" sz="1500" dirty="0"/>
              <a:t> v magmatických horninách (</a:t>
            </a:r>
            <a:r>
              <a:rPr lang="cs-CZ" sz="1500" dirty="0" err="1"/>
              <a:t>ultrabazika</a:t>
            </a:r>
            <a:r>
              <a:rPr lang="cs-CZ" sz="1500" dirty="0"/>
              <a:t> – zde zvýšený obsah Ca a </a:t>
            </a:r>
            <a:r>
              <a:rPr lang="cs-CZ" sz="1500" dirty="0" err="1"/>
              <a:t>Cr</a:t>
            </a:r>
            <a:r>
              <a:rPr lang="cs-CZ" sz="1500" dirty="0"/>
              <a:t>),</a:t>
            </a:r>
          </a:p>
          <a:p>
            <a:r>
              <a:rPr lang="cs-CZ" sz="1500" dirty="0"/>
              <a:t>v metamorfovaných – eklogity, amfibolity (pevný roztok s almandinem - jako </a:t>
            </a:r>
            <a:r>
              <a:rPr lang="cs-CZ" sz="1500" dirty="0" err="1"/>
              <a:t>porfyroblasty</a:t>
            </a:r>
            <a:r>
              <a:rPr lang="cs-CZ" sz="1500" dirty="0"/>
              <a:t>), v sedimentech běžná součást těžkého podílu. Krystaly a zrna od mm do cm. Český granát – pyrop s obsahem Cr</a:t>
            </a:r>
            <a:r>
              <a:rPr lang="cs-CZ" sz="1500" baseline="-25000" dirty="0"/>
              <a:t>2</a:t>
            </a:r>
            <a:r>
              <a:rPr lang="cs-CZ" sz="1500" dirty="0"/>
              <a:t>O</a:t>
            </a:r>
            <a:r>
              <a:rPr lang="cs-CZ" sz="1500" baseline="-25000" dirty="0"/>
              <a:t>3</a:t>
            </a:r>
            <a:r>
              <a:rPr lang="cs-CZ" sz="1500" dirty="0"/>
              <a:t> od 2-4 hm.%. Barva červenofialová, rubínově červená.</a:t>
            </a:r>
          </a:p>
          <a:p>
            <a:endParaRPr lang="cs-CZ" sz="1500" dirty="0"/>
          </a:p>
          <a:p>
            <a:r>
              <a:rPr lang="cs-CZ" sz="1500" dirty="0">
                <a:solidFill>
                  <a:srgbClr val="FF0000"/>
                </a:solidFill>
              </a:rPr>
              <a:t>Spessartin </a:t>
            </a:r>
            <a:r>
              <a:rPr lang="cs-CZ" sz="1500" dirty="0"/>
              <a:t>v magmatických horninách (granity, pegmatity), v metamorfovaných – </a:t>
            </a:r>
            <a:r>
              <a:rPr lang="cs-CZ" sz="1500" dirty="0" err="1"/>
              <a:t>metamanganolity</a:t>
            </a:r>
            <a:r>
              <a:rPr lang="cs-CZ" sz="1500" dirty="0"/>
              <a:t>, v sedimentech méně častý . Krystaly a zrna od mm do 10 i více cm. Barva oranžová až červená.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35" y="0"/>
            <a:ext cx="3810000" cy="25781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4442" y="12588"/>
            <a:ext cx="485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- </a:t>
            </a:r>
            <a:r>
              <a:rPr lang="cs-CZ" sz="3600" dirty="0">
                <a:solidFill>
                  <a:srgbClr val="FF0000"/>
                </a:solidFill>
              </a:rPr>
              <a:t>granáty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5050" r="15784" b="-5050"/>
          <a:stretch/>
        </p:blipFill>
        <p:spPr>
          <a:xfrm>
            <a:off x="9723256" y="244316"/>
            <a:ext cx="2205973" cy="23337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92460" y="3944464"/>
            <a:ext cx="3074100" cy="229202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2" y="4463948"/>
            <a:ext cx="2571758" cy="23403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41" y="2734466"/>
            <a:ext cx="1833452" cy="19442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80" y="2530460"/>
            <a:ext cx="2501124" cy="23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4138" y="613199"/>
            <a:ext cx="2713362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A</a:t>
            </a:r>
            <a:r>
              <a:rPr lang="cs-CZ" sz="1500" b="1" baseline="-25000" dirty="0"/>
              <a:t>3</a:t>
            </a:r>
            <a:r>
              <a:rPr lang="cs-CZ" sz="1500" b="1" dirty="0"/>
              <a:t>B</a:t>
            </a:r>
            <a:r>
              <a:rPr lang="cs-CZ" sz="1500" b="1" baseline="-25000" dirty="0"/>
              <a:t>2</a:t>
            </a:r>
            <a:r>
              <a:rPr lang="cs-CZ" sz="1500" b="1" dirty="0"/>
              <a:t>(SiO</a:t>
            </a:r>
            <a:r>
              <a:rPr lang="cs-CZ" sz="1500" b="1" baseline="-25000" dirty="0"/>
              <a:t>4</a:t>
            </a:r>
            <a:r>
              <a:rPr lang="cs-CZ" sz="1500" b="1" dirty="0"/>
              <a:t>)</a:t>
            </a:r>
            <a:r>
              <a:rPr lang="cs-CZ" sz="1500" b="1" baseline="-25000" dirty="0"/>
              <a:t>3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Uvarovit:	 A = Ca	B = </a:t>
            </a:r>
            <a:r>
              <a:rPr lang="cs-CZ" sz="1500" b="1" dirty="0" err="1">
                <a:solidFill>
                  <a:srgbClr val="FF0000"/>
                </a:solidFill>
              </a:rPr>
              <a:t>Cr</a:t>
            </a:r>
            <a:endParaRPr lang="cs-CZ" sz="1500" b="1" dirty="0">
              <a:solidFill>
                <a:srgbClr val="FF0000"/>
              </a:solidFill>
            </a:endParaRPr>
          </a:p>
          <a:p>
            <a:r>
              <a:rPr lang="cs-CZ" sz="1500" b="1" dirty="0" err="1">
                <a:solidFill>
                  <a:srgbClr val="FF0000"/>
                </a:solidFill>
              </a:rPr>
              <a:t>Grossular</a:t>
            </a:r>
            <a:r>
              <a:rPr lang="cs-CZ" sz="1500" b="1" dirty="0">
                <a:solidFill>
                  <a:srgbClr val="FF0000"/>
                </a:solidFill>
              </a:rPr>
              <a:t>:	 A = Ca	B = Al</a:t>
            </a:r>
          </a:p>
          <a:p>
            <a:r>
              <a:rPr lang="cs-CZ" sz="1500" b="1" dirty="0">
                <a:solidFill>
                  <a:srgbClr val="FF0000"/>
                </a:solidFill>
              </a:rPr>
              <a:t>Andradit:	 A = Ca	B = </a:t>
            </a:r>
            <a:r>
              <a:rPr lang="cs-CZ" sz="1500" b="1" dirty="0" err="1">
                <a:solidFill>
                  <a:srgbClr val="FF0000"/>
                </a:solidFill>
              </a:rPr>
              <a:t>Fe</a:t>
            </a:r>
            <a:r>
              <a:rPr lang="cs-CZ" sz="1500" b="1" dirty="0">
                <a:solidFill>
                  <a:srgbClr val="FF0000"/>
                </a:solidFill>
              </a:rPr>
              <a:t> </a:t>
            </a:r>
            <a:r>
              <a:rPr lang="cs-CZ" sz="1500" b="1" baseline="30000" dirty="0">
                <a:solidFill>
                  <a:srgbClr val="FF0000"/>
                </a:solidFill>
              </a:rPr>
              <a:t>3+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>
                <a:solidFill>
                  <a:srgbClr val="FF0000"/>
                </a:solidFill>
              </a:rPr>
              <a:t>Uvarovit</a:t>
            </a:r>
            <a:r>
              <a:rPr lang="cs-CZ" sz="1500" dirty="0"/>
              <a:t> v metamorfovaných h. – </a:t>
            </a:r>
            <a:r>
              <a:rPr lang="cs-CZ" sz="1500" dirty="0" err="1"/>
              <a:t>ultrabazika</a:t>
            </a:r>
            <a:r>
              <a:rPr lang="cs-CZ" sz="1500" dirty="0"/>
              <a:t> (zrna, agregáty na trhlinách. Vzácně </a:t>
            </a:r>
            <a:r>
              <a:rPr lang="cs-CZ" sz="1500" dirty="0" err="1"/>
              <a:t>likvační</a:t>
            </a:r>
            <a:r>
              <a:rPr lang="cs-CZ" sz="1500" dirty="0"/>
              <a:t> rudy. Krystaly a zrna od mm do 1 cm. Barva jedovatě zelená až hnědá.</a:t>
            </a:r>
          </a:p>
          <a:p>
            <a:endParaRPr lang="cs-CZ" sz="1500" dirty="0"/>
          </a:p>
          <a:p>
            <a:r>
              <a:rPr lang="cs-CZ" sz="1500" dirty="0" err="1">
                <a:solidFill>
                  <a:srgbClr val="FF0000"/>
                </a:solidFill>
              </a:rPr>
              <a:t>Grossular</a:t>
            </a:r>
            <a:r>
              <a:rPr lang="cs-CZ" sz="1500" dirty="0"/>
              <a:t> v metamorfovaných h. – </a:t>
            </a:r>
            <a:r>
              <a:rPr lang="cs-CZ" sz="1500" dirty="0" err="1"/>
              <a:t>skarny</a:t>
            </a:r>
            <a:r>
              <a:rPr lang="cs-CZ" sz="1500" dirty="0"/>
              <a:t> a </a:t>
            </a:r>
            <a:r>
              <a:rPr lang="cs-CZ" sz="1500" dirty="0" err="1"/>
              <a:t>erlany</a:t>
            </a:r>
            <a:r>
              <a:rPr lang="cs-CZ" sz="1500" dirty="0"/>
              <a:t> (zde často zvýšený obsah </a:t>
            </a:r>
            <a:r>
              <a:rPr lang="cs-CZ" sz="1500" dirty="0" err="1"/>
              <a:t>Fe</a:t>
            </a:r>
            <a:r>
              <a:rPr lang="cs-CZ" sz="1500" dirty="0"/>
              <a:t> – almandin i andradit), mramory, kontaktní rohovce se </a:t>
            </a:r>
            <a:r>
              <a:rPr lang="cs-CZ" sz="1500" dirty="0" err="1"/>
              <a:t>zvýš</a:t>
            </a:r>
            <a:r>
              <a:rPr lang="cs-CZ" sz="1500" dirty="0"/>
              <a:t>. obsahem Ca. Běžné jsou </a:t>
            </a:r>
            <a:r>
              <a:rPr lang="cs-CZ" sz="1500" dirty="0" err="1"/>
              <a:t>hydrogrossulary</a:t>
            </a:r>
            <a:r>
              <a:rPr lang="cs-CZ" sz="1500" dirty="0"/>
              <a:t>. Velikost i přes 10 cm. Barva bílá zelená, hnědozelená, hnědá.</a:t>
            </a:r>
          </a:p>
          <a:p>
            <a:endParaRPr lang="cs-CZ" sz="1500" dirty="0"/>
          </a:p>
          <a:p>
            <a:r>
              <a:rPr lang="cs-CZ" sz="1500" dirty="0">
                <a:solidFill>
                  <a:srgbClr val="FF0000"/>
                </a:solidFill>
              </a:rPr>
              <a:t>Andradit </a:t>
            </a:r>
            <a:r>
              <a:rPr lang="cs-CZ" sz="1500" dirty="0"/>
              <a:t>v metamorfovaných h. – </a:t>
            </a:r>
            <a:r>
              <a:rPr lang="cs-CZ" sz="1500" dirty="0" err="1"/>
              <a:t>skarny</a:t>
            </a:r>
            <a:r>
              <a:rPr lang="cs-CZ" sz="1500" dirty="0"/>
              <a:t>, někdy </a:t>
            </a:r>
            <a:r>
              <a:rPr lang="cs-CZ" sz="1500" dirty="0" err="1"/>
              <a:t>zvýš</a:t>
            </a:r>
            <a:r>
              <a:rPr lang="cs-CZ" sz="1500" dirty="0"/>
              <a:t>. obsah Mn. Krystaly a zrna od mm do 10 i více cm. Barva tmavě červenohnědá až černá, méně zelená.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485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- </a:t>
            </a:r>
            <a:r>
              <a:rPr lang="cs-CZ" sz="3600" dirty="0">
                <a:solidFill>
                  <a:srgbClr val="FF0000"/>
                </a:solidFill>
              </a:rPr>
              <a:t>granáty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67" y="2959164"/>
            <a:ext cx="2400300" cy="18032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0" y="2959164"/>
            <a:ext cx="2857500" cy="213496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82" y="597009"/>
            <a:ext cx="3463290" cy="230024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4" y="268841"/>
            <a:ext cx="3701415" cy="27795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589" y="2376351"/>
            <a:ext cx="2358846" cy="217986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10" y="4467006"/>
            <a:ext cx="2944179" cy="226563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37" y="5094125"/>
            <a:ext cx="2462255" cy="163851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23" y="4633045"/>
            <a:ext cx="2540864" cy="20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8417" y="544619"/>
            <a:ext cx="495970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(</a:t>
            </a:r>
            <a:r>
              <a:rPr lang="cs-CZ" sz="1500" b="1" dirty="0" err="1"/>
              <a:t>MgFe</a:t>
            </a:r>
            <a:r>
              <a:rPr lang="cs-CZ" sz="1500" b="1" dirty="0"/>
              <a:t>)</a:t>
            </a:r>
            <a:r>
              <a:rPr lang="cs-CZ" sz="1500" b="1" baseline="-25000" dirty="0"/>
              <a:t>2</a:t>
            </a:r>
            <a:r>
              <a:rPr lang="cs-CZ" sz="1500" b="1" dirty="0"/>
              <a:t>SiO</a:t>
            </a:r>
            <a:r>
              <a:rPr lang="cs-CZ" sz="1500" b="1" baseline="-25000" dirty="0"/>
              <a:t>4</a:t>
            </a:r>
          </a:p>
          <a:p>
            <a:r>
              <a:rPr lang="cs-CZ" sz="1500" b="1" dirty="0" err="1">
                <a:solidFill>
                  <a:srgbClr val="FF0000"/>
                </a:solidFill>
              </a:rPr>
              <a:t>Forsterit</a:t>
            </a:r>
            <a:r>
              <a:rPr lang="cs-CZ" sz="1500" b="1" dirty="0">
                <a:solidFill>
                  <a:srgbClr val="FF0000"/>
                </a:solidFill>
              </a:rPr>
              <a:t>:	 </a:t>
            </a:r>
            <a:r>
              <a:rPr lang="cs-CZ" sz="1500" b="1" dirty="0"/>
              <a:t>Mg</a:t>
            </a:r>
            <a:r>
              <a:rPr lang="cs-CZ" sz="1500" b="1" baseline="-25000" dirty="0"/>
              <a:t>2</a:t>
            </a:r>
            <a:r>
              <a:rPr lang="cs-CZ" sz="1500" b="1" dirty="0"/>
              <a:t>SiO</a:t>
            </a:r>
            <a:r>
              <a:rPr lang="cs-CZ" sz="1500" b="1" baseline="-25000" dirty="0"/>
              <a:t>4</a:t>
            </a:r>
            <a:endParaRPr lang="cs-CZ" sz="1500" b="1" dirty="0">
              <a:solidFill>
                <a:srgbClr val="FF0000"/>
              </a:solidFill>
            </a:endParaRPr>
          </a:p>
          <a:p>
            <a:r>
              <a:rPr lang="cs-CZ" sz="1500" b="1" dirty="0" err="1">
                <a:solidFill>
                  <a:srgbClr val="FF0000"/>
                </a:solidFill>
              </a:rPr>
              <a:t>Fayalit</a:t>
            </a:r>
            <a:r>
              <a:rPr lang="cs-CZ" sz="1500" b="1" dirty="0">
                <a:solidFill>
                  <a:srgbClr val="FF0000"/>
                </a:solidFill>
              </a:rPr>
              <a:t>:	</a:t>
            </a:r>
            <a:r>
              <a:rPr lang="cs-CZ" sz="1500" b="1" dirty="0"/>
              <a:t> Fe</a:t>
            </a:r>
            <a:r>
              <a:rPr lang="cs-CZ" sz="1500" b="1" baseline="-25000" dirty="0"/>
              <a:t>2</a:t>
            </a:r>
            <a:r>
              <a:rPr lang="cs-CZ" sz="1500" b="1" dirty="0"/>
              <a:t>SiO</a:t>
            </a:r>
            <a:r>
              <a:rPr lang="cs-CZ" sz="1500" b="1" baseline="-25000" dirty="0"/>
              <a:t>4</a:t>
            </a:r>
          </a:p>
          <a:p>
            <a:endParaRPr lang="cs-CZ" sz="1500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3,2 (</a:t>
            </a:r>
            <a:r>
              <a:rPr lang="cs-CZ" sz="1500" dirty="0" err="1"/>
              <a:t>forsterit</a:t>
            </a:r>
            <a:r>
              <a:rPr lang="cs-CZ" sz="1500" dirty="0"/>
              <a:t>) až 4,4 (</a:t>
            </a:r>
            <a:r>
              <a:rPr lang="cs-CZ" sz="1500" dirty="0" err="1"/>
              <a:t>fayalit</a:t>
            </a:r>
            <a:r>
              <a:rPr lang="cs-CZ" sz="1500" dirty="0"/>
              <a:t>) g/cm</a:t>
            </a:r>
            <a:r>
              <a:rPr lang="cs-CZ" sz="1500" baseline="30000" dirty="0"/>
              <a:t>3  </a:t>
            </a:r>
          </a:p>
          <a:p>
            <a:r>
              <a:rPr lang="cs-CZ" sz="1500" i="1" dirty="0"/>
              <a:t>Barva</a:t>
            </a:r>
            <a:r>
              <a:rPr lang="cs-CZ" sz="1500" dirty="0"/>
              <a:t> – zelená v různých odstínech, hnědozelená, hnědá</a:t>
            </a:r>
          </a:p>
          <a:p>
            <a:r>
              <a:rPr lang="cs-CZ" sz="1500" i="1" dirty="0"/>
              <a:t>Štěpnost</a:t>
            </a:r>
            <a:r>
              <a:rPr lang="cs-CZ" sz="1500" dirty="0"/>
              <a:t> – nezřetelná, </a:t>
            </a:r>
            <a:r>
              <a:rPr lang="cs-CZ" sz="1500" i="1" dirty="0"/>
              <a:t>lesk</a:t>
            </a:r>
            <a:r>
              <a:rPr lang="cs-CZ" sz="1500" dirty="0"/>
              <a:t> matný až skelný, neprůhledný, průsvitný, průhledný. </a:t>
            </a:r>
            <a:r>
              <a:rPr lang="cs-CZ" sz="1500" i="1" dirty="0"/>
              <a:t>Tvrdost</a:t>
            </a:r>
            <a:r>
              <a:rPr lang="cs-CZ" sz="1500" dirty="0"/>
              <a:t> 6,5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15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Olivín krystaluje v rombické soustavě, oddělení dipyramidální, prostorová  grupa </a:t>
            </a:r>
            <a:r>
              <a:rPr lang="cs-CZ" sz="1500" dirty="0" err="1"/>
              <a:t>Pbnm</a:t>
            </a:r>
            <a:r>
              <a:rPr lang="cs-CZ" sz="1500" dirty="0"/>
              <a:t>. Běžně stopové množství Ni, vzácně </a:t>
            </a:r>
            <a:r>
              <a:rPr lang="cs-CZ" sz="1500" dirty="0" err="1"/>
              <a:t>Mn</a:t>
            </a:r>
            <a:r>
              <a:rPr lang="cs-CZ" sz="1500" dirty="0"/>
              <a:t> nebo Ca.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Olivín je charakteristický pro </a:t>
            </a:r>
            <a:r>
              <a:rPr lang="cs-CZ" sz="1500" dirty="0" err="1"/>
              <a:t>ultrabazika</a:t>
            </a:r>
            <a:r>
              <a:rPr lang="cs-CZ" sz="1500" dirty="0"/>
              <a:t> (plášťové </a:t>
            </a:r>
            <a:r>
              <a:rPr lang="cs-CZ" sz="1500" dirty="0" err="1"/>
              <a:t>lherzolity</a:t>
            </a:r>
            <a:r>
              <a:rPr lang="cs-CZ" sz="1500" dirty="0"/>
              <a:t>, peridotity), často více čí méně podléhá </a:t>
            </a:r>
            <a:r>
              <a:rPr lang="cs-CZ" sz="1500" dirty="0" err="1"/>
              <a:t>serpentinizaci</a:t>
            </a:r>
            <a:r>
              <a:rPr lang="cs-CZ" sz="1500" dirty="0"/>
              <a:t>. Vzácněji součást některých typů gaber a výlevných ekvivalentů. Velmi vzácně v granitech a pegmatitech (</a:t>
            </a:r>
            <a:r>
              <a:rPr lang="cs-CZ" sz="1500" dirty="0" err="1"/>
              <a:t>fayalit</a:t>
            </a:r>
            <a:r>
              <a:rPr lang="cs-CZ" sz="1500" dirty="0"/>
              <a:t>). V </a:t>
            </a:r>
            <a:r>
              <a:rPr lang="cs-CZ" sz="1500" dirty="0" err="1"/>
              <a:t>metamorfitech</a:t>
            </a:r>
            <a:r>
              <a:rPr lang="cs-CZ" sz="1500" dirty="0"/>
              <a:t> typický v eklogitech, některých mramorech, apod. Do sedimentů nepřechází. Tvoří zrna spolu s OPX, CPX a spinelidy (součást xenolitů </a:t>
            </a:r>
            <a:r>
              <a:rPr lang="cs-CZ" sz="1500" dirty="0" err="1"/>
              <a:t>lherzolitů</a:t>
            </a:r>
            <a:r>
              <a:rPr lang="cs-CZ" sz="1500" dirty="0"/>
              <a:t>, plášťových hornin), v eklogitech, vzácně </a:t>
            </a:r>
            <a:r>
              <a:rPr lang="cs-CZ" sz="1500" dirty="0" err="1"/>
              <a:t>porfyroblasty</a:t>
            </a:r>
            <a:r>
              <a:rPr lang="cs-CZ" sz="1500" dirty="0"/>
              <a:t> v mramorech, krystaly v pegmatitech, v dutinách </a:t>
            </a:r>
            <a:r>
              <a:rPr lang="cs-CZ" sz="1500" dirty="0" err="1"/>
              <a:t>automorfní</a:t>
            </a:r>
            <a:r>
              <a:rPr lang="cs-CZ" sz="1500" dirty="0"/>
              <a:t> krystaly – velmi vzácně. </a:t>
            </a:r>
          </a:p>
          <a:p>
            <a:r>
              <a:rPr lang="cs-CZ" sz="1500" dirty="0"/>
              <a:t>V </a:t>
            </a:r>
            <a:r>
              <a:rPr lang="cs-CZ" sz="1500" dirty="0" err="1"/>
              <a:t>pyrometamorfitech</a:t>
            </a:r>
            <a:r>
              <a:rPr lang="cs-CZ" sz="1500" dirty="0"/>
              <a:t> se vyskytuje vzácně </a:t>
            </a:r>
            <a:r>
              <a:rPr lang="cs-CZ" sz="1500" dirty="0" err="1"/>
              <a:t>fayalit</a:t>
            </a:r>
            <a:r>
              <a:rPr lang="cs-CZ" sz="1500" dirty="0"/>
              <a:t>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485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- </a:t>
            </a:r>
            <a:r>
              <a:rPr lang="cs-CZ" sz="3600" dirty="0">
                <a:solidFill>
                  <a:srgbClr val="FF0000"/>
                </a:solidFill>
              </a:rPr>
              <a:t>olivín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70" y="190289"/>
            <a:ext cx="4035870" cy="306726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43" y="3563822"/>
            <a:ext cx="3057524" cy="297413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70" y="304589"/>
            <a:ext cx="2851784" cy="285178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1" t="2760" r="14101" b="-7324"/>
          <a:stretch/>
        </p:blipFill>
        <p:spPr>
          <a:xfrm>
            <a:off x="8532000" y="3635999"/>
            <a:ext cx="3543794" cy="30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8417" y="544619"/>
            <a:ext cx="3650623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/>
              <a:t>chemické složení ZrSiO</a:t>
            </a:r>
            <a:r>
              <a:rPr lang="cs-CZ" sz="1500" b="1" baseline="-25000" dirty="0"/>
              <a:t>4</a:t>
            </a:r>
          </a:p>
          <a:p>
            <a:endParaRPr lang="cs-CZ" sz="1500" dirty="0"/>
          </a:p>
          <a:p>
            <a:r>
              <a:rPr lang="cs-CZ" sz="1500" b="1" dirty="0"/>
              <a:t>Fyzikální vlastnosti</a:t>
            </a:r>
            <a:r>
              <a:rPr lang="cs-CZ" sz="1500" dirty="0"/>
              <a:t>:</a:t>
            </a:r>
          </a:p>
          <a:p>
            <a:r>
              <a:rPr lang="cs-CZ" sz="1500" i="1" dirty="0"/>
              <a:t>Hustota</a:t>
            </a:r>
            <a:r>
              <a:rPr lang="cs-CZ" sz="1500" dirty="0"/>
              <a:t> kolem  4,7 g/cm</a:t>
            </a:r>
            <a:r>
              <a:rPr lang="cs-CZ" sz="1500" baseline="30000" dirty="0"/>
              <a:t>3  </a:t>
            </a:r>
          </a:p>
          <a:p>
            <a:r>
              <a:rPr lang="cs-CZ" sz="1500" i="1" dirty="0"/>
              <a:t>Barva</a:t>
            </a:r>
            <a:r>
              <a:rPr lang="cs-CZ" sz="1500" dirty="0"/>
              <a:t> – bezbarvý, hnědý, červený, </a:t>
            </a:r>
          </a:p>
          <a:p>
            <a:r>
              <a:rPr lang="cs-CZ" sz="1500" dirty="0"/>
              <a:t>modravý, zelenavý, černý</a:t>
            </a:r>
          </a:p>
          <a:p>
            <a:r>
              <a:rPr lang="cs-CZ" sz="1500" i="1" dirty="0"/>
              <a:t>Štěpnost</a:t>
            </a:r>
            <a:r>
              <a:rPr lang="cs-CZ" sz="1500" dirty="0"/>
              <a:t> – nezřetelná, </a:t>
            </a:r>
            <a:r>
              <a:rPr lang="cs-CZ" sz="1500" i="1" dirty="0"/>
              <a:t>lesk</a:t>
            </a:r>
            <a:r>
              <a:rPr lang="cs-CZ" sz="1500" dirty="0"/>
              <a:t> skelný až diamantový, neprůhledný, průsvitný, průhledný. </a:t>
            </a:r>
            <a:r>
              <a:rPr lang="cs-CZ" sz="1500" i="1" dirty="0"/>
              <a:t>Tvrdost</a:t>
            </a:r>
            <a:r>
              <a:rPr lang="cs-CZ" sz="1500" dirty="0"/>
              <a:t> 7,5 dle </a:t>
            </a:r>
            <a:r>
              <a:rPr lang="cs-CZ" sz="1500" dirty="0" err="1"/>
              <a:t>Mohsovy</a:t>
            </a:r>
            <a:r>
              <a:rPr lang="cs-CZ" sz="1500" dirty="0"/>
              <a:t> stupnice, nemagnetický, </a:t>
            </a:r>
            <a:r>
              <a:rPr lang="cs-CZ" sz="1500" i="1" dirty="0"/>
              <a:t>vryp </a:t>
            </a:r>
            <a:r>
              <a:rPr lang="cs-CZ" sz="1500" dirty="0"/>
              <a:t>bílý. </a:t>
            </a:r>
          </a:p>
          <a:p>
            <a:endParaRPr lang="cs-CZ" sz="1500" dirty="0"/>
          </a:p>
          <a:p>
            <a:r>
              <a:rPr lang="cs-CZ" sz="1500" b="1" dirty="0" err="1"/>
              <a:t>Krystalochemie</a:t>
            </a:r>
            <a:r>
              <a:rPr lang="cs-CZ" sz="1500" b="1" dirty="0"/>
              <a:t>:</a:t>
            </a:r>
          </a:p>
          <a:p>
            <a:r>
              <a:rPr lang="cs-CZ" sz="1500" dirty="0"/>
              <a:t>Zirkon krystaluje v tetragonální soustavě, oddělení </a:t>
            </a:r>
            <a:r>
              <a:rPr lang="cs-CZ" sz="1500" dirty="0" err="1"/>
              <a:t>ditetragonálně</a:t>
            </a:r>
            <a:r>
              <a:rPr lang="cs-CZ" sz="1500" dirty="0"/>
              <a:t> dipyramidální, prostorová  grupa </a:t>
            </a:r>
            <a:r>
              <a:rPr lang="cs-CZ" sz="1600" dirty="0"/>
              <a:t>I 4</a:t>
            </a:r>
            <a:r>
              <a:rPr lang="cs-CZ" sz="1600" baseline="-25000" dirty="0"/>
              <a:t>1</a:t>
            </a:r>
            <a:r>
              <a:rPr lang="cs-CZ" sz="1600" dirty="0"/>
              <a:t>/</a:t>
            </a:r>
            <a:r>
              <a:rPr lang="cs-CZ" sz="1600" dirty="0" err="1"/>
              <a:t>amd</a:t>
            </a:r>
            <a:r>
              <a:rPr lang="cs-CZ" sz="1500" dirty="0"/>
              <a:t>. Běžně zvýšený obsah HfO</a:t>
            </a:r>
            <a:r>
              <a:rPr lang="cs-CZ" sz="1500" baseline="-25000" dirty="0"/>
              <a:t>2</a:t>
            </a:r>
            <a:r>
              <a:rPr lang="cs-CZ" sz="1500" dirty="0"/>
              <a:t> (0,X-X0 hm. %), někdy i </a:t>
            </a:r>
            <a:r>
              <a:rPr lang="cs-CZ" sz="1500" dirty="0" err="1"/>
              <a:t>Th</a:t>
            </a:r>
            <a:r>
              <a:rPr lang="cs-CZ" sz="1500" dirty="0"/>
              <a:t> a U.</a:t>
            </a:r>
          </a:p>
          <a:p>
            <a:endParaRPr lang="cs-CZ" sz="1500" dirty="0"/>
          </a:p>
          <a:p>
            <a:r>
              <a:rPr lang="cs-CZ" sz="1500" b="1" dirty="0"/>
              <a:t>Vzhled v přírodě:</a:t>
            </a:r>
          </a:p>
          <a:p>
            <a:r>
              <a:rPr lang="cs-CZ" sz="1500" dirty="0"/>
              <a:t>Zirkon je velmi běžnou </a:t>
            </a:r>
            <a:r>
              <a:rPr lang="cs-CZ" sz="1500" dirty="0" err="1"/>
              <a:t>akcesorií</a:t>
            </a:r>
            <a:r>
              <a:rPr lang="cs-CZ" sz="1500" dirty="0"/>
              <a:t> téměř ve všech typech hornin, vyjma </a:t>
            </a:r>
            <a:r>
              <a:rPr lang="cs-CZ" sz="1500" dirty="0" err="1"/>
              <a:t>ultrabazik</a:t>
            </a:r>
            <a:r>
              <a:rPr lang="cs-CZ" sz="1500" dirty="0"/>
              <a:t>, většinou mikroskopický. Makroskopický zejména v pegmatitech, některých </a:t>
            </a:r>
            <a:r>
              <a:rPr lang="cs-CZ" sz="1500" dirty="0" err="1"/>
              <a:t>metamorfitech</a:t>
            </a:r>
            <a:r>
              <a:rPr lang="cs-CZ" sz="1500" dirty="0"/>
              <a:t> (</a:t>
            </a:r>
            <a:r>
              <a:rPr lang="cs-CZ" sz="1500" dirty="0" err="1"/>
              <a:t>metapelity</a:t>
            </a:r>
            <a:r>
              <a:rPr lang="cs-CZ" sz="1500" dirty="0"/>
              <a:t>) a mramorech. Běžný v klastických sedimentech. Tvoří zrna, ale běžně </a:t>
            </a:r>
            <a:r>
              <a:rPr lang="cs-CZ" sz="1500" dirty="0" err="1"/>
              <a:t>automorfní</a:t>
            </a:r>
            <a:r>
              <a:rPr lang="cs-CZ" sz="1500" dirty="0"/>
              <a:t> krystaly nízce až dlouze sloupcovité s vývojem prizmat a dipyramid. </a:t>
            </a:r>
          </a:p>
          <a:p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4442" y="12588"/>
            <a:ext cx="485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8a. </a:t>
            </a:r>
            <a:r>
              <a:rPr lang="cs-CZ" sz="3600" dirty="0" err="1"/>
              <a:t>Nesosilikáty</a:t>
            </a:r>
            <a:r>
              <a:rPr lang="cs-CZ" sz="3600" dirty="0"/>
              <a:t> - </a:t>
            </a:r>
            <a:r>
              <a:rPr lang="cs-CZ" sz="3600" dirty="0">
                <a:solidFill>
                  <a:srgbClr val="FF0000"/>
                </a:solidFill>
              </a:rPr>
              <a:t>zirkon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04" y="133139"/>
            <a:ext cx="3454705" cy="31797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02" y="133139"/>
            <a:ext cx="3187358" cy="318735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10" y="3493285"/>
            <a:ext cx="4446270" cy="313854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3448059"/>
            <a:ext cx="3187358" cy="31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4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1701</Words>
  <Application>Microsoft Office PowerPoint</Application>
  <PresentationFormat>Širokoúhlá obrazovka</PresentationFormat>
  <Paragraphs>194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126</cp:revision>
  <dcterms:created xsi:type="dcterms:W3CDTF">2017-10-03T08:10:02Z</dcterms:created>
  <dcterms:modified xsi:type="dcterms:W3CDTF">2017-10-25T06:01:49Z</dcterms:modified>
</cp:coreProperties>
</file>