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4" r:id="rId4"/>
    <p:sldId id="286" r:id="rId5"/>
    <p:sldId id="289" r:id="rId6"/>
    <p:sldId id="290" r:id="rId7"/>
    <p:sldId id="291" r:id="rId8"/>
    <p:sldId id="303" r:id="rId9"/>
    <p:sldId id="304" r:id="rId10"/>
    <p:sldId id="305" r:id="rId11"/>
    <p:sldId id="306" r:id="rId12"/>
    <p:sldId id="293" r:id="rId13"/>
    <p:sldId id="295" r:id="rId14"/>
    <p:sldId id="294" r:id="rId15"/>
    <p:sldId id="297" r:id="rId16"/>
    <p:sldId id="296" r:id="rId17"/>
    <p:sldId id="298" r:id="rId18"/>
    <p:sldId id="299" r:id="rId19"/>
    <p:sldId id="300" r:id="rId20"/>
    <p:sldId id="307" r:id="rId21"/>
    <p:sldId id="302" r:id="rId22"/>
    <p:sldId id="308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55" d="100"/>
          <a:sy n="55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39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90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79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76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58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46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12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7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21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72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04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66BD3-1D2B-4255-A254-41485F29651C}" type="datetimeFigureOut">
              <a:rPr lang="cs-CZ" smtClean="0"/>
              <a:t>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49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3497" y="986828"/>
            <a:ext cx="11938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Vyučující: doc. Zdeněk Losos, doc. Jindřich </a:t>
            </a:r>
            <a:r>
              <a:rPr lang="cs-CZ" dirty="0" err="1"/>
              <a:t>Štelcl</a:t>
            </a:r>
            <a:endParaRPr lang="cs-CZ" dirty="0"/>
          </a:p>
          <a:p>
            <a:endParaRPr lang="cs-CZ" dirty="0"/>
          </a:p>
          <a:p>
            <a:r>
              <a:rPr lang="cs-CZ" i="1" dirty="0" err="1"/>
              <a:t>Rozsaha</a:t>
            </a:r>
            <a:r>
              <a:rPr lang="cs-CZ" i="1" dirty="0"/>
              <a:t> forma výuky: podzimní semestr: 2 hodiny týdně, praktická cvičení </a:t>
            </a:r>
          </a:p>
          <a:p>
            <a:endParaRPr lang="cs-CZ" i="1" dirty="0"/>
          </a:p>
          <a:p>
            <a:r>
              <a:rPr lang="cs-CZ" dirty="0"/>
              <a:t>Určeno: bakalářský program geologie</a:t>
            </a:r>
          </a:p>
          <a:p>
            <a:endParaRPr lang="cs-CZ" dirty="0"/>
          </a:p>
          <a:p>
            <a:r>
              <a:rPr lang="cs-CZ" dirty="0"/>
              <a:t>Předpoklad: řádné ukončení předmětů Mineralogie a Petrologie</a:t>
            </a:r>
          </a:p>
          <a:p>
            <a:endParaRPr lang="cs-CZ" dirty="0"/>
          </a:p>
          <a:p>
            <a:r>
              <a:rPr lang="cs-CZ" dirty="0"/>
              <a:t>Ukončení předmětu: </a:t>
            </a:r>
            <a:r>
              <a:rPr lang="cs-CZ" dirty="0">
                <a:solidFill>
                  <a:srgbClr val="FF0000"/>
                </a:solidFill>
              </a:rPr>
              <a:t>klasifikovaný zápočet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b="1" dirty="0"/>
              <a:t>Forma ukončení</a:t>
            </a:r>
            <a:r>
              <a:rPr lang="cs-CZ" dirty="0"/>
              <a:t>: praktické poznávání vzorků minerálů a hornin a prokázání teoretických znalostí ústní formou</a:t>
            </a:r>
          </a:p>
          <a:p>
            <a:r>
              <a:rPr lang="cs-CZ" dirty="0"/>
              <a:t>Podmínky připuštění ke klasifikovanému zápočtu: 100% účast na cvičeních (absence nutno nahradit po domluvě s vyučujícím)</a:t>
            </a:r>
          </a:p>
          <a:p>
            <a:endParaRPr lang="cs-CZ" dirty="0"/>
          </a:p>
          <a:p>
            <a:r>
              <a:rPr lang="cs-CZ" b="1" dirty="0"/>
              <a:t>Klasifikovaný zápočet</a:t>
            </a:r>
            <a:r>
              <a:rPr lang="cs-CZ" dirty="0"/>
              <a:t>: Poznávání 5 vzorků minerálů a 5 vzorků hornin (minerály a horniny vyznačené v sylabu tučně je u zápočtu nutné bezpodmínečně poznat). Znalost odpovídajících teoretických základů z předmětů Mineralogie a Petrologie se ověřuje ústní formou. Neznalost elementárních teoretických poznatků může být důvodem pro neudělení zápočtu!!!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2384" y="190123"/>
            <a:ext cx="1070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G3121,G3121k - Poznávání minerálů a hornin</a:t>
            </a:r>
          </a:p>
        </p:txBody>
      </p:sp>
    </p:spTree>
    <p:extLst>
      <p:ext uri="{BB962C8B-B14F-4D97-AF65-F5344CB8AC3E}">
        <p14:creationId xmlns:p14="http://schemas.microsoft.com/office/powerpoint/2010/main" val="38864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8d. </a:t>
            </a:r>
            <a:r>
              <a:rPr lang="cs-CZ" sz="3600" dirty="0" err="1"/>
              <a:t>Inosilkáty</a:t>
            </a:r>
            <a:r>
              <a:rPr lang="cs-CZ" sz="3600" dirty="0"/>
              <a:t> – </a:t>
            </a:r>
            <a:r>
              <a:rPr lang="cs-CZ" sz="3600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amfibolu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3" y="657590"/>
            <a:ext cx="3828975" cy="29355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76493" y="657590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hornblend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3" y="3730204"/>
            <a:ext cx="4070496" cy="271074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76493" y="3730203"/>
            <a:ext cx="97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Aktinolit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79" y="153955"/>
            <a:ext cx="3987282" cy="2990462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0964051" y="2775085"/>
            <a:ext cx="1256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holmquistit</a:t>
            </a:r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66" y="657589"/>
            <a:ext cx="3732245" cy="2698103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4207593" y="65759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Antofylit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64" y="3593138"/>
            <a:ext cx="3794097" cy="2847805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10964051" y="6071611"/>
            <a:ext cx="10957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/>
              <a:t>glaukofán</a:t>
            </a:r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72" y="3667321"/>
            <a:ext cx="3782008" cy="2836506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7217594" y="613449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Grunerit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81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8" y="544619"/>
            <a:ext cx="5969746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     </a:t>
            </a:r>
            <a:r>
              <a:rPr lang="cs-CZ" sz="1400" b="1" dirty="0"/>
              <a:t>CaSiO</a:t>
            </a:r>
            <a:r>
              <a:rPr lang="cs-CZ" sz="1400" b="1" baseline="-25000" dirty="0"/>
              <a:t>3</a:t>
            </a:r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3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bezbarvý, bílý, namodralý, narůžovělý, </a:t>
            </a:r>
            <a:r>
              <a:rPr lang="cs-CZ" sz="1400" i="1" dirty="0"/>
              <a:t>Štěpnost</a:t>
            </a:r>
            <a:r>
              <a:rPr lang="cs-CZ" sz="1400" dirty="0"/>
              <a:t> – dokonalá dle báze, </a:t>
            </a:r>
            <a:r>
              <a:rPr lang="cs-CZ" sz="1400" i="1" dirty="0"/>
              <a:t>lesk</a:t>
            </a:r>
            <a:r>
              <a:rPr lang="cs-CZ" sz="1400" dirty="0"/>
              <a:t> matný až skelný, hedvábný až perleťový, neprůhledný, průsvitný,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4,5-5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bílý.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Wollastonit krystaluje v monoklinické s., další </a:t>
            </a:r>
            <a:r>
              <a:rPr lang="cs-CZ" sz="1400" dirty="0" err="1"/>
              <a:t>polymorfy</a:t>
            </a:r>
            <a:r>
              <a:rPr lang="cs-CZ" sz="1400" dirty="0"/>
              <a:t> jsou triklinické, obvykle čistý.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Jde o minerál kontaktních asociací (mramory-</a:t>
            </a:r>
            <a:r>
              <a:rPr lang="cs-CZ" sz="1400" dirty="0" err="1"/>
              <a:t>magmatity</a:t>
            </a:r>
            <a:r>
              <a:rPr lang="cs-CZ" sz="1400" dirty="0"/>
              <a:t>), kde je v asociaci s dalším Ca-alumosilikáty (epidot, </a:t>
            </a:r>
            <a:r>
              <a:rPr lang="cs-CZ" sz="1400" dirty="0" err="1"/>
              <a:t>grossular</a:t>
            </a:r>
            <a:r>
              <a:rPr lang="cs-CZ" sz="1400" dirty="0"/>
              <a:t>, vesuvian) a kalcitem. Vzácně tvoří sloupcovité a tabulkovité krystaly, obvykle vláknitý až tence sloupcovitý.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838" y="0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8d. </a:t>
            </a:r>
            <a:r>
              <a:rPr lang="cs-CZ" sz="3600" dirty="0" err="1"/>
              <a:t>Inosilkáty</a:t>
            </a:r>
            <a:r>
              <a:rPr lang="cs-CZ" sz="3600" dirty="0"/>
              <a:t> –    </a:t>
            </a:r>
            <a:r>
              <a:rPr lang="cs-CZ" sz="3600" dirty="0">
                <a:solidFill>
                  <a:srgbClr val="FF0000"/>
                </a:solidFill>
              </a:rPr>
              <a:t>wollastonit	     </a:t>
            </a:r>
            <a:r>
              <a:rPr lang="cs-CZ" sz="3600" dirty="0" err="1">
                <a:solidFill>
                  <a:srgbClr val="FF0000"/>
                </a:solidFill>
              </a:rPr>
              <a:t>prehnit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02220" y="614138"/>
            <a:ext cx="5990253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     </a:t>
            </a:r>
            <a:r>
              <a:rPr lang="cs-CZ" sz="1400" b="1" dirty="0"/>
              <a:t>Ca</a:t>
            </a:r>
            <a:r>
              <a:rPr lang="cs-CZ" sz="1400" b="1" baseline="-25000" dirty="0"/>
              <a:t>2</a:t>
            </a:r>
            <a:r>
              <a:rPr lang="cs-CZ" sz="1400" b="1" dirty="0"/>
              <a:t>Al</a:t>
            </a:r>
            <a:r>
              <a:rPr lang="cs-CZ" sz="1400" b="1" baseline="-25000" dirty="0"/>
              <a:t>2</a:t>
            </a:r>
            <a:r>
              <a:rPr lang="cs-CZ" sz="1400" b="1" dirty="0"/>
              <a:t>Si</a:t>
            </a:r>
            <a:r>
              <a:rPr lang="cs-CZ" sz="1400" b="1" baseline="-25000" dirty="0"/>
              <a:t>3</a:t>
            </a:r>
            <a:r>
              <a:rPr lang="cs-CZ" sz="1400" b="1" dirty="0"/>
              <a:t>O</a:t>
            </a:r>
            <a:r>
              <a:rPr lang="cs-CZ" sz="1400" b="1" baseline="-25000" dirty="0"/>
              <a:t>10</a:t>
            </a:r>
            <a:r>
              <a:rPr lang="cs-CZ" sz="1400" b="1" dirty="0"/>
              <a:t>(OH)</a:t>
            </a:r>
            <a:r>
              <a:rPr lang="cs-CZ" sz="1400" b="1" baseline="-25000" dirty="0"/>
              <a:t>2</a:t>
            </a:r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2,9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bezbarvý, bílý, zelený, narůžovělý, nažloutlý, </a:t>
            </a:r>
            <a:r>
              <a:rPr lang="cs-CZ" sz="1400" i="1" dirty="0"/>
              <a:t>Štěpnost</a:t>
            </a:r>
            <a:r>
              <a:rPr lang="cs-CZ" sz="1400" dirty="0"/>
              <a:t> – nevýrazná dle báze, </a:t>
            </a:r>
            <a:r>
              <a:rPr lang="cs-CZ" sz="1400" i="1" dirty="0"/>
              <a:t>lesk</a:t>
            </a:r>
            <a:r>
              <a:rPr lang="cs-CZ" sz="1400" dirty="0"/>
              <a:t> matný až skelný, neprůhledný, průsvitný až průhledný,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6-6,5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bílý.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 err="1"/>
              <a:t>Prehnit</a:t>
            </a:r>
            <a:r>
              <a:rPr lang="cs-CZ" sz="1400" dirty="0"/>
              <a:t> krystaluje v rombické s., mívá příměs Fe a Mg.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 err="1"/>
              <a:t>Prehnit</a:t>
            </a:r>
            <a:r>
              <a:rPr lang="cs-CZ" sz="1400" dirty="0"/>
              <a:t> je typickým minerálem sekundárních mineralizací spojených s hydrotermálními procesy (zatlačování primárních minerálů za přínosu Ca a vody), charakteristický je pro alpské žíly spolu s dalšími Ca-alumosilikáty (epidot, </a:t>
            </a:r>
            <a:r>
              <a:rPr lang="cs-CZ" sz="1400" dirty="0" err="1"/>
              <a:t>clinozoisit</a:t>
            </a:r>
            <a:r>
              <a:rPr lang="cs-CZ" sz="1400" dirty="0"/>
              <a:t>, </a:t>
            </a:r>
            <a:r>
              <a:rPr lang="cs-CZ" sz="1400" dirty="0" err="1"/>
              <a:t>axinit</a:t>
            </a:r>
            <a:r>
              <a:rPr lang="cs-CZ" sz="1400" dirty="0"/>
              <a:t>), popř. karbonáty a zeolity. Vzácně tvoří tabulkovité krystaly, obvykle celistvý, velmi často ledvinité agregáty s radiálně paprsčitou stavbou.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32" y="3976982"/>
            <a:ext cx="3557709" cy="26682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65" y="3953514"/>
            <a:ext cx="1862316" cy="26917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84" y="4034150"/>
            <a:ext cx="3214298" cy="255394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698" y="4166435"/>
            <a:ext cx="2707138" cy="219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1512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8e. </a:t>
            </a:r>
            <a:r>
              <a:rPr lang="cs-CZ" sz="7200" dirty="0" err="1"/>
              <a:t>Fylosilikáty</a:t>
            </a:r>
            <a:endParaRPr lang="cs-CZ" sz="7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443687" y="151537"/>
            <a:ext cx="1813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http://www.pinterest.org</a:t>
            </a:r>
          </a:p>
        </p:txBody>
      </p:sp>
    </p:spTree>
    <p:extLst>
      <p:ext uri="{BB962C8B-B14F-4D97-AF65-F5344CB8AC3E}">
        <p14:creationId xmlns:p14="http://schemas.microsoft.com/office/powerpoint/2010/main" val="12722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169" y="619267"/>
            <a:ext cx="3422489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KAl</a:t>
            </a:r>
            <a:r>
              <a:rPr lang="cs-CZ" sz="1400" b="1" baseline="-25000" dirty="0"/>
              <a:t>2</a:t>
            </a:r>
            <a:r>
              <a:rPr lang="cs-CZ" sz="1400" b="1" dirty="0"/>
              <a:t>(Si</a:t>
            </a:r>
            <a:r>
              <a:rPr lang="cs-CZ" sz="1400" b="1" baseline="-25000" dirty="0"/>
              <a:t>3</a:t>
            </a:r>
            <a:r>
              <a:rPr lang="cs-CZ" sz="1400" b="1" dirty="0"/>
              <a:t>Al)O</a:t>
            </a:r>
            <a:r>
              <a:rPr lang="cs-CZ" sz="1400" b="1" baseline="-25000" dirty="0"/>
              <a:t>10</a:t>
            </a:r>
            <a:r>
              <a:rPr lang="cs-CZ" sz="1400" b="1" dirty="0"/>
              <a:t>(OH,F)</a:t>
            </a:r>
            <a:r>
              <a:rPr lang="cs-CZ" sz="1400" b="1" baseline="-25000" dirty="0"/>
              <a:t>2</a:t>
            </a:r>
            <a:endParaRPr lang="cs-CZ" sz="1400" b="1" dirty="0"/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2,8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bílý, šedavý, žlutavý, zelenavý, </a:t>
            </a:r>
            <a:r>
              <a:rPr lang="cs-CZ" sz="1400" i="1" dirty="0"/>
              <a:t>Štěpnost</a:t>
            </a:r>
            <a:r>
              <a:rPr lang="cs-CZ" sz="1400" dirty="0"/>
              <a:t> – </a:t>
            </a:r>
            <a:r>
              <a:rPr lang="cs-CZ" sz="1400" b="1" dirty="0"/>
              <a:t>dokonalá dle báze</a:t>
            </a:r>
            <a:r>
              <a:rPr lang="cs-CZ" sz="1400" dirty="0"/>
              <a:t>, </a:t>
            </a:r>
            <a:r>
              <a:rPr lang="cs-CZ" sz="1400" i="1" dirty="0"/>
              <a:t>lesk</a:t>
            </a:r>
            <a:r>
              <a:rPr lang="cs-CZ" sz="1400" dirty="0"/>
              <a:t> skelný, neprůhledný, průsvitný, průhledný, </a:t>
            </a:r>
            <a:r>
              <a:rPr lang="cs-CZ" sz="1400" i="1" dirty="0"/>
              <a:t>Tvrdost</a:t>
            </a:r>
            <a:r>
              <a:rPr lang="cs-CZ" sz="1400" dirty="0"/>
              <a:t> 2-2,5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Muskovit krystaluje v monoklinické s., často </a:t>
            </a:r>
            <a:r>
              <a:rPr lang="cs-CZ" sz="1400" dirty="0" err="1"/>
              <a:t>pseudohexagonální</a:t>
            </a:r>
            <a:r>
              <a:rPr lang="cs-CZ" sz="1400" dirty="0"/>
              <a:t>. Obvykle čistý, někdy s příměsí Fe, Mg (</a:t>
            </a:r>
            <a:r>
              <a:rPr lang="cs-CZ" sz="1400" dirty="0" err="1"/>
              <a:t>celadonitová</a:t>
            </a:r>
            <a:r>
              <a:rPr lang="cs-CZ" sz="1400" dirty="0"/>
              <a:t> složka), Na (</a:t>
            </a:r>
            <a:r>
              <a:rPr lang="cs-CZ" sz="1400" dirty="0" err="1"/>
              <a:t>paragonit</a:t>
            </a:r>
            <a:r>
              <a:rPr lang="cs-CZ" sz="1400" dirty="0"/>
              <a:t>. složka), </a:t>
            </a:r>
            <a:r>
              <a:rPr lang="cs-CZ" sz="1400" dirty="0" err="1"/>
              <a:t>Cr</a:t>
            </a:r>
            <a:r>
              <a:rPr lang="cs-CZ" sz="1400" dirty="0"/>
              <a:t> (</a:t>
            </a:r>
            <a:r>
              <a:rPr lang="cs-CZ" sz="1400" dirty="0" err="1"/>
              <a:t>odr</a:t>
            </a:r>
            <a:r>
              <a:rPr lang="cs-CZ" sz="1400" dirty="0"/>
              <a:t>. </a:t>
            </a:r>
            <a:r>
              <a:rPr lang="cs-CZ" sz="1400" dirty="0" err="1"/>
              <a:t>Fuchsit</a:t>
            </a:r>
            <a:r>
              <a:rPr lang="cs-CZ" sz="1400" dirty="0"/>
              <a:t>), B (</a:t>
            </a:r>
            <a:r>
              <a:rPr lang="cs-CZ" sz="1400" dirty="0" err="1"/>
              <a:t>boromuskovit</a:t>
            </a:r>
            <a:r>
              <a:rPr lang="cs-CZ" sz="1400" dirty="0"/>
              <a:t>) aj.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Muskovit je velmi rozšířený minerál, výskyt v některých typech granitů (S-typy), běžný v pegmatitech, </a:t>
            </a:r>
            <a:r>
              <a:rPr lang="cs-CZ" sz="1400" dirty="0" err="1"/>
              <a:t>metamorfogenní</a:t>
            </a:r>
            <a:r>
              <a:rPr lang="cs-CZ" sz="1400" dirty="0"/>
              <a:t> je v </a:t>
            </a:r>
            <a:r>
              <a:rPr lang="cs-CZ" sz="1400" dirty="0" err="1"/>
              <a:t>metapelitech</a:t>
            </a:r>
            <a:r>
              <a:rPr lang="cs-CZ" sz="1400" dirty="0"/>
              <a:t> (fylity, svory, některé ruly, sericitické břidlice, kvarcity apod.). Sekundárně zatlačuje plagioklasy (</a:t>
            </a:r>
            <a:r>
              <a:rPr lang="cs-CZ" sz="1400" dirty="0" err="1"/>
              <a:t>sericit</a:t>
            </a:r>
            <a:r>
              <a:rPr lang="cs-CZ" sz="1400" dirty="0"/>
              <a:t>), běžný v klastických sedimentech (i </a:t>
            </a:r>
            <a:r>
              <a:rPr lang="cs-CZ" sz="1400" dirty="0" err="1"/>
              <a:t>aleuritech</a:t>
            </a:r>
            <a:r>
              <a:rPr lang="cs-CZ" sz="1400" dirty="0"/>
              <a:t>, odolává zvětrávání). Tvoří drobně šupinkaté agregáty (</a:t>
            </a:r>
            <a:r>
              <a:rPr lang="cs-CZ" sz="1400" dirty="0" err="1"/>
              <a:t>sericit</a:t>
            </a:r>
            <a:r>
              <a:rPr lang="cs-CZ" sz="1400" dirty="0"/>
              <a:t>) i </a:t>
            </a:r>
            <a:r>
              <a:rPr lang="cs-CZ" sz="1400" dirty="0" err="1"/>
              <a:t>automorfně</a:t>
            </a:r>
            <a:r>
              <a:rPr lang="cs-CZ" sz="1400" dirty="0"/>
              <a:t> vyvinuté krystaly v pegmatitech. V </a:t>
            </a:r>
            <a:r>
              <a:rPr lang="cs-CZ" sz="1400" dirty="0" err="1"/>
              <a:t>metapelitech</a:t>
            </a:r>
            <a:r>
              <a:rPr lang="cs-CZ" sz="1400" dirty="0"/>
              <a:t> tence až tlustě tabulkovitý.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8e. </a:t>
            </a:r>
            <a:r>
              <a:rPr lang="cs-CZ" sz="3600" dirty="0" err="1"/>
              <a:t>Fylosilkáty</a:t>
            </a:r>
            <a:r>
              <a:rPr lang="cs-CZ" sz="3600" dirty="0"/>
              <a:t> – </a:t>
            </a:r>
            <a:r>
              <a:rPr lang="cs-CZ" sz="3600" b="1" dirty="0">
                <a:solidFill>
                  <a:srgbClr val="FF0000"/>
                </a:solidFill>
              </a:rPr>
              <a:t>muskovit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41" y="158426"/>
            <a:ext cx="3810000" cy="32194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46" y="619267"/>
            <a:ext cx="3067650" cy="35011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212" y="3601616"/>
            <a:ext cx="3609629" cy="30133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85" y="4208868"/>
            <a:ext cx="3730171" cy="24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8" y="544619"/>
            <a:ext cx="370240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</a:t>
            </a:r>
            <a:r>
              <a:rPr lang="cs-CZ" sz="1400" dirty="0"/>
              <a:t>K(Mg,Fe</a:t>
            </a:r>
            <a:r>
              <a:rPr lang="cs-CZ" sz="1400" baseline="30000" dirty="0"/>
              <a:t>2+</a:t>
            </a:r>
            <a:r>
              <a:rPr lang="cs-CZ" sz="1400" dirty="0"/>
              <a:t>,Al)</a:t>
            </a:r>
            <a:r>
              <a:rPr lang="cs-CZ" sz="1400" baseline="-25000" dirty="0"/>
              <a:t>3</a:t>
            </a:r>
            <a:r>
              <a:rPr lang="cs-CZ" sz="1400" dirty="0"/>
              <a:t>AlSi</a:t>
            </a:r>
            <a:r>
              <a:rPr lang="cs-CZ" sz="1400" baseline="-25000" dirty="0"/>
              <a:t>3</a:t>
            </a:r>
            <a:r>
              <a:rPr lang="cs-CZ" sz="1400" dirty="0"/>
              <a:t>O</a:t>
            </a:r>
            <a:r>
              <a:rPr lang="cs-CZ" sz="1400" baseline="-25000" dirty="0"/>
              <a:t>10</a:t>
            </a:r>
            <a:r>
              <a:rPr lang="cs-CZ" sz="1400" dirty="0"/>
              <a:t>(OH,F)</a:t>
            </a:r>
            <a:r>
              <a:rPr lang="cs-CZ" sz="1400" baseline="-25000" dirty="0"/>
              <a:t>2</a:t>
            </a:r>
            <a:r>
              <a:rPr lang="cs-CZ" sz="1400" dirty="0"/>
              <a:t> </a:t>
            </a:r>
            <a:endParaRPr lang="cs-CZ" sz="1400" b="1" dirty="0"/>
          </a:p>
          <a:p>
            <a:r>
              <a:rPr lang="cs-CZ" sz="1500" dirty="0"/>
              <a:t>4 hlavní koncové členy (viz diagram)</a:t>
            </a:r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2,7-3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hnědý, světle hnědý, červenohnědý, hnědozelený, bronzový, černý </a:t>
            </a:r>
            <a:r>
              <a:rPr lang="cs-CZ" sz="1400" i="1" dirty="0"/>
              <a:t>Štěpnost</a:t>
            </a:r>
            <a:r>
              <a:rPr lang="cs-CZ" sz="1400" dirty="0"/>
              <a:t> – dokonalá dle (001), </a:t>
            </a:r>
            <a:r>
              <a:rPr lang="cs-CZ" sz="1400" i="1" dirty="0"/>
              <a:t>lesk</a:t>
            </a:r>
            <a:r>
              <a:rPr lang="cs-CZ" sz="1400" dirty="0"/>
              <a:t> skelný až perleťový, neprůhledný, průsvitný, vzácně průhledný,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2-2,5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Minerály </a:t>
            </a:r>
            <a:r>
              <a:rPr lang="cs-CZ" sz="1400" dirty="0" err="1"/>
              <a:t>sk</a:t>
            </a:r>
            <a:r>
              <a:rPr lang="cs-CZ" sz="1400" dirty="0"/>
              <a:t>. biotitu krystalují v monoklinické s., odd. prismatické. Proměnlivé chemické složení odrážející podmínky a prostředí vzniku. Při </a:t>
            </a:r>
            <a:r>
              <a:rPr lang="cs-CZ" sz="1400" dirty="0" err="1"/>
              <a:t>chloritizaci</a:t>
            </a:r>
            <a:r>
              <a:rPr lang="cs-CZ" sz="1400" dirty="0"/>
              <a:t> ztrácí K, při </a:t>
            </a:r>
            <a:r>
              <a:rPr lang="cs-CZ" sz="1400" dirty="0" err="1"/>
              <a:t>baueritizaci</a:t>
            </a:r>
            <a:r>
              <a:rPr lang="cs-CZ" sz="1400" dirty="0"/>
              <a:t> Fe a Mg. 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Biotit je významným horninotvorným minerálem granitoidů (od kyselých po intermediální –granity, granodiority, diority a žilné a výlevné ekvivalenty – aplity, </a:t>
            </a:r>
            <a:r>
              <a:rPr lang="cs-CZ" sz="1400" dirty="0" err="1"/>
              <a:t>lamprofyry</a:t>
            </a:r>
            <a:r>
              <a:rPr lang="cs-CZ" sz="1400" dirty="0"/>
              <a:t>, pegmatity). Běžná součást </a:t>
            </a:r>
            <a:r>
              <a:rPr lang="cs-CZ" sz="1400" dirty="0" err="1"/>
              <a:t>metapelitů</a:t>
            </a:r>
            <a:r>
              <a:rPr lang="cs-CZ" sz="1400" dirty="0"/>
              <a:t> (fylit, svor, rula) a některých </a:t>
            </a:r>
            <a:r>
              <a:rPr lang="cs-CZ" sz="1400" dirty="0" err="1"/>
              <a:t>metabazitů</a:t>
            </a:r>
            <a:r>
              <a:rPr lang="cs-CZ" sz="1400" dirty="0"/>
              <a:t>, vzácněji v mramorech (flogopit). Tvoří tabulky, lupeny, </a:t>
            </a:r>
            <a:r>
              <a:rPr lang="cs-CZ" sz="1400" dirty="0" err="1"/>
              <a:t>lištovité</a:t>
            </a:r>
            <a:r>
              <a:rPr lang="cs-CZ" sz="1400" dirty="0"/>
              <a:t> krystaly, vzácněji </a:t>
            </a:r>
            <a:r>
              <a:rPr lang="cs-CZ" sz="1400" dirty="0" err="1"/>
              <a:t>sloupečkovité</a:t>
            </a:r>
            <a:r>
              <a:rPr lang="cs-CZ" sz="1400" dirty="0"/>
              <a:t> </a:t>
            </a:r>
            <a:r>
              <a:rPr lang="cs-CZ" sz="1400" dirty="0" err="1"/>
              <a:t>pseudohexagonální</a:t>
            </a:r>
            <a:r>
              <a:rPr lang="cs-CZ" sz="1400" dirty="0"/>
              <a:t> krystaly. Při </a:t>
            </a:r>
            <a:r>
              <a:rPr lang="cs-CZ" sz="1400" dirty="0" err="1"/>
              <a:t>chloritizaci</a:t>
            </a:r>
            <a:r>
              <a:rPr lang="cs-CZ" sz="1400" dirty="0"/>
              <a:t> přechází do </a:t>
            </a:r>
            <a:r>
              <a:rPr lang="cs-CZ" sz="1400" dirty="0" err="1"/>
              <a:t>brnozova</a:t>
            </a:r>
            <a:r>
              <a:rPr lang="cs-CZ" sz="1400" dirty="0"/>
              <a:t> až zelena, při </a:t>
            </a:r>
            <a:r>
              <a:rPr lang="cs-CZ" sz="1400" dirty="0" err="1"/>
              <a:t>baueritizaci</a:t>
            </a:r>
            <a:r>
              <a:rPr lang="cs-CZ" sz="1400" dirty="0"/>
              <a:t> bledne barva.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8e. </a:t>
            </a:r>
            <a:r>
              <a:rPr lang="cs-CZ" sz="3600" dirty="0" err="1"/>
              <a:t>Fylosilkáty</a:t>
            </a:r>
            <a:r>
              <a:rPr lang="cs-CZ" sz="3600" dirty="0"/>
              <a:t> – </a:t>
            </a:r>
            <a:r>
              <a:rPr lang="cs-CZ" sz="3600" b="1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</a:t>
            </a:r>
            <a:r>
              <a:rPr lang="cs-CZ" sz="3600" b="1" dirty="0">
                <a:solidFill>
                  <a:srgbClr val="FF0000"/>
                </a:solidFill>
              </a:rPr>
              <a:t>biotitu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591" y="139959"/>
            <a:ext cx="4574253" cy="39188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45" y="658919"/>
            <a:ext cx="3665894" cy="27494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97" y="3592285"/>
            <a:ext cx="3307560" cy="30285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50" y="4335478"/>
            <a:ext cx="2033353" cy="217470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41" y="4335478"/>
            <a:ext cx="2662677" cy="20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9" y="544619"/>
            <a:ext cx="4488680" cy="649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</a:t>
            </a:r>
            <a:r>
              <a:rPr lang="cs-CZ" sz="1500" dirty="0"/>
              <a:t>: </a:t>
            </a:r>
            <a:r>
              <a:rPr lang="cs-CZ" sz="1400" dirty="0"/>
              <a:t>(</a:t>
            </a:r>
            <a:r>
              <a:rPr lang="cs-CZ" sz="1400" dirty="0" err="1"/>
              <a:t>Mg,Fe</a:t>
            </a:r>
            <a:r>
              <a:rPr lang="cs-CZ" sz="1400" dirty="0"/>
              <a:t> </a:t>
            </a:r>
            <a:r>
              <a:rPr lang="cs-CZ" sz="1400" baseline="30000" dirty="0"/>
              <a:t>2+</a:t>
            </a:r>
            <a:r>
              <a:rPr lang="cs-CZ" sz="1400" dirty="0"/>
              <a:t>&gt;</a:t>
            </a:r>
            <a:r>
              <a:rPr lang="cs-CZ" sz="1400" dirty="0" err="1"/>
              <a:t>Mn,Al</a:t>
            </a:r>
            <a:r>
              <a:rPr lang="cs-CZ" sz="1400" dirty="0"/>
              <a:t>, Ni)</a:t>
            </a:r>
            <a:r>
              <a:rPr lang="cs-CZ" sz="1400" baseline="-25000" dirty="0"/>
              <a:t>6</a:t>
            </a:r>
            <a:r>
              <a:rPr lang="cs-CZ" sz="1400" dirty="0"/>
              <a:t>(Si&gt;Al)</a:t>
            </a:r>
            <a:r>
              <a:rPr lang="cs-CZ" sz="1400" baseline="-25000" dirty="0"/>
              <a:t>4</a:t>
            </a:r>
            <a:r>
              <a:rPr lang="cs-CZ" sz="1400" dirty="0"/>
              <a:t>O</a:t>
            </a:r>
            <a:r>
              <a:rPr lang="cs-CZ" sz="1400" baseline="-25000" dirty="0"/>
              <a:t>10</a:t>
            </a:r>
            <a:r>
              <a:rPr lang="cs-CZ" sz="1400" dirty="0"/>
              <a:t>(OH)</a:t>
            </a:r>
            <a:r>
              <a:rPr lang="cs-CZ" sz="1400" baseline="-25000" dirty="0"/>
              <a:t>8 </a:t>
            </a:r>
          </a:p>
          <a:p>
            <a:endParaRPr lang="cs-CZ" sz="1400" baseline="-25000" dirty="0"/>
          </a:p>
          <a:p>
            <a:r>
              <a:rPr lang="cs-CZ" sz="1400" dirty="0"/>
              <a:t>K</a:t>
            </a:r>
            <a:r>
              <a:rPr lang="it-IT" sz="1400" dirty="0"/>
              <a:t>linochlor: </a:t>
            </a:r>
            <a:r>
              <a:rPr lang="cs-CZ" sz="1400" dirty="0"/>
              <a:t> </a:t>
            </a:r>
            <a:r>
              <a:rPr lang="it-IT" sz="1400" dirty="0"/>
              <a:t>(Mg</a:t>
            </a:r>
            <a:r>
              <a:rPr lang="it-IT" sz="1400" baseline="-25000" dirty="0"/>
              <a:t>5</a:t>
            </a:r>
            <a:r>
              <a:rPr lang="it-IT" sz="1400" dirty="0"/>
              <a:t>Al)(AlSi</a:t>
            </a:r>
            <a:r>
              <a:rPr lang="it-IT" sz="1400" baseline="-25000" dirty="0"/>
              <a:t>3</a:t>
            </a:r>
            <a:r>
              <a:rPr lang="it-IT" sz="1400" dirty="0"/>
              <a:t>)O</a:t>
            </a:r>
            <a:r>
              <a:rPr lang="it-IT" sz="1400" baseline="-25000" dirty="0"/>
              <a:t>10</a:t>
            </a:r>
            <a:r>
              <a:rPr lang="it-IT" sz="1400" dirty="0"/>
              <a:t>(OH)</a:t>
            </a:r>
            <a:r>
              <a:rPr lang="it-IT" sz="1400" baseline="-25000" dirty="0"/>
              <a:t>8</a:t>
            </a:r>
            <a:endParaRPr lang="it-IT" sz="1400" dirty="0"/>
          </a:p>
          <a:p>
            <a:r>
              <a:rPr lang="it-IT" sz="1400" dirty="0"/>
              <a:t>Chamosit: </a:t>
            </a:r>
            <a:r>
              <a:rPr lang="cs-CZ" sz="1400" dirty="0"/>
              <a:t> </a:t>
            </a:r>
            <a:r>
              <a:rPr lang="it-IT" sz="1400" dirty="0"/>
              <a:t>(Fe</a:t>
            </a:r>
            <a:r>
              <a:rPr lang="it-IT" sz="1400" baseline="-25000" dirty="0"/>
              <a:t>5</a:t>
            </a:r>
            <a:r>
              <a:rPr lang="it-IT" sz="1400" dirty="0"/>
              <a:t>Al)(AlSi</a:t>
            </a:r>
            <a:r>
              <a:rPr lang="it-IT" sz="1400" baseline="-25000" dirty="0"/>
              <a:t>3</a:t>
            </a:r>
            <a:r>
              <a:rPr lang="it-IT" sz="1400" dirty="0"/>
              <a:t>)O</a:t>
            </a:r>
            <a:r>
              <a:rPr lang="it-IT" sz="1400" baseline="-25000" dirty="0"/>
              <a:t>10</a:t>
            </a:r>
            <a:r>
              <a:rPr lang="it-IT" sz="1400" dirty="0"/>
              <a:t>(OH)</a:t>
            </a:r>
            <a:r>
              <a:rPr lang="it-IT" sz="1400" baseline="-25000" dirty="0"/>
              <a:t>8</a:t>
            </a:r>
            <a:endParaRPr lang="it-IT" sz="1400" dirty="0"/>
          </a:p>
          <a:p>
            <a:r>
              <a:rPr lang="it-IT" sz="1400" dirty="0"/>
              <a:t>Nimit:</a:t>
            </a:r>
            <a:r>
              <a:rPr lang="cs-CZ" sz="1400" dirty="0"/>
              <a:t>        </a:t>
            </a:r>
            <a:r>
              <a:rPr lang="it-IT" sz="1400" dirty="0"/>
              <a:t> (Ni</a:t>
            </a:r>
            <a:r>
              <a:rPr lang="it-IT" sz="1400" baseline="-25000" dirty="0"/>
              <a:t>5</a:t>
            </a:r>
            <a:r>
              <a:rPr lang="it-IT" sz="1400" dirty="0"/>
              <a:t>Al)(AlSi</a:t>
            </a:r>
            <a:r>
              <a:rPr lang="it-IT" sz="1400" baseline="-25000" dirty="0"/>
              <a:t>3</a:t>
            </a:r>
            <a:r>
              <a:rPr lang="it-IT" sz="1400" dirty="0"/>
              <a:t>)O</a:t>
            </a:r>
            <a:r>
              <a:rPr lang="it-IT" sz="1400" baseline="-25000" dirty="0"/>
              <a:t>10</a:t>
            </a:r>
            <a:r>
              <a:rPr lang="it-IT" sz="1400" dirty="0"/>
              <a:t>(OH)</a:t>
            </a:r>
            <a:r>
              <a:rPr lang="it-IT" sz="1400" baseline="-25000" dirty="0"/>
              <a:t>8</a:t>
            </a:r>
            <a:endParaRPr lang="it-IT" sz="1400" dirty="0"/>
          </a:p>
          <a:p>
            <a:r>
              <a:rPr lang="it-IT" sz="1400" dirty="0"/>
              <a:t>Pennantit: (Mn,Al)</a:t>
            </a:r>
            <a:r>
              <a:rPr lang="it-IT" sz="1400" baseline="-25000" dirty="0"/>
              <a:t>6</a:t>
            </a:r>
            <a:r>
              <a:rPr lang="it-IT" sz="1400" dirty="0"/>
              <a:t>(Si,Al)</a:t>
            </a:r>
            <a:r>
              <a:rPr lang="it-IT" sz="1400" baseline="-25000" dirty="0"/>
              <a:t>4</a:t>
            </a:r>
            <a:r>
              <a:rPr lang="it-IT" sz="1400" dirty="0"/>
              <a:t>O</a:t>
            </a:r>
            <a:r>
              <a:rPr lang="it-IT" sz="1400" baseline="-25000" dirty="0"/>
              <a:t>10</a:t>
            </a:r>
            <a:r>
              <a:rPr lang="it-IT" sz="1400" dirty="0"/>
              <a:t>(OH)</a:t>
            </a:r>
            <a:r>
              <a:rPr lang="it-IT" sz="1400" baseline="-25000" dirty="0"/>
              <a:t>8</a:t>
            </a:r>
            <a:endParaRPr lang="it-IT" sz="1400" dirty="0"/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3-3,5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šedý, černý, šedozelený, hnědozelený, červenofialový </a:t>
            </a:r>
          </a:p>
          <a:p>
            <a:r>
              <a:rPr lang="cs-CZ" sz="1400" i="1" dirty="0"/>
              <a:t>Štěpnost</a:t>
            </a:r>
            <a:r>
              <a:rPr lang="cs-CZ" sz="1400" dirty="0"/>
              <a:t> – dokonalá dle báze, </a:t>
            </a:r>
            <a:r>
              <a:rPr lang="cs-CZ" sz="1400" i="1" dirty="0"/>
              <a:t>lesk</a:t>
            </a:r>
            <a:r>
              <a:rPr lang="cs-CZ" sz="1400" dirty="0"/>
              <a:t> matný až skelný, neprůhledný, průsvitný, vzácně průhledný,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3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vryp šedý až šedozelený.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Minerály </a:t>
            </a:r>
            <a:r>
              <a:rPr lang="cs-CZ" sz="1400" dirty="0" err="1"/>
              <a:t>sk</a:t>
            </a:r>
            <a:r>
              <a:rPr lang="cs-CZ" sz="1400" dirty="0"/>
              <a:t>. chloritu krystalují v monoklinické s., odd. prismatické. Velmi proměnlivé chemické složení odrážející podmínky a prostředí vzniku.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Chlorit se vyskytuje coby sekundární minerál v </a:t>
            </a:r>
            <a:r>
              <a:rPr lang="cs-CZ" sz="1400" dirty="0" err="1"/>
              <a:t>magmatitech</a:t>
            </a:r>
            <a:r>
              <a:rPr lang="cs-CZ" sz="1400" dirty="0"/>
              <a:t> a metamorfitech, kde zatlačuje primární minerály (amfiboly, pyroxeny, biotit, granát), běžný je v alpských trhlinách coby práškovité až kulovité agregáty nebo drobné tabulky (</a:t>
            </a:r>
            <a:r>
              <a:rPr lang="cs-CZ" sz="1400" dirty="0" err="1"/>
              <a:t>klinochlor</a:t>
            </a:r>
            <a:r>
              <a:rPr lang="cs-CZ" sz="1400" dirty="0"/>
              <a:t>), v </a:t>
            </a:r>
            <a:r>
              <a:rPr lang="cs-CZ" sz="1400" dirty="0" err="1"/>
              <a:t>serpentinitech</a:t>
            </a:r>
            <a:r>
              <a:rPr lang="cs-CZ" sz="1400" dirty="0"/>
              <a:t> po </a:t>
            </a:r>
            <a:r>
              <a:rPr lang="cs-CZ" sz="1400" dirty="0" err="1"/>
              <a:t>ortopyroxenech</a:t>
            </a:r>
            <a:r>
              <a:rPr lang="cs-CZ" sz="1400" dirty="0"/>
              <a:t> vyšší obsah Ni (</a:t>
            </a:r>
            <a:r>
              <a:rPr lang="cs-CZ" sz="1400" dirty="0" err="1"/>
              <a:t>nimit</a:t>
            </a:r>
            <a:r>
              <a:rPr lang="cs-CZ" sz="1400" dirty="0"/>
              <a:t>) nebo </a:t>
            </a:r>
            <a:r>
              <a:rPr lang="cs-CZ" sz="1400" dirty="0" err="1"/>
              <a:t>Cr</a:t>
            </a:r>
            <a:r>
              <a:rPr lang="cs-CZ" sz="1400" dirty="0"/>
              <a:t> (</a:t>
            </a:r>
            <a:r>
              <a:rPr lang="cs-CZ" sz="1400" dirty="0" err="1"/>
              <a:t>Kämmererit</a:t>
            </a:r>
            <a:r>
              <a:rPr lang="cs-CZ" sz="1400" dirty="0"/>
              <a:t>), v sedimentárních </a:t>
            </a:r>
            <a:r>
              <a:rPr lang="cs-CZ" sz="1400" dirty="0" err="1"/>
              <a:t>Fe</a:t>
            </a:r>
            <a:r>
              <a:rPr lang="cs-CZ" sz="1400" dirty="0"/>
              <a:t>-rudách chamosit (někdy </a:t>
            </a:r>
            <a:r>
              <a:rPr lang="cs-CZ" sz="1400" dirty="0" err="1"/>
              <a:t>oolitcký</a:t>
            </a:r>
            <a:r>
              <a:rPr lang="cs-CZ" sz="1400" dirty="0"/>
              <a:t>), v metamorfovaných </a:t>
            </a:r>
            <a:r>
              <a:rPr lang="cs-CZ" sz="1400" dirty="0" err="1"/>
              <a:t>Mn,Zn</a:t>
            </a:r>
            <a:r>
              <a:rPr lang="cs-CZ" sz="1400" dirty="0"/>
              <a:t> ložiscích pak </a:t>
            </a:r>
            <a:r>
              <a:rPr lang="cs-CZ" sz="1400" dirty="0" err="1"/>
              <a:t>Pennantit</a:t>
            </a:r>
            <a:r>
              <a:rPr lang="cs-CZ" sz="1400" dirty="0"/>
              <a:t>. Většinou </a:t>
            </a:r>
            <a:r>
              <a:rPr lang="cs-CZ" sz="1400" dirty="0" err="1"/>
              <a:t>jsouchlority</a:t>
            </a:r>
            <a:r>
              <a:rPr lang="cs-CZ" sz="1400" dirty="0"/>
              <a:t> masívní.</a:t>
            </a:r>
          </a:p>
          <a:p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8e. </a:t>
            </a:r>
            <a:r>
              <a:rPr lang="cs-CZ" sz="3600" dirty="0" err="1"/>
              <a:t>Fylosilkáty</a:t>
            </a:r>
            <a:r>
              <a:rPr lang="cs-CZ" sz="3600" dirty="0"/>
              <a:t> – </a:t>
            </a:r>
            <a:r>
              <a:rPr lang="cs-CZ" sz="3600" b="1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</a:t>
            </a:r>
            <a:r>
              <a:rPr lang="cs-CZ" sz="3600" b="1" dirty="0">
                <a:solidFill>
                  <a:srgbClr val="FF0000"/>
                </a:solidFill>
              </a:rPr>
              <a:t>chloritu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54" y="658919"/>
            <a:ext cx="3865595" cy="30994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78" y="3800869"/>
            <a:ext cx="2922447" cy="282746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85" y="232199"/>
            <a:ext cx="3538415" cy="30090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954" y="3880945"/>
            <a:ext cx="3404610" cy="266731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53254" y="3401811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Klinochlor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85190" y="3241245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Klinochlor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615721" y="3783783"/>
            <a:ext cx="129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Kämmererit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050288" y="6288728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Chamosit</a:t>
            </a:r>
          </a:p>
        </p:txBody>
      </p:sp>
    </p:spTree>
    <p:extLst>
      <p:ext uri="{BB962C8B-B14F-4D97-AF65-F5344CB8AC3E}">
        <p14:creationId xmlns:p14="http://schemas.microsoft.com/office/powerpoint/2010/main" val="288950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9" y="544619"/>
            <a:ext cx="365575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</a:t>
            </a:r>
          </a:p>
          <a:p>
            <a:r>
              <a:rPr lang="cs-CZ" sz="1500" dirty="0" err="1"/>
              <a:t>sk</a:t>
            </a:r>
            <a:r>
              <a:rPr lang="cs-CZ" sz="1500" dirty="0"/>
              <a:t>. kaolinitu </a:t>
            </a:r>
            <a:r>
              <a:rPr lang="cs-CZ" sz="1400" b="1" dirty="0"/>
              <a:t>Al</a:t>
            </a:r>
            <a:r>
              <a:rPr lang="cs-CZ" sz="1400" b="1" baseline="-25000" dirty="0"/>
              <a:t>2</a:t>
            </a:r>
            <a:r>
              <a:rPr lang="cs-CZ" sz="1400" b="1" dirty="0"/>
              <a:t>Si</a:t>
            </a:r>
            <a:r>
              <a:rPr lang="cs-CZ" sz="1400" b="1" baseline="-25000" dirty="0"/>
              <a:t>2</a:t>
            </a:r>
            <a:r>
              <a:rPr lang="cs-CZ" sz="1400" b="1" dirty="0"/>
              <a:t>O</a:t>
            </a:r>
            <a:r>
              <a:rPr lang="cs-CZ" sz="1400" b="1" baseline="-25000" dirty="0"/>
              <a:t>5</a:t>
            </a:r>
            <a:r>
              <a:rPr lang="cs-CZ" sz="1400" b="1" dirty="0"/>
              <a:t>(OH)</a:t>
            </a:r>
            <a:r>
              <a:rPr lang="cs-CZ" sz="1400" b="1" baseline="-25000" dirty="0"/>
              <a:t>4</a:t>
            </a:r>
            <a:r>
              <a:rPr lang="cs-CZ" sz="1400" b="1" dirty="0"/>
              <a:t> – </a:t>
            </a:r>
            <a:r>
              <a:rPr lang="cs-CZ" sz="1400" dirty="0"/>
              <a:t>kaolinit, </a:t>
            </a:r>
            <a:r>
              <a:rPr lang="cs-CZ" sz="1400" dirty="0" err="1"/>
              <a:t>dickit</a:t>
            </a:r>
            <a:r>
              <a:rPr lang="cs-CZ" sz="1400" dirty="0"/>
              <a:t>, </a:t>
            </a:r>
            <a:r>
              <a:rPr lang="cs-CZ" sz="1400" dirty="0" err="1"/>
              <a:t>halloysit</a:t>
            </a:r>
            <a:r>
              <a:rPr lang="cs-CZ" sz="1400" dirty="0"/>
              <a:t>, </a:t>
            </a:r>
            <a:r>
              <a:rPr lang="cs-CZ" sz="1400" dirty="0" err="1"/>
              <a:t>nacrit</a:t>
            </a:r>
            <a:endParaRPr lang="cs-CZ" sz="1400" dirty="0"/>
          </a:p>
          <a:p>
            <a:r>
              <a:rPr lang="cs-CZ" sz="1400" dirty="0"/>
              <a:t>montmorillonit </a:t>
            </a:r>
            <a:r>
              <a:rPr lang="cs-CZ" sz="1200" b="1" dirty="0"/>
              <a:t>(</a:t>
            </a:r>
            <a:r>
              <a:rPr lang="cs-CZ" sz="1200" b="1" dirty="0" err="1"/>
              <a:t>Na,Ca</a:t>
            </a:r>
            <a:r>
              <a:rPr lang="cs-CZ" sz="1200" b="1" dirty="0"/>
              <a:t>)</a:t>
            </a:r>
            <a:r>
              <a:rPr lang="cs-CZ" sz="1200" b="1" baseline="-25000" dirty="0"/>
              <a:t>0,3</a:t>
            </a:r>
            <a:r>
              <a:rPr lang="cs-CZ" sz="1200" b="1" dirty="0"/>
              <a:t>(</a:t>
            </a:r>
            <a:r>
              <a:rPr lang="cs-CZ" sz="1200" b="1" dirty="0" err="1"/>
              <a:t>Al,Mg</a:t>
            </a:r>
            <a:r>
              <a:rPr lang="cs-CZ" sz="1200" b="1" dirty="0"/>
              <a:t>)</a:t>
            </a:r>
            <a:r>
              <a:rPr lang="cs-CZ" sz="1200" b="1" baseline="-25000" dirty="0"/>
              <a:t>2</a:t>
            </a:r>
            <a:r>
              <a:rPr lang="cs-CZ" sz="1200" b="1" dirty="0"/>
              <a:t>Si</a:t>
            </a:r>
            <a:r>
              <a:rPr lang="cs-CZ" sz="1200" b="1" baseline="-25000" dirty="0"/>
              <a:t>4</a:t>
            </a:r>
            <a:r>
              <a:rPr lang="cs-CZ" sz="1200" b="1" dirty="0"/>
              <a:t>O</a:t>
            </a:r>
            <a:r>
              <a:rPr lang="cs-CZ" sz="1200" b="1" baseline="-25000" dirty="0"/>
              <a:t>10</a:t>
            </a:r>
            <a:r>
              <a:rPr lang="cs-CZ" sz="1200" b="1" dirty="0"/>
              <a:t>(OH)</a:t>
            </a:r>
            <a:r>
              <a:rPr lang="cs-CZ" sz="1200" b="1" baseline="-25000" dirty="0"/>
              <a:t>2</a:t>
            </a:r>
            <a:r>
              <a:rPr lang="cs-CZ" sz="1200" b="1" dirty="0"/>
              <a:t>•n(H</a:t>
            </a:r>
            <a:r>
              <a:rPr lang="cs-CZ" sz="1200" b="1" baseline="-25000" dirty="0"/>
              <a:t>2</a:t>
            </a:r>
            <a:r>
              <a:rPr lang="cs-CZ" sz="1200" b="1" dirty="0"/>
              <a:t>O) </a:t>
            </a:r>
          </a:p>
          <a:p>
            <a:r>
              <a:rPr lang="cs-CZ" sz="1600" dirty="0" err="1"/>
              <a:t>Illit</a:t>
            </a:r>
            <a:r>
              <a:rPr lang="cs-CZ" sz="1200" b="1" dirty="0"/>
              <a:t> </a:t>
            </a:r>
            <a:r>
              <a:rPr lang="cs-CZ" sz="1400" b="1" dirty="0"/>
              <a:t>(K,H</a:t>
            </a:r>
            <a:r>
              <a:rPr lang="cs-CZ" sz="1400" b="1" baseline="-25000" dirty="0"/>
              <a:t>3</a:t>
            </a:r>
            <a:r>
              <a:rPr lang="cs-CZ" sz="1400" b="1" dirty="0"/>
              <a:t>O)(</a:t>
            </a:r>
            <a:r>
              <a:rPr lang="cs-CZ" sz="1400" b="1" dirty="0" err="1"/>
              <a:t>Al,Mg,Fe</a:t>
            </a:r>
            <a:r>
              <a:rPr lang="cs-CZ" sz="1400" b="1" dirty="0"/>
              <a:t>)</a:t>
            </a:r>
            <a:r>
              <a:rPr lang="cs-CZ" sz="1400" b="1" baseline="-25000" dirty="0"/>
              <a:t>2</a:t>
            </a:r>
            <a:r>
              <a:rPr lang="cs-CZ" sz="1400" b="1" dirty="0"/>
              <a:t>(</a:t>
            </a:r>
            <a:r>
              <a:rPr lang="cs-CZ" sz="1400" b="1" dirty="0" err="1"/>
              <a:t>Si,Al</a:t>
            </a:r>
            <a:r>
              <a:rPr lang="cs-CZ" sz="1400" b="1" dirty="0"/>
              <a:t>)</a:t>
            </a:r>
            <a:r>
              <a:rPr lang="cs-CZ" sz="1400" b="1" baseline="-25000" dirty="0"/>
              <a:t>4</a:t>
            </a:r>
            <a:r>
              <a:rPr lang="cs-CZ" sz="1400" b="1" dirty="0"/>
              <a:t>O</a:t>
            </a:r>
            <a:r>
              <a:rPr lang="cs-CZ" sz="1400" b="1" baseline="-25000" dirty="0"/>
              <a:t>10</a:t>
            </a:r>
            <a:r>
              <a:rPr lang="cs-CZ" sz="1400" b="1" dirty="0"/>
              <a:t>[(OH)</a:t>
            </a:r>
            <a:r>
              <a:rPr lang="cs-CZ" sz="1400" b="1" baseline="-25000" dirty="0"/>
              <a:t>2</a:t>
            </a:r>
            <a:r>
              <a:rPr lang="cs-CZ" sz="1400" b="1" dirty="0"/>
              <a:t>,(H</a:t>
            </a:r>
            <a:r>
              <a:rPr lang="cs-CZ" sz="1400" b="1" baseline="-25000" dirty="0"/>
              <a:t>2</a:t>
            </a:r>
            <a:r>
              <a:rPr lang="cs-CZ" sz="1400" b="1" dirty="0"/>
              <a:t>O)] </a:t>
            </a:r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2,5-2,8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bezbarvý, bílý, šedobílý, šedý, zelenavý </a:t>
            </a:r>
          </a:p>
          <a:p>
            <a:r>
              <a:rPr lang="cs-CZ" sz="1400" i="1" dirty="0"/>
              <a:t>Štěpnost</a:t>
            </a:r>
            <a:r>
              <a:rPr lang="cs-CZ" sz="1400" dirty="0"/>
              <a:t> – </a:t>
            </a:r>
            <a:r>
              <a:rPr lang="cs-CZ" sz="1400" b="1" dirty="0"/>
              <a:t>štěpný dle báze</a:t>
            </a:r>
            <a:r>
              <a:rPr lang="cs-CZ" sz="1400" dirty="0"/>
              <a:t>, </a:t>
            </a:r>
            <a:r>
              <a:rPr lang="cs-CZ" sz="1400" i="1" dirty="0"/>
              <a:t>lesk</a:t>
            </a:r>
            <a:r>
              <a:rPr lang="cs-CZ" sz="1400" dirty="0"/>
              <a:t> matný až skelný, perleťový, neprůhledný, průsvitný, průhledný,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1-2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</a:t>
            </a:r>
            <a:r>
              <a:rPr lang="cs-CZ" sz="1400" i="1" dirty="0"/>
              <a:t>vryp </a:t>
            </a:r>
            <a:r>
              <a:rPr lang="cs-CZ" sz="1400" dirty="0"/>
              <a:t>bílý.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Jílové minerály krystalují v monoklinické, </a:t>
            </a:r>
            <a:r>
              <a:rPr lang="cs-CZ" sz="1400" dirty="0" err="1"/>
              <a:t>triklincké</a:t>
            </a:r>
            <a:r>
              <a:rPr lang="cs-CZ" sz="1400" dirty="0"/>
              <a:t> s. Proměnlivé chemické složení i struktura (v zásadě vrstvy </a:t>
            </a:r>
            <a:r>
              <a:rPr lang="cs-CZ" sz="1400" dirty="0" err="1"/>
              <a:t>tetr</a:t>
            </a:r>
            <a:r>
              <a:rPr lang="cs-CZ" sz="1400" dirty="0"/>
              <a:t>. SiO</a:t>
            </a:r>
            <a:r>
              <a:rPr lang="cs-CZ" sz="1400" baseline="-25000" dirty="0"/>
              <a:t>4</a:t>
            </a:r>
            <a:r>
              <a:rPr lang="cs-CZ" sz="1400" dirty="0"/>
              <a:t> střídající se z oktaedrickými pozicemi (2:1 – např. montmorillonit nebo 1:1 – např. kaolinit).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Jílové minerály vznikají alteracemi primárních minerálů (např. živců ad.) za přínosu vody a odnosu alkálií, popř. </a:t>
            </a:r>
            <a:r>
              <a:rPr lang="cs-CZ" sz="1400" dirty="0" err="1"/>
              <a:t>fylosilikátů</a:t>
            </a:r>
            <a:r>
              <a:rPr lang="cs-CZ" sz="1400" dirty="0"/>
              <a:t> přínosem H</a:t>
            </a:r>
            <a:r>
              <a:rPr lang="cs-CZ" sz="1400" baseline="30000" dirty="0"/>
              <a:t>+</a:t>
            </a:r>
            <a:r>
              <a:rPr lang="cs-CZ" sz="1400" dirty="0"/>
              <a:t>. </a:t>
            </a:r>
          </a:p>
          <a:p>
            <a:r>
              <a:rPr lang="cs-CZ" sz="1400" dirty="0"/>
              <a:t>Tvoří samostatná horninová tělesa (např. přeměnou </a:t>
            </a:r>
            <a:r>
              <a:rPr lang="cs-CZ" sz="1400" dirty="0" err="1"/>
              <a:t>pyroklastik</a:t>
            </a:r>
            <a:r>
              <a:rPr lang="cs-CZ" sz="1400" dirty="0"/>
              <a:t>, granitoidů, rul, arkóz apod. Makroskopické krystaly tvoří </a:t>
            </a:r>
            <a:r>
              <a:rPr lang="cs-CZ" sz="1400" dirty="0" err="1"/>
              <a:t>vyjímečně</a:t>
            </a:r>
            <a:r>
              <a:rPr lang="cs-CZ" sz="1400" dirty="0"/>
              <a:t>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8e. </a:t>
            </a:r>
            <a:r>
              <a:rPr lang="cs-CZ" sz="3600" dirty="0" err="1"/>
              <a:t>Fylosilkáty</a:t>
            </a:r>
            <a:r>
              <a:rPr lang="cs-CZ" sz="3600" dirty="0"/>
              <a:t> – </a:t>
            </a:r>
            <a:r>
              <a:rPr lang="cs-CZ" sz="3600" b="1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</a:t>
            </a:r>
            <a:r>
              <a:rPr lang="cs-CZ" sz="3600" b="1" dirty="0">
                <a:solidFill>
                  <a:srgbClr val="FF0000"/>
                </a:solidFill>
              </a:rPr>
              <a:t>jílových minerálů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32" y="255586"/>
            <a:ext cx="3585305" cy="24907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21" y="3397566"/>
            <a:ext cx="4444482" cy="33333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851636" y="339756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Dickit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470290" y="2893713"/>
            <a:ext cx="14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Kaolinit - SEM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21" y="658919"/>
            <a:ext cx="4444482" cy="259109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747" y="3410445"/>
            <a:ext cx="3651236" cy="2738427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435777" y="6262064"/>
            <a:ext cx="21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Montmorillonit- SEM</a:t>
            </a:r>
          </a:p>
        </p:txBody>
      </p:sp>
    </p:spTree>
    <p:extLst>
      <p:ext uri="{BB962C8B-B14F-4D97-AF65-F5344CB8AC3E}">
        <p14:creationId xmlns:p14="http://schemas.microsoft.com/office/powerpoint/2010/main" val="411504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8" y="625976"/>
            <a:ext cx="37024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</a:t>
            </a:r>
            <a:r>
              <a:rPr lang="cs-CZ" sz="1400" dirty="0"/>
              <a:t>(Mg, Fe)</a:t>
            </a:r>
            <a:r>
              <a:rPr lang="cs-CZ" sz="1400" baseline="-25000" dirty="0"/>
              <a:t>3</a:t>
            </a:r>
            <a:r>
              <a:rPr lang="cs-CZ" sz="1400" dirty="0"/>
              <a:t>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5</a:t>
            </a:r>
            <a:r>
              <a:rPr lang="cs-CZ" sz="1400" dirty="0"/>
              <a:t>(OH)</a:t>
            </a:r>
            <a:r>
              <a:rPr lang="cs-CZ" sz="1400" baseline="-25000" dirty="0"/>
              <a:t>4</a:t>
            </a:r>
            <a:endParaRPr lang="cs-CZ" sz="1400" dirty="0"/>
          </a:p>
          <a:p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8e. </a:t>
            </a:r>
            <a:r>
              <a:rPr lang="cs-CZ" sz="3600" dirty="0" err="1"/>
              <a:t>Fylosilkáty</a:t>
            </a:r>
            <a:r>
              <a:rPr lang="cs-CZ" sz="3600" dirty="0"/>
              <a:t> – </a:t>
            </a:r>
            <a:r>
              <a:rPr lang="cs-CZ" sz="3600" b="1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</a:t>
            </a:r>
            <a:r>
              <a:rPr lang="cs-CZ" sz="3600" b="1" dirty="0">
                <a:solidFill>
                  <a:srgbClr val="FF0000"/>
                </a:solidFill>
              </a:rPr>
              <a:t>serpentinových minerálů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49" y="946020"/>
            <a:ext cx="4893048" cy="25630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2" y="3693014"/>
            <a:ext cx="3834882" cy="28761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8" y="1164585"/>
            <a:ext cx="3664432" cy="212589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685" y="3888557"/>
            <a:ext cx="4301579" cy="24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1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1512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8f. </a:t>
            </a:r>
            <a:r>
              <a:rPr lang="cs-CZ" sz="7200" dirty="0" err="1"/>
              <a:t>Tektosilikáty</a:t>
            </a:r>
            <a:endParaRPr lang="cs-CZ" sz="7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443687" y="151537"/>
            <a:ext cx="1813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http://www.pinterest.org</a:t>
            </a:r>
          </a:p>
        </p:txBody>
      </p:sp>
    </p:spTree>
    <p:extLst>
      <p:ext uri="{BB962C8B-B14F-4D97-AF65-F5344CB8AC3E}">
        <p14:creationId xmlns:p14="http://schemas.microsoft.com/office/powerpoint/2010/main" val="6622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5153" y="658919"/>
            <a:ext cx="3702407" cy="628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KAlSi</a:t>
            </a:r>
            <a:r>
              <a:rPr lang="cs-CZ" sz="1400" b="1" baseline="-25000" dirty="0"/>
              <a:t>3</a:t>
            </a:r>
            <a:r>
              <a:rPr lang="cs-CZ" sz="1400" b="1" dirty="0"/>
              <a:t>O</a:t>
            </a:r>
            <a:r>
              <a:rPr lang="cs-CZ" sz="1400" b="1" baseline="-25000" dirty="0"/>
              <a:t>8</a:t>
            </a:r>
          </a:p>
          <a:p>
            <a:endParaRPr lang="cs-CZ" sz="1400" b="1" baseline="-250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2,5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bezbarvý, bílý, šedavý, nažloutlý, načervenalý, nazelenalý, hnědošedý </a:t>
            </a:r>
            <a:r>
              <a:rPr lang="cs-CZ" sz="1400" i="1" dirty="0"/>
              <a:t>Štěpnost</a:t>
            </a:r>
            <a:r>
              <a:rPr lang="cs-CZ" sz="1400" dirty="0"/>
              <a:t> – dokonalá dle báze a plochy (010), </a:t>
            </a:r>
            <a:r>
              <a:rPr lang="cs-CZ" sz="1400" i="1" dirty="0"/>
              <a:t>lesk</a:t>
            </a:r>
            <a:r>
              <a:rPr lang="cs-CZ" sz="1400" dirty="0"/>
              <a:t> matný až skelný, hedvábný, neprůhledný, průsvitný, vzácně průhledný (adulár),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6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Mikroklin je triklinický, ortoklas a sanidin monoklinický,  některé K-živce mohou obsahovat příměs Ba namísto K (</a:t>
            </a:r>
            <a:r>
              <a:rPr lang="cs-CZ" sz="1400" dirty="0" err="1"/>
              <a:t>hyalofán</a:t>
            </a:r>
            <a:r>
              <a:rPr lang="cs-CZ" sz="1400" dirty="0"/>
              <a:t>, </a:t>
            </a:r>
            <a:r>
              <a:rPr lang="cs-CZ" sz="1400" dirty="0" err="1"/>
              <a:t>celsian</a:t>
            </a:r>
            <a:r>
              <a:rPr lang="cs-CZ" sz="1400" dirty="0"/>
              <a:t>), popř. Fe</a:t>
            </a:r>
            <a:r>
              <a:rPr lang="cs-CZ" sz="1400" baseline="30000" dirty="0"/>
              <a:t>3+</a:t>
            </a:r>
            <a:r>
              <a:rPr lang="cs-CZ" sz="1400" dirty="0"/>
              <a:t> namísto Al, nebo </a:t>
            </a:r>
            <a:r>
              <a:rPr lang="cs-CZ" sz="1400" dirty="0" err="1"/>
              <a:t>Pb</a:t>
            </a:r>
            <a:r>
              <a:rPr lang="cs-CZ" sz="1400" dirty="0"/>
              <a:t> namísto K (amazonit), vzácně </a:t>
            </a:r>
            <a:r>
              <a:rPr lang="cs-CZ" sz="1400" dirty="0" err="1"/>
              <a:t>Rb</a:t>
            </a:r>
            <a:r>
              <a:rPr lang="cs-CZ" sz="1400" dirty="0"/>
              <a:t> namísto K (</a:t>
            </a:r>
            <a:r>
              <a:rPr lang="cs-CZ" sz="1400" dirty="0" err="1"/>
              <a:t>rubiklin</a:t>
            </a:r>
            <a:r>
              <a:rPr lang="cs-CZ" sz="1400" dirty="0"/>
              <a:t>).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K-živce jsou běžné horninotvorné m. kyselých až. </a:t>
            </a:r>
            <a:r>
              <a:rPr lang="cs-CZ" sz="1400" dirty="0" err="1"/>
              <a:t>int</a:t>
            </a:r>
            <a:r>
              <a:rPr lang="cs-CZ" sz="1400" dirty="0"/>
              <a:t>. magmatických h. (granitoidy, </a:t>
            </a:r>
            <a:r>
              <a:rPr lang="cs-CZ" sz="1400" dirty="0" err="1"/>
              <a:t>syenitoidy</a:t>
            </a:r>
            <a:r>
              <a:rPr lang="cs-CZ" sz="1400" dirty="0"/>
              <a:t>, pegmatity, aplity aj.), metamorfovaných h. (</a:t>
            </a:r>
            <a:r>
              <a:rPr lang="cs-CZ" sz="1400" dirty="0" err="1"/>
              <a:t>ortoruly</a:t>
            </a:r>
            <a:r>
              <a:rPr lang="cs-CZ" sz="1400" dirty="0"/>
              <a:t>, z </a:t>
            </a:r>
            <a:r>
              <a:rPr lang="cs-CZ" sz="1400" dirty="0" err="1"/>
              <a:t>metapelitů</a:t>
            </a:r>
            <a:r>
              <a:rPr lang="cs-CZ" sz="1400" dirty="0"/>
              <a:t> zejména v rulách). Na alpských žilách ve formě aduláru. Přechází do klastických sedimentů (droby, arkózy). Přeměňuje se na jíl. minerály, popř. </a:t>
            </a:r>
            <a:r>
              <a:rPr lang="cs-CZ" sz="1400" dirty="0" err="1"/>
              <a:t>sericit</a:t>
            </a:r>
            <a:r>
              <a:rPr lang="cs-CZ" sz="1400" dirty="0"/>
              <a:t>). </a:t>
            </a:r>
            <a:r>
              <a:rPr lang="cs-CZ" sz="1400" dirty="0" err="1"/>
              <a:t>Nejč</a:t>
            </a:r>
            <a:r>
              <a:rPr lang="cs-CZ" sz="1400" dirty="0"/>
              <a:t>. tabulkovité krystaly, často </a:t>
            </a:r>
            <a:r>
              <a:rPr lang="cs-CZ" sz="1400" dirty="0" err="1"/>
              <a:t>zdvojčatělé</a:t>
            </a:r>
            <a:r>
              <a:rPr lang="cs-CZ" sz="1400" dirty="0"/>
              <a:t> dle karlovarského, </a:t>
            </a:r>
            <a:r>
              <a:rPr lang="cs-CZ" sz="1400" dirty="0" err="1"/>
              <a:t>bavenského</a:t>
            </a:r>
            <a:r>
              <a:rPr lang="cs-CZ" sz="1400" dirty="0"/>
              <a:t> nebo </a:t>
            </a:r>
            <a:r>
              <a:rPr lang="cs-CZ" sz="1400" dirty="0" err="1"/>
              <a:t>manebašského</a:t>
            </a:r>
            <a:r>
              <a:rPr lang="cs-CZ" sz="1400" dirty="0"/>
              <a:t> zákona, tvoří vyrostlice.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8f. </a:t>
            </a:r>
            <a:r>
              <a:rPr lang="cs-CZ" sz="3600" dirty="0" err="1"/>
              <a:t>Tektosilkáty</a:t>
            </a:r>
            <a:r>
              <a:rPr lang="cs-CZ" sz="3600" dirty="0"/>
              <a:t> – </a:t>
            </a:r>
            <a:r>
              <a:rPr lang="cs-CZ" sz="3600" b="1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</a:t>
            </a:r>
            <a:r>
              <a:rPr lang="cs-CZ" sz="3600" b="1" dirty="0">
                <a:solidFill>
                  <a:srgbClr val="FF0000"/>
                </a:solidFill>
              </a:rPr>
              <a:t>živců – draselné živce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57" y="3489679"/>
            <a:ext cx="2284818" cy="32021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14" y="3489679"/>
            <a:ext cx="4049789" cy="304746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57" y="210775"/>
            <a:ext cx="2918408" cy="29767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8653" y="142453"/>
            <a:ext cx="2682292" cy="37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2961" y="646331"/>
            <a:ext cx="118600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Sylabus</a:t>
            </a:r>
          </a:p>
          <a:p>
            <a:r>
              <a:rPr lang="cs-CZ" dirty="0"/>
              <a:t>A. Určování prvků symetrie a pojmenování krystalových tvarů na modelech, prvky symetrie, krystalografická oddělení souměrnosti (bodové grupy), orientace krystalů, určování a pojmenování hlavních krystalových tvarů na spojkách</a:t>
            </a:r>
          </a:p>
          <a:p>
            <a:r>
              <a:rPr lang="cs-CZ" dirty="0"/>
              <a:t>B. Úvod do praktického studia mineralogických vzorků 1. Reálný vývin krystalů minerálů, habitus a </a:t>
            </a:r>
            <a:r>
              <a:rPr lang="cs-CZ" dirty="0" err="1"/>
              <a:t>typus</a:t>
            </a:r>
            <a:r>
              <a:rPr lang="cs-CZ" dirty="0"/>
              <a:t> krystalů, agregáty </a:t>
            </a:r>
            <a:r>
              <a:rPr lang="cs-CZ" dirty="0" err="1"/>
              <a:t>krystalů,zonální</a:t>
            </a:r>
            <a:r>
              <a:rPr lang="cs-CZ" dirty="0"/>
              <a:t> a sektorová stavba krystalů. Krystalové srůsty. </a:t>
            </a:r>
            <a:r>
              <a:rPr lang="cs-CZ" dirty="0" err="1"/>
              <a:t>Pseudosymetrie</a:t>
            </a:r>
            <a:r>
              <a:rPr lang="cs-CZ" dirty="0"/>
              <a:t>, epitaxe, pseudomorfózy</a:t>
            </a:r>
          </a:p>
          <a:p>
            <a:r>
              <a:rPr lang="cs-CZ" dirty="0"/>
              <a:t>2. Praktické procvičení hlavních fyzikálních vlastností minerálů: barva, prostupnost světla, lesk, vryp, tvrdost, štěpnost, pružnost, kujnost, hustota, magnetismus, tepelná a elektrická vodivost, luminiscence, radioaktivita.</a:t>
            </a:r>
          </a:p>
          <a:p>
            <a:r>
              <a:rPr lang="cs-CZ" b="1" dirty="0"/>
              <a:t>C. Seznam minerálů určených pro praktické poznávání</a:t>
            </a:r>
          </a:p>
          <a:p>
            <a:r>
              <a:rPr lang="cs-CZ" dirty="0"/>
              <a:t>1. </a:t>
            </a:r>
            <a:r>
              <a:rPr lang="cs-CZ" u="sng" dirty="0"/>
              <a:t>Prvky</a:t>
            </a:r>
            <a:r>
              <a:rPr lang="cs-CZ" dirty="0"/>
              <a:t>: </a:t>
            </a:r>
            <a:r>
              <a:rPr lang="cs-CZ" b="1" dirty="0"/>
              <a:t>zlato, stříbro, měď, grafit, síra</a:t>
            </a:r>
          </a:p>
          <a:p>
            <a:r>
              <a:rPr lang="cs-CZ" dirty="0"/>
              <a:t>2. </a:t>
            </a:r>
            <a:r>
              <a:rPr lang="cs-CZ" u="sng" dirty="0"/>
              <a:t>Sulfidy</a:t>
            </a:r>
            <a:r>
              <a:rPr lang="cs-CZ" dirty="0"/>
              <a:t>: </a:t>
            </a:r>
            <a:r>
              <a:rPr lang="cs-CZ" b="1" i="1" dirty="0"/>
              <a:t>sfalerit, chalkopyrit</a:t>
            </a:r>
            <a:r>
              <a:rPr lang="cs-CZ" dirty="0"/>
              <a:t>, </a:t>
            </a:r>
            <a:r>
              <a:rPr lang="cs-CZ" b="1" dirty="0"/>
              <a:t>pyrhotin,</a:t>
            </a:r>
            <a:r>
              <a:rPr lang="cs-CZ" dirty="0"/>
              <a:t> </a:t>
            </a:r>
            <a:r>
              <a:rPr lang="cs-CZ" b="1" dirty="0"/>
              <a:t>galenit, </a:t>
            </a:r>
            <a:r>
              <a:rPr lang="cs-CZ" b="1" dirty="0" err="1"/>
              <a:t>cinnabarit</a:t>
            </a:r>
            <a:r>
              <a:rPr lang="cs-CZ" b="1" dirty="0"/>
              <a:t>, </a:t>
            </a:r>
            <a:r>
              <a:rPr lang="cs-CZ" b="1" i="1" dirty="0"/>
              <a:t>pyrit</a:t>
            </a:r>
            <a:r>
              <a:rPr lang="cs-CZ" dirty="0"/>
              <a:t>, </a:t>
            </a:r>
            <a:r>
              <a:rPr lang="cs-CZ" b="1" dirty="0"/>
              <a:t>markazit</a:t>
            </a:r>
            <a:r>
              <a:rPr lang="cs-CZ" dirty="0"/>
              <a:t>, </a:t>
            </a:r>
            <a:r>
              <a:rPr lang="cs-CZ" b="1" dirty="0"/>
              <a:t>arzenopyrit</a:t>
            </a:r>
            <a:r>
              <a:rPr lang="cs-CZ" dirty="0"/>
              <a:t>, </a:t>
            </a:r>
            <a:r>
              <a:rPr lang="cs-CZ" b="1" dirty="0"/>
              <a:t>antimonit, molybdenit</a:t>
            </a:r>
          </a:p>
          <a:p>
            <a:r>
              <a:rPr lang="cs-CZ" dirty="0"/>
              <a:t>3. </a:t>
            </a:r>
            <a:r>
              <a:rPr lang="cs-CZ" u="sng" dirty="0"/>
              <a:t>Halovce</a:t>
            </a:r>
            <a:r>
              <a:rPr lang="cs-CZ" dirty="0"/>
              <a:t>: </a:t>
            </a:r>
            <a:r>
              <a:rPr lang="cs-CZ" b="1" dirty="0"/>
              <a:t>halit, fluorit</a:t>
            </a:r>
          </a:p>
          <a:p>
            <a:r>
              <a:rPr lang="cs-CZ" dirty="0"/>
              <a:t>4. </a:t>
            </a:r>
            <a:r>
              <a:rPr lang="cs-CZ" u="sng" dirty="0"/>
              <a:t>Oxidy a hydroxidy</a:t>
            </a:r>
            <a:r>
              <a:rPr lang="cs-CZ" dirty="0"/>
              <a:t>: </a:t>
            </a:r>
            <a:r>
              <a:rPr lang="cs-CZ" b="1" dirty="0"/>
              <a:t>křemen</a:t>
            </a:r>
            <a:r>
              <a:rPr lang="cs-CZ" dirty="0"/>
              <a:t>, </a:t>
            </a:r>
            <a:r>
              <a:rPr lang="cs-CZ" b="1" dirty="0"/>
              <a:t>chalcedon, opál, achát, korund, hematit, ilmenit, rutil, kasiterit, spinel, magnetit, wolframit, </a:t>
            </a:r>
          </a:p>
          <a:p>
            <a:r>
              <a:rPr lang="cs-CZ" b="1" dirty="0"/>
              <a:t>    limonit (goethit), bauxit</a:t>
            </a:r>
          </a:p>
          <a:p>
            <a:r>
              <a:rPr lang="cs-CZ" dirty="0"/>
              <a:t>5. </a:t>
            </a:r>
            <a:r>
              <a:rPr lang="cs-CZ" u="sng" dirty="0"/>
              <a:t>Karbonáty</a:t>
            </a:r>
            <a:r>
              <a:rPr lang="cs-CZ" dirty="0"/>
              <a:t>: </a:t>
            </a:r>
            <a:r>
              <a:rPr lang="cs-CZ" b="1" dirty="0"/>
              <a:t>kalcit, siderit, magnezit, dolomit, ankerit, aragonit, malachit, azurit</a:t>
            </a:r>
          </a:p>
          <a:p>
            <a:r>
              <a:rPr lang="cs-CZ" dirty="0"/>
              <a:t>6. </a:t>
            </a:r>
            <a:r>
              <a:rPr lang="cs-CZ" u="sng" dirty="0"/>
              <a:t>Sulfáty</a:t>
            </a:r>
            <a:r>
              <a:rPr lang="cs-CZ" dirty="0"/>
              <a:t>: </a:t>
            </a:r>
            <a:r>
              <a:rPr lang="cs-CZ" b="1" dirty="0"/>
              <a:t>anhydrit, baryt, sádrovec</a:t>
            </a:r>
          </a:p>
          <a:p>
            <a:r>
              <a:rPr lang="cs-CZ" dirty="0"/>
              <a:t>7. </a:t>
            </a:r>
            <a:r>
              <a:rPr lang="cs-CZ" u="sng" dirty="0"/>
              <a:t>Fosfáty</a:t>
            </a:r>
            <a:r>
              <a:rPr lang="cs-CZ" dirty="0"/>
              <a:t>: </a:t>
            </a:r>
            <a:r>
              <a:rPr lang="cs-CZ" b="1" dirty="0"/>
              <a:t>apatit, pyromorfit</a:t>
            </a:r>
          </a:p>
          <a:p>
            <a:r>
              <a:rPr lang="cs-CZ" dirty="0"/>
              <a:t>8. </a:t>
            </a:r>
            <a:r>
              <a:rPr lang="cs-CZ" u="sng" dirty="0"/>
              <a:t>Silikáty</a:t>
            </a:r>
            <a:r>
              <a:rPr lang="cs-CZ" dirty="0"/>
              <a:t>: </a:t>
            </a:r>
            <a:r>
              <a:rPr lang="cs-CZ" b="1" i="1" dirty="0" err="1"/>
              <a:t>nesosilikáty</a:t>
            </a:r>
            <a:r>
              <a:rPr lang="cs-CZ" dirty="0"/>
              <a:t>: </a:t>
            </a:r>
            <a:r>
              <a:rPr lang="cs-CZ" b="1" dirty="0"/>
              <a:t>granáty (pyrop, almandin, spessartin, grosulár, andradit), olivín, zirkon, andalusit, sillimanit, kyanit, titanit, staurolit</a:t>
            </a:r>
            <a:r>
              <a:rPr lang="cs-CZ" dirty="0"/>
              <a:t>, </a:t>
            </a:r>
            <a:r>
              <a:rPr lang="cs-CZ" b="1" i="1" dirty="0" err="1"/>
              <a:t>sorosilikáty</a:t>
            </a:r>
            <a:r>
              <a:rPr lang="cs-CZ" dirty="0"/>
              <a:t>: </a:t>
            </a:r>
            <a:r>
              <a:rPr lang="cs-CZ" b="1" dirty="0"/>
              <a:t>skupina epidotu (</a:t>
            </a:r>
            <a:r>
              <a:rPr lang="cs-CZ" b="1" dirty="0" err="1"/>
              <a:t>klinozoisit</a:t>
            </a:r>
            <a:r>
              <a:rPr lang="cs-CZ" b="1" dirty="0"/>
              <a:t>, epidot, </a:t>
            </a:r>
            <a:r>
              <a:rPr lang="cs-CZ" b="1" dirty="0" err="1"/>
              <a:t>allanit</a:t>
            </a:r>
            <a:r>
              <a:rPr lang="cs-CZ" b="1" dirty="0"/>
              <a:t>), vesuvian, </a:t>
            </a:r>
            <a:r>
              <a:rPr lang="cs-CZ" b="1" i="1" dirty="0" err="1"/>
              <a:t>cyklosilikáty</a:t>
            </a:r>
            <a:r>
              <a:rPr lang="cs-CZ" b="1" dirty="0"/>
              <a:t>: beryl, cordierit- </a:t>
            </a:r>
            <a:r>
              <a:rPr lang="cs-CZ" b="1" dirty="0" err="1"/>
              <a:t>sekaninait</a:t>
            </a:r>
            <a:r>
              <a:rPr lang="cs-CZ" b="1" dirty="0"/>
              <a:t>,</a:t>
            </a:r>
            <a:r>
              <a:rPr lang="cs-CZ" b="1" dirty="0">
                <a:solidFill>
                  <a:srgbClr val="FF0000"/>
                </a:solidFill>
              </a:rPr>
              <a:t> skupina turmalínů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b="1" i="1" dirty="0" err="1">
                <a:solidFill>
                  <a:srgbClr val="FF0000"/>
                </a:solidFill>
              </a:rPr>
              <a:t>inosilikáty</a:t>
            </a:r>
            <a:r>
              <a:rPr lang="cs-CZ" dirty="0">
                <a:solidFill>
                  <a:srgbClr val="FF0000"/>
                </a:solidFill>
              </a:rPr>
              <a:t>: pyroxeny (</a:t>
            </a:r>
            <a:r>
              <a:rPr lang="cs-CZ" dirty="0" err="1">
                <a:solidFill>
                  <a:srgbClr val="FF0000"/>
                </a:solidFill>
              </a:rPr>
              <a:t>enstatit</a:t>
            </a:r>
            <a:r>
              <a:rPr lang="cs-CZ" dirty="0">
                <a:solidFill>
                  <a:srgbClr val="FF0000"/>
                </a:solidFill>
              </a:rPr>
              <a:t>, diopsid, </a:t>
            </a:r>
            <a:r>
              <a:rPr lang="cs-CZ" dirty="0" err="1">
                <a:solidFill>
                  <a:srgbClr val="FF0000"/>
                </a:solidFill>
              </a:rPr>
              <a:t>hedenbergit</a:t>
            </a:r>
            <a:r>
              <a:rPr lang="cs-CZ" dirty="0">
                <a:solidFill>
                  <a:srgbClr val="FF0000"/>
                </a:solidFill>
              </a:rPr>
              <a:t>, augit), amfiboly (tremolit, aktinolit, </a:t>
            </a:r>
            <a:r>
              <a:rPr lang="cs-CZ" dirty="0" smtClean="0">
                <a:solidFill>
                  <a:srgbClr val="FF0000"/>
                </a:solidFill>
              </a:rPr>
              <a:t>Mg-</a:t>
            </a:r>
            <a:r>
              <a:rPr lang="cs-CZ" dirty="0" err="1" smtClean="0">
                <a:solidFill>
                  <a:srgbClr val="FF0000"/>
                </a:solidFill>
              </a:rPr>
              <a:t>hornblend</a:t>
            </a:r>
            <a:r>
              <a:rPr lang="cs-CZ" dirty="0">
                <a:solidFill>
                  <a:srgbClr val="FF0000"/>
                </a:solidFill>
              </a:rPr>
              <a:t>, antofylit, </a:t>
            </a:r>
            <a:r>
              <a:rPr lang="cs-CZ" dirty="0" err="1">
                <a:solidFill>
                  <a:srgbClr val="FF0000"/>
                </a:solidFill>
              </a:rPr>
              <a:t>glakufán</a:t>
            </a:r>
            <a:r>
              <a:rPr lang="cs-CZ" dirty="0">
                <a:solidFill>
                  <a:srgbClr val="FF0000"/>
                </a:solidFill>
              </a:rPr>
              <a:t>), wollastonit, </a:t>
            </a:r>
            <a:r>
              <a:rPr lang="cs-CZ" dirty="0" err="1">
                <a:solidFill>
                  <a:srgbClr val="FF0000"/>
                </a:solidFill>
              </a:rPr>
              <a:t>prehnit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b="1" i="1" dirty="0" err="1">
                <a:solidFill>
                  <a:srgbClr val="FF0000"/>
                </a:solidFill>
              </a:rPr>
              <a:t>fylosilikáty</a:t>
            </a:r>
            <a:r>
              <a:rPr lang="cs-CZ" dirty="0">
                <a:solidFill>
                  <a:srgbClr val="FF0000"/>
                </a:solidFill>
              </a:rPr>
              <a:t>: muskovit, biotit, lepidolit, </a:t>
            </a:r>
            <a:r>
              <a:rPr lang="cs-CZ" dirty="0" smtClean="0">
                <a:solidFill>
                  <a:srgbClr val="FF0000"/>
                </a:solidFill>
              </a:rPr>
              <a:t>kaolinit</a:t>
            </a:r>
            <a:r>
              <a:rPr lang="cs-CZ" dirty="0">
                <a:solidFill>
                  <a:srgbClr val="FF0000"/>
                </a:solidFill>
              </a:rPr>
              <a:t>, serpentinová skupina, chlority, </a:t>
            </a:r>
            <a:r>
              <a:rPr lang="cs-CZ" b="1" i="1" dirty="0" err="1">
                <a:solidFill>
                  <a:srgbClr val="FF0000"/>
                </a:solidFill>
              </a:rPr>
              <a:t>tektosilikáty</a:t>
            </a:r>
            <a:r>
              <a:rPr lang="cs-CZ" dirty="0">
                <a:solidFill>
                  <a:srgbClr val="FF0000"/>
                </a:solidFill>
              </a:rPr>
              <a:t>: živce (ortoklas, mikroklin, sanidin, plagioklasy), </a:t>
            </a:r>
            <a:r>
              <a:rPr lang="cs-CZ" dirty="0" smtClean="0">
                <a:solidFill>
                  <a:srgbClr val="FF0000"/>
                </a:solidFill>
              </a:rPr>
              <a:t>zeolity </a:t>
            </a:r>
            <a:r>
              <a:rPr lang="cs-CZ" dirty="0">
                <a:solidFill>
                  <a:srgbClr val="FF0000"/>
                </a:solidFill>
              </a:rPr>
              <a:t>(natrolit, </a:t>
            </a:r>
            <a:r>
              <a:rPr lang="cs-CZ" dirty="0" err="1">
                <a:solidFill>
                  <a:srgbClr val="FF0000"/>
                </a:solidFill>
              </a:rPr>
              <a:t>stilbit</a:t>
            </a:r>
            <a:r>
              <a:rPr lang="cs-CZ" dirty="0" smtClean="0">
                <a:solidFill>
                  <a:srgbClr val="FF0000"/>
                </a:solidFill>
              </a:rPr>
              <a:t>).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2383" y="0"/>
            <a:ext cx="1070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G3121,G3121k - Poznávání minerálů a hornin</a:t>
            </a:r>
          </a:p>
        </p:txBody>
      </p:sp>
    </p:spTree>
    <p:extLst>
      <p:ext uri="{BB962C8B-B14F-4D97-AF65-F5344CB8AC3E}">
        <p14:creationId xmlns:p14="http://schemas.microsoft.com/office/powerpoint/2010/main" val="50715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658919"/>
            <a:ext cx="3405673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NaAlSi</a:t>
            </a:r>
            <a:r>
              <a:rPr lang="cs-CZ" sz="1400" b="1" baseline="-25000" dirty="0"/>
              <a:t>3</a:t>
            </a:r>
            <a:r>
              <a:rPr lang="cs-CZ" sz="1400" b="1" dirty="0"/>
              <a:t>O</a:t>
            </a:r>
            <a:r>
              <a:rPr lang="cs-CZ" sz="1400" b="1" baseline="-25000" dirty="0"/>
              <a:t>8</a:t>
            </a:r>
            <a:r>
              <a:rPr lang="cs-CZ" sz="1400" b="1" dirty="0"/>
              <a:t> – </a:t>
            </a:r>
            <a:r>
              <a:rPr lang="cs-CZ" sz="1500" b="1" dirty="0"/>
              <a:t>CaAl</a:t>
            </a:r>
            <a:r>
              <a:rPr lang="cs-CZ" sz="1500" b="1" baseline="-25000" dirty="0"/>
              <a:t>2</a:t>
            </a:r>
            <a:r>
              <a:rPr lang="cs-CZ" sz="1500" b="1" dirty="0"/>
              <a:t>Si</a:t>
            </a:r>
            <a:r>
              <a:rPr lang="cs-CZ" sz="1400" b="1" baseline="-25000" dirty="0"/>
              <a:t>2</a:t>
            </a:r>
            <a:r>
              <a:rPr lang="cs-CZ" sz="1400" b="1" dirty="0"/>
              <a:t>O</a:t>
            </a:r>
            <a:r>
              <a:rPr lang="cs-CZ" sz="1400" b="1" baseline="-25000" dirty="0"/>
              <a:t>8</a:t>
            </a:r>
            <a:endParaRPr lang="cs-CZ" sz="1500" b="1" dirty="0"/>
          </a:p>
          <a:p>
            <a:r>
              <a:rPr lang="cs-CZ" sz="1500" dirty="0"/>
              <a:t>Řada albit-anortit</a:t>
            </a:r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2,6-2,75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bezbarvý, šedobílý, bílý, narůžovělý, nažloutlý, tmavě šedý s barvoměnou (labradorit), </a:t>
            </a:r>
            <a:r>
              <a:rPr lang="cs-CZ" sz="1400" i="1" dirty="0"/>
              <a:t>Štěpnost</a:t>
            </a:r>
            <a:r>
              <a:rPr lang="cs-CZ" sz="1400" dirty="0"/>
              <a:t> – dokonale štěpný dle báze a plochy (010), </a:t>
            </a:r>
            <a:r>
              <a:rPr lang="cs-CZ" sz="1400" i="1" dirty="0"/>
              <a:t>lesk</a:t>
            </a:r>
            <a:r>
              <a:rPr lang="cs-CZ" sz="1400" dirty="0"/>
              <a:t> matný až skelný, neprůhledný, průsvitný, průhledný,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6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Plagioklasy krystalují v triklinické s., složení se mění od albitu (Ab) do anortitu (</a:t>
            </a:r>
            <a:r>
              <a:rPr lang="cs-CZ" sz="1400" dirty="0" err="1"/>
              <a:t>An</a:t>
            </a:r>
            <a:r>
              <a:rPr lang="cs-CZ" sz="1400" dirty="0"/>
              <a:t>), příměs K bývá nízká, někdy příměs Sr. 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Plagioklasy jsou běžným </a:t>
            </a:r>
            <a:r>
              <a:rPr lang="cs-CZ" sz="1400" dirty="0" err="1"/>
              <a:t>horninotv</a:t>
            </a:r>
            <a:r>
              <a:rPr lang="cs-CZ" sz="1400" dirty="0"/>
              <a:t>. m. magmatických h. (granitoidy, </a:t>
            </a:r>
            <a:r>
              <a:rPr lang="cs-CZ" sz="1400" dirty="0" err="1"/>
              <a:t>syenitoidy</a:t>
            </a:r>
            <a:r>
              <a:rPr lang="cs-CZ" sz="1400" dirty="0"/>
              <a:t>, gabra a jejich výlevné ekvivalenty), dále v </a:t>
            </a:r>
            <a:r>
              <a:rPr lang="cs-CZ" sz="1400" dirty="0" err="1"/>
              <a:t>metapelitech</a:t>
            </a:r>
            <a:r>
              <a:rPr lang="cs-CZ" sz="1400" dirty="0"/>
              <a:t> (zejm. ruly) a </a:t>
            </a:r>
            <a:r>
              <a:rPr lang="cs-CZ" sz="1400" dirty="0" err="1"/>
              <a:t>metabazitech</a:t>
            </a:r>
            <a:r>
              <a:rPr lang="cs-CZ" sz="1400" dirty="0"/>
              <a:t> (bazické plagioklasy), albit v alpských žilách. V sedimentech okrajový. Tabulkovité, často </a:t>
            </a:r>
            <a:r>
              <a:rPr lang="cs-CZ" sz="1400" dirty="0" err="1"/>
              <a:t>zdvojčatělé</a:t>
            </a:r>
            <a:r>
              <a:rPr lang="cs-CZ" sz="1400" dirty="0"/>
              <a:t> krystaly, vyrostlice, přeměňuje se na </a:t>
            </a:r>
            <a:r>
              <a:rPr lang="cs-CZ" sz="1400" dirty="0" err="1"/>
              <a:t>sericit</a:t>
            </a:r>
            <a:r>
              <a:rPr lang="cs-CZ" sz="1400" dirty="0"/>
              <a:t> a jílové m. (kyselé </a:t>
            </a:r>
            <a:r>
              <a:rPr lang="cs-CZ" sz="1400" dirty="0" err="1"/>
              <a:t>plg</a:t>
            </a:r>
            <a:r>
              <a:rPr lang="cs-CZ" sz="1400" dirty="0"/>
              <a:t>) nebo </a:t>
            </a:r>
            <a:r>
              <a:rPr lang="cs-CZ" sz="1400" dirty="0" err="1"/>
              <a:t>clinozoisit</a:t>
            </a:r>
            <a:r>
              <a:rPr lang="cs-CZ" sz="1400" dirty="0"/>
              <a:t> (bazické </a:t>
            </a:r>
            <a:r>
              <a:rPr lang="cs-CZ" sz="1400" dirty="0" err="1"/>
              <a:t>plg</a:t>
            </a:r>
            <a:r>
              <a:rPr lang="cs-CZ" sz="1400" dirty="0"/>
              <a:t>.)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8f. </a:t>
            </a:r>
            <a:r>
              <a:rPr lang="cs-CZ" sz="3600" dirty="0" err="1"/>
              <a:t>Tektosilkáty</a:t>
            </a:r>
            <a:r>
              <a:rPr lang="cs-CZ" sz="3600" dirty="0"/>
              <a:t> – </a:t>
            </a:r>
            <a:r>
              <a:rPr lang="cs-CZ" sz="3600" b="1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</a:t>
            </a:r>
            <a:r>
              <a:rPr lang="cs-CZ" sz="3600" b="1" dirty="0">
                <a:solidFill>
                  <a:srgbClr val="FF0000"/>
                </a:solidFill>
              </a:rPr>
              <a:t>živců – plagioklasy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10" y="133153"/>
            <a:ext cx="4335500" cy="385101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86" y="777328"/>
            <a:ext cx="4117911" cy="30884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73" y="3984170"/>
            <a:ext cx="3984613" cy="28014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026" y="4104735"/>
            <a:ext cx="3809207" cy="268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76974" y="658919"/>
            <a:ext cx="5716054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</a:t>
            </a:r>
            <a:r>
              <a:rPr lang="cs-CZ" sz="1400" dirty="0"/>
              <a:t>hydratované alumosilikáty alkalických kovů a kovů alkalických zemin</a:t>
            </a:r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od 2-3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bezbarvý, bílý, narůžovělý, nazelenalý, červený, hnědý </a:t>
            </a:r>
            <a:r>
              <a:rPr lang="cs-CZ" sz="1400" i="1" dirty="0"/>
              <a:t>Štěpnost</a:t>
            </a:r>
            <a:r>
              <a:rPr lang="cs-CZ" sz="1400" dirty="0"/>
              <a:t> – v závislosti na druhu, </a:t>
            </a:r>
            <a:r>
              <a:rPr lang="cs-CZ" sz="1400" i="1" dirty="0"/>
              <a:t>lesk</a:t>
            </a:r>
            <a:r>
              <a:rPr lang="cs-CZ" sz="1400" dirty="0"/>
              <a:t> matný až </a:t>
            </a:r>
            <a:r>
              <a:rPr lang="cs-CZ" sz="1400" dirty="0" err="1"/>
              <a:t>skelný,perleťový</a:t>
            </a:r>
            <a:r>
              <a:rPr lang="cs-CZ" sz="1400" dirty="0"/>
              <a:t>, neprůhledný, průsvitný, průhledný, </a:t>
            </a:r>
            <a:r>
              <a:rPr lang="cs-CZ" sz="1400" i="1" dirty="0"/>
              <a:t>Tvrdost</a:t>
            </a:r>
            <a:r>
              <a:rPr lang="cs-CZ" sz="1400" dirty="0"/>
              <a:t> 4-6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Zeolity jsou typické různým uspořádáním tetraedrů SiO</a:t>
            </a:r>
            <a:r>
              <a:rPr lang="cs-CZ" sz="1400" baseline="-25000" dirty="0"/>
              <a:t>4</a:t>
            </a:r>
            <a:r>
              <a:rPr lang="cs-CZ" sz="1400" dirty="0"/>
              <a:t> a AlO</a:t>
            </a:r>
            <a:r>
              <a:rPr lang="cs-CZ" sz="1400" baseline="-25000" dirty="0"/>
              <a:t>6</a:t>
            </a:r>
            <a:r>
              <a:rPr lang="cs-CZ" sz="1400" dirty="0"/>
              <a:t> a přítomností velkých strukturních dutin, navzájem propojených ve kterých jsou molekuly vody a jiných látek. Základní konfigurace jsou smyčky 4, 5, 6, 8, 10 a 12 tetraedrů. Vzájemně propojené smyčky utvářejí větší a komplikovanější polyedrické klece. V chemickém složení zeolitů dominuje křemík a hliník, přičemž Al nikdy nepřevažuje nad Si. V závislosti na jejich poměru v tetraedrických pozicích jsou obsazeny dutiny ionty Na, Ca, K a Ba.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Zeolity jsou široce rozšířené minerály. V magmatických horninách vzácně primární (např. natrolit v některých alkalických h. , analcim v </a:t>
            </a:r>
            <a:r>
              <a:rPr lang="cs-CZ" sz="1400" dirty="0" err="1"/>
              <a:t>těšínitech</a:t>
            </a:r>
            <a:r>
              <a:rPr lang="cs-CZ" sz="1400" dirty="0"/>
              <a:t> apod.), běžnější je sekundární jako hydrotermální produkt alterace primárních minerálů ve vulkanitech (živců, skla atd.), nebo ve výplních dutin ve vulkanitech (hlavně bazalty), na alpských žilách v </a:t>
            </a:r>
            <a:r>
              <a:rPr lang="cs-CZ" sz="1400" dirty="0" err="1"/>
              <a:t>metabazitech</a:t>
            </a:r>
            <a:r>
              <a:rPr lang="cs-CZ" sz="1400" dirty="0"/>
              <a:t> i </a:t>
            </a:r>
            <a:r>
              <a:rPr lang="cs-CZ" sz="1400" dirty="0" err="1"/>
              <a:t>metagranitoidech</a:t>
            </a:r>
            <a:r>
              <a:rPr lang="cs-CZ" sz="1400" dirty="0"/>
              <a:t>, vzniká i v sedimentech v zeolitové metamorfní facii nebo při podmořském zvětrávání. Tvoří celistvé agregáty i v závislosti na druhu krystaly sloupcovité (natrolit, mezolit, skolecit), tabulkovité (heulandit, </a:t>
            </a:r>
            <a:r>
              <a:rPr lang="cs-CZ" sz="1400" dirty="0" err="1"/>
              <a:t>phillipsit</a:t>
            </a:r>
            <a:r>
              <a:rPr lang="cs-CZ" sz="1400" dirty="0"/>
              <a:t>, </a:t>
            </a:r>
            <a:r>
              <a:rPr lang="cs-CZ" sz="1400" dirty="0" err="1"/>
              <a:t>thomsonit</a:t>
            </a:r>
            <a:r>
              <a:rPr lang="cs-CZ" sz="1400" dirty="0"/>
              <a:t>), dvanáctistěny kosočtverečné (analcim, </a:t>
            </a:r>
            <a:r>
              <a:rPr lang="cs-CZ" sz="1400" dirty="0" err="1"/>
              <a:t>pollucit</a:t>
            </a:r>
            <a:r>
              <a:rPr lang="cs-CZ" sz="1400" dirty="0"/>
              <a:t>) aj.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8f. </a:t>
            </a:r>
            <a:r>
              <a:rPr lang="cs-CZ" sz="3600" dirty="0" err="1"/>
              <a:t>Tektosilkáty</a:t>
            </a:r>
            <a:r>
              <a:rPr lang="cs-CZ" sz="3600" dirty="0"/>
              <a:t> – </a:t>
            </a:r>
            <a:r>
              <a:rPr lang="cs-CZ" sz="3600" b="1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</a:t>
            </a:r>
            <a:r>
              <a:rPr lang="cs-CZ" sz="3600" b="1" dirty="0">
                <a:solidFill>
                  <a:srgbClr val="FF0000"/>
                </a:solidFill>
              </a:rPr>
              <a:t>zeolitů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CBBFD280-D4BE-4D43-A292-AD45DC38E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4" y="3330056"/>
            <a:ext cx="5690341" cy="32897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1EE82FAB-0465-4B78-A64C-0652C64AC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843" y="335753"/>
            <a:ext cx="6457782" cy="25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8f. </a:t>
            </a:r>
            <a:r>
              <a:rPr lang="cs-CZ" sz="3600" dirty="0" err="1"/>
              <a:t>Tektosilkáty</a:t>
            </a:r>
            <a:r>
              <a:rPr lang="cs-CZ" sz="3600" dirty="0"/>
              <a:t> – </a:t>
            </a:r>
            <a:r>
              <a:rPr lang="cs-CZ" sz="3600" b="1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</a:t>
            </a:r>
            <a:r>
              <a:rPr lang="cs-CZ" sz="3600" b="1" dirty="0">
                <a:solidFill>
                  <a:srgbClr val="FF0000"/>
                </a:solidFill>
              </a:rPr>
              <a:t>zeolitů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7AA8B2C0-0495-4338-AD53-730E042DC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0" y="658919"/>
            <a:ext cx="4081542" cy="318020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612CE3D0-009B-4CE7-A34C-F8C34BBE52A6}"/>
              </a:ext>
            </a:extLst>
          </p:cNvPr>
          <p:cNvSpPr txBox="1"/>
          <p:nvPr/>
        </p:nvSpPr>
        <p:spPr>
          <a:xfrm>
            <a:off x="258230" y="658919"/>
            <a:ext cx="90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Natrolit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056E9DA5-181D-4950-A13B-641A1B758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19" y="658920"/>
            <a:ext cx="3976198" cy="265269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455B57F6-2BBA-4F48-B7E4-917057747546}"/>
              </a:ext>
            </a:extLst>
          </p:cNvPr>
          <p:cNvSpPr txBox="1"/>
          <p:nvPr/>
        </p:nvSpPr>
        <p:spPr>
          <a:xfrm>
            <a:off x="7395530" y="66293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Heulandit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A72A5EE9-6BD2-4E97-AA8D-015A628D0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52" y="3906472"/>
            <a:ext cx="4039498" cy="267616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1D72C4F2-5322-4BA9-9B45-367D6C26E18A}"/>
              </a:ext>
            </a:extLst>
          </p:cNvPr>
          <p:cNvSpPr txBox="1"/>
          <p:nvPr/>
        </p:nvSpPr>
        <p:spPr>
          <a:xfrm>
            <a:off x="279252" y="390647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Stilbit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85D05764-3F9E-41CC-8AFC-16293E436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19" y="3839120"/>
            <a:ext cx="4121166" cy="2743519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="" xmlns:a16="http://schemas.microsoft.com/office/drawing/2014/main" id="{D7D2D089-31A3-40AF-A217-1E29E2FC4E5A}"/>
              </a:ext>
            </a:extLst>
          </p:cNvPr>
          <p:cNvSpPr txBox="1"/>
          <p:nvPr/>
        </p:nvSpPr>
        <p:spPr>
          <a:xfrm>
            <a:off x="4522519" y="6213307"/>
            <a:ext cx="120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Harmotom</a:t>
            </a:r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="" xmlns:a16="http://schemas.microsoft.com/office/drawing/2014/main" id="{B8FEBDB9-4C5D-45CF-B661-16A6EE3BF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426" y="212072"/>
            <a:ext cx="3093658" cy="354638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A0BDA834-92AB-491A-B6B7-949E6C23ADC0}"/>
              </a:ext>
            </a:extLst>
          </p:cNvPr>
          <p:cNvSpPr txBox="1"/>
          <p:nvPr/>
        </p:nvSpPr>
        <p:spPr>
          <a:xfrm>
            <a:off x="8928961" y="212071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Thomsonit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81AE0D50-272A-4829-BC29-5A317E8FC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426" y="3921787"/>
            <a:ext cx="3174073" cy="2645537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="" xmlns:a16="http://schemas.microsoft.com/office/drawing/2014/main" id="{699D673B-6374-4F50-8B0B-B9FCD2633A79}"/>
              </a:ext>
            </a:extLst>
          </p:cNvPr>
          <p:cNvSpPr txBox="1"/>
          <p:nvPr/>
        </p:nvSpPr>
        <p:spPr>
          <a:xfrm>
            <a:off x="8752932" y="6488668"/>
            <a:ext cx="94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Ferrierit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2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1512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8. Silikáty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9443687" y="151537"/>
            <a:ext cx="1813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http://www.pinterest.org</a:t>
            </a:r>
          </a:p>
        </p:txBody>
      </p:sp>
    </p:spTree>
    <p:extLst>
      <p:ext uri="{BB962C8B-B14F-4D97-AF65-F5344CB8AC3E}">
        <p14:creationId xmlns:p14="http://schemas.microsoft.com/office/powerpoint/2010/main" val="16145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1512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8c. </a:t>
            </a:r>
            <a:r>
              <a:rPr lang="cs-CZ" sz="7200" dirty="0" err="1"/>
              <a:t>Cyklosilikáty</a:t>
            </a:r>
            <a:endParaRPr lang="cs-CZ" sz="7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443687" y="151537"/>
            <a:ext cx="1813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http://www.pinterest.org</a:t>
            </a:r>
          </a:p>
        </p:txBody>
      </p:sp>
    </p:spTree>
    <p:extLst>
      <p:ext uri="{BB962C8B-B14F-4D97-AF65-F5344CB8AC3E}">
        <p14:creationId xmlns:p14="http://schemas.microsoft.com/office/powerpoint/2010/main" val="17482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8" y="544619"/>
            <a:ext cx="37024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</a:t>
            </a:r>
            <a:r>
              <a:rPr lang="cs-CZ" sz="1400" dirty="0"/>
              <a:t>XY</a:t>
            </a:r>
            <a:r>
              <a:rPr lang="cs-CZ" sz="1400" baseline="-25000" dirty="0"/>
              <a:t>3</a:t>
            </a:r>
            <a:r>
              <a:rPr lang="cs-CZ" sz="1400" dirty="0"/>
              <a:t>Z</a:t>
            </a:r>
            <a:r>
              <a:rPr lang="cs-CZ" sz="1400" baseline="-25000" dirty="0"/>
              <a:t>6</a:t>
            </a:r>
            <a:r>
              <a:rPr lang="cs-CZ" sz="1400" dirty="0"/>
              <a:t>(BO</a:t>
            </a:r>
            <a:r>
              <a:rPr lang="cs-CZ" sz="1400" baseline="-25000" dirty="0"/>
              <a:t>3</a:t>
            </a:r>
            <a:r>
              <a:rPr lang="cs-CZ" sz="1400" dirty="0"/>
              <a:t>)</a:t>
            </a:r>
            <a:r>
              <a:rPr lang="cs-CZ" sz="1400" baseline="-25000" dirty="0"/>
              <a:t>3</a:t>
            </a:r>
            <a:r>
              <a:rPr lang="cs-CZ" sz="1400" dirty="0"/>
              <a:t>(Si</a:t>
            </a:r>
            <a:r>
              <a:rPr lang="cs-CZ" sz="1400" baseline="-25000" dirty="0"/>
              <a:t>6</a:t>
            </a:r>
            <a:r>
              <a:rPr lang="cs-CZ" sz="1400" dirty="0"/>
              <a:t>O</a:t>
            </a:r>
            <a:r>
              <a:rPr lang="cs-CZ" sz="1400" baseline="-25000" dirty="0"/>
              <a:t>18</a:t>
            </a:r>
            <a:r>
              <a:rPr lang="cs-CZ" sz="1400" dirty="0"/>
              <a:t>)</a:t>
            </a:r>
            <a:r>
              <a:rPr lang="cs-CZ" sz="1400" baseline="-25000" dirty="0"/>
              <a:t> </a:t>
            </a:r>
            <a:r>
              <a:rPr lang="cs-CZ" sz="1400" dirty="0"/>
              <a:t>(OH)</a:t>
            </a:r>
            <a:r>
              <a:rPr lang="cs-CZ" sz="1400" baseline="-25000" dirty="0"/>
              <a:t>3</a:t>
            </a:r>
            <a:r>
              <a:rPr lang="cs-CZ" sz="1400" dirty="0"/>
              <a:t>(F,OH)</a:t>
            </a:r>
            <a:endParaRPr lang="cs-CZ" sz="1400" b="1" dirty="0"/>
          </a:p>
          <a:p>
            <a:r>
              <a:rPr lang="cs-CZ" sz="1500" dirty="0"/>
              <a:t>X=</a:t>
            </a:r>
            <a:r>
              <a:rPr lang="cs-CZ" sz="1500" dirty="0" err="1"/>
              <a:t>vakance,Na</a:t>
            </a:r>
            <a:r>
              <a:rPr lang="cs-CZ" sz="1500" dirty="0"/>
              <a:t>, Ca, K</a:t>
            </a:r>
          </a:p>
          <a:p>
            <a:r>
              <a:rPr lang="cs-CZ" sz="1500" dirty="0"/>
              <a:t>Y=</a:t>
            </a:r>
            <a:r>
              <a:rPr lang="cs-CZ" sz="1500" dirty="0" err="1"/>
              <a:t>Fe</a:t>
            </a:r>
            <a:r>
              <a:rPr lang="cs-CZ" sz="1500" dirty="0"/>
              <a:t>, Al, Mg, Ti, </a:t>
            </a:r>
            <a:r>
              <a:rPr lang="cs-CZ" sz="1500" dirty="0" err="1"/>
              <a:t>Li</a:t>
            </a:r>
            <a:r>
              <a:rPr lang="cs-CZ" sz="1500" dirty="0"/>
              <a:t>, </a:t>
            </a:r>
            <a:r>
              <a:rPr lang="cs-CZ" sz="1500" dirty="0" err="1"/>
              <a:t>Cu</a:t>
            </a:r>
            <a:r>
              <a:rPr lang="cs-CZ" sz="1500" dirty="0"/>
              <a:t>, </a:t>
            </a:r>
            <a:r>
              <a:rPr lang="cs-CZ" sz="1500" dirty="0" err="1"/>
              <a:t>Zn</a:t>
            </a:r>
            <a:endParaRPr lang="cs-CZ" sz="1500" dirty="0"/>
          </a:p>
          <a:p>
            <a:r>
              <a:rPr lang="cs-CZ" sz="1500" dirty="0"/>
              <a:t>Z=Al, Fe, Mg, </a:t>
            </a:r>
            <a:r>
              <a:rPr lang="cs-CZ" sz="1500" dirty="0" err="1"/>
              <a:t>Cr</a:t>
            </a:r>
            <a:r>
              <a:rPr lang="cs-CZ" sz="1500" dirty="0"/>
              <a:t>, V</a:t>
            </a:r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3-3,3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bezbarvý, bílý, růžový, zelený, modrý, červený, hnědý, černý, </a:t>
            </a:r>
            <a:r>
              <a:rPr lang="cs-CZ" sz="1400" i="1" dirty="0"/>
              <a:t>Štěpnost</a:t>
            </a:r>
            <a:r>
              <a:rPr lang="cs-CZ" sz="1400" dirty="0"/>
              <a:t> – </a:t>
            </a:r>
            <a:r>
              <a:rPr lang="cs-CZ" sz="1400" b="1" dirty="0"/>
              <a:t>neštěpný</a:t>
            </a:r>
            <a:r>
              <a:rPr lang="cs-CZ" sz="1400" dirty="0"/>
              <a:t>, </a:t>
            </a:r>
            <a:r>
              <a:rPr lang="cs-CZ" sz="1400" i="1" dirty="0"/>
              <a:t>lesk</a:t>
            </a:r>
            <a:r>
              <a:rPr lang="cs-CZ" sz="1400" dirty="0"/>
              <a:t> matný až skelný, neprůhledný, průsvitný, průhledný,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7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Minerály </a:t>
            </a:r>
            <a:r>
              <a:rPr lang="cs-CZ" sz="1400" dirty="0" err="1"/>
              <a:t>sk</a:t>
            </a:r>
            <a:r>
              <a:rPr lang="cs-CZ" sz="1400" dirty="0"/>
              <a:t>. turmalínu krystalují v trigonální s., odd. </a:t>
            </a:r>
            <a:r>
              <a:rPr lang="cs-CZ" sz="1400" dirty="0" err="1"/>
              <a:t>ditrigonálně</a:t>
            </a:r>
            <a:r>
              <a:rPr lang="cs-CZ" sz="1400" dirty="0"/>
              <a:t> pyramidální. Velmi proměnlivé chemické složení odrážející podmínky vzniku.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Turmalíny se objevují v prostředí s dostatkem B. V magmatických horninách jsou v granitech (skoryl-</a:t>
            </a:r>
            <a:r>
              <a:rPr lang="cs-CZ" sz="1400" dirty="0" err="1"/>
              <a:t>dravit</a:t>
            </a:r>
            <a:r>
              <a:rPr lang="cs-CZ" sz="1400" dirty="0"/>
              <a:t>), pegmatitech (</a:t>
            </a:r>
            <a:r>
              <a:rPr lang="cs-CZ" sz="1400" dirty="0" err="1"/>
              <a:t>elbait</a:t>
            </a:r>
            <a:r>
              <a:rPr lang="cs-CZ" sz="1400" dirty="0"/>
              <a:t>, </a:t>
            </a:r>
            <a:r>
              <a:rPr lang="cs-CZ" sz="1400" dirty="0" err="1"/>
              <a:t>rossmanit</a:t>
            </a:r>
            <a:r>
              <a:rPr lang="cs-CZ" sz="1400" dirty="0"/>
              <a:t>, </a:t>
            </a:r>
            <a:r>
              <a:rPr lang="cs-CZ" sz="1400" dirty="0" err="1"/>
              <a:t>liddicoatit</a:t>
            </a:r>
            <a:r>
              <a:rPr lang="cs-CZ" sz="1400" dirty="0"/>
              <a:t>), v </a:t>
            </a:r>
            <a:r>
              <a:rPr lang="cs-CZ" sz="1400" dirty="0" err="1"/>
              <a:t>metapelitech</a:t>
            </a:r>
            <a:r>
              <a:rPr lang="cs-CZ" sz="1400" dirty="0"/>
              <a:t> (skoryl-</a:t>
            </a:r>
            <a:r>
              <a:rPr lang="cs-CZ" sz="1400" dirty="0" err="1"/>
              <a:t>dravit</a:t>
            </a:r>
            <a:r>
              <a:rPr lang="cs-CZ" sz="1400" dirty="0"/>
              <a:t>), mramorech (</a:t>
            </a:r>
            <a:r>
              <a:rPr lang="cs-CZ" sz="1400" dirty="0" err="1"/>
              <a:t>dravit</a:t>
            </a:r>
            <a:r>
              <a:rPr lang="cs-CZ" sz="1400" dirty="0"/>
              <a:t>-uvit), </a:t>
            </a:r>
            <a:r>
              <a:rPr lang="cs-CZ" sz="1400" dirty="0" err="1"/>
              <a:t>greisenech</a:t>
            </a:r>
            <a:r>
              <a:rPr lang="cs-CZ" sz="1400" dirty="0"/>
              <a:t> (skoryl-</a:t>
            </a:r>
            <a:r>
              <a:rPr lang="cs-CZ" sz="1400" dirty="0" err="1"/>
              <a:t>dravit</a:t>
            </a:r>
            <a:r>
              <a:rPr lang="cs-CZ" sz="1400" dirty="0"/>
              <a:t>), v klastických sedimentech. Tvoří zrna, grafické srůsty s křemenem a nízce až dlouze sloupcovité krystaly, podélně rýhované, zakončené bází, romboedry, pyramidami.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8c. </a:t>
            </a:r>
            <a:r>
              <a:rPr lang="cs-CZ" sz="3600" dirty="0" err="1"/>
              <a:t>Cyklosilkáty</a:t>
            </a:r>
            <a:r>
              <a:rPr lang="cs-CZ" sz="3600" dirty="0"/>
              <a:t> – </a:t>
            </a:r>
            <a:r>
              <a:rPr lang="cs-CZ" sz="3600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turmalínu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50" y="658918"/>
            <a:ext cx="3424335" cy="25639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90" y="127259"/>
            <a:ext cx="2013113" cy="3007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08" y="12588"/>
            <a:ext cx="2647528" cy="26475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9" y="3349689"/>
            <a:ext cx="3551721" cy="33812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74" y="3349689"/>
            <a:ext cx="2714912" cy="33936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23" y="2722790"/>
            <a:ext cx="1829966" cy="182996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8790" y="4615430"/>
            <a:ext cx="1739039" cy="195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1512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8d. </a:t>
            </a:r>
            <a:r>
              <a:rPr lang="cs-CZ" sz="7200" dirty="0" err="1"/>
              <a:t>Inosilikáty</a:t>
            </a:r>
            <a:endParaRPr lang="cs-CZ" sz="7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443687" y="151537"/>
            <a:ext cx="1813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http://www.pinterest.org</a:t>
            </a:r>
          </a:p>
        </p:txBody>
      </p:sp>
    </p:spTree>
    <p:extLst>
      <p:ext uri="{BB962C8B-B14F-4D97-AF65-F5344CB8AC3E}">
        <p14:creationId xmlns:p14="http://schemas.microsoft.com/office/powerpoint/2010/main" val="26261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8" y="544619"/>
            <a:ext cx="3702407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	</a:t>
            </a:r>
            <a:r>
              <a:rPr lang="cs-CZ" sz="1400" b="1" dirty="0"/>
              <a:t>XY(</a:t>
            </a:r>
            <a:r>
              <a:rPr lang="cs-CZ" sz="1400" b="1" dirty="0" err="1"/>
              <a:t>Si,Al</a:t>
            </a:r>
            <a:r>
              <a:rPr lang="cs-CZ" sz="1400" b="1" dirty="0"/>
              <a:t>)</a:t>
            </a:r>
            <a:r>
              <a:rPr lang="cs-CZ" sz="1400" b="1" baseline="-25000" dirty="0"/>
              <a:t>2</a:t>
            </a:r>
            <a:r>
              <a:rPr lang="cs-CZ" sz="1400" b="1" dirty="0"/>
              <a:t>O</a:t>
            </a:r>
            <a:r>
              <a:rPr lang="cs-CZ" sz="1400" b="1" baseline="-25000" dirty="0"/>
              <a:t>6</a:t>
            </a:r>
            <a:endParaRPr lang="cs-CZ" sz="1400" b="1" dirty="0"/>
          </a:p>
          <a:p>
            <a:r>
              <a:rPr lang="cs-CZ" sz="1400" b="1" dirty="0"/>
              <a:t>X</a:t>
            </a:r>
            <a:r>
              <a:rPr lang="cs-CZ" sz="1400" dirty="0"/>
              <a:t> = Na, Ca, Fe</a:t>
            </a:r>
            <a:r>
              <a:rPr lang="cs-CZ" sz="1400" baseline="30000" dirty="0"/>
              <a:t>2+</a:t>
            </a:r>
            <a:r>
              <a:rPr lang="cs-CZ" sz="1400" dirty="0"/>
              <a:t>, Mg, vzácně </a:t>
            </a:r>
            <a:r>
              <a:rPr lang="cs-CZ" sz="1400" dirty="0" err="1"/>
              <a:t>Zn</a:t>
            </a:r>
            <a:r>
              <a:rPr lang="cs-CZ" sz="1400" dirty="0"/>
              <a:t>, </a:t>
            </a:r>
            <a:r>
              <a:rPr lang="cs-CZ" sz="1400" dirty="0" err="1"/>
              <a:t>Mn</a:t>
            </a:r>
            <a:r>
              <a:rPr lang="cs-CZ" sz="1400" dirty="0"/>
              <a:t>, </a:t>
            </a:r>
            <a:r>
              <a:rPr lang="cs-CZ" sz="1400" dirty="0" err="1"/>
              <a:t>Li</a:t>
            </a:r>
            <a:endParaRPr lang="cs-CZ" sz="1400" dirty="0"/>
          </a:p>
          <a:p>
            <a:r>
              <a:rPr lang="cs-CZ" sz="1400" b="1" dirty="0"/>
              <a:t>Y</a:t>
            </a:r>
            <a:r>
              <a:rPr lang="cs-CZ" sz="1400" dirty="0"/>
              <a:t>= Al, Fe</a:t>
            </a:r>
            <a:r>
              <a:rPr lang="cs-CZ" sz="1400" baseline="30000" dirty="0"/>
              <a:t>3+</a:t>
            </a:r>
            <a:r>
              <a:rPr lang="cs-CZ" sz="1400" dirty="0"/>
              <a:t>, Mg, </a:t>
            </a:r>
            <a:r>
              <a:rPr lang="cs-CZ" sz="1400" dirty="0" err="1"/>
              <a:t>Mn</a:t>
            </a:r>
            <a:r>
              <a:rPr lang="cs-CZ" sz="1400" dirty="0"/>
              <a:t>, Ti, vzácně </a:t>
            </a:r>
            <a:r>
              <a:rPr lang="cs-CZ" sz="1400" dirty="0" err="1"/>
              <a:t>Cr</a:t>
            </a:r>
            <a:r>
              <a:rPr lang="cs-CZ" sz="1400" dirty="0"/>
              <a:t>, Co, </a:t>
            </a:r>
            <a:r>
              <a:rPr lang="cs-CZ" sz="1400" dirty="0" err="1"/>
              <a:t>Sc</a:t>
            </a:r>
            <a:r>
              <a:rPr lang="cs-CZ" sz="1400" dirty="0"/>
              <a:t>, V, Fe</a:t>
            </a:r>
            <a:r>
              <a:rPr lang="cs-CZ" sz="1400" baseline="30000" dirty="0"/>
              <a:t>2+</a:t>
            </a:r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3,1-3,7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bezbarvý, bílý, šedý, zelený, hnědý, černý, růžový, zelený, modrý, červený </a:t>
            </a:r>
            <a:r>
              <a:rPr lang="cs-CZ" sz="1400" i="1" dirty="0"/>
              <a:t>Štěpnost</a:t>
            </a:r>
            <a:r>
              <a:rPr lang="cs-CZ" sz="1400" dirty="0"/>
              <a:t> – dobře štěpný dle dvou navzájem téměř kolmých ploch (110+010), </a:t>
            </a:r>
            <a:r>
              <a:rPr lang="cs-CZ" sz="1400" i="1" dirty="0"/>
              <a:t>lesk</a:t>
            </a:r>
            <a:r>
              <a:rPr lang="cs-CZ" sz="1400" dirty="0"/>
              <a:t> matný až skelný, neprůhledný, průsvitný, průhledný,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6-7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bílý, šedobílý, šedozelený.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Minerály </a:t>
            </a:r>
            <a:r>
              <a:rPr lang="cs-CZ" sz="1400" dirty="0" err="1"/>
              <a:t>sk</a:t>
            </a:r>
            <a:r>
              <a:rPr lang="cs-CZ" sz="1400" dirty="0"/>
              <a:t>. pyroxenu krystalují v monoklinické (CPX) a rombické (OPX) soustavách. Velmi proměnlivé chemické složení odrážející podmínky vzniku.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/>
              <a:t>Pyroxeny jsou běžným </a:t>
            </a:r>
            <a:r>
              <a:rPr lang="cs-CZ" sz="1400" dirty="0" err="1"/>
              <a:t>h.m</a:t>
            </a:r>
            <a:r>
              <a:rPr lang="cs-CZ" sz="1400" dirty="0"/>
              <a:t>. magmatických hornin (</a:t>
            </a:r>
            <a:r>
              <a:rPr lang="cs-CZ" sz="1400" dirty="0" err="1"/>
              <a:t>bazaltoidy</a:t>
            </a:r>
            <a:r>
              <a:rPr lang="cs-CZ" sz="1400" dirty="0"/>
              <a:t>, gabra, některé </a:t>
            </a:r>
            <a:r>
              <a:rPr lang="cs-CZ" sz="1400" dirty="0" err="1"/>
              <a:t>syenitoidy</a:t>
            </a:r>
            <a:r>
              <a:rPr lang="cs-CZ" sz="1400" dirty="0"/>
              <a:t>, </a:t>
            </a:r>
            <a:r>
              <a:rPr lang="cs-CZ" sz="1400" dirty="0" err="1"/>
              <a:t>ultrabazika</a:t>
            </a:r>
            <a:r>
              <a:rPr lang="cs-CZ" sz="1400" dirty="0"/>
              <a:t>, spodumen v </a:t>
            </a:r>
            <a:r>
              <a:rPr lang="cs-CZ" sz="1400" dirty="0" err="1"/>
              <a:t>Li</a:t>
            </a:r>
            <a:r>
              <a:rPr lang="cs-CZ" sz="1400" dirty="0"/>
              <a:t>-pegmatitech), dále v metamorfovaných h. (</a:t>
            </a:r>
            <a:r>
              <a:rPr lang="cs-CZ" sz="1400" dirty="0" err="1"/>
              <a:t>skarny</a:t>
            </a:r>
            <a:r>
              <a:rPr lang="cs-CZ" sz="1400" dirty="0"/>
              <a:t>, </a:t>
            </a:r>
            <a:r>
              <a:rPr lang="cs-CZ" sz="1400" dirty="0" err="1"/>
              <a:t>erlány</a:t>
            </a:r>
            <a:r>
              <a:rPr lang="cs-CZ" sz="1400" dirty="0"/>
              <a:t>, pyroxenické ruly), do sedimentů nepřechází. Běžně se mění na amfibol, popř. m. serpentinové skupiny. Tvoří sloupcovité a tabulkovité krystaly omezené </a:t>
            </a:r>
            <a:r>
              <a:rPr lang="cs-CZ" sz="1400" dirty="0" err="1"/>
              <a:t>prizm.plochami</a:t>
            </a:r>
            <a:r>
              <a:rPr lang="cs-CZ" sz="1400" dirty="0"/>
              <a:t> a plochami pyramid a bází. 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8d. </a:t>
            </a:r>
            <a:r>
              <a:rPr lang="cs-CZ" sz="3600" dirty="0" err="1"/>
              <a:t>Inosilkáty</a:t>
            </a:r>
            <a:r>
              <a:rPr lang="cs-CZ" sz="3600" dirty="0"/>
              <a:t> – </a:t>
            </a:r>
            <a:r>
              <a:rPr lang="cs-CZ" sz="3600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pyroxenu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843713" y="786746"/>
            <a:ext cx="37024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Clinopyroxeny (monoclinické; zkr. </a:t>
            </a:r>
            <a:r>
              <a:rPr lang="cs-CZ" sz="1400" b="1" i="1" dirty="0"/>
              <a:t>CPX</a:t>
            </a:r>
            <a:r>
              <a:rPr lang="cs-CZ" sz="1400" b="1" dirty="0"/>
              <a:t>) </a:t>
            </a:r>
          </a:p>
          <a:p>
            <a:pPr lvl="1"/>
            <a:r>
              <a:rPr lang="cs-CZ" sz="1400" dirty="0" err="1">
                <a:solidFill>
                  <a:srgbClr val="0070C0"/>
                </a:solidFill>
              </a:rPr>
              <a:t>Egirín</a:t>
            </a:r>
            <a:r>
              <a:rPr lang="cs-CZ" sz="1400" dirty="0">
                <a:solidFill>
                  <a:srgbClr val="0070C0"/>
                </a:solidFill>
              </a:rPr>
              <a:t>, NaFe</a:t>
            </a:r>
            <a:r>
              <a:rPr lang="cs-CZ" sz="1400" baseline="30000" dirty="0">
                <a:solidFill>
                  <a:srgbClr val="0070C0"/>
                </a:solidFill>
              </a:rPr>
              <a:t>3+</a:t>
            </a:r>
            <a:r>
              <a:rPr lang="cs-CZ" sz="1400" dirty="0">
                <a:solidFill>
                  <a:srgbClr val="0070C0"/>
                </a:solidFill>
              </a:rPr>
              <a:t>Si</a:t>
            </a:r>
            <a:r>
              <a:rPr lang="cs-CZ" sz="1400" baseline="-25000" dirty="0">
                <a:solidFill>
                  <a:srgbClr val="0070C0"/>
                </a:solidFill>
              </a:rPr>
              <a:t>2</a:t>
            </a:r>
            <a:r>
              <a:rPr lang="cs-CZ" sz="1400" dirty="0">
                <a:solidFill>
                  <a:srgbClr val="0070C0"/>
                </a:solidFill>
              </a:rPr>
              <a:t>O</a:t>
            </a:r>
            <a:r>
              <a:rPr lang="cs-CZ" sz="1400" baseline="-25000" dirty="0">
                <a:solidFill>
                  <a:srgbClr val="0070C0"/>
                </a:solidFill>
              </a:rPr>
              <a:t>6</a:t>
            </a:r>
            <a:endParaRPr lang="cs-CZ" sz="1400" dirty="0">
              <a:solidFill>
                <a:srgbClr val="0070C0"/>
              </a:solidFill>
            </a:endParaRPr>
          </a:p>
          <a:p>
            <a:pPr lvl="1"/>
            <a:r>
              <a:rPr lang="cs-CZ" sz="1400" b="1" dirty="0">
                <a:solidFill>
                  <a:srgbClr val="0070C0"/>
                </a:solidFill>
              </a:rPr>
              <a:t>Augit, (</a:t>
            </a:r>
            <a:r>
              <a:rPr lang="cs-CZ" sz="1400" b="1" dirty="0" err="1">
                <a:solidFill>
                  <a:srgbClr val="0070C0"/>
                </a:solidFill>
              </a:rPr>
              <a:t>Ca,Na</a:t>
            </a:r>
            <a:r>
              <a:rPr lang="cs-CZ" sz="1400" b="1" dirty="0">
                <a:solidFill>
                  <a:srgbClr val="0070C0"/>
                </a:solidFill>
              </a:rPr>
              <a:t>)(</a:t>
            </a:r>
            <a:r>
              <a:rPr lang="cs-CZ" sz="1400" b="1" dirty="0" err="1">
                <a:solidFill>
                  <a:srgbClr val="0070C0"/>
                </a:solidFill>
              </a:rPr>
              <a:t>Mg,Fe,Al,Ti</a:t>
            </a:r>
            <a:r>
              <a:rPr lang="cs-CZ" sz="1400" b="1" dirty="0">
                <a:solidFill>
                  <a:srgbClr val="0070C0"/>
                </a:solidFill>
              </a:rPr>
              <a:t>)(</a:t>
            </a:r>
            <a:r>
              <a:rPr lang="cs-CZ" sz="1400" b="1" dirty="0" err="1">
                <a:solidFill>
                  <a:srgbClr val="0070C0"/>
                </a:solidFill>
              </a:rPr>
              <a:t>Si,Al</a:t>
            </a:r>
            <a:r>
              <a:rPr lang="cs-CZ" sz="1400" b="1" dirty="0">
                <a:solidFill>
                  <a:srgbClr val="0070C0"/>
                </a:solidFill>
              </a:rPr>
              <a:t>)</a:t>
            </a:r>
            <a:r>
              <a:rPr lang="cs-CZ" sz="1400" b="1" baseline="-25000" dirty="0">
                <a:solidFill>
                  <a:srgbClr val="0070C0"/>
                </a:solidFill>
              </a:rPr>
              <a:t>2</a:t>
            </a:r>
            <a:r>
              <a:rPr lang="cs-CZ" sz="1400" b="1" dirty="0">
                <a:solidFill>
                  <a:srgbClr val="0070C0"/>
                </a:solidFill>
              </a:rPr>
              <a:t>O</a:t>
            </a:r>
            <a:r>
              <a:rPr lang="cs-CZ" sz="1400" b="1" baseline="-25000" dirty="0">
                <a:solidFill>
                  <a:srgbClr val="0070C0"/>
                </a:solidFill>
              </a:rPr>
              <a:t>6</a:t>
            </a:r>
            <a:endParaRPr lang="cs-CZ" sz="1400" b="1" dirty="0">
              <a:solidFill>
                <a:srgbClr val="0070C0"/>
              </a:solidFill>
            </a:endParaRPr>
          </a:p>
          <a:p>
            <a:pPr lvl="1"/>
            <a:r>
              <a:rPr lang="cs-CZ" sz="1400" dirty="0"/>
              <a:t>Clinoenstatit, MgSiO</a:t>
            </a:r>
            <a:r>
              <a:rPr lang="cs-CZ" sz="1400" baseline="-25000" dirty="0"/>
              <a:t>3</a:t>
            </a:r>
            <a:endParaRPr lang="cs-CZ" sz="1400" dirty="0"/>
          </a:p>
          <a:p>
            <a:pPr lvl="1"/>
            <a:r>
              <a:rPr lang="cs-CZ" sz="1400" b="1" dirty="0"/>
              <a:t>Diopsid, CaMgSi</a:t>
            </a:r>
            <a:r>
              <a:rPr lang="cs-CZ" sz="1400" b="1" baseline="-25000" dirty="0"/>
              <a:t>2</a:t>
            </a:r>
            <a:r>
              <a:rPr lang="cs-CZ" sz="1400" b="1" dirty="0"/>
              <a:t>O</a:t>
            </a:r>
            <a:r>
              <a:rPr lang="cs-CZ" sz="1400" b="1" baseline="-25000" dirty="0"/>
              <a:t>6</a:t>
            </a:r>
            <a:endParaRPr lang="cs-CZ" sz="1400" b="1" dirty="0"/>
          </a:p>
          <a:p>
            <a:pPr lvl="1"/>
            <a:r>
              <a:rPr lang="cs-CZ" sz="1400" dirty="0"/>
              <a:t>Esseneit, CaFe</a:t>
            </a:r>
            <a:r>
              <a:rPr lang="cs-CZ" sz="1400" baseline="30000" dirty="0"/>
              <a:t>3+</a:t>
            </a:r>
            <a:r>
              <a:rPr lang="cs-CZ" sz="1400" dirty="0"/>
              <a:t>[AlSiO</a:t>
            </a:r>
            <a:r>
              <a:rPr lang="cs-CZ" sz="1400" baseline="-25000" dirty="0"/>
              <a:t>6</a:t>
            </a:r>
            <a:r>
              <a:rPr lang="cs-CZ" sz="1400" dirty="0"/>
              <a:t>]</a:t>
            </a:r>
          </a:p>
          <a:p>
            <a:pPr lvl="1"/>
            <a:r>
              <a:rPr lang="cs-CZ" sz="1400" b="1" dirty="0"/>
              <a:t>Hedenbergit, CaFe</a:t>
            </a:r>
            <a:r>
              <a:rPr lang="cs-CZ" sz="1400" b="1" baseline="30000" dirty="0"/>
              <a:t>2+</a:t>
            </a:r>
            <a:r>
              <a:rPr lang="cs-CZ" sz="1400" b="1" dirty="0"/>
              <a:t>Si</a:t>
            </a:r>
            <a:r>
              <a:rPr lang="cs-CZ" sz="1400" b="1" baseline="-25000" dirty="0"/>
              <a:t>2</a:t>
            </a:r>
            <a:r>
              <a:rPr lang="cs-CZ" sz="1400" b="1" dirty="0"/>
              <a:t>O</a:t>
            </a:r>
            <a:r>
              <a:rPr lang="cs-CZ" sz="1400" b="1" baseline="-25000" dirty="0"/>
              <a:t>6</a:t>
            </a:r>
            <a:endParaRPr lang="cs-CZ" sz="1400" b="1" dirty="0"/>
          </a:p>
          <a:p>
            <a:pPr lvl="1"/>
            <a:r>
              <a:rPr lang="cs-CZ" sz="1400" dirty="0">
                <a:solidFill>
                  <a:srgbClr val="0070C0"/>
                </a:solidFill>
              </a:rPr>
              <a:t>Jadeit, Na(Al,Fe</a:t>
            </a:r>
            <a:r>
              <a:rPr lang="cs-CZ" sz="1400" baseline="30000" dirty="0">
                <a:solidFill>
                  <a:srgbClr val="0070C0"/>
                </a:solidFill>
              </a:rPr>
              <a:t>3+</a:t>
            </a:r>
            <a:r>
              <a:rPr lang="cs-CZ" sz="1400" dirty="0">
                <a:solidFill>
                  <a:srgbClr val="0070C0"/>
                </a:solidFill>
              </a:rPr>
              <a:t>)Si</a:t>
            </a:r>
            <a:r>
              <a:rPr lang="cs-CZ" sz="1400" baseline="-25000" dirty="0">
                <a:solidFill>
                  <a:srgbClr val="0070C0"/>
                </a:solidFill>
              </a:rPr>
              <a:t>2</a:t>
            </a:r>
            <a:r>
              <a:rPr lang="cs-CZ" sz="1400" dirty="0">
                <a:solidFill>
                  <a:srgbClr val="0070C0"/>
                </a:solidFill>
              </a:rPr>
              <a:t>O</a:t>
            </a:r>
            <a:r>
              <a:rPr lang="cs-CZ" sz="1400" baseline="-25000" dirty="0">
                <a:solidFill>
                  <a:srgbClr val="0070C0"/>
                </a:solidFill>
              </a:rPr>
              <a:t>6</a:t>
            </a:r>
            <a:endParaRPr lang="cs-CZ" sz="1400" dirty="0">
              <a:solidFill>
                <a:srgbClr val="0070C0"/>
              </a:solidFill>
            </a:endParaRPr>
          </a:p>
          <a:p>
            <a:pPr lvl="1"/>
            <a:r>
              <a:rPr lang="cs-CZ" sz="1400" dirty="0" err="1"/>
              <a:t>Jervisit</a:t>
            </a:r>
            <a:r>
              <a:rPr lang="cs-CZ" sz="1400" dirty="0"/>
              <a:t>, (Na,Ca,Fe</a:t>
            </a:r>
            <a:r>
              <a:rPr lang="cs-CZ" sz="1400" baseline="30000" dirty="0"/>
              <a:t>2+</a:t>
            </a:r>
            <a:r>
              <a:rPr lang="cs-CZ" sz="1400" dirty="0"/>
              <a:t>)(Sc,Mg,Fe</a:t>
            </a:r>
            <a:r>
              <a:rPr lang="cs-CZ" sz="1400" baseline="30000" dirty="0"/>
              <a:t>2+</a:t>
            </a:r>
            <a:r>
              <a:rPr lang="cs-CZ" sz="1400" dirty="0"/>
              <a:t>)Si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dirty="0" err="1"/>
              <a:t>Johannsenit</a:t>
            </a:r>
            <a:r>
              <a:rPr lang="cs-CZ" sz="1400" dirty="0"/>
              <a:t>, CaMn</a:t>
            </a:r>
            <a:r>
              <a:rPr lang="cs-CZ" sz="1400" baseline="30000" dirty="0"/>
              <a:t>2+</a:t>
            </a:r>
            <a:r>
              <a:rPr lang="cs-CZ" sz="1400" dirty="0"/>
              <a:t>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dirty="0"/>
              <a:t>Kanoit, Mn</a:t>
            </a:r>
            <a:r>
              <a:rPr lang="cs-CZ" sz="1400" baseline="30000" dirty="0"/>
              <a:t>2+</a:t>
            </a:r>
            <a:r>
              <a:rPr lang="cs-CZ" sz="1400" dirty="0"/>
              <a:t>(Mg,Mn</a:t>
            </a:r>
            <a:r>
              <a:rPr lang="cs-CZ" sz="1400" baseline="30000" dirty="0"/>
              <a:t>2+</a:t>
            </a:r>
            <a:r>
              <a:rPr lang="cs-CZ" sz="1400" dirty="0"/>
              <a:t>)Si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dirty="0" err="1"/>
              <a:t>Kosmochlor</a:t>
            </a:r>
            <a:r>
              <a:rPr lang="cs-CZ" sz="1400" dirty="0"/>
              <a:t>, NaCrSi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dirty="0" err="1"/>
              <a:t>Namansilit</a:t>
            </a:r>
            <a:r>
              <a:rPr lang="cs-CZ" sz="1400" dirty="0"/>
              <a:t>, NaMn</a:t>
            </a:r>
            <a:r>
              <a:rPr lang="cs-CZ" sz="1400" baseline="30000" dirty="0"/>
              <a:t>3+</a:t>
            </a:r>
            <a:r>
              <a:rPr lang="cs-CZ" sz="1400" dirty="0"/>
              <a:t>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dirty="0" err="1"/>
              <a:t>Natalyit</a:t>
            </a:r>
            <a:r>
              <a:rPr lang="cs-CZ" sz="1400" dirty="0"/>
              <a:t>, NaV</a:t>
            </a:r>
            <a:r>
              <a:rPr lang="cs-CZ" sz="1400" baseline="30000" dirty="0"/>
              <a:t>3+</a:t>
            </a:r>
            <a:r>
              <a:rPr lang="cs-CZ" sz="1400" dirty="0"/>
              <a:t>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dirty="0"/>
              <a:t>Omphacit, (</a:t>
            </a:r>
            <a:r>
              <a:rPr lang="cs-CZ" sz="1400" dirty="0" err="1"/>
              <a:t>Ca,Na</a:t>
            </a:r>
            <a:r>
              <a:rPr lang="cs-CZ" sz="1400" dirty="0"/>
              <a:t>)(Mg,Fe</a:t>
            </a:r>
            <a:r>
              <a:rPr lang="cs-CZ" sz="1400" baseline="30000" dirty="0"/>
              <a:t>2+</a:t>
            </a:r>
            <a:r>
              <a:rPr lang="cs-CZ" sz="1400" dirty="0"/>
              <a:t>,Al)Si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dirty="0" err="1"/>
              <a:t>Petedunnit</a:t>
            </a:r>
            <a:r>
              <a:rPr lang="cs-CZ" sz="1400" dirty="0"/>
              <a:t>, Ca(Zn,Mn</a:t>
            </a:r>
            <a:r>
              <a:rPr lang="cs-CZ" sz="1400" baseline="30000" dirty="0"/>
              <a:t>2+</a:t>
            </a:r>
            <a:r>
              <a:rPr lang="cs-CZ" sz="1400" dirty="0"/>
              <a:t>,Mg,Fe</a:t>
            </a:r>
            <a:r>
              <a:rPr lang="cs-CZ" sz="1400" baseline="30000" dirty="0"/>
              <a:t>2+</a:t>
            </a:r>
            <a:r>
              <a:rPr lang="cs-CZ" sz="1400" dirty="0"/>
              <a:t>)Si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dirty="0"/>
              <a:t>Pigeonit, (</a:t>
            </a:r>
            <a:r>
              <a:rPr lang="cs-CZ" sz="1400" dirty="0" err="1"/>
              <a:t>Ca,Mg,Fe</a:t>
            </a:r>
            <a:r>
              <a:rPr lang="cs-CZ" sz="1400" dirty="0"/>
              <a:t>)(</a:t>
            </a:r>
            <a:r>
              <a:rPr lang="cs-CZ" sz="1400" dirty="0" err="1"/>
              <a:t>Mg,Fe</a:t>
            </a:r>
            <a:r>
              <a:rPr lang="cs-CZ" sz="1400" dirty="0"/>
              <a:t>)Si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Spodumen, </a:t>
            </a:r>
            <a:r>
              <a:rPr lang="cs-CZ" sz="1400" dirty="0" err="1">
                <a:solidFill>
                  <a:srgbClr val="FF0000"/>
                </a:solidFill>
              </a:rPr>
              <a:t>LiAl</a:t>
            </a:r>
            <a:r>
              <a:rPr lang="cs-CZ" sz="1400" dirty="0">
                <a:solidFill>
                  <a:srgbClr val="FF0000"/>
                </a:solidFill>
              </a:rPr>
              <a:t>(SiO</a:t>
            </a:r>
            <a:r>
              <a:rPr lang="cs-CZ" sz="1400" baseline="-25000" dirty="0">
                <a:solidFill>
                  <a:srgbClr val="FF0000"/>
                </a:solidFill>
              </a:rPr>
              <a:t>3</a:t>
            </a:r>
            <a:r>
              <a:rPr lang="cs-CZ" sz="1400" dirty="0">
                <a:solidFill>
                  <a:srgbClr val="FF0000"/>
                </a:solidFill>
              </a:rPr>
              <a:t>)</a:t>
            </a:r>
            <a:r>
              <a:rPr lang="cs-CZ" sz="1400" baseline="-25000" dirty="0">
                <a:solidFill>
                  <a:srgbClr val="FF0000"/>
                </a:solidFill>
              </a:rPr>
              <a:t>2</a:t>
            </a:r>
          </a:p>
          <a:p>
            <a:pPr lvl="1"/>
            <a:endParaRPr lang="cs-CZ" sz="1400" dirty="0"/>
          </a:p>
          <a:p>
            <a:r>
              <a:rPr lang="cs-CZ" sz="1400" b="1" dirty="0" err="1"/>
              <a:t>Ortopyroxeny</a:t>
            </a:r>
            <a:r>
              <a:rPr lang="cs-CZ" sz="1400" b="1" dirty="0"/>
              <a:t> (rombické; zkr. </a:t>
            </a:r>
            <a:r>
              <a:rPr lang="cs-CZ" sz="1400" b="1" i="1" dirty="0"/>
              <a:t>OPX</a:t>
            </a:r>
            <a:r>
              <a:rPr lang="cs-CZ" sz="1400" b="1" dirty="0"/>
              <a:t>) </a:t>
            </a:r>
          </a:p>
          <a:p>
            <a:pPr lvl="1"/>
            <a:r>
              <a:rPr lang="cs-CZ" sz="1400" dirty="0"/>
              <a:t>Hypersthen, (</a:t>
            </a:r>
            <a:r>
              <a:rPr lang="cs-CZ" sz="1400" dirty="0" err="1"/>
              <a:t>Mg,Fe</a:t>
            </a:r>
            <a:r>
              <a:rPr lang="cs-CZ" sz="1400" dirty="0"/>
              <a:t>)SiO</a:t>
            </a:r>
            <a:r>
              <a:rPr lang="cs-CZ" sz="1400" baseline="-25000" dirty="0"/>
              <a:t>3</a:t>
            </a:r>
            <a:endParaRPr lang="cs-CZ" sz="1400" dirty="0"/>
          </a:p>
          <a:p>
            <a:pPr lvl="1"/>
            <a:r>
              <a:rPr lang="cs-CZ" sz="1400" dirty="0" err="1"/>
              <a:t>Donpeacorit</a:t>
            </a:r>
            <a:r>
              <a:rPr lang="cs-CZ" sz="1400" dirty="0"/>
              <a:t>, (</a:t>
            </a:r>
            <a:r>
              <a:rPr lang="cs-CZ" sz="1400" dirty="0" err="1"/>
              <a:t>MgMn</a:t>
            </a:r>
            <a:r>
              <a:rPr lang="cs-CZ" sz="1400" dirty="0"/>
              <a:t>)MgSi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6</a:t>
            </a:r>
            <a:endParaRPr lang="cs-CZ" sz="1400" dirty="0"/>
          </a:p>
          <a:p>
            <a:pPr lvl="1"/>
            <a:r>
              <a:rPr lang="cs-CZ" sz="1400" b="1" dirty="0"/>
              <a:t>Enstatit, Mg</a:t>
            </a:r>
            <a:r>
              <a:rPr lang="cs-CZ" sz="1400" b="1" baseline="-25000" dirty="0"/>
              <a:t>2</a:t>
            </a:r>
            <a:r>
              <a:rPr lang="cs-CZ" sz="1400" b="1" dirty="0"/>
              <a:t>Si</a:t>
            </a:r>
            <a:r>
              <a:rPr lang="cs-CZ" sz="1400" b="1" baseline="-25000" dirty="0"/>
              <a:t>2</a:t>
            </a:r>
            <a:r>
              <a:rPr lang="cs-CZ" sz="1400" b="1" dirty="0"/>
              <a:t>O</a:t>
            </a:r>
            <a:r>
              <a:rPr lang="cs-CZ" sz="1400" b="1" baseline="-25000" dirty="0"/>
              <a:t>6</a:t>
            </a:r>
            <a:endParaRPr lang="cs-CZ" sz="1400" b="1" dirty="0"/>
          </a:p>
          <a:p>
            <a:pPr lvl="1"/>
            <a:r>
              <a:rPr lang="cs-CZ" sz="1400" b="1" dirty="0"/>
              <a:t>Ferrosilit, Fe</a:t>
            </a:r>
            <a:r>
              <a:rPr lang="cs-CZ" sz="1400" b="1" baseline="-25000" dirty="0"/>
              <a:t>2</a:t>
            </a:r>
            <a:r>
              <a:rPr lang="cs-CZ" sz="1400" b="1" dirty="0"/>
              <a:t>Si</a:t>
            </a:r>
            <a:r>
              <a:rPr lang="cs-CZ" sz="1400" b="1" baseline="-25000" dirty="0"/>
              <a:t>2</a:t>
            </a:r>
            <a:r>
              <a:rPr lang="cs-CZ" sz="1400" b="1" dirty="0"/>
              <a:t>O</a:t>
            </a:r>
            <a:r>
              <a:rPr lang="cs-CZ" sz="1400" b="1" baseline="-25000" dirty="0"/>
              <a:t>6</a:t>
            </a:r>
            <a:endParaRPr lang="cs-CZ" sz="1400" b="1" dirty="0"/>
          </a:p>
          <a:p>
            <a:pPr lvl="1"/>
            <a:r>
              <a:rPr lang="cs-CZ" sz="1400" dirty="0" err="1"/>
              <a:t>Nchwaningit</a:t>
            </a:r>
            <a:r>
              <a:rPr lang="cs-CZ" sz="1400" dirty="0"/>
              <a:t>, Mn</a:t>
            </a:r>
            <a:r>
              <a:rPr lang="cs-CZ" sz="1400" baseline="30000" dirty="0"/>
              <a:t>2+</a:t>
            </a:r>
            <a:r>
              <a:rPr lang="cs-CZ" sz="1400" baseline="-25000" dirty="0"/>
              <a:t>2</a:t>
            </a:r>
            <a:r>
              <a:rPr lang="cs-CZ" sz="1400" dirty="0"/>
              <a:t>SiO</a:t>
            </a:r>
            <a:r>
              <a:rPr lang="cs-CZ" sz="1400" baseline="-25000" dirty="0"/>
              <a:t>3</a:t>
            </a:r>
            <a:r>
              <a:rPr lang="cs-CZ" sz="1400" dirty="0"/>
              <a:t>(OH)</a:t>
            </a:r>
            <a:r>
              <a:rPr lang="cs-CZ" sz="1400" baseline="-25000" dirty="0"/>
              <a:t>2</a:t>
            </a:r>
            <a:r>
              <a:rPr lang="cs-CZ" sz="1400" dirty="0"/>
              <a:t>•(H</a:t>
            </a:r>
            <a:r>
              <a:rPr lang="cs-CZ" sz="1400" baseline="-25000" dirty="0"/>
              <a:t>2</a:t>
            </a:r>
            <a:r>
              <a:rPr lang="cs-CZ" sz="1400" dirty="0"/>
              <a:t>O)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98" y="218675"/>
            <a:ext cx="3794743" cy="323772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51" y="3345575"/>
            <a:ext cx="3939836" cy="35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8d. </a:t>
            </a:r>
            <a:r>
              <a:rPr lang="cs-CZ" sz="3600" dirty="0" err="1"/>
              <a:t>Inosilkáty</a:t>
            </a:r>
            <a:r>
              <a:rPr lang="cs-CZ" sz="3600" dirty="0"/>
              <a:t> – </a:t>
            </a:r>
            <a:r>
              <a:rPr lang="cs-CZ" sz="3600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pyroxenu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789454"/>
            <a:ext cx="3610948" cy="276766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61256" y="3110986"/>
            <a:ext cx="8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Enstatit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39" y="789454"/>
            <a:ext cx="3690214" cy="27676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764693" y="3187783"/>
            <a:ext cx="88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Diopsid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52" y="3855600"/>
            <a:ext cx="4075870" cy="2853109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005952" y="3855600"/>
            <a:ext cx="13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Hedenbergit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2" y="3757903"/>
            <a:ext cx="3934408" cy="295080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0976937" y="633937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Spodumen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33" y="658919"/>
            <a:ext cx="3978024" cy="2652016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0995816" y="737362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Augit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0" y="3757903"/>
            <a:ext cx="3382227" cy="2921388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60221" y="6339377"/>
            <a:ext cx="10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Ferrosilit</a:t>
            </a:r>
          </a:p>
        </p:txBody>
      </p:sp>
    </p:spTree>
    <p:extLst>
      <p:ext uri="{BB962C8B-B14F-4D97-AF65-F5344CB8AC3E}">
        <p14:creationId xmlns:p14="http://schemas.microsoft.com/office/powerpoint/2010/main" val="41997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8" y="544619"/>
            <a:ext cx="3646423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     </a:t>
            </a:r>
            <a:r>
              <a:rPr lang="cs-CZ" sz="1400" b="1" dirty="0"/>
              <a:t>X</a:t>
            </a:r>
            <a:r>
              <a:rPr lang="cs-CZ" sz="1400" b="1" baseline="-25000" dirty="0"/>
              <a:t>2</a:t>
            </a:r>
            <a:r>
              <a:rPr lang="cs-CZ" sz="1400" b="1" dirty="0"/>
              <a:t>Y</a:t>
            </a:r>
            <a:r>
              <a:rPr lang="cs-CZ" sz="1400" b="1" baseline="-25000" dirty="0"/>
              <a:t>5</a:t>
            </a:r>
            <a:r>
              <a:rPr lang="cs-CZ" sz="1400" b="1" dirty="0"/>
              <a:t>(</a:t>
            </a:r>
            <a:r>
              <a:rPr lang="cs-CZ" sz="1400" b="1" dirty="0" err="1"/>
              <a:t>Si,Al</a:t>
            </a:r>
            <a:r>
              <a:rPr lang="cs-CZ" sz="1400" b="1" dirty="0"/>
              <a:t>)</a:t>
            </a:r>
            <a:r>
              <a:rPr lang="cs-CZ" sz="1400" b="1" baseline="-25000" dirty="0"/>
              <a:t>8</a:t>
            </a:r>
            <a:r>
              <a:rPr lang="cs-CZ" sz="1400" b="1" dirty="0"/>
              <a:t>O</a:t>
            </a:r>
            <a:r>
              <a:rPr lang="cs-CZ" sz="1400" b="1" baseline="-25000" dirty="0"/>
              <a:t>22</a:t>
            </a:r>
            <a:r>
              <a:rPr lang="cs-CZ" sz="1400" b="1" dirty="0"/>
              <a:t>(</a:t>
            </a:r>
            <a:r>
              <a:rPr lang="cs-CZ" sz="1400" b="1" dirty="0" err="1"/>
              <a:t>OH,F.Cl</a:t>
            </a:r>
            <a:r>
              <a:rPr lang="cs-CZ" sz="1400" b="1" dirty="0"/>
              <a:t>)</a:t>
            </a:r>
            <a:r>
              <a:rPr lang="cs-CZ" sz="1400" b="1" baseline="-25000" dirty="0"/>
              <a:t>2</a:t>
            </a:r>
          </a:p>
          <a:p>
            <a:r>
              <a:rPr lang="cs-CZ" sz="1400" b="1" dirty="0"/>
              <a:t>X</a:t>
            </a:r>
            <a:r>
              <a:rPr lang="cs-CZ" sz="1400" dirty="0"/>
              <a:t> = </a:t>
            </a:r>
            <a:r>
              <a:rPr lang="cs-CZ" sz="1400" dirty="0" err="1"/>
              <a:t>vac</a:t>
            </a:r>
            <a:r>
              <a:rPr lang="cs-CZ" sz="1400" dirty="0"/>
              <a:t>.,Na, Ca, K, vzácně </a:t>
            </a:r>
            <a:r>
              <a:rPr lang="cs-CZ" sz="1400" dirty="0" err="1"/>
              <a:t>Li</a:t>
            </a:r>
            <a:r>
              <a:rPr lang="cs-CZ" sz="1400" dirty="0"/>
              <a:t>, </a:t>
            </a:r>
            <a:r>
              <a:rPr lang="cs-CZ" sz="1400" dirty="0" err="1"/>
              <a:t>Pb</a:t>
            </a:r>
            <a:endParaRPr lang="cs-CZ" sz="1400" dirty="0"/>
          </a:p>
          <a:p>
            <a:r>
              <a:rPr lang="cs-CZ" sz="1400" dirty="0"/>
              <a:t>Y = Fe</a:t>
            </a:r>
            <a:r>
              <a:rPr lang="cs-CZ" sz="1400" baseline="30000" dirty="0"/>
              <a:t>2+</a:t>
            </a:r>
            <a:r>
              <a:rPr lang="cs-CZ" sz="1400" dirty="0"/>
              <a:t>, Mg, Fe</a:t>
            </a:r>
            <a:r>
              <a:rPr lang="cs-CZ" sz="1400" baseline="30000" dirty="0"/>
              <a:t>3+</a:t>
            </a:r>
            <a:r>
              <a:rPr lang="cs-CZ" sz="1400" dirty="0"/>
              <a:t> , Al, vzácně </a:t>
            </a:r>
            <a:r>
              <a:rPr lang="cs-CZ" sz="1400" dirty="0" err="1"/>
              <a:t>Zn</a:t>
            </a:r>
            <a:r>
              <a:rPr lang="cs-CZ" sz="1400" dirty="0"/>
              <a:t>, </a:t>
            </a:r>
            <a:r>
              <a:rPr lang="cs-CZ" sz="1400" dirty="0" err="1"/>
              <a:t>Mn</a:t>
            </a:r>
            <a:r>
              <a:rPr lang="cs-CZ" sz="1400" dirty="0"/>
              <a:t>, Ti, </a:t>
            </a:r>
            <a:r>
              <a:rPr lang="cs-CZ" sz="1400" dirty="0" err="1"/>
              <a:t>Cr</a:t>
            </a:r>
            <a:r>
              <a:rPr lang="cs-CZ" sz="1400" dirty="0"/>
              <a:t>, V, Ni</a:t>
            </a:r>
            <a:endParaRPr lang="cs-CZ" sz="1400" baseline="30000" dirty="0"/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3,1-3,8 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bezbarvý, bílý, šedý, zelený, hnědý, černý, růžový, zelený, modrý, červený, </a:t>
            </a:r>
            <a:r>
              <a:rPr lang="cs-CZ" sz="1400" i="1" dirty="0"/>
              <a:t>Štěpnost</a:t>
            </a:r>
            <a:r>
              <a:rPr lang="cs-CZ" sz="1400" dirty="0"/>
              <a:t> – dobře štěpný dle dvou ploch svírajících úhel cca 120 stupňů </a:t>
            </a:r>
          </a:p>
          <a:p>
            <a:r>
              <a:rPr lang="cs-CZ" sz="1400" i="1" dirty="0"/>
              <a:t>lesk</a:t>
            </a:r>
            <a:r>
              <a:rPr lang="cs-CZ" sz="1400" dirty="0"/>
              <a:t> matný až skelný, neprůhledný, průsvitný, průhledný,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/>
              <a:t>5-6</a:t>
            </a:r>
            <a:r>
              <a:rPr lang="cs-CZ" sz="1400" dirty="0"/>
              <a:t> 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bílý, šedobílý, šedozelený.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Minerály </a:t>
            </a:r>
            <a:r>
              <a:rPr lang="cs-CZ" sz="1400" dirty="0" err="1"/>
              <a:t>sk</a:t>
            </a:r>
            <a:r>
              <a:rPr lang="cs-CZ" sz="1400" dirty="0"/>
              <a:t>. amfibolu krystalují v monoklinické a rombické soustavách. Velmi proměnlivé chemické složení odrážející podmínky vzniku.</a:t>
            </a:r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 err="1"/>
              <a:t>Amnfiboly</a:t>
            </a:r>
            <a:r>
              <a:rPr lang="cs-CZ" sz="1400" dirty="0"/>
              <a:t> jsou běžným </a:t>
            </a:r>
            <a:r>
              <a:rPr lang="cs-CZ" sz="1400" dirty="0" err="1"/>
              <a:t>h.m</a:t>
            </a:r>
            <a:r>
              <a:rPr lang="cs-CZ" sz="1400" dirty="0"/>
              <a:t>. magmatických hornin (</a:t>
            </a:r>
            <a:r>
              <a:rPr lang="cs-CZ" sz="1400" dirty="0" err="1"/>
              <a:t>bazaltoidy</a:t>
            </a:r>
            <a:r>
              <a:rPr lang="cs-CZ" sz="1400" dirty="0"/>
              <a:t>, gabra, některé </a:t>
            </a:r>
            <a:r>
              <a:rPr lang="cs-CZ" sz="1400" dirty="0" err="1"/>
              <a:t>syenitoidy</a:t>
            </a:r>
            <a:r>
              <a:rPr lang="cs-CZ" sz="1400" dirty="0"/>
              <a:t>, </a:t>
            </a:r>
            <a:r>
              <a:rPr lang="cs-CZ" sz="1400" dirty="0" err="1"/>
              <a:t>ultrabazika</a:t>
            </a:r>
            <a:r>
              <a:rPr lang="cs-CZ" sz="1400" dirty="0"/>
              <a:t>, </a:t>
            </a:r>
            <a:r>
              <a:rPr lang="cs-CZ" sz="1400" dirty="0" err="1"/>
              <a:t>holmquistit</a:t>
            </a:r>
            <a:r>
              <a:rPr lang="cs-CZ" sz="1400" dirty="0"/>
              <a:t> na kontaktu </a:t>
            </a:r>
            <a:r>
              <a:rPr lang="cs-CZ" sz="1400" dirty="0" err="1"/>
              <a:t>Li</a:t>
            </a:r>
            <a:r>
              <a:rPr lang="cs-CZ" sz="1400" dirty="0"/>
              <a:t>-pegmatitů a okolních hornin), dále v metamorfovaných h. (</a:t>
            </a:r>
            <a:r>
              <a:rPr lang="cs-CZ" sz="1400" dirty="0" err="1"/>
              <a:t>skarny</a:t>
            </a:r>
            <a:r>
              <a:rPr lang="cs-CZ" sz="1400" dirty="0"/>
              <a:t>, </a:t>
            </a:r>
            <a:r>
              <a:rPr lang="cs-CZ" sz="1400" dirty="0" err="1"/>
              <a:t>erlány</a:t>
            </a:r>
            <a:r>
              <a:rPr lang="cs-CZ" sz="1400" dirty="0"/>
              <a:t>, </a:t>
            </a:r>
            <a:r>
              <a:rPr lang="cs-CZ" sz="1400" dirty="0" err="1"/>
              <a:t>metabazity</a:t>
            </a:r>
            <a:r>
              <a:rPr lang="cs-CZ" sz="1400" dirty="0"/>
              <a:t> </a:t>
            </a:r>
            <a:r>
              <a:rPr lang="cs-CZ" sz="1400" dirty="0" err="1"/>
              <a:t>s.l</a:t>
            </a:r>
            <a:r>
              <a:rPr lang="cs-CZ" sz="1400" dirty="0"/>
              <a:t>.), v alpských žilách, do sedimentů nepřechází. Běžně se mění na chlorit. Tvoří sloupcovité a tabulkovité krystaly omezené </a:t>
            </a:r>
            <a:r>
              <a:rPr lang="cs-CZ" sz="1400" dirty="0" err="1"/>
              <a:t>prizm.plochami</a:t>
            </a:r>
            <a:r>
              <a:rPr lang="cs-CZ" sz="1400" dirty="0"/>
              <a:t> a plochami pyramid a bází.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9605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8d. </a:t>
            </a:r>
            <a:r>
              <a:rPr lang="cs-CZ" sz="3600" dirty="0" err="1"/>
              <a:t>Inosilkáty</a:t>
            </a:r>
            <a:r>
              <a:rPr lang="cs-CZ" sz="3600" dirty="0"/>
              <a:t> – </a:t>
            </a:r>
            <a:r>
              <a:rPr lang="cs-CZ" sz="3600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amfibolu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638640" y="544619"/>
            <a:ext cx="47871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Rombická série</a:t>
            </a:r>
          </a:p>
          <a:p>
            <a:r>
              <a:rPr lang="cs-CZ" sz="1400" b="1" dirty="0" err="1"/>
              <a:t>Antofyllit</a:t>
            </a:r>
            <a:r>
              <a:rPr lang="cs-CZ" sz="1400" b="1" dirty="0"/>
              <a:t>, (</a:t>
            </a:r>
            <a:r>
              <a:rPr lang="cs-CZ" sz="1400" b="1" dirty="0" err="1"/>
              <a:t>Mg,Mg</a:t>
            </a:r>
            <a:r>
              <a:rPr lang="cs-CZ" sz="1400" b="1" dirty="0"/>
              <a:t>)</a:t>
            </a:r>
            <a:r>
              <a:rPr lang="cs-CZ" sz="1400" b="1" baseline="-25000" dirty="0"/>
              <a:t>7</a:t>
            </a:r>
            <a:r>
              <a:rPr lang="cs-CZ" sz="1400" b="1" dirty="0"/>
              <a:t>Si</a:t>
            </a:r>
            <a:r>
              <a:rPr lang="cs-CZ" sz="1400" b="1" baseline="-25000" dirty="0"/>
              <a:t>8</a:t>
            </a:r>
            <a:r>
              <a:rPr lang="cs-CZ" sz="1400" b="1" dirty="0"/>
              <a:t>O</a:t>
            </a:r>
            <a:r>
              <a:rPr lang="cs-CZ" sz="1400" b="1" baseline="-25000" dirty="0"/>
              <a:t>22</a:t>
            </a:r>
            <a:r>
              <a:rPr lang="cs-CZ" sz="1400" b="1" dirty="0"/>
              <a:t>(OH)</a:t>
            </a:r>
            <a:r>
              <a:rPr lang="cs-CZ" sz="1400" b="1" baseline="-25000" dirty="0"/>
              <a:t>2</a:t>
            </a:r>
            <a:endParaRPr lang="cs-CZ" sz="1400" b="1" dirty="0"/>
          </a:p>
          <a:p>
            <a:r>
              <a:rPr lang="cs-CZ" sz="1400" dirty="0" err="1">
                <a:solidFill>
                  <a:srgbClr val="FF0000"/>
                </a:solidFill>
              </a:rPr>
              <a:t>Holmquistit</a:t>
            </a:r>
            <a:r>
              <a:rPr lang="cs-CZ" sz="1400" dirty="0">
                <a:solidFill>
                  <a:srgbClr val="FF0000"/>
                </a:solidFill>
              </a:rPr>
              <a:t> Li</a:t>
            </a:r>
            <a:r>
              <a:rPr lang="cs-CZ" sz="1400" baseline="-25000" dirty="0">
                <a:solidFill>
                  <a:srgbClr val="FF0000"/>
                </a:solidFill>
              </a:rPr>
              <a:t>2</a:t>
            </a:r>
            <a:r>
              <a:rPr lang="cs-CZ" sz="1400" dirty="0">
                <a:solidFill>
                  <a:srgbClr val="FF0000"/>
                </a:solidFill>
              </a:rPr>
              <a:t>Mg</a:t>
            </a:r>
            <a:r>
              <a:rPr lang="cs-CZ" sz="1400" baseline="-25000" dirty="0">
                <a:solidFill>
                  <a:srgbClr val="FF0000"/>
                </a:solidFill>
              </a:rPr>
              <a:t>3</a:t>
            </a:r>
            <a:r>
              <a:rPr lang="cs-CZ" sz="1400" dirty="0">
                <a:solidFill>
                  <a:srgbClr val="FF0000"/>
                </a:solidFill>
              </a:rPr>
              <a:t>Al</a:t>
            </a:r>
            <a:r>
              <a:rPr lang="cs-CZ" sz="1400" baseline="-25000" dirty="0">
                <a:solidFill>
                  <a:srgbClr val="FF0000"/>
                </a:solidFill>
              </a:rPr>
              <a:t>2</a:t>
            </a:r>
            <a:r>
              <a:rPr lang="cs-CZ" sz="1400" dirty="0">
                <a:solidFill>
                  <a:srgbClr val="FF0000"/>
                </a:solidFill>
              </a:rPr>
              <a:t>Si</a:t>
            </a:r>
            <a:r>
              <a:rPr lang="cs-CZ" sz="1400" baseline="-25000" dirty="0">
                <a:solidFill>
                  <a:srgbClr val="FF0000"/>
                </a:solidFill>
              </a:rPr>
              <a:t>8</a:t>
            </a:r>
            <a:r>
              <a:rPr lang="cs-CZ" sz="1400" dirty="0">
                <a:solidFill>
                  <a:srgbClr val="FF0000"/>
                </a:solidFill>
              </a:rPr>
              <a:t>O</a:t>
            </a:r>
            <a:r>
              <a:rPr lang="cs-CZ" sz="1400" baseline="-25000" dirty="0">
                <a:solidFill>
                  <a:srgbClr val="FF0000"/>
                </a:solidFill>
              </a:rPr>
              <a:t>22</a:t>
            </a:r>
            <a:r>
              <a:rPr lang="cs-CZ" sz="1400" dirty="0">
                <a:solidFill>
                  <a:srgbClr val="FF0000"/>
                </a:solidFill>
              </a:rPr>
              <a:t>(OH)</a:t>
            </a:r>
            <a:r>
              <a:rPr lang="cs-CZ" sz="1400" baseline="-25000" dirty="0">
                <a:solidFill>
                  <a:srgbClr val="FF0000"/>
                </a:solidFill>
              </a:rPr>
              <a:t>2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 err="1"/>
              <a:t>Ferrogedrit</a:t>
            </a:r>
            <a:r>
              <a:rPr lang="cs-CZ" sz="1400" dirty="0"/>
              <a:t> Fe</a:t>
            </a:r>
            <a:r>
              <a:rPr lang="cs-CZ" sz="1400" baseline="30000" dirty="0"/>
              <a:t>2+</a:t>
            </a:r>
            <a:r>
              <a:rPr lang="cs-CZ" sz="1400" baseline="-25000" dirty="0"/>
              <a:t>5</a:t>
            </a:r>
            <a:r>
              <a:rPr lang="cs-CZ" sz="1400" dirty="0"/>
              <a:t>Al</a:t>
            </a:r>
            <a:r>
              <a:rPr lang="cs-CZ" sz="1400" baseline="-25000" dirty="0"/>
              <a:t>4</a:t>
            </a:r>
            <a:r>
              <a:rPr lang="cs-CZ" sz="1400" dirty="0"/>
              <a:t>Si</a:t>
            </a:r>
            <a:r>
              <a:rPr lang="cs-CZ" sz="1400" baseline="-25000" dirty="0"/>
              <a:t>6</a:t>
            </a:r>
            <a:r>
              <a:rPr lang="cs-CZ" sz="1400" dirty="0"/>
              <a:t>O</a:t>
            </a:r>
            <a:r>
              <a:rPr lang="cs-CZ" sz="1400" baseline="-25000" dirty="0"/>
              <a:t>22</a:t>
            </a:r>
            <a:r>
              <a:rPr lang="cs-CZ" sz="1400" dirty="0"/>
              <a:t>(OH)</a:t>
            </a:r>
            <a:r>
              <a:rPr lang="cs-CZ" sz="1400" baseline="-25000" dirty="0"/>
              <a:t>2</a:t>
            </a:r>
          </a:p>
          <a:p>
            <a:endParaRPr lang="cs-CZ" sz="1400" dirty="0"/>
          </a:p>
          <a:p>
            <a:r>
              <a:rPr lang="cs-CZ" sz="1400" b="1" u="sng" dirty="0" err="1"/>
              <a:t>Monoclinická</a:t>
            </a:r>
            <a:r>
              <a:rPr lang="cs-CZ" sz="1400" b="1" u="sng" dirty="0"/>
              <a:t> série</a:t>
            </a:r>
            <a:endParaRPr lang="cs-CZ" sz="1400" u="sng" dirty="0"/>
          </a:p>
          <a:p>
            <a:r>
              <a:rPr lang="cs-CZ" sz="1400" b="1" dirty="0"/>
              <a:t>Tremolit Ca</a:t>
            </a:r>
            <a:r>
              <a:rPr lang="cs-CZ" sz="1400" b="1" baseline="-25000" dirty="0"/>
              <a:t>2</a:t>
            </a:r>
            <a:r>
              <a:rPr lang="cs-CZ" sz="1400" b="1" dirty="0"/>
              <a:t>Mg</a:t>
            </a:r>
            <a:r>
              <a:rPr lang="cs-CZ" sz="1400" b="1" baseline="-25000" dirty="0"/>
              <a:t>5</a:t>
            </a:r>
            <a:r>
              <a:rPr lang="cs-CZ" sz="1400" b="1" dirty="0"/>
              <a:t>Si</a:t>
            </a:r>
            <a:r>
              <a:rPr lang="cs-CZ" sz="1400" b="1" baseline="-25000" dirty="0"/>
              <a:t>8</a:t>
            </a:r>
            <a:r>
              <a:rPr lang="cs-CZ" sz="1400" b="1" dirty="0"/>
              <a:t>O</a:t>
            </a:r>
            <a:r>
              <a:rPr lang="cs-CZ" sz="1400" b="1" baseline="-25000" dirty="0"/>
              <a:t>22</a:t>
            </a:r>
            <a:r>
              <a:rPr lang="cs-CZ" sz="1400" b="1" dirty="0"/>
              <a:t>(OH)</a:t>
            </a:r>
            <a:r>
              <a:rPr lang="cs-CZ" sz="1400" b="1" baseline="-25000" dirty="0"/>
              <a:t>2</a:t>
            </a:r>
            <a:endParaRPr lang="cs-CZ" sz="1400" b="1" dirty="0"/>
          </a:p>
          <a:p>
            <a:r>
              <a:rPr lang="cs-CZ" sz="1400" b="1" dirty="0"/>
              <a:t>Aktinolit Ca</a:t>
            </a:r>
            <a:r>
              <a:rPr lang="cs-CZ" sz="1400" b="1" baseline="-25000" dirty="0"/>
              <a:t>2</a:t>
            </a:r>
            <a:r>
              <a:rPr lang="cs-CZ" sz="1400" b="1" dirty="0"/>
              <a:t>(</a:t>
            </a:r>
            <a:r>
              <a:rPr lang="cs-CZ" sz="1400" b="1" dirty="0" err="1"/>
              <a:t>Mg,Fe</a:t>
            </a:r>
            <a:r>
              <a:rPr lang="cs-CZ" sz="1400" b="1" dirty="0"/>
              <a:t>)</a:t>
            </a:r>
            <a:r>
              <a:rPr lang="cs-CZ" sz="1400" b="1" baseline="-25000" dirty="0"/>
              <a:t>5</a:t>
            </a:r>
            <a:r>
              <a:rPr lang="cs-CZ" sz="1400" b="1" dirty="0"/>
              <a:t>Si</a:t>
            </a:r>
            <a:r>
              <a:rPr lang="cs-CZ" sz="1400" b="1" baseline="-25000" dirty="0"/>
              <a:t>8</a:t>
            </a:r>
            <a:r>
              <a:rPr lang="cs-CZ" sz="1400" b="1" dirty="0"/>
              <a:t>O</a:t>
            </a:r>
            <a:r>
              <a:rPr lang="cs-CZ" sz="1400" b="1" baseline="-25000" dirty="0"/>
              <a:t>22</a:t>
            </a:r>
            <a:r>
              <a:rPr lang="cs-CZ" sz="1400" b="1" dirty="0"/>
              <a:t>(OH)</a:t>
            </a:r>
            <a:r>
              <a:rPr lang="cs-CZ" sz="1400" b="1" baseline="-25000" dirty="0"/>
              <a:t>2</a:t>
            </a:r>
            <a:endParaRPr lang="cs-CZ" sz="1400" b="1" dirty="0"/>
          </a:p>
          <a:p>
            <a:r>
              <a:rPr lang="cs-CZ" sz="1400" dirty="0" err="1"/>
              <a:t>Cummingtonit</a:t>
            </a:r>
            <a:r>
              <a:rPr lang="cs-CZ" sz="1400" dirty="0"/>
              <a:t> Fe</a:t>
            </a:r>
            <a:r>
              <a:rPr lang="cs-CZ" sz="1400" baseline="-25000" dirty="0"/>
              <a:t>2</a:t>
            </a:r>
            <a:r>
              <a:rPr lang="cs-CZ" sz="1400" dirty="0"/>
              <a:t>Mg</a:t>
            </a:r>
            <a:r>
              <a:rPr lang="cs-CZ" sz="1400" baseline="-25000" dirty="0"/>
              <a:t>5</a:t>
            </a:r>
            <a:r>
              <a:rPr lang="cs-CZ" sz="1400" dirty="0"/>
              <a:t>Si</a:t>
            </a:r>
            <a:r>
              <a:rPr lang="cs-CZ" sz="1400" baseline="-25000" dirty="0"/>
              <a:t>8</a:t>
            </a:r>
            <a:r>
              <a:rPr lang="cs-CZ" sz="1400" dirty="0"/>
              <a:t>O</a:t>
            </a:r>
            <a:r>
              <a:rPr lang="cs-CZ" sz="1400" baseline="-25000" dirty="0"/>
              <a:t>22</a:t>
            </a:r>
            <a:r>
              <a:rPr lang="cs-CZ" sz="1400" dirty="0"/>
              <a:t>(OH)</a:t>
            </a:r>
            <a:r>
              <a:rPr lang="cs-CZ" sz="1400" baseline="-25000" dirty="0"/>
              <a:t>2</a:t>
            </a:r>
            <a:endParaRPr lang="cs-CZ" sz="1400" dirty="0"/>
          </a:p>
          <a:p>
            <a:r>
              <a:rPr lang="cs-CZ" sz="1400" dirty="0" err="1"/>
              <a:t>Grunerit</a:t>
            </a:r>
            <a:r>
              <a:rPr lang="cs-CZ" sz="1400" dirty="0"/>
              <a:t> Fe</a:t>
            </a:r>
            <a:r>
              <a:rPr lang="cs-CZ" sz="1400" baseline="-25000" dirty="0"/>
              <a:t>7</a:t>
            </a:r>
            <a:r>
              <a:rPr lang="cs-CZ" sz="1400" dirty="0"/>
              <a:t>Si</a:t>
            </a:r>
            <a:r>
              <a:rPr lang="cs-CZ" sz="1400" baseline="-25000" dirty="0"/>
              <a:t>8</a:t>
            </a:r>
            <a:r>
              <a:rPr lang="cs-CZ" sz="1400" dirty="0"/>
              <a:t>O</a:t>
            </a:r>
            <a:r>
              <a:rPr lang="cs-CZ" sz="1400" baseline="-25000" dirty="0"/>
              <a:t>22</a:t>
            </a:r>
            <a:r>
              <a:rPr lang="cs-CZ" sz="1400" dirty="0"/>
              <a:t>(OH)</a:t>
            </a:r>
            <a:r>
              <a:rPr lang="cs-CZ" sz="1400" baseline="-25000" dirty="0"/>
              <a:t>2</a:t>
            </a:r>
            <a:endParaRPr lang="cs-CZ" sz="1400" dirty="0"/>
          </a:p>
          <a:p>
            <a:r>
              <a:rPr lang="cs-CZ" sz="1400" b="1" dirty="0" err="1"/>
              <a:t>Hornblend</a:t>
            </a:r>
            <a:r>
              <a:rPr lang="cs-CZ" sz="1400" b="1" dirty="0"/>
              <a:t> (</a:t>
            </a:r>
            <a:r>
              <a:rPr lang="cs-CZ" sz="1400" b="1" dirty="0" err="1"/>
              <a:t>K,Na</a:t>
            </a:r>
            <a:r>
              <a:rPr lang="cs-CZ" sz="1400" b="1" dirty="0"/>
              <a:t>)</a:t>
            </a:r>
            <a:r>
              <a:rPr lang="cs-CZ" sz="1400" b="1" baseline="-25000" dirty="0"/>
              <a:t>0-1</a:t>
            </a:r>
            <a:r>
              <a:rPr lang="cs-CZ" sz="1400" b="1" dirty="0"/>
              <a:t>(</a:t>
            </a:r>
            <a:r>
              <a:rPr lang="cs-CZ" sz="1400" b="1" dirty="0" err="1"/>
              <a:t>Ca,Na,Fe,Mg</a:t>
            </a:r>
            <a:r>
              <a:rPr lang="cs-CZ" sz="1400" b="1" dirty="0"/>
              <a:t>)</a:t>
            </a:r>
            <a:r>
              <a:rPr lang="cs-CZ" sz="1400" b="1" baseline="-25000" dirty="0"/>
              <a:t>2</a:t>
            </a:r>
          </a:p>
          <a:p>
            <a:r>
              <a:rPr lang="cs-CZ" sz="1400" b="1" baseline="-25000" dirty="0"/>
              <a:t>                                                              </a:t>
            </a:r>
            <a:r>
              <a:rPr lang="cs-CZ" sz="1400" b="1" dirty="0"/>
              <a:t>(</a:t>
            </a:r>
            <a:r>
              <a:rPr lang="cs-CZ" sz="1400" b="1" dirty="0" err="1"/>
              <a:t>Mg,Fe,Al</a:t>
            </a:r>
            <a:r>
              <a:rPr lang="cs-CZ" sz="1400" b="1" dirty="0"/>
              <a:t>)</a:t>
            </a:r>
            <a:r>
              <a:rPr lang="cs-CZ" sz="1400" b="1" baseline="-25000" dirty="0"/>
              <a:t>5</a:t>
            </a:r>
            <a:r>
              <a:rPr lang="cs-CZ" sz="1400" b="1" dirty="0"/>
              <a:t>(</a:t>
            </a:r>
            <a:r>
              <a:rPr lang="cs-CZ" sz="1400" b="1" dirty="0" err="1"/>
              <a:t>Al,Si</a:t>
            </a:r>
            <a:r>
              <a:rPr lang="cs-CZ" sz="1400" b="1" dirty="0"/>
              <a:t>)</a:t>
            </a:r>
            <a:r>
              <a:rPr lang="cs-CZ" sz="1400" b="1" baseline="-25000" dirty="0"/>
              <a:t>8</a:t>
            </a:r>
            <a:r>
              <a:rPr lang="cs-CZ" sz="1400" b="1" dirty="0"/>
              <a:t>O</a:t>
            </a:r>
            <a:r>
              <a:rPr lang="cs-CZ" sz="1400" b="1" baseline="-25000" dirty="0"/>
              <a:t>22</a:t>
            </a:r>
            <a:r>
              <a:rPr lang="cs-CZ" sz="1400" b="1" dirty="0"/>
              <a:t>(OH)</a:t>
            </a:r>
            <a:r>
              <a:rPr lang="cs-CZ" sz="1400" b="1" baseline="-25000" dirty="0"/>
              <a:t>2</a:t>
            </a:r>
            <a:endParaRPr lang="cs-CZ" sz="1400" b="1" dirty="0"/>
          </a:p>
          <a:p>
            <a:r>
              <a:rPr lang="cs-CZ" sz="1400" b="1" dirty="0" err="1"/>
              <a:t>Glaukofán</a:t>
            </a:r>
            <a:r>
              <a:rPr lang="cs-CZ" sz="1400" b="1" dirty="0"/>
              <a:t> Na</a:t>
            </a:r>
            <a:r>
              <a:rPr lang="cs-CZ" sz="1400" b="1" baseline="-25000" dirty="0"/>
              <a:t>2</a:t>
            </a:r>
            <a:r>
              <a:rPr lang="cs-CZ" sz="1400" b="1" dirty="0"/>
              <a:t>(</a:t>
            </a:r>
            <a:r>
              <a:rPr lang="cs-CZ" sz="1400" b="1" dirty="0" err="1"/>
              <a:t>Mg,Fe</a:t>
            </a:r>
            <a:r>
              <a:rPr lang="cs-CZ" sz="1400" b="1" dirty="0"/>
              <a:t>)</a:t>
            </a:r>
            <a:r>
              <a:rPr lang="cs-CZ" sz="1400" b="1" baseline="-25000" dirty="0"/>
              <a:t>3</a:t>
            </a:r>
            <a:r>
              <a:rPr lang="cs-CZ" sz="1400" b="1" dirty="0"/>
              <a:t>Al</a:t>
            </a:r>
            <a:r>
              <a:rPr lang="cs-CZ" sz="1400" b="1" baseline="-25000" dirty="0"/>
              <a:t>2</a:t>
            </a:r>
            <a:r>
              <a:rPr lang="cs-CZ" sz="1400" b="1" dirty="0"/>
              <a:t>Si</a:t>
            </a:r>
            <a:r>
              <a:rPr lang="cs-CZ" sz="1400" b="1" baseline="-25000" dirty="0"/>
              <a:t>8</a:t>
            </a:r>
            <a:r>
              <a:rPr lang="cs-CZ" sz="1400" b="1" dirty="0"/>
              <a:t>O</a:t>
            </a:r>
            <a:r>
              <a:rPr lang="cs-CZ" sz="1400" b="1" baseline="-25000" dirty="0"/>
              <a:t>22</a:t>
            </a:r>
            <a:r>
              <a:rPr lang="cs-CZ" sz="1400" b="1" dirty="0"/>
              <a:t>(OH)</a:t>
            </a:r>
            <a:r>
              <a:rPr lang="cs-CZ" sz="1400" b="1" baseline="-25000" dirty="0"/>
              <a:t>2</a:t>
            </a:r>
            <a:endParaRPr lang="cs-CZ" sz="1400" b="1" dirty="0"/>
          </a:p>
          <a:p>
            <a:r>
              <a:rPr lang="cs-CZ" sz="1400" dirty="0" err="1">
                <a:solidFill>
                  <a:srgbClr val="00B0F0"/>
                </a:solidFill>
              </a:rPr>
              <a:t>Riebeckit</a:t>
            </a:r>
            <a:r>
              <a:rPr lang="cs-CZ" sz="1400" dirty="0">
                <a:solidFill>
                  <a:srgbClr val="00B0F0"/>
                </a:solidFill>
              </a:rPr>
              <a:t> (popř. </a:t>
            </a:r>
            <a:r>
              <a:rPr lang="cs-CZ" sz="1400" dirty="0" err="1">
                <a:solidFill>
                  <a:srgbClr val="00B0F0"/>
                </a:solidFill>
              </a:rPr>
              <a:t>Crocidolit</a:t>
            </a:r>
            <a:r>
              <a:rPr lang="cs-CZ" sz="1400" dirty="0">
                <a:solidFill>
                  <a:srgbClr val="00B0F0"/>
                </a:solidFill>
              </a:rPr>
              <a:t>), Na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r>
              <a:rPr lang="cs-CZ" sz="1400" dirty="0">
                <a:solidFill>
                  <a:srgbClr val="00B0F0"/>
                </a:solidFill>
              </a:rPr>
              <a:t>Fe</a:t>
            </a:r>
            <a:r>
              <a:rPr lang="cs-CZ" sz="1400" baseline="30000" dirty="0">
                <a:solidFill>
                  <a:srgbClr val="00B0F0"/>
                </a:solidFill>
              </a:rPr>
              <a:t>2+</a:t>
            </a:r>
            <a:r>
              <a:rPr lang="cs-CZ" sz="1400" baseline="-25000" dirty="0">
                <a:solidFill>
                  <a:srgbClr val="00B0F0"/>
                </a:solidFill>
              </a:rPr>
              <a:t>3</a:t>
            </a:r>
            <a:r>
              <a:rPr lang="cs-CZ" sz="1400" dirty="0">
                <a:solidFill>
                  <a:srgbClr val="00B0F0"/>
                </a:solidFill>
              </a:rPr>
              <a:t>Fe</a:t>
            </a:r>
            <a:r>
              <a:rPr lang="cs-CZ" sz="1400" baseline="30000" dirty="0">
                <a:solidFill>
                  <a:srgbClr val="00B0F0"/>
                </a:solidFill>
              </a:rPr>
              <a:t>3+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r>
              <a:rPr lang="cs-CZ" sz="1400" dirty="0">
                <a:solidFill>
                  <a:srgbClr val="00B0F0"/>
                </a:solidFill>
              </a:rPr>
              <a:t>Si</a:t>
            </a:r>
            <a:r>
              <a:rPr lang="cs-CZ" sz="1400" baseline="-25000" dirty="0">
                <a:solidFill>
                  <a:srgbClr val="00B0F0"/>
                </a:solidFill>
              </a:rPr>
              <a:t>8</a:t>
            </a:r>
            <a:r>
              <a:rPr lang="cs-CZ" sz="1400" dirty="0">
                <a:solidFill>
                  <a:srgbClr val="00B0F0"/>
                </a:solidFill>
              </a:rPr>
              <a:t>O</a:t>
            </a:r>
            <a:r>
              <a:rPr lang="cs-CZ" sz="1400" baseline="-25000" dirty="0">
                <a:solidFill>
                  <a:srgbClr val="00B0F0"/>
                </a:solidFill>
              </a:rPr>
              <a:t>22</a:t>
            </a:r>
            <a:r>
              <a:rPr lang="cs-CZ" sz="1400" dirty="0">
                <a:solidFill>
                  <a:srgbClr val="00B0F0"/>
                </a:solidFill>
              </a:rPr>
              <a:t>(OH)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endParaRPr lang="cs-CZ" sz="1400" dirty="0">
              <a:solidFill>
                <a:srgbClr val="00B0F0"/>
              </a:solidFill>
            </a:endParaRPr>
          </a:p>
          <a:p>
            <a:r>
              <a:rPr lang="cs-CZ" sz="1400" dirty="0" err="1">
                <a:solidFill>
                  <a:srgbClr val="00B0F0"/>
                </a:solidFill>
              </a:rPr>
              <a:t>Arfvedsonit</a:t>
            </a:r>
            <a:r>
              <a:rPr lang="cs-CZ" sz="1400" dirty="0">
                <a:solidFill>
                  <a:srgbClr val="00B0F0"/>
                </a:solidFill>
              </a:rPr>
              <a:t> Na</a:t>
            </a:r>
            <a:r>
              <a:rPr lang="cs-CZ" sz="1400" baseline="-25000" dirty="0">
                <a:solidFill>
                  <a:srgbClr val="00B0F0"/>
                </a:solidFill>
              </a:rPr>
              <a:t>3</a:t>
            </a:r>
            <a:r>
              <a:rPr lang="cs-CZ" sz="1400" dirty="0">
                <a:solidFill>
                  <a:srgbClr val="00B0F0"/>
                </a:solidFill>
              </a:rPr>
              <a:t>Fe</a:t>
            </a:r>
            <a:r>
              <a:rPr lang="cs-CZ" sz="1400" baseline="30000" dirty="0">
                <a:solidFill>
                  <a:srgbClr val="00B0F0"/>
                </a:solidFill>
              </a:rPr>
              <a:t>2+</a:t>
            </a:r>
            <a:r>
              <a:rPr lang="cs-CZ" sz="1400" baseline="-25000" dirty="0">
                <a:solidFill>
                  <a:srgbClr val="00B0F0"/>
                </a:solidFill>
              </a:rPr>
              <a:t>4</a:t>
            </a:r>
            <a:r>
              <a:rPr lang="cs-CZ" sz="1400" dirty="0">
                <a:solidFill>
                  <a:srgbClr val="00B0F0"/>
                </a:solidFill>
              </a:rPr>
              <a:t>Fe</a:t>
            </a:r>
            <a:r>
              <a:rPr lang="cs-CZ" sz="1400" baseline="30000" dirty="0">
                <a:solidFill>
                  <a:srgbClr val="00B0F0"/>
                </a:solidFill>
              </a:rPr>
              <a:t>3+</a:t>
            </a:r>
            <a:r>
              <a:rPr lang="cs-CZ" sz="1400" dirty="0">
                <a:solidFill>
                  <a:srgbClr val="00B0F0"/>
                </a:solidFill>
              </a:rPr>
              <a:t>Si</a:t>
            </a:r>
            <a:r>
              <a:rPr lang="cs-CZ" sz="1400" baseline="-25000" dirty="0">
                <a:solidFill>
                  <a:srgbClr val="00B0F0"/>
                </a:solidFill>
              </a:rPr>
              <a:t>8</a:t>
            </a:r>
            <a:r>
              <a:rPr lang="cs-CZ" sz="1400" dirty="0">
                <a:solidFill>
                  <a:srgbClr val="00B0F0"/>
                </a:solidFill>
              </a:rPr>
              <a:t>O</a:t>
            </a:r>
            <a:r>
              <a:rPr lang="cs-CZ" sz="1400" baseline="-25000" dirty="0">
                <a:solidFill>
                  <a:srgbClr val="00B0F0"/>
                </a:solidFill>
              </a:rPr>
              <a:t>22</a:t>
            </a:r>
            <a:r>
              <a:rPr lang="cs-CZ" sz="1400" dirty="0">
                <a:solidFill>
                  <a:srgbClr val="00B0F0"/>
                </a:solidFill>
              </a:rPr>
              <a:t>(OH)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endParaRPr lang="cs-CZ" sz="1400" dirty="0">
              <a:solidFill>
                <a:srgbClr val="00B0F0"/>
              </a:solidFill>
            </a:endParaRPr>
          </a:p>
          <a:p>
            <a:r>
              <a:rPr lang="cs-CZ" sz="1400" dirty="0" err="1">
                <a:solidFill>
                  <a:srgbClr val="00B0F0"/>
                </a:solidFill>
              </a:rPr>
              <a:t>Richterit</a:t>
            </a:r>
            <a:r>
              <a:rPr lang="cs-CZ" sz="1400" dirty="0">
                <a:solidFill>
                  <a:srgbClr val="00B0F0"/>
                </a:solidFill>
              </a:rPr>
              <a:t> Na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r>
              <a:rPr lang="cs-CZ" sz="1400" dirty="0">
                <a:solidFill>
                  <a:srgbClr val="00B0F0"/>
                </a:solidFill>
              </a:rPr>
              <a:t>Ca(</a:t>
            </a:r>
            <a:r>
              <a:rPr lang="cs-CZ" sz="1400" dirty="0" err="1">
                <a:solidFill>
                  <a:srgbClr val="00B0F0"/>
                </a:solidFill>
              </a:rPr>
              <a:t>Mg,Fe</a:t>
            </a:r>
            <a:r>
              <a:rPr lang="cs-CZ" sz="1400" dirty="0">
                <a:solidFill>
                  <a:srgbClr val="00B0F0"/>
                </a:solidFill>
              </a:rPr>
              <a:t>)</a:t>
            </a:r>
            <a:r>
              <a:rPr lang="cs-CZ" sz="1400" baseline="-25000" dirty="0">
                <a:solidFill>
                  <a:srgbClr val="00B0F0"/>
                </a:solidFill>
              </a:rPr>
              <a:t>5</a:t>
            </a:r>
            <a:r>
              <a:rPr lang="cs-CZ" sz="1400" dirty="0">
                <a:solidFill>
                  <a:srgbClr val="00B0F0"/>
                </a:solidFill>
              </a:rPr>
              <a:t>Si</a:t>
            </a:r>
            <a:r>
              <a:rPr lang="cs-CZ" sz="1400" baseline="-25000" dirty="0">
                <a:solidFill>
                  <a:srgbClr val="00B0F0"/>
                </a:solidFill>
              </a:rPr>
              <a:t>8</a:t>
            </a:r>
            <a:r>
              <a:rPr lang="cs-CZ" sz="1400" dirty="0">
                <a:solidFill>
                  <a:srgbClr val="00B0F0"/>
                </a:solidFill>
              </a:rPr>
              <a:t>O</a:t>
            </a:r>
            <a:r>
              <a:rPr lang="cs-CZ" sz="1400" baseline="-25000" dirty="0">
                <a:solidFill>
                  <a:srgbClr val="00B0F0"/>
                </a:solidFill>
              </a:rPr>
              <a:t>22</a:t>
            </a:r>
            <a:r>
              <a:rPr lang="cs-CZ" sz="1400" dirty="0">
                <a:solidFill>
                  <a:srgbClr val="00B0F0"/>
                </a:solidFill>
              </a:rPr>
              <a:t>(OH)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endParaRPr lang="cs-CZ" sz="1400" dirty="0">
              <a:solidFill>
                <a:srgbClr val="00B0F0"/>
              </a:solidFill>
            </a:endParaRPr>
          </a:p>
          <a:p>
            <a:r>
              <a:rPr lang="cs-CZ" sz="1400" dirty="0" err="1">
                <a:solidFill>
                  <a:srgbClr val="00B0F0"/>
                </a:solidFill>
              </a:rPr>
              <a:t>Pargasit</a:t>
            </a:r>
            <a:r>
              <a:rPr lang="cs-CZ" sz="1400" dirty="0">
                <a:solidFill>
                  <a:srgbClr val="00B0F0"/>
                </a:solidFill>
              </a:rPr>
              <a:t> NaCa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r>
              <a:rPr lang="cs-CZ" sz="1400" dirty="0">
                <a:solidFill>
                  <a:srgbClr val="00B0F0"/>
                </a:solidFill>
              </a:rPr>
              <a:t>Mg</a:t>
            </a:r>
            <a:r>
              <a:rPr lang="cs-CZ" sz="1400" baseline="-25000" dirty="0">
                <a:solidFill>
                  <a:srgbClr val="00B0F0"/>
                </a:solidFill>
              </a:rPr>
              <a:t>3</a:t>
            </a:r>
            <a:r>
              <a:rPr lang="cs-CZ" sz="1400" dirty="0">
                <a:solidFill>
                  <a:srgbClr val="00B0F0"/>
                </a:solidFill>
              </a:rPr>
              <a:t>Fe</a:t>
            </a:r>
            <a:r>
              <a:rPr lang="cs-CZ" sz="1400" baseline="30000" dirty="0">
                <a:solidFill>
                  <a:srgbClr val="00B0F0"/>
                </a:solidFill>
              </a:rPr>
              <a:t>2+</a:t>
            </a:r>
            <a:r>
              <a:rPr lang="cs-CZ" sz="1400" dirty="0">
                <a:solidFill>
                  <a:srgbClr val="00B0F0"/>
                </a:solidFill>
              </a:rPr>
              <a:t>Si</a:t>
            </a:r>
            <a:r>
              <a:rPr lang="cs-CZ" sz="1400" baseline="-25000" dirty="0">
                <a:solidFill>
                  <a:srgbClr val="00B0F0"/>
                </a:solidFill>
              </a:rPr>
              <a:t>6</a:t>
            </a:r>
            <a:r>
              <a:rPr lang="cs-CZ" sz="1400" dirty="0">
                <a:solidFill>
                  <a:srgbClr val="00B0F0"/>
                </a:solidFill>
              </a:rPr>
              <a:t>Al</a:t>
            </a:r>
            <a:r>
              <a:rPr lang="cs-CZ" sz="1400" baseline="-25000" dirty="0">
                <a:solidFill>
                  <a:srgbClr val="00B0F0"/>
                </a:solidFill>
              </a:rPr>
              <a:t>3</a:t>
            </a:r>
            <a:r>
              <a:rPr lang="cs-CZ" sz="1400" dirty="0">
                <a:solidFill>
                  <a:srgbClr val="00B0F0"/>
                </a:solidFill>
              </a:rPr>
              <a:t>O</a:t>
            </a:r>
            <a:r>
              <a:rPr lang="cs-CZ" sz="1400" baseline="-25000" dirty="0">
                <a:solidFill>
                  <a:srgbClr val="00B0F0"/>
                </a:solidFill>
              </a:rPr>
              <a:t>22</a:t>
            </a:r>
            <a:r>
              <a:rPr lang="cs-CZ" sz="1400" dirty="0">
                <a:solidFill>
                  <a:srgbClr val="00B0F0"/>
                </a:solidFill>
              </a:rPr>
              <a:t>(OH)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endParaRPr lang="cs-CZ" sz="1400" dirty="0">
              <a:solidFill>
                <a:srgbClr val="00B0F0"/>
              </a:solidFill>
            </a:endParaRPr>
          </a:p>
          <a:p>
            <a:r>
              <a:rPr lang="cs-CZ" sz="1400" dirty="0" err="1"/>
              <a:t>Winchit</a:t>
            </a:r>
            <a:r>
              <a:rPr lang="cs-CZ" sz="1400" dirty="0"/>
              <a:t> (</a:t>
            </a:r>
            <a:r>
              <a:rPr lang="cs-CZ" sz="1400" dirty="0" err="1"/>
              <a:t>CaNa</a:t>
            </a:r>
            <a:r>
              <a:rPr lang="cs-CZ" sz="1400" dirty="0"/>
              <a:t>)Mg</a:t>
            </a:r>
            <a:r>
              <a:rPr lang="cs-CZ" sz="1400" baseline="-25000" dirty="0"/>
              <a:t>4</a:t>
            </a:r>
            <a:r>
              <a:rPr lang="cs-CZ" sz="1400" dirty="0"/>
              <a:t>(Al,Fe</a:t>
            </a:r>
            <a:r>
              <a:rPr lang="cs-CZ" sz="1400" baseline="30000" dirty="0"/>
              <a:t>3+</a:t>
            </a:r>
            <a:r>
              <a:rPr lang="cs-CZ" sz="1400" dirty="0"/>
              <a:t>)Si</a:t>
            </a:r>
            <a:r>
              <a:rPr lang="cs-CZ" sz="1400" baseline="-25000" dirty="0"/>
              <a:t>8</a:t>
            </a:r>
            <a:r>
              <a:rPr lang="cs-CZ" sz="1400" dirty="0"/>
              <a:t>O</a:t>
            </a:r>
            <a:r>
              <a:rPr lang="cs-CZ" sz="1400" baseline="-25000" dirty="0"/>
              <a:t>22</a:t>
            </a:r>
            <a:r>
              <a:rPr lang="cs-CZ" sz="1400" dirty="0"/>
              <a:t>(OH)</a:t>
            </a:r>
            <a:r>
              <a:rPr lang="cs-CZ" sz="1400" baseline="-25000" dirty="0"/>
              <a:t>2</a:t>
            </a:r>
            <a:endParaRPr lang="cs-CZ" sz="1400" dirty="0"/>
          </a:p>
          <a:p>
            <a:r>
              <a:rPr lang="cs-CZ" sz="1400" dirty="0" err="1">
                <a:solidFill>
                  <a:srgbClr val="00B0F0"/>
                </a:solidFill>
              </a:rPr>
              <a:t>Edenit</a:t>
            </a:r>
            <a:r>
              <a:rPr lang="cs-CZ" sz="1400" dirty="0">
                <a:solidFill>
                  <a:srgbClr val="00B0F0"/>
                </a:solidFill>
              </a:rPr>
              <a:t> NaCa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r>
              <a:rPr lang="cs-CZ" sz="1400" dirty="0">
                <a:solidFill>
                  <a:srgbClr val="00B0F0"/>
                </a:solidFill>
              </a:rPr>
              <a:t>Mg</a:t>
            </a:r>
            <a:r>
              <a:rPr lang="cs-CZ" sz="1400" baseline="-25000" dirty="0">
                <a:solidFill>
                  <a:srgbClr val="00B0F0"/>
                </a:solidFill>
              </a:rPr>
              <a:t>5</a:t>
            </a:r>
            <a:r>
              <a:rPr lang="cs-CZ" sz="1400" dirty="0">
                <a:solidFill>
                  <a:srgbClr val="00B0F0"/>
                </a:solidFill>
              </a:rPr>
              <a:t>(Si</a:t>
            </a:r>
            <a:r>
              <a:rPr lang="cs-CZ" sz="1400" baseline="-25000" dirty="0">
                <a:solidFill>
                  <a:srgbClr val="00B0F0"/>
                </a:solidFill>
              </a:rPr>
              <a:t>7</a:t>
            </a:r>
            <a:r>
              <a:rPr lang="cs-CZ" sz="1400" dirty="0">
                <a:solidFill>
                  <a:srgbClr val="00B0F0"/>
                </a:solidFill>
              </a:rPr>
              <a:t>Al)O</a:t>
            </a:r>
            <a:r>
              <a:rPr lang="cs-CZ" sz="1400" baseline="-25000" dirty="0">
                <a:solidFill>
                  <a:srgbClr val="00B0F0"/>
                </a:solidFill>
              </a:rPr>
              <a:t>22</a:t>
            </a:r>
            <a:r>
              <a:rPr lang="cs-CZ" sz="1400" dirty="0">
                <a:solidFill>
                  <a:srgbClr val="00B0F0"/>
                </a:solidFill>
              </a:rPr>
              <a:t>(OH)</a:t>
            </a:r>
            <a:r>
              <a:rPr lang="cs-CZ" sz="1400" baseline="-25000" dirty="0">
                <a:solidFill>
                  <a:srgbClr val="00B0F0"/>
                </a:solidFill>
              </a:rPr>
              <a:t>2</a:t>
            </a:r>
            <a:endParaRPr lang="cs-CZ" sz="1400" dirty="0">
              <a:solidFill>
                <a:srgbClr val="00B0F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84" y="3286585"/>
            <a:ext cx="4287371" cy="354949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84" y="0"/>
            <a:ext cx="4054767" cy="34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3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2779</Words>
  <Application>Microsoft Office PowerPoint</Application>
  <PresentationFormat>Širokoúhlá obrazovka</PresentationFormat>
  <Paragraphs>265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Ucitel</cp:lastModifiedBy>
  <cp:revision>175</cp:revision>
  <dcterms:created xsi:type="dcterms:W3CDTF">2017-10-03T08:10:02Z</dcterms:created>
  <dcterms:modified xsi:type="dcterms:W3CDTF">2017-11-01T08:59:36Z</dcterms:modified>
</cp:coreProperties>
</file>