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1"/>
  </p:notesMasterIdLst>
  <p:sldIdLst>
    <p:sldId id="256" r:id="rId2"/>
    <p:sldId id="257" r:id="rId3"/>
    <p:sldId id="267" r:id="rId4"/>
    <p:sldId id="268" r:id="rId5"/>
    <p:sldId id="258" r:id="rId6"/>
    <p:sldId id="270" r:id="rId7"/>
    <p:sldId id="271" r:id="rId8"/>
    <p:sldId id="259" r:id="rId9"/>
    <p:sldId id="272" r:id="rId10"/>
    <p:sldId id="261" r:id="rId11"/>
    <p:sldId id="273" r:id="rId12"/>
    <p:sldId id="260" r:id="rId13"/>
    <p:sldId id="276" r:id="rId14"/>
    <p:sldId id="262" r:id="rId15"/>
    <p:sldId id="269" r:id="rId16"/>
    <p:sldId id="263" r:id="rId17"/>
    <p:sldId id="265" r:id="rId18"/>
    <p:sldId id="266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E1B5-6EC5-48D6-85D2-8228C42DFD07}" type="datetimeFigureOut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404C-05C9-42F8-99EC-5A84211BF3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3935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9FFC-61F1-4D1A-9C03-E41F97D40D36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CDE7-569C-436E-BC6B-D8951E33F9A1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DDAE-130E-49E2-B6B0-440835284E2C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019B-D56F-4A83-BD0B-8AA65B91F820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72DE-B100-4968-85FE-2B11C0BA5959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7014-9246-4945-AEFD-8EE2C3A89061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76B4-4075-4A9B-939B-F49EBAE15119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E955-2D7B-4344-96C4-91A19378BA61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18C4-CCC8-4942-BAC5-FED7EF3953CD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CEC7-5EA4-4608-9C9C-23E84B426DEB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6563-F202-41CA-8089-E2A96E513451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03EC06-ECC7-4128-8C33-FE56F9918A44}" type="datetime1">
              <a:rPr lang="cs-CZ" smtClean="0"/>
              <a:pPr/>
              <a:t>24. 7. 2017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D72EC49-BDF6-4A9A-9671-2E7B10E3E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Jiří Otava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Tracing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cave</a:t>
            </a:r>
            <a:r>
              <a:rPr lang="cs-CZ" b="1" dirty="0"/>
              <a:t> </a:t>
            </a:r>
            <a:r>
              <a:rPr lang="cs-CZ" b="1" dirty="0" err="1"/>
              <a:t>sands</a:t>
            </a:r>
            <a:r>
              <a:rPr lang="cs-CZ" b="1" dirty="0"/>
              <a:t>: 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art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Moravian</a:t>
            </a:r>
            <a:r>
              <a:rPr lang="cs-CZ" b="1" dirty="0"/>
              <a:t> </a:t>
            </a:r>
            <a:r>
              <a:rPr lang="cs-CZ" b="1" dirty="0" err="1"/>
              <a:t>Karst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634808" cy="365125"/>
          </a:xfrm>
        </p:spPr>
        <p:txBody>
          <a:bodyPr/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2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38965" y="5085184"/>
            <a:ext cx="6114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eastern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sources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Lower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Carboniferous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Mississippian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smtClean="0">
                <a:latin typeface="Arial Narrow" panose="020B0606020202030204" pitchFamily="34" charset="0"/>
              </a:rPr>
              <a:t> (</a:t>
            </a:r>
            <a:r>
              <a:rPr lang="cs-CZ" sz="2400" dirty="0" err="1" smtClean="0">
                <a:latin typeface="Arial Narrow" panose="020B0606020202030204" pitchFamily="34" charset="0"/>
              </a:rPr>
              <a:t>greywackes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of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Rozstání and Myslejovice </a:t>
            </a:r>
            <a:r>
              <a:rPr lang="cs-CZ" sz="2400" dirty="0" err="1" smtClean="0">
                <a:latin typeface="Arial Narrow" panose="020B0606020202030204" pitchFamily="34" charset="0"/>
              </a:rPr>
              <a:t>Fms</a:t>
            </a:r>
            <a:r>
              <a:rPr lang="cs-CZ" sz="2400" dirty="0" smtClean="0">
                <a:latin typeface="Arial Narrow" panose="020B0606020202030204" pitchFamily="34" charset="0"/>
              </a:rPr>
              <a:t>.):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4" y="60025"/>
            <a:ext cx="1654352" cy="165605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1763688" y="980728"/>
            <a:ext cx="2304256" cy="21602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536342" y="2744924"/>
            <a:ext cx="2304256" cy="21602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619672" y="3212976"/>
            <a:ext cx="2304256" cy="216024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166870" y="303371"/>
            <a:ext cx="2574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Translucent heavy mineral assemblage of the </a:t>
            </a:r>
            <a:r>
              <a:rPr lang="en-US" sz="1600" dirty="0" err="1">
                <a:latin typeface="Arial Narrow" panose="020B0606020202030204" pitchFamily="34" charset="0"/>
              </a:rPr>
              <a:t>Culmian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cs-CZ" sz="1600" dirty="0">
              <a:latin typeface="Arial Narrow" panose="020B0606020202030204" pitchFamily="34" charset="0"/>
            </a:endParaRPr>
          </a:p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greywacke at NE, locality 3 on fig. 1, </a:t>
            </a:r>
            <a:r>
              <a:rPr lang="en-US" sz="1600" dirty="0" err="1">
                <a:latin typeface="Arial Narrow" panose="020B0606020202030204" pitchFamily="34" charset="0"/>
              </a:rPr>
              <a:t>Krasovský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potok</a:t>
            </a:r>
            <a:r>
              <a:rPr lang="en-US" sz="1600" dirty="0">
                <a:latin typeface="Arial Narrow" panose="020B0606020202030204" pitchFamily="34" charset="0"/>
              </a:rPr>
              <a:t> Valley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7" y="1830057"/>
            <a:ext cx="1670999" cy="159894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084168" y="1830057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Translucent heavy mineral assemblage of the </a:t>
            </a:r>
            <a:r>
              <a:rPr lang="en-US" sz="1600" dirty="0" err="1">
                <a:latin typeface="Arial Narrow" panose="020B0606020202030204" pitchFamily="34" charset="0"/>
              </a:rPr>
              <a:t>Culmian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cs-CZ" sz="1600" dirty="0">
              <a:latin typeface="Arial Narrow" panose="020B0606020202030204" pitchFamily="34" charset="0"/>
            </a:endParaRPr>
          </a:p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greywacke easterly from the Moravian Karst, locality 4 on fig. 1, </a:t>
            </a:r>
            <a:r>
              <a:rPr lang="en-US" sz="1600" dirty="0" err="1">
                <a:latin typeface="Arial Narrow" panose="020B0606020202030204" pitchFamily="34" charset="0"/>
              </a:rPr>
              <a:t>Habrůvka</a:t>
            </a:r>
            <a:r>
              <a:rPr lang="en-US" sz="1600" dirty="0">
                <a:latin typeface="Arial Narrow" panose="020B0606020202030204" pitchFamily="34" charset="0"/>
              </a:rPr>
              <a:t> Village.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66870" y="3583025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Translucent heavy mineral assemblage of the </a:t>
            </a:r>
            <a:r>
              <a:rPr lang="en-US" sz="1600" dirty="0" err="1">
                <a:latin typeface="Arial Narrow" panose="020B0606020202030204" pitchFamily="34" charset="0"/>
              </a:rPr>
              <a:t>Culmian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cs-CZ" sz="1600" dirty="0">
              <a:latin typeface="Arial Narrow" panose="020B0606020202030204" pitchFamily="34" charset="0"/>
            </a:endParaRPr>
          </a:p>
          <a:p>
            <a:pPr hangingPunct="0"/>
            <a:r>
              <a:rPr lang="en-US" sz="1600" dirty="0">
                <a:latin typeface="Arial Narrow" panose="020B0606020202030204" pitchFamily="34" charset="0"/>
              </a:rPr>
              <a:t>greywacke SE from the Moravian Karst, locality 5 on fig. 1, </a:t>
            </a:r>
            <a:r>
              <a:rPr lang="en-US" sz="1600" dirty="0" err="1">
                <a:latin typeface="Arial Narrow" panose="020B0606020202030204" pitchFamily="34" charset="0"/>
              </a:rPr>
              <a:t>Hádek</a:t>
            </a:r>
            <a:r>
              <a:rPr lang="en-US" sz="1600" dirty="0">
                <a:latin typeface="Arial Narrow" panose="020B0606020202030204" pitchFamily="34" charset="0"/>
              </a:rPr>
              <a:t> near </a:t>
            </a:r>
            <a:r>
              <a:rPr lang="en-US" sz="1600" dirty="0" err="1">
                <a:latin typeface="Arial Narrow" panose="020B0606020202030204" pitchFamily="34" charset="0"/>
              </a:rPr>
              <a:t>Ochoz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36" y="3573016"/>
            <a:ext cx="1671000" cy="1593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2" y="0"/>
            <a:ext cx="7680368" cy="576027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8"/>
            <a:ext cx="3069442" cy="57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90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62800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" y="116632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00394" y="1628800"/>
            <a:ext cx="977554" cy="100811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339752" y="54868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paleokarst</a:t>
            </a:r>
            <a:r>
              <a:rPr lang="cs-CZ" sz="2400" dirty="0" smtClean="0">
                <a:latin typeface="Arial Narrow" panose="020B0606020202030204" pitchFamily="34" charset="0"/>
              </a:rPr>
              <a:t>  </a:t>
            </a:r>
            <a:r>
              <a:rPr lang="cs-CZ" sz="2400" dirty="0" err="1" smtClean="0">
                <a:latin typeface="Arial Narrow" panose="020B0606020202030204" pitchFamily="34" charset="0"/>
              </a:rPr>
              <a:t>fill</a:t>
            </a:r>
            <a:r>
              <a:rPr lang="cs-CZ" sz="2400" smtClean="0">
                <a:latin typeface="Arial Narrow" panose="020B0606020202030204" pitchFamily="34" charset="0"/>
              </a:rPr>
              <a:t>,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Cretaceous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Cenomanian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cs-CZ" sz="2400" dirty="0" smtClean="0">
                <a:latin typeface="Arial Narrow" panose="020B0606020202030204" pitchFamily="34" charset="0"/>
              </a:rPr>
              <a:t> (</a:t>
            </a:r>
            <a:r>
              <a:rPr lang="cs-CZ" sz="2400" dirty="0" err="1" smtClean="0">
                <a:latin typeface="Arial Narrow" panose="020B0606020202030204" pitchFamily="34" charset="0"/>
              </a:rPr>
              <a:t>sands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of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Rudice </a:t>
            </a:r>
            <a:r>
              <a:rPr lang="cs-CZ" sz="2400" dirty="0" err="1" smtClean="0">
                <a:latin typeface="Arial Narrow" panose="020B0606020202030204" pitchFamily="34" charset="0"/>
              </a:rPr>
              <a:t>Formation</a:t>
            </a:r>
            <a:r>
              <a:rPr lang="cs-CZ" sz="2400" dirty="0" smtClean="0">
                <a:latin typeface="Arial Narrow" panose="020B0606020202030204" pitchFamily="34" charset="0"/>
              </a:rPr>
              <a:t>):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65982"/>
            <a:ext cx="2968752" cy="296875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580112" y="2967335"/>
            <a:ext cx="2358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/>
              <a:t>Translucent heavy mineral assemblage </a:t>
            </a:r>
            <a:endParaRPr lang="cs-CZ" dirty="0"/>
          </a:p>
          <a:p>
            <a:pPr hangingPunct="0"/>
            <a:r>
              <a:rPr lang="en-US" dirty="0"/>
              <a:t>of the Cretaceous sands, locality 6 on fig. 1, </a:t>
            </a:r>
            <a:r>
              <a:rPr lang="en-US" dirty="0" err="1"/>
              <a:t>Rudice-Seč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08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778824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192688" cy="464769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907704" y="3263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err="1"/>
              <a:t>Cretaceous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Cenomanian</a:t>
            </a:r>
            <a:r>
              <a:rPr lang="cs-CZ" dirty="0" smtClean="0"/>
              <a:t>) </a:t>
            </a:r>
            <a:r>
              <a:rPr lang="cs-CZ" dirty="0" err="1" smtClean="0"/>
              <a:t>kaolinic</a:t>
            </a:r>
            <a:r>
              <a:rPr lang="cs-CZ" dirty="0" smtClean="0"/>
              <a:t> </a:t>
            </a:r>
            <a:r>
              <a:rPr lang="cs-CZ" dirty="0" err="1"/>
              <a:t>quartz</a:t>
            </a:r>
            <a:r>
              <a:rPr lang="cs-CZ" dirty="0"/>
              <a:t> </a:t>
            </a:r>
            <a:r>
              <a:rPr lang="cs-CZ" dirty="0" err="1"/>
              <a:t>sands</a:t>
            </a:r>
            <a:r>
              <a:rPr lang="cs-CZ" dirty="0"/>
              <a:t> in a </a:t>
            </a:r>
            <a:r>
              <a:rPr lang="cs-CZ" dirty="0" err="1"/>
              <a:t>palokarst</a:t>
            </a:r>
            <a:r>
              <a:rPr lang="cs-CZ" dirty="0"/>
              <a:t> </a:t>
            </a:r>
            <a:r>
              <a:rPr lang="cs-CZ" dirty="0" err="1"/>
              <a:t>depression</a:t>
            </a:r>
            <a:r>
              <a:rPr lang="cs-CZ" dirty="0"/>
              <a:t>, </a:t>
            </a:r>
            <a:r>
              <a:rPr lang="cs-CZ" dirty="0" err="1"/>
              <a:t>locality</a:t>
            </a:r>
            <a:r>
              <a:rPr lang="cs-CZ" dirty="0"/>
              <a:t> 6 on </a:t>
            </a:r>
            <a:r>
              <a:rPr lang="cs-CZ" dirty="0" err="1"/>
              <a:t>fig</a:t>
            </a:r>
            <a:r>
              <a:rPr lang="cs-CZ" dirty="0"/>
              <a:t>. 1, Rudice-Seč</a:t>
            </a:r>
          </a:p>
        </p:txBody>
      </p:sp>
    </p:spTree>
    <p:extLst>
      <p:ext uri="{BB962C8B-B14F-4D97-AF65-F5344CB8AC3E}">
        <p14:creationId xmlns="" xmlns:p14="http://schemas.microsoft.com/office/powerpoint/2010/main" val="42409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274768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7" y="2011680"/>
            <a:ext cx="2968752" cy="28346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6926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lower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Miocene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sands</a:t>
            </a:r>
            <a:r>
              <a:rPr lang="cs-CZ" sz="2400" dirty="0" smtClean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79912" y="28529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err="1"/>
              <a:t>Translucent</a:t>
            </a:r>
            <a:r>
              <a:rPr lang="cs-CZ" sz="1600" dirty="0"/>
              <a:t> </a:t>
            </a:r>
            <a:r>
              <a:rPr lang="cs-CZ" sz="1600" dirty="0" err="1"/>
              <a:t>heavy</a:t>
            </a:r>
            <a:r>
              <a:rPr lang="cs-CZ" sz="1600" dirty="0"/>
              <a:t> </a:t>
            </a:r>
            <a:r>
              <a:rPr lang="cs-CZ" sz="1600" dirty="0" err="1"/>
              <a:t>mineral</a:t>
            </a:r>
            <a:r>
              <a:rPr lang="cs-CZ" sz="1600" dirty="0"/>
              <a:t> </a:t>
            </a:r>
            <a:r>
              <a:rPr lang="cs-CZ" sz="1600" dirty="0" err="1"/>
              <a:t>assemblage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terrestric</a:t>
            </a:r>
            <a:r>
              <a:rPr lang="cs-CZ" sz="1600" dirty="0"/>
              <a:t> </a:t>
            </a:r>
            <a:r>
              <a:rPr lang="cs-CZ" sz="1600" dirty="0" err="1"/>
              <a:t>Miocene</a:t>
            </a:r>
            <a:r>
              <a:rPr lang="cs-CZ" sz="1600" dirty="0"/>
              <a:t>, </a:t>
            </a:r>
            <a:r>
              <a:rPr lang="cs-CZ" sz="1600" dirty="0" err="1"/>
              <a:t>locality</a:t>
            </a:r>
            <a:r>
              <a:rPr lang="cs-CZ" sz="1600" dirty="0"/>
              <a:t> 7 on </a:t>
            </a:r>
            <a:r>
              <a:rPr lang="cs-CZ" sz="1600" dirty="0" err="1"/>
              <a:t>fig</a:t>
            </a:r>
            <a:r>
              <a:rPr lang="cs-CZ" sz="1600" dirty="0"/>
              <a:t>. 1, Ostrov, </a:t>
            </a:r>
            <a:r>
              <a:rPr lang="cs-CZ" sz="1600" dirty="0" err="1"/>
              <a:t>borehole</a:t>
            </a:r>
            <a:r>
              <a:rPr lang="cs-CZ" sz="1600" dirty="0"/>
              <a:t> OM3. ZTR </a:t>
            </a:r>
            <a:r>
              <a:rPr lang="cs-CZ" sz="1600" dirty="0" err="1"/>
              <a:t>means</a:t>
            </a:r>
            <a:r>
              <a:rPr lang="cs-CZ" sz="1600" dirty="0"/>
              <a:t> </a:t>
            </a:r>
            <a:r>
              <a:rPr lang="cs-CZ" sz="1600" dirty="0" err="1"/>
              <a:t>ultrastable</a:t>
            </a:r>
            <a:r>
              <a:rPr lang="cs-CZ" sz="1600" dirty="0"/>
              <a:t> </a:t>
            </a:r>
            <a:r>
              <a:rPr lang="cs-CZ" sz="1600" dirty="0" err="1"/>
              <a:t>minerals</a:t>
            </a:r>
            <a:r>
              <a:rPr lang="cs-CZ" sz="1600" dirty="0"/>
              <a:t> </a:t>
            </a:r>
            <a:r>
              <a:rPr lang="cs-CZ" sz="1600" dirty="0" err="1"/>
              <a:t>zircon</a:t>
            </a:r>
            <a:r>
              <a:rPr lang="cs-CZ" sz="1600" dirty="0"/>
              <a:t> + </a:t>
            </a:r>
            <a:r>
              <a:rPr lang="cs-CZ" sz="1600" dirty="0" err="1"/>
              <a:t>tourmaline</a:t>
            </a:r>
            <a:r>
              <a:rPr lang="cs-CZ" sz="1600" dirty="0"/>
              <a:t> + rutile.</a:t>
            </a:r>
          </a:p>
        </p:txBody>
      </p:sp>
    </p:spTree>
    <p:extLst>
      <p:ext uri="{BB962C8B-B14F-4D97-AF65-F5344CB8AC3E}">
        <p14:creationId xmlns="" xmlns:p14="http://schemas.microsoft.com/office/powerpoint/2010/main" val="524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62800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8" y="1988840"/>
            <a:ext cx="4962144" cy="377952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2291" y="91136"/>
            <a:ext cx="82349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Distiguishing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source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cave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sands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northern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part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Moravian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Karst</a:t>
            </a: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2" name="Obráze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94895"/>
            <a:ext cx="216024" cy="232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Obrázek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62" y="1225346"/>
            <a:ext cx="179192" cy="26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Obrázek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5989"/>
            <a:ext cx="216024" cy="202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389623" y="747326"/>
            <a:ext cx="2364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terrestric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Miocene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source;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425692" y="1024324"/>
            <a:ext cx="2292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eastern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Culmian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source;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363174" y="1301323"/>
            <a:ext cx="2723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western and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northern</a:t>
            </a: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sources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1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16998"/>
            <a:ext cx="5256584" cy="4031487"/>
          </a:xfrm>
          <a:prstGeom prst="rect">
            <a:avLst/>
          </a:prstGeom>
        </p:spPr>
      </p:pic>
      <p:pic>
        <p:nvPicPr>
          <p:cNvPr id="3074" name="Obrázek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2875" cy="15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6004" y="260648"/>
            <a:ext cx="89579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Cave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sands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Macocha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Abyss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its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closest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vicinity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divided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two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groups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different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provenance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</a:t>
            </a:r>
            <a:endParaRPr kumimoji="0" lang="cs-CZ" altLang="cs-CZ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first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one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1600" dirty="0" smtClean="0"/>
              <a:t>(    ) </a:t>
            </a:r>
            <a:r>
              <a:rPr lang="cs-CZ" sz="1600" dirty="0" err="1" smtClean="0"/>
              <a:t>comes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Cretaceous</a:t>
            </a:r>
            <a:r>
              <a:rPr lang="cs-CZ" sz="1600" dirty="0" smtClean="0"/>
              <a:t> </a:t>
            </a:r>
            <a:r>
              <a:rPr lang="cs-CZ" sz="1600" dirty="0" err="1" smtClean="0"/>
              <a:t>paleokarst</a:t>
            </a:r>
            <a:r>
              <a:rPr lang="cs-CZ" sz="1600" dirty="0" smtClean="0"/>
              <a:t> </a:t>
            </a:r>
            <a:r>
              <a:rPr lang="cs-CZ" sz="1600" dirty="0" err="1" smtClean="0"/>
              <a:t>fill</a:t>
            </a:r>
            <a:r>
              <a:rPr lang="cs-CZ" sz="1600" dirty="0" smtClean="0"/>
              <a:t> (staurolite, kyanite, </a:t>
            </a:r>
            <a:r>
              <a:rPr lang="cs-CZ" sz="1600" dirty="0" err="1" smtClean="0"/>
              <a:t>tourmaline</a:t>
            </a:r>
            <a:r>
              <a:rPr lang="cs-CZ" sz="1600" dirty="0" smtClean="0"/>
              <a:t>, rutile), </a:t>
            </a:r>
            <a:r>
              <a:rPr lang="cs-CZ" sz="1600" dirty="0" err="1" smtClean="0"/>
              <a:t>while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other</a:t>
            </a:r>
            <a:r>
              <a:rPr lang="cs-CZ" sz="1600" dirty="0" smtClean="0"/>
              <a:t> </a:t>
            </a:r>
            <a:r>
              <a:rPr lang="cs-CZ" sz="1600" dirty="0" err="1" smtClean="0"/>
              <a:t>one</a:t>
            </a:r>
            <a:r>
              <a:rPr lang="cs-CZ" sz="1600" dirty="0" smtClean="0"/>
              <a:t> (    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err="1" smtClean="0"/>
              <a:t>comes</a:t>
            </a:r>
            <a:r>
              <a:rPr lang="cs-CZ" sz="1600" dirty="0" smtClean="0"/>
              <a:t> </a:t>
            </a:r>
            <a:r>
              <a:rPr lang="cs-CZ" sz="1600" dirty="0" err="1" smtClean="0"/>
              <a:t>mainly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western </a:t>
            </a:r>
            <a:r>
              <a:rPr lang="cs-CZ" sz="1600" dirty="0" err="1" smtClean="0"/>
              <a:t>vicinity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Moravian</a:t>
            </a:r>
            <a:r>
              <a:rPr lang="cs-CZ" sz="1600" dirty="0" smtClean="0"/>
              <a:t> </a:t>
            </a:r>
            <a:r>
              <a:rPr lang="cs-CZ" sz="1600" dirty="0" err="1" smtClean="0"/>
              <a:t>karst</a:t>
            </a:r>
            <a:r>
              <a:rPr lang="cs-CZ" sz="1600" dirty="0" smtClean="0"/>
              <a:t> (</a:t>
            </a:r>
            <a:r>
              <a:rPr lang="cs-CZ" sz="1600" dirty="0"/>
              <a:t>(epidote, </a:t>
            </a:r>
            <a:r>
              <a:rPr lang="cs-CZ" sz="1600" dirty="0" err="1"/>
              <a:t>amphibole</a:t>
            </a:r>
            <a:r>
              <a:rPr lang="cs-CZ" sz="1600" dirty="0"/>
              <a:t>)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various</a:t>
            </a:r>
            <a:r>
              <a:rPr lang="cs-CZ" sz="1600" dirty="0"/>
              <a:t> </a:t>
            </a:r>
            <a:r>
              <a:rPr lang="cs-CZ" sz="1600" dirty="0" err="1"/>
              <a:t>admixture</a:t>
            </a:r>
            <a:r>
              <a:rPr lang="cs-CZ" sz="1600" dirty="0"/>
              <a:t> </a:t>
            </a:r>
            <a:endParaRPr lang="cs-CZ" sz="1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eastern</a:t>
            </a:r>
            <a:r>
              <a:rPr lang="cs-CZ" sz="1600" dirty="0"/>
              <a:t> source (</a:t>
            </a:r>
            <a:r>
              <a:rPr lang="cs-CZ" sz="1600" dirty="0" err="1"/>
              <a:t>garnets</a:t>
            </a:r>
            <a:r>
              <a:rPr lang="cs-CZ" sz="1600" dirty="0"/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altLang="cs-CZ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833422" y="598448"/>
            <a:ext cx="144016" cy="1592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27" y="614634"/>
            <a:ext cx="1444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28" y="610234"/>
            <a:ext cx="105410" cy="15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043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634808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8331"/>
            <a:ext cx="5976664" cy="447943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76772" y="332656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Kyanite </a:t>
            </a:r>
            <a:r>
              <a:rPr lang="cs-CZ" dirty="0"/>
              <a:t>–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characteristic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Cretaceous</a:t>
            </a:r>
            <a:r>
              <a:rPr lang="cs-CZ" dirty="0"/>
              <a:t> </a:t>
            </a:r>
            <a:r>
              <a:rPr lang="cs-CZ" dirty="0" err="1"/>
              <a:t>paleokarst</a:t>
            </a:r>
            <a:r>
              <a:rPr lang="cs-CZ" dirty="0"/>
              <a:t> </a:t>
            </a:r>
            <a:r>
              <a:rPr lang="cs-CZ" dirty="0" err="1"/>
              <a:t>fill</a:t>
            </a:r>
            <a:r>
              <a:rPr lang="cs-CZ" dirty="0"/>
              <a:t>. </a:t>
            </a:r>
            <a:r>
              <a:rPr lang="cs-CZ" dirty="0" err="1"/>
              <a:t>Photo</a:t>
            </a:r>
            <a:r>
              <a:rPr lang="cs-CZ" dirty="0"/>
              <a:t> in </a:t>
            </a:r>
            <a:r>
              <a:rPr lang="cs-CZ" dirty="0" err="1"/>
              <a:t>crossed</a:t>
            </a:r>
            <a:r>
              <a:rPr lang="cs-CZ" dirty="0"/>
              <a:t> </a:t>
            </a:r>
            <a:r>
              <a:rPr lang="cs-CZ" dirty="0" err="1"/>
              <a:t>polars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42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260648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err="1" smtClean="0"/>
              <a:t>Conclusions</a:t>
            </a:r>
            <a:endParaRPr lang="cs-CZ" sz="2400" b="1" dirty="0"/>
          </a:p>
          <a:p>
            <a:pPr algn="ctr"/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The</a:t>
            </a:r>
            <a:r>
              <a:rPr lang="cs-CZ" sz="2000" dirty="0"/>
              <a:t> metod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translucent</a:t>
            </a:r>
            <a:r>
              <a:rPr lang="cs-CZ" sz="2000" dirty="0"/>
              <a:t> </a:t>
            </a:r>
            <a:r>
              <a:rPr lang="cs-CZ" sz="2000" dirty="0" err="1"/>
              <a:t>heavy</a:t>
            </a:r>
            <a:r>
              <a:rPr lang="cs-CZ" sz="2000" dirty="0"/>
              <a:t> </a:t>
            </a:r>
            <a:r>
              <a:rPr lang="cs-CZ" sz="2000" dirty="0" err="1"/>
              <a:t>mineral</a:t>
            </a:r>
            <a:r>
              <a:rPr lang="cs-CZ" sz="2000" dirty="0"/>
              <a:t> </a:t>
            </a:r>
            <a:r>
              <a:rPr lang="cs-CZ" sz="2000" dirty="0" err="1"/>
              <a:t>analyses</a:t>
            </a:r>
            <a:r>
              <a:rPr lang="cs-CZ" sz="2000" dirty="0"/>
              <a:t> has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to </a:t>
            </a:r>
            <a:r>
              <a:rPr lang="cs-CZ" sz="2000" dirty="0" err="1"/>
              <a:t>trace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provenance</a:t>
            </a:r>
            <a:r>
              <a:rPr lang="cs-CZ" sz="2000" dirty="0"/>
              <a:t> </a:t>
            </a:r>
            <a:r>
              <a:rPr lang="cs-CZ" sz="2000" dirty="0" err="1"/>
              <a:t>af</a:t>
            </a:r>
            <a:r>
              <a:rPr lang="cs-CZ" sz="2000" dirty="0"/>
              <a:t>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Moravian</a:t>
            </a:r>
            <a:r>
              <a:rPr lang="cs-CZ" sz="2000" dirty="0"/>
              <a:t> </a:t>
            </a:r>
            <a:r>
              <a:rPr lang="cs-CZ" sz="2000" dirty="0" err="1" smtClean="0"/>
              <a:t>Karst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distiguishing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source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in </a:t>
            </a:r>
            <a:r>
              <a:rPr lang="cs-CZ" sz="2000" dirty="0" err="1"/>
              <a:t>enigmatic</a:t>
            </a:r>
            <a:r>
              <a:rPr lang="cs-CZ" sz="2000" dirty="0"/>
              <a:t> </a:t>
            </a:r>
            <a:r>
              <a:rPr lang="cs-CZ" sz="2000" dirty="0" err="1"/>
              <a:t>positions</a:t>
            </a:r>
            <a:r>
              <a:rPr lang="cs-CZ" sz="2000" dirty="0"/>
              <a:t> are </a:t>
            </a:r>
            <a:r>
              <a:rPr lang="cs-CZ" sz="2000" dirty="0" err="1"/>
              <a:t>presented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first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shows</a:t>
            </a:r>
            <a:r>
              <a:rPr lang="cs-CZ" sz="2000" dirty="0"/>
              <a:t> </a:t>
            </a:r>
            <a:r>
              <a:rPr lang="cs-CZ" sz="2000" dirty="0" err="1"/>
              <a:t>differences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</a:t>
            </a:r>
            <a:r>
              <a:rPr lang="cs-CZ" sz="2000" dirty="0" err="1"/>
              <a:t>coming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W and N, </a:t>
            </a:r>
            <a:r>
              <a:rPr lang="cs-CZ" sz="2000" dirty="0" err="1"/>
              <a:t>i.e</a:t>
            </a:r>
            <a:r>
              <a:rPr lang="cs-CZ" sz="2000" dirty="0"/>
              <a:t>.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granitoids</a:t>
            </a:r>
            <a:r>
              <a:rPr lang="cs-CZ" sz="2000" dirty="0"/>
              <a:t> and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 smtClean="0"/>
              <a:t>Culmian</a:t>
            </a:r>
            <a:r>
              <a:rPr lang="cs-CZ" sz="2000" dirty="0" smtClean="0"/>
              <a:t> </a:t>
            </a:r>
            <a:r>
              <a:rPr lang="cs-CZ" sz="2000" dirty="0" err="1" smtClean="0"/>
              <a:t>rocks</a:t>
            </a:r>
            <a:r>
              <a:rPr lang="cs-CZ" sz="2000" dirty="0" smtClean="0"/>
              <a:t>, </a:t>
            </a:r>
            <a:r>
              <a:rPr lang="cs-CZ" sz="2000" dirty="0" err="1"/>
              <a:t>from</a:t>
            </a:r>
            <a:r>
              <a:rPr lang="cs-CZ" sz="2000" dirty="0"/>
              <a:t> E (</a:t>
            </a:r>
            <a:r>
              <a:rPr lang="cs-CZ" sz="2000" dirty="0" err="1"/>
              <a:t>younger</a:t>
            </a:r>
            <a:r>
              <a:rPr lang="cs-CZ" sz="2000" dirty="0"/>
              <a:t> </a:t>
            </a:r>
            <a:r>
              <a:rPr lang="cs-CZ" sz="2000" dirty="0" err="1" smtClean="0"/>
              <a:t>Culmian</a:t>
            </a:r>
            <a:r>
              <a:rPr lang="cs-CZ" sz="2000" dirty="0" smtClean="0"/>
              <a:t> </a:t>
            </a:r>
            <a:r>
              <a:rPr lang="cs-CZ" sz="2000" dirty="0" err="1" smtClean="0"/>
              <a:t>rocks</a:t>
            </a:r>
            <a:r>
              <a:rPr lang="cs-CZ" sz="2000" dirty="0" smtClean="0"/>
              <a:t>) </a:t>
            </a:r>
            <a:r>
              <a:rPr lang="cs-CZ" sz="2000" dirty="0"/>
              <a:t>and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terrestric</a:t>
            </a:r>
            <a:r>
              <a:rPr lang="cs-CZ" sz="2000" dirty="0"/>
              <a:t> </a:t>
            </a:r>
            <a:r>
              <a:rPr lang="cs-CZ" sz="2000" dirty="0" err="1"/>
              <a:t>miocene</a:t>
            </a:r>
            <a:r>
              <a:rPr lang="cs-CZ" sz="2000" dirty="0"/>
              <a:t>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example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taken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sands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close</a:t>
            </a:r>
            <a:r>
              <a:rPr lang="cs-CZ" sz="2000" dirty="0" smtClean="0"/>
              <a:t> </a:t>
            </a:r>
            <a:r>
              <a:rPr lang="cs-CZ" sz="2000" dirty="0" err="1"/>
              <a:t>vicinity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Macocha </a:t>
            </a:r>
            <a:r>
              <a:rPr lang="cs-CZ" sz="2000" dirty="0" err="1"/>
              <a:t>Abyss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result</a:t>
            </a:r>
            <a:r>
              <a:rPr lang="cs-CZ" sz="2000" dirty="0"/>
              <a:t> </a:t>
            </a:r>
            <a:r>
              <a:rPr lang="cs-CZ" sz="2000" dirty="0" err="1"/>
              <a:t>shows</a:t>
            </a:r>
            <a:r>
              <a:rPr lang="cs-CZ" sz="2000" dirty="0"/>
              <a:t> </a:t>
            </a:r>
            <a:r>
              <a:rPr lang="cs-CZ" sz="2000" dirty="0" err="1"/>
              <a:t>mixing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prevailing</a:t>
            </a:r>
            <a:r>
              <a:rPr lang="cs-CZ" sz="2000" dirty="0"/>
              <a:t> western source </a:t>
            </a:r>
            <a:r>
              <a:rPr lang="cs-CZ" sz="2000" dirty="0" err="1"/>
              <a:t>with</a:t>
            </a:r>
            <a:r>
              <a:rPr lang="cs-CZ" sz="2000" dirty="0"/>
              <a:t> minor </a:t>
            </a:r>
            <a:r>
              <a:rPr lang="cs-CZ" sz="2000" dirty="0" err="1"/>
              <a:t>share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easten</a:t>
            </a:r>
            <a:r>
              <a:rPr lang="cs-CZ" sz="2000" dirty="0"/>
              <a:t> source and </a:t>
            </a:r>
            <a:r>
              <a:rPr lang="cs-CZ" sz="2000" dirty="0" err="1"/>
              <a:t>another</a:t>
            </a:r>
            <a:r>
              <a:rPr lang="cs-CZ" sz="2000" dirty="0"/>
              <a:t> </a:t>
            </a:r>
            <a:r>
              <a:rPr lang="cs-CZ" sz="2000" dirty="0" err="1"/>
              <a:t>clearly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source –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products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Cretaceous</a:t>
            </a:r>
            <a:r>
              <a:rPr lang="cs-CZ" sz="2000" dirty="0"/>
              <a:t> </a:t>
            </a:r>
            <a:r>
              <a:rPr lang="cs-CZ" sz="2000" dirty="0" err="1"/>
              <a:t>paleokarst</a:t>
            </a:r>
            <a:r>
              <a:rPr lang="cs-CZ" sz="2000" dirty="0"/>
              <a:t> </a:t>
            </a:r>
            <a:r>
              <a:rPr lang="cs-CZ" sz="2000" dirty="0" err="1" smtClean="0"/>
              <a:t>fill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main</a:t>
            </a:r>
            <a:r>
              <a:rPr lang="cs-CZ" sz="2000" dirty="0" smtClean="0"/>
              <a:t> </a:t>
            </a:r>
            <a:r>
              <a:rPr lang="cs-CZ" sz="2000" dirty="0" err="1" smtClean="0"/>
              <a:t>goals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analyses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to </a:t>
            </a:r>
            <a:r>
              <a:rPr lang="cs-CZ" sz="2000" dirty="0" err="1" smtClean="0"/>
              <a:t>establish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paleohydrography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Moravian</a:t>
            </a:r>
            <a:r>
              <a:rPr lang="cs-CZ" sz="2000" dirty="0" smtClean="0"/>
              <a:t> </a:t>
            </a:r>
            <a:r>
              <a:rPr lang="cs-CZ" sz="2000" dirty="0" err="1" smtClean="0"/>
              <a:t>Karst</a:t>
            </a:r>
            <a:r>
              <a:rPr lang="cs-CZ" sz="2000" dirty="0" smtClean="0"/>
              <a:t> (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any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karst</a:t>
            </a:r>
            <a:r>
              <a:rPr lang="cs-CZ" sz="20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and </a:t>
            </a:r>
            <a:r>
              <a:rPr lang="cs-CZ" sz="2000" dirty="0" err="1" smtClean="0"/>
              <a:t>off</a:t>
            </a:r>
            <a:r>
              <a:rPr lang="cs-CZ" sz="2000" dirty="0" smtClean="0"/>
              <a:t> </a:t>
            </a:r>
            <a:r>
              <a:rPr lang="cs-CZ" sz="2000" dirty="0" err="1" smtClean="0"/>
              <a:t>course</a:t>
            </a:r>
            <a:r>
              <a:rPr lang="cs-CZ" sz="2000" dirty="0" smtClean="0"/>
              <a:t> to show </a:t>
            </a:r>
            <a:r>
              <a:rPr lang="cs-CZ" sz="2000" dirty="0" err="1" smtClean="0"/>
              <a:t>possibilities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discoveries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1774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0"/>
            <a:ext cx="9144000" cy="60989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131840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Thank</a:t>
            </a:r>
            <a:r>
              <a:rPr lang="cs-CZ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you</a:t>
            </a:r>
            <a:r>
              <a:rPr lang="cs-CZ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for</a:t>
            </a:r>
            <a:r>
              <a:rPr lang="cs-CZ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your</a:t>
            </a:r>
            <a:r>
              <a:rPr lang="cs-CZ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kind</a:t>
            </a:r>
            <a:r>
              <a:rPr lang="cs-CZ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attention</a:t>
            </a:r>
            <a:endParaRPr lang="cs-CZ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9079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75" y="188640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" y="664493"/>
            <a:ext cx="67452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4670846" y="188640"/>
            <a:ext cx="2493442" cy="3168352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644008" y="3429000"/>
            <a:ext cx="2520280" cy="108012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5536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Variscan</a:t>
            </a:r>
            <a:r>
              <a:rPr lang="cs-CZ" sz="2400" dirty="0" smtClean="0"/>
              <a:t>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and </a:t>
            </a:r>
            <a:r>
              <a:rPr lang="cs-CZ" sz="2400" dirty="0" err="1" smtClean="0"/>
              <a:t>Moravian</a:t>
            </a:r>
            <a:r>
              <a:rPr lang="cs-CZ" sz="2400" dirty="0" smtClean="0"/>
              <a:t> </a:t>
            </a:r>
            <a:r>
              <a:rPr lang="cs-CZ" sz="2400" dirty="0" err="1" smtClean="0"/>
              <a:t>Karst</a:t>
            </a:r>
            <a:r>
              <a:rPr lang="cs-CZ" sz="2400" dirty="0" smtClean="0"/>
              <a:t>, Czech Republic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401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6912768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2786"/>
            <a:ext cx="6588224" cy="49411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2606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…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easy</a:t>
            </a:r>
            <a:r>
              <a:rPr lang="cs-CZ" dirty="0" smtClean="0"/>
              <a:t> to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provenance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cave</a:t>
            </a:r>
            <a:r>
              <a:rPr lang="cs-CZ" dirty="0" smtClean="0"/>
              <a:t> </a:t>
            </a:r>
            <a:r>
              <a:rPr lang="cs-CZ" dirty="0" err="1" smtClean="0"/>
              <a:t>sands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ponor…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397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418784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…but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very </a:t>
            </a:r>
            <a:r>
              <a:rPr lang="cs-CZ" dirty="0" err="1" smtClean="0"/>
              <a:t>difficult</a:t>
            </a:r>
            <a:r>
              <a:rPr lang="cs-CZ" dirty="0" smtClean="0"/>
              <a:t> to </a:t>
            </a:r>
            <a:r>
              <a:rPr lang="cs-CZ" dirty="0" err="1" smtClean="0"/>
              <a:t>recognize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cave</a:t>
            </a:r>
            <a:r>
              <a:rPr lang="cs-CZ" dirty="0" smtClean="0"/>
              <a:t> </a:t>
            </a:r>
            <a:r>
              <a:rPr lang="cs-CZ" dirty="0" err="1" smtClean="0"/>
              <a:t>sediments</a:t>
            </a:r>
            <a:r>
              <a:rPr lang="cs-CZ" dirty="0" smtClean="0"/>
              <a:t> </a:t>
            </a:r>
          </a:p>
          <a:p>
            <a:pPr algn="ctr"/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limestone</a:t>
            </a:r>
            <a:r>
              <a:rPr lang="cs-CZ" dirty="0" smtClean="0"/>
              <a:t> </a:t>
            </a:r>
            <a:r>
              <a:rPr lang="cs-CZ" dirty="0" err="1" smtClean="0"/>
              <a:t>massif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96752"/>
            <a:ext cx="6264696" cy="4549828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3995936" y="1052736"/>
            <a:ext cx="288032" cy="302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56" y="-35696"/>
            <a:ext cx="950505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25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850832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75" y="188640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66552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Assemblages</a:t>
            </a:r>
            <a:r>
              <a:rPr lang="cs-CZ" sz="2400" dirty="0" smtClean="0"/>
              <a:t> </a:t>
            </a:r>
            <a:r>
              <a:rPr lang="cs-CZ" sz="2400" dirty="0" err="1" smtClean="0"/>
              <a:t>coming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western </a:t>
            </a:r>
            <a:r>
              <a:rPr lang="cs-CZ" sz="2400" dirty="0" err="1" smtClean="0"/>
              <a:t>sources</a:t>
            </a:r>
            <a:endParaRPr lang="cs-CZ" sz="2400" dirty="0" smtClean="0"/>
          </a:p>
          <a:p>
            <a:r>
              <a:rPr lang="cs-CZ" sz="2400" dirty="0" smtClean="0"/>
              <a:t> (</a:t>
            </a:r>
            <a:r>
              <a:rPr lang="cs-CZ" sz="2400" dirty="0" err="1" smtClean="0"/>
              <a:t>Neoproterozoic</a:t>
            </a:r>
            <a:r>
              <a:rPr lang="cs-CZ" sz="2400" dirty="0" smtClean="0"/>
              <a:t> </a:t>
            </a:r>
            <a:r>
              <a:rPr lang="cs-CZ" sz="2400" dirty="0" err="1" smtClean="0"/>
              <a:t>granitoids</a:t>
            </a:r>
            <a:r>
              <a:rPr lang="cs-CZ" sz="2400" dirty="0" smtClean="0"/>
              <a:t> and </a:t>
            </a:r>
            <a:r>
              <a:rPr lang="cs-CZ" sz="2400" dirty="0" err="1" smtClean="0"/>
              <a:t>Devonian</a:t>
            </a:r>
            <a:r>
              <a:rPr lang="cs-CZ" sz="2400" dirty="0" smtClean="0"/>
              <a:t> </a:t>
            </a:r>
            <a:r>
              <a:rPr lang="cs-CZ" sz="2400" dirty="0" err="1" smtClean="0"/>
              <a:t>clastics</a:t>
            </a:r>
            <a:r>
              <a:rPr lang="cs-CZ" sz="2400" dirty="0" smtClean="0"/>
              <a:t>):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6" y="2132856"/>
            <a:ext cx="2968752" cy="2630424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5601998" y="841108"/>
            <a:ext cx="2016224" cy="23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5601998" y="1534084"/>
            <a:ext cx="2016224" cy="239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84076" y="4835244"/>
            <a:ext cx="6071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Translucent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assemblage</a:t>
            </a:r>
            <a:r>
              <a:rPr lang="cs-CZ" dirty="0"/>
              <a:t> </a:t>
            </a:r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Devonian</a:t>
            </a:r>
            <a:r>
              <a:rPr lang="cs-CZ" dirty="0"/>
              <a:t> </a:t>
            </a:r>
            <a:r>
              <a:rPr lang="cs-CZ" dirty="0" err="1"/>
              <a:t>clastics</a:t>
            </a:r>
            <a:r>
              <a:rPr lang="cs-CZ" dirty="0"/>
              <a:t> and </a:t>
            </a:r>
            <a:r>
              <a:rPr lang="cs-CZ" dirty="0" err="1"/>
              <a:t>granitoids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Brno </a:t>
            </a:r>
            <a:r>
              <a:rPr lang="cs-CZ" dirty="0" err="1"/>
              <a:t>Massif</a:t>
            </a:r>
            <a:r>
              <a:rPr lang="cs-CZ" dirty="0"/>
              <a:t>, </a:t>
            </a:r>
            <a:r>
              <a:rPr lang="cs-CZ" dirty="0" err="1"/>
              <a:t>locality</a:t>
            </a:r>
            <a:r>
              <a:rPr lang="cs-CZ" dirty="0"/>
              <a:t> 1 on </a:t>
            </a:r>
            <a:r>
              <a:rPr lang="cs-CZ" dirty="0" err="1"/>
              <a:t>fig</a:t>
            </a:r>
            <a:r>
              <a:rPr lang="cs-CZ" dirty="0"/>
              <a:t>. 1, Suchdolský ponor, Dóm Juniorů.</a:t>
            </a:r>
          </a:p>
        </p:txBody>
      </p:sp>
    </p:spTree>
    <p:extLst>
      <p:ext uri="{BB962C8B-B14F-4D97-AF65-F5344CB8AC3E}">
        <p14:creationId xmlns="" xmlns:p14="http://schemas.microsoft.com/office/powerpoint/2010/main" val="3445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0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81"/>
            <a:ext cx="5715000" cy="42862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2004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9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706816" cy="365125"/>
          </a:xfrm>
        </p:spPr>
        <p:txBody>
          <a:bodyPr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17th International Congress of Speleology, Sydney, Australia 2017 July</a:t>
            </a:r>
            <a:endParaRPr lang="cs-CZ" dirty="0">
              <a:latin typeface="Monotype Corsiva" panose="03010101010201010101" pitchFamily="66" charset="0"/>
            </a:endParaRPr>
          </a:p>
        </p:txBody>
      </p:sp>
      <p:pic>
        <p:nvPicPr>
          <p:cNvPr id="3" name="Picture 2" descr="I:\1OWNPAPERS\2017\SYDNEY\toSYDNEY\jpg\Otava_154_fig1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09020"/>
            <a:ext cx="2099125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33887" y="3933056"/>
            <a:ext cx="6030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latin typeface="Arial Narrow" panose="020B0606020202030204" pitchFamily="34" charset="0"/>
              </a:rPr>
              <a:t>Assemblages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coming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from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northern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sources</a:t>
            </a:r>
            <a:r>
              <a:rPr lang="cs-CZ" sz="2400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cs-CZ" sz="2400" dirty="0" err="1" smtClean="0">
                <a:latin typeface="Arial Narrow" panose="020B0606020202030204" pitchFamily="34" charset="0"/>
              </a:rPr>
              <a:t>Lower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Carboniferous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Mississippian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r>
              <a:rPr lang="cs-CZ" sz="2400" dirty="0" smtClean="0">
                <a:latin typeface="Arial Narrow" panose="020B0606020202030204" pitchFamily="34" charset="0"/>
              </a:rPr>
              <a:t>(</a:t>
            </a:r>
            <a:r>
              <a:rPr lang="cs-CZ" sz="2400" dirty="0" err="1" smtClean="0">
                <a:latin typeface="Arial Narrow" panose="020B0606020202030204" pitchFamily="34" charset="0"/>
              </a:rPr>
              <a:t>greywackes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of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Protivanov F.):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28" y="130158"/>
            <a:ext cx="2968752" cy="2791968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7164288" y="2754249"/>
            <a:ext cx="14401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7596336" y="2754249"/>
            <a:ext cx="14401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1520" y="47667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Translucent</a:t>
            </a:r>
            <a:r>
              <a:rPr lang="cs-CZ" dirty="0"/>
              <a:t> </a:t>
            </a:r>
            <a:r>
              <a:rPr lang="cs-CZ" dirty="0" err="1"/>
              <a:t>heavy</a:t>
            </a:r>
            <a:r>
              <a:rPr lang="cs-CZ" dirty="0"/>
              <a:t> </a:t>
            </a:r>
            <a:r>
              <a:rPr lang="cs-CZ" dirty="0" err="1"/>
              <a:t>mineral</a:t>
            </a:r>
            <a:r>
              <a:rPr lang="cs-CZ" dirty="0"/>
              <a:t> </a:t>
            </a:r>
            <a:r>
              <a:rPr lang="cs-CZ" dirty="0" err="1"/>
              <a:t>assemblage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</a:t>
            </a:r>
            <a:r>
              <a:rPr lang="cs-CZ" dirty="0" err="1"/>
              <a:t>Culmian</a:t>
            </a:r>
            <a:r>
              <a:rPr lang="cs-CZ" dirty="0"/>
              <a:t> </a:t>
            </a:r>
            <a:r>
              <a:rPr lang="cs-CZ" dirty="0" err="1"/>
              <a:t>greywacke</a:t>
            </a:r>
            <a:r>
              <a:rPr lang="cs-CZ" dirty="0"/>
              <a:t>, </a:t>
            </a:r>
            <a:r>
              <a:rPr lang="cs-CZ" dirty="0" err="1"/>
              <a:t>locality</a:t>
            </a:r>
            <a:r>
              <a:rPr lang="cs-CZ" dirty="0"/>
              <a:t> 2 on </a:t>
            </a:r>
            <a:r>
              <a:rPr lang="cs-CZ" dirty="0" err="1"/>
              <a:t>fig</a:t>
            </a:r>
            <a:r>
              <a:rPr lang="cs-CZ" dirty="0"/>
              <a:t>. 1, </a:t>
            </a:r>
            <a:r>
              <a:rPr lang="cs-CZ" dirty="0" err="1"/>
              <a:t>Helišova</a:t>
            </a:r>
            <a:r>
              <a:rPr lang="cs-CZ" dirty="0"/>
              <a:t> skála.</a:t>
            </a:r>
          </a:p>
        </p:txBody>
      </p:sp>
    </p:spTree>
    <p:extLst>
      <p:ext uri="{BB962C8B-B14F-4D97-AF65-F5344CB8AC3E}">
        <p14:creationId xmlns="" xmlns:p14="http://schemas.microsoft.com/office/powerpoint/2010/main" val="4530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International Congress of Speleology, Sydney, Australia 2017 July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6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308</TotalTime>
  <Words>803</Words>
  <Application>Microsoft Office PowerPoint</Application>
  <PresentationFormat>Předvádění na obrazovce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Horizont</vt:lpstr>
      <vt:lpstr>Tracing the origin of cave sands:   State of the art in the Moravian Karst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Company>Ceska geologicka sluzba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Tracing the origin of cave sands:  State of the art in the Moravian Karst</dc:title>
  <dc:creator>Otava Jiří</dc:creator>
  <cp:lastModifiedBy>Jiri Otava</cp:lastModifiedBy>
  <cp:revision>40</cp:revision>
  <dcterms:created xsi:type="dcterms:W3CDTF">2017-05-16T10:36:33Z</dcterms:created>
  <dcterms:modified xsi:type="dcterms:W3CDTF">2017-07-24T09:48:34Z</dcterms:modified>
</cp:coreProperties>
</file>