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0" r:id="rId4"/>
    <p:sldId id="261" r:id="rId5"/>
    <p:sldId id="264" r:id="rId6"/>
    <p:sldId id="265" r:id="rId7"/>
    <p:sldId id="266" r:id="rId8"/>
    <p:sldId id="268" r:id="rId9"/>
    <p:sldId id="25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3" d="100"/>
          <a:sy n="103" d="100"/>
        </p:scale>
        <p:origin x="30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157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mundo.es/internacional/2016/02/10/56bb72d4e2704e9a718b4640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tnrelaciones.com/anexo/laprensa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mundo.es/internacional/2016/02/10/56bb72d4e2704e9a718b4640.html" TargetMode="External"/><Relationship Id="rId2" Type="http://schemas.openxmlformats.org/officeDocument/2006/relationships/hyperlink" Target="http://www.radio.cz/es/rubrica/economia/la-republica-checa-y-eslovaquia-las-que-mas-sufririan-con-el-fin-de-schen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z/search?q=el+pais&amp;source=lnms&amp;tbm=isch&amp;sa=X&amp;ved=0ahUKEwjbxYDohpvLAhVGDCwKHVfFBZIQ_AUIBygB&amp;biw=1366&amp;bih=633#imgrc=jH92JrUmB3dJCM%3A" TargetMode="External"/><Relationship Id="rId5" Type="http://schemas.openxmlformats.org/officeDocument/2006/relationships/hyperlink" Target="https://www.google.cz/search?q=abc+periodico+espa%C3%B1a&amp;biw=1366&amp;bih=633&amp;source=lnms&amp;tbm=isch&amp;sa=X&amp;ved=0ahUKEwjLs4L-hpvLAhVC3iwKHX0pAHcQ_AUIBigB#imgrc=emQ8Jr3NjiV0qM%3A" TargetMode="External"/><Relationship Id="rId4" Type="http://schemas.openxmlformats.org/officeDocument/2006/relationships/hyperlink" Target="https://www.google.cz/search?q=el+mundo&amp;biw=1366&amp;bih=633&amp;source=lnms&amp;tbm=isch&amp;sa=X&amp;sqi=2&amp;ved=0ahUKEwjfl-KNh5vLAhXoCJoKHfajAXcQ_AUIBigB#tbm=isch&amp;q=el+mundo+periodi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en-US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2068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cs-CZ" dirty="0" err="1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noticia</a:t>
            </a:r>
            <a: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cs-CZ" dirty="0" err="1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noticia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6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1600" dirty="0">
                <a:latin typeface="Trebuchet MS" panose="020B0603020202020204" pitchFamily="34" charset="0"/>
              </a:rPr>
              <a:t>	</a:t>
            </a:r>
            <a:r>
              <a:rPr lang="fr-FR" sz="2800" dirty="0" smtClean="0">
                <a:latin typeface="Trebuchet MS" panose="020B0603020202020204" pitchFamily="34" charset="0"/>
              </a:rPr>
              <a:t>1</a:t>
            </a:r>
            <a:r>
              <a:rPr lang="fr-FR" sz="2800" dirty="0">
                <a:latin typeface="Trebuchet MS" panose="020B0603020202020204" pitchFamily="34" charset="0"/>
              </a:rPr>
              <a:t>. ¿Qué es una noticia? </a:t>
            </a:r>
            <a:br>
              <a:rPr lang="fr-FR" sz="2800" dirty="0">
                <a:latin typeface="Trebuchet MS" panose="020B0603020202020204" pitchFamily="34" charset="0"/>
              </a:rPr>
            </a:br>
            <a:r>
              <a:rPr lang="cs-CZ" sz="2800" dirty="0">
                <a:latin typeface="Trebuchet MS" panose="020B0603020202020204" pitchFamily="34" charset="0"/>
              </a:rPr>
              <a:t>	</a:t>
            </a:r>
            <a:r>
              <a:rPr lang="fr-FR" sz="2800" dirty="0">
                <a:latin typeface="Trebuchet MS" panose="020B0603020202020204" pitchFamily="34" charset="0"/>
              </a:rPr>
              <a:t>2. ¿Para qué sirve? </a:t>
            </a:r>
            <a:br>
              <a:rPr lang="fr-FR" sz="2800" dirty="0">
                <a:latin typeface="Trebuchet MS" panose="020B0603020202020204" pitchFamily="34" charset="0"/>
              </a:rPr>
            </a:br>
            <a:r>
              <a:rPr lang="cs-CZ" sz="2800" dirty="0">
                <a:latin typeface="Trebuchet MS" panose="020B0603020202020204" pitchFamily="34" charset="0"/>
              </a:rPr>
              <a:t>	</a:t>
            </a:r>
            <a:r>
              <a:rPr lang="fr-FR" sz="2800" dirty="0">
                <a:latin typeface="Trebuchet MS" panose="020B0603020202020204" pitchFamily="34" charset="0"/>
              </a:rPr>
              <a:t>3. ¿Qué características tiene?</a:t>
            </a:r>
            <a:endParaRPr lang="cs-CZ" sz="2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rebuchet MS" panose="020B0603020202020204" pitchFamily="34" charset="0"/>
              </a:rPr>
              <a:t>	</a:t>
            </a:r>
            <a:r>
              <a:rPr lang="fr-FR" sz="2800" dirty="0">
                <a:latin typeface="Trebuchet MS" panose="020B0603020202020204" pitchFamily="34" charset="0"/>
              </a:rPr>
              <a:t>4. ¿Qué partes tiene ?</a:t>
            </a:r>
            <a:endParaRPr lang="cs-CZ" sz="2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rebuchet MS" panose="020B0603020202020204" pitchFamily="34" charset="0"/>
              </a:rPr>
              <a:t>	</a:t>
            </a:r>
            <a:r>
              <a:rPr lang="fr-FR" sz="2800" dirty="0">
                <a:latin typeface="Trebuchet MS" panose="020B0603020202020204" pitchFamily="34" charset="0"/>
              </a:rPr>
              <a:t>5. ¿Cómo difiere la noticia escrita de la </a:t>
            </a:r>
            <a:endParaRPr lang="cs-CZ" sz="2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rebuchet MS" panose="020B0603020202020204" pitchFamily="34" charset="0"/>
              </a:rPr>
              <a:t> </a:t>
            </a:r>
            <a:r>
              <a:rPr lang="cs-CZ" sz="2800" dirty="0" smtClean="0">
                <a:latin typeface="Trebuchet MS" panose="020B0603020202020204" pitchFamily="34" charset="0"/>
              </a:rPr>
              <a:t>            </a:t>
            </a:r>
            <a:r>
              <a:rPr lang="fr-FR" sz="2800" dirty="0" smtClean="0">
                <a:latin typeface="Trebuchet MS" panose="020B0603020202020204" pitchFamily="34" charset="0"/>
              </a:rPr>
              <a:t>presentada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fr-FR" sz="2800" dirty="0" smtClean="0">
                <a:latin typeface="Trebuchet MS" panose="020B0603020202020204" pitchFamily="34" charset="0"/>
              </a:rPr>
              <a:t>oralmente </a:t>
            </a:r>
            <a:r>
              <a:rPr lang="fr-FR" sz="2800" dirty="0" smtClean="0">
                <a:latin typeface="Trebuchet MS" panose="020B0603020202020204" pitchFamily="34" charset="0"/>
              </a:rPr>
              <a:t>en </a:t>
            </a:r>
            <a:r>
              <a:rPr lang="fr-FR" sz="2800" dirty="0">
                <a:latin typeface="Trebuchet MS" panose="020B0603020202020204" pitchFamily="34" charset="0"/>
              </a:rPr>
              <a:t>la televisión </a:t>
            </a:r>
            <a:r>
              <a:rPr lang="cs-CZ" sz="2800" dirty="0" smtClean="0">
                <a:latin typeface="Trebuchet MS" panose="020B0603020202020204" pitchFamily="34" charset="0"/>
              </a:rPr>
              <a:t>	</a:t>
            </a:r>
            <a:r>
              <a:rPr lang="cs-CZ" sz="2800" dirty="0" smtClean="0">
                <a:latin typeface="Trebuchet MS" panose="020B0603020202020204" pitchFamily="34" charset="0"/>
              </a:rPr>
              <a:t>    </a:t>
            </a:r>
            <a:r>
              <a:rPr lang="fr-FR" sz="2800" dirty="0" smtClean="0">
                <a:latin typeface="Trebuchet MS" panose="020B0603020202020204" pitchFamily="34" charset="0"/>
              </a:rPr>
              <a:t>o </a:t>
            </a:r>
            <a:r>
              <a:rPr lang="fr-FR" sz="2800" dirty="0">
                <a:latin typeface="Trebuchet MS" panose="020B0603020202020204" pitchFamily="34" charset="0"/>
              </a:rPr>
              <a:t>en la radio?</a:t>
            </a:r>
            <a:endParaRPr lang="cs-CZ" sz="2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600" b="1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6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rebuchet MS" panose="020B0603020202020204" pitchFamily="34" charset="0"/>
              </a:rPr>
              <a:t>P</a:t>
            </a:r>
            <a:r>
              <a:rPr lang="fr-FR" dirty="0" smtClean="0">
                <a:latin typeface="Trebuchet MS" panose="020B0603020202020204" pitchFamily="34" charset="0"/>
              </a:rPr>
              <a:t>reguntas</a:t>
            </a:r>
            <a:r>
              <a:rPr lang="fr-FR" dirty="0">
                <a:latin typeface="Trebuchet MS" panose="020B0603020202020204" pitchFamily="34" charset="0"/>
              </a:rPr>
              <a:t> </a:t>
            </a:r>
            <a:r>
              <a:rPr lang="cs-CZ" dirty="0" err="1" smtClean="0">
                <a:latin typeface="Trebuchet MS" panose="020B0603020202020204" pitchFamily="34" charset="0"/>
              </a:rPr>
              <a:t>básicas</a:t>
            </a:r>
            <a:endParaRPr lang="cs-CZ" dirty="0"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dirty="0" smtClean="0">
                <a:latin typeface="Trebuchet MS" panose="020B0603020202020204" pitchFamily="34" charset="0"/>
              </a:rPr>
              <a:t>Toda </a:t>
            </a:r>
            <a:r>
              <a:rPr lang="fr-FR" sz="2000" dirty="0">
                <a:latin typeface="Trebuchet MS" panose="020B0603020202020204" pitchFamily="34" charset="0"/>
              </a:rPr>
              <a:t>noticia debe responder a estas </a:t>
            </a:r>
            <a:r>
              <a:rPr lang="fr-FR" sz="2000" dirty="0" smtClean="0">
                <a:latin typeface="Trebuchet MS" panose="020B0603020202020204" pitchFamily="34" charset="0"/>
              </a:rPr>
              <a:t>preguntas: 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Trebuchet MS" panose="020B0603020202020204" pitchFamily="34" charset="0"/>
              </a:rPr>
              <a:t>		</a:t>
            </a:r>
            <a:endParaRPr lang="cs-CZ" b="1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Trebuchet MS" panose="020B0603020202020204" pitchFamily="34" charset="0"/>
              </a:rPr>
              <a:t>	</a:t>
            </a:r>
            <a:r>
              <a:rPr lang="cs-CZ" b="1" dirty="0" smtClean="0">
                <a:latin typeface="Trebuchet MS" panose="020B0603020202020204" pitchFamily="34" charset="0"/>
              </a:rPr>
              <a:t>	</a:t>
            </a:r>
            <a:r>
              <a:rPr lang="fr-FR" b="1" dirty="0" smtClean="0">
                <a:latin typeface="Trebuchet MS" panose="020B0603020202020204" pitchFamily="34" charset="0"/>
              </a:rPr>
              <a:t>¿</a:t>
            </a:r>
            <a:r>
              <a:rPr lang="fr-FR" b="1" dirty="0">
                <a:latin typeface="Trebuchet MS" panose="020B0603020202020204" pitchFamily="34" charset="0"/>
              </a:rPr>
              <a:t>Quién/es?  </a:t>
            </a:r>
            <a:endParaRPr lang="cs-CZ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Trebuchet MS" panose="020B0603020202020204" pitchFamily="34" charset="0"/>
              </a:rPr>
              <a:t>		</a:t>
            </a:r>
            <a:r>
              <a:rPr lang="fr-FR" b="1" dirty="0">
                <a:latin typeface="Trebuchet MS" panose="020B0603020202020204" pitchFamily="34" charset="0"/>
              </a:rPr>
              <a:t>¿Qué?  </a:t>
            </a:r>
            <a:endParaRPr lang="cs-CZ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Trebuchet MS" panose="020B0603020202020204" pitchFamily="34" charset="0"/>
              </a:rPr>
              <a:t>		</a:t>
            </a:r>
            <a:r>
              <a:rPr lang="fr-FR" b="1" dirty="0">
                <a:latin typeface="Trebuchet MS" panose="020B0603020202020204" pitchFamily="34" charset="0"/>
              </a:rPr>
              <a:t>¿Cuándo?  </a:t>
            </a:r>
            <a:endParaRPr lang="cs-CZ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Trebuchet MS" panose="020B0603020202020204" pitchFamily="34" charset="0"/>
              </a:rPr>
              <a:t>		</a:t>
            </a:r>
            <a:r>
              <a:rPr lang="fr-FR" b="1" dirty="0">
                <a:latin typeface="Trebuchet MS" panose="020B0603020202020204" pitchFamily="34" charset="0"/>
              </a:rPr>
              <a:t>¿Dónde?  </a:t>
            </a:r>
            <a:endParaRPr lang="cs-CZ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Trebuchet MS" panose="020B0603020202020204" pitchFamily="34" charset="0"/>
              </a:rPr>
              <a:t>		</a:t>
            </a:r>
            <a:r>
              <a:rPr lang="fr-FR" b="1" dirty="0">
                <a:latin typeface="Trebuchet MS" panose="020B0603020202020204" pitchFamily="34" charset="0"/>
              </a:rPr>
              <a:t>¿Cómo?</a:t>
            </a:r>
            <a:endParaRPr lang="cs-CZ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499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r-FR" dirty="0">
                <a:latin typeface="Trebuchet MS" panose="020B0603020202020204" pitchFamily="34" charset="0"/>
              </a:rPr>
              <a:t>Partes de la noticia</a:t>
            </a:r>
            <a:endParaRPr lang="cs-CZ" dirty="0"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rebuchet MS" panose="020B0603020202020204" pitchFamily="34" charset="0"/>
              </a:rPr>
              <a:t>La </a:t>
            </a:r>
            <a:r>
              <a:rPr lang="fr-FR" dirty="0">
                <a:latin typeface="Trebuchet MS" panose="020B0603020202020204" pitchFamily="34" charset="0"/>
              </a:rPr>
              <a:t>noticia publicada en la prensa tiene tres </a:t>
            </a:r>
            <a:r>
              <a:rPr lang="fr-FR" dirty="0" smtClean="0">
                <a:latin typeface="Trebuchet MS" panose="020B0603020202020204" pitchFamily="34" charset="0"/>
              </a:rPr>
              <a:t>partes</a:t>
            </a:r>
            <a:r>
              <a:rPr lang="cs-CZ" dirty="0">
                <a:latin typeface="Trebuchet MS" panose="020B0603020202020204" pitchFamily="34" charset="0"/>
              </a:rPr>
              <a:t>:</a:t>
            </a:r>
            <a:endParaRPr lang="cs-CZ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Trebuchet MS" panose="020B0603020202020204" pitchFamily="34" charset="0"/>
              </a:rPr>
              <a:t>		</a:t>
            </a:r>
            <a:r>
              <a:rPr lang="cs-CZ" b="1" i="1" dirty="0" err="1" smtClean="0">
                <a:latin typeface="Trebuchet MS" panose="020B0603020202020204" pitchFamily="34" charset="0"/>
              </a:rPr>
              <a:t>cuerpo</a:t>
            </a:r>
            <a:r>
              <a:rPr lang="cs-CZ" b="1" i="1" dirty="0" smtClean="0">
                <a:latin typeface="Trebuchet MS" panose="020B0603020202020204" pitchFamily="34" charset="0"/>
              </a:rPr>
              <a:t>, </a:t>
            </a:r>
            <a:r>
              <a:rPr lang="cs-CZ" b="1" i="1" dirty="0" err="1" smtClean="0">
                <a:latin typeface="Trebuchet MS" panose="020B0603020202020204" pitchFamily="34" charset="0"/>
              </a:rPr>
              <a:t>titular</a:t>
            </a:r>
            <a:r>
              <a:rPr lang="cs-CZ" b="1" i="1" dirty="0">
                <a:latin typeface="Trebuchet MS" panose="020B0603020202020204" pitchFamily="34" charset="0"/>
              </a:rPr>
              <a:t>,</a:t>
            </a:r>
            <a:r>
              <a:rPr lang="cs-CZ" b="1" i="1" dirty="0" smtClean="0">
                <a:latin typeface="Trebuchet MS" panose="020B0603020202020204" pitchFamily="34" charset="0"/>
              </a:rPr>
              <a:t> </a:t>
            </a:r>
            <a:r>
              <a:rPr lang="cs-CZ" b="1" i="1" dirty="0" err="1" smtClean="0">
                <a:latin typeface="Trebuchet MS" panose="020B0603020202020204" pitchFamily="34" charset="0"/>
              </a:rPr>
              <a:t>entrada</a:t>
            </a:r>
            <a:endParaRPr lang="cs-CZ" b="1" i="1" dirty="0">
              <a:latin typeface="Trebuchet MS" panose="020B0603020202020204" pitchFamily="34" charset="0"/>
            </a:endParaRPr>
          </a:p>
          <a:p>
            <a:endParaRPr lang="cs-CZ" dirty="0" smtClean="0">
              <a:latin typeface="Trebuchet MS" panose="020B0603020202020204" pitchFamily="34" charset="0"/>
            </a:endParaRPr>
          </a:p>
          <a:p>
            <a:r>
              <a:rPr lang="fr-FR" sz="2000" i="1" dirty="0" smtClean="0">
                <a:latin typeface="Trebuchet MS" panose="020B0603020202020204" pitchFamily="34" charset="0"/>
              </a:rPr>
              <a:t>¿</a:t>
            </a:r>
            <a:r>
              <a:rPr lang="cs-CZ" sz="2000" i="1" dirty="0" err="1" smtClean="0">
                <a:latin typeface="Trebuchet MS" panose="020B0603020202020204" pitchFamily="34" charset="0"/>
              </a:rPr>
              <a:t>Qué</a:t>
            </a:r>
            <a:r>
              <a:rPr lang="cs-CZ" sz="2000" i="1" dirty="0" smtClean="0">
                <a:latin typeface="Trebuchet MS" panose="020B0603020202020204" pitchFamily="34" charset="0"/>
              </a:rPr>
              <a:t> es </a:t>
            </a:r>
            <a:r>
              <a:rPr lang="cs-CZ" sz="2000" i="1" dirty="0" err="1" smtClean="0">
                <a:latin typeface="Trebuchet MS" panose="020B0603020202020204" pitchFamily="34" charset="0"/>
              </a:rPr>
              <a:t>qué</a:t>
            </a:r>
            <a:r>
              <a:rPr lang="cs-CZ" sz="2000" i="1" dirty="0" smtClean="0">
                <a:latin typeface="Trebuchet MS" panose="020B0603020202020204" pitchFamily="34" charset="0"/>
              </a:rPr>
              <a:t>? </a:t>
            </a:r>
            <a:r>
              <a:rPr lang="cs-CZ" sz="2000" i="1" dirty="0" err="1" smtClean="0">
                <a:latin typeface="Trebuchet MS" panose="020B0603020202020204" pitchFamily="34" charset="0"/>
              </a:rPr>
              <a:t>Relaciona</a:t>
            </a:r>
            <a:r>
              <a:rPr lang="cs-CZ" sz="2000" i="1" dirty="0" smtClean="0">
                <a:latin typeface="Trebuchet MS" panose="020B0603020202020204" pitchFamily="34" charset="0"/>
              </a:rPr>
              <a:t> las partes con las </a:t>
            </a:r>
            <a:r>
              <a:rPr lang="cs-CZ" sz="2000" i="1" dirty="0" err="1" smtClean="0">
                <a:latin typeface="Trebuchet MS" panose="020B0603020202020204" pitchFamily="34" charset="0"/>
              </a:rPr>
              <a:t>descripciones</a:t>
            </a:r>
            <a:r>
              <a:rPr lang="cs-CZ" dirty="0" smtClean="0">
                <a:latin typeface="Trebuchet MS" panose="020B0603020202020204" pitchFamily="34" charset="0"/>
              </a:rPr>
              <a:t>.</a:t>
            </a:r>
          </a:p>
          <a:p>
            <a:endParaRPr lang="cs-CZ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	1. D</a:t>
            </a:r>
            <a:r>
              <a:rPr lang="fr-FR" sz="2000" dirty="0" smtClean="0">
                <a:latin typeface="Trebuchet MS" panose="020B0603020202020204" pitchFamily="34" charset="0"/>
              </a:rPr>
              <a:t>estaca </a:t>
            </a:r>
            <a:r>
              <a:rPr lang="fr-FR" sz="2000" dirty="0">
                <a:solidFill>
                  <a:srgbClr val="0070C0"/>
                </a:solidFill>
                <a:latin typeface="Trebuchet MS" panose="020B0603020202020204" pitchFamily="34" charset="0"/>
              </a:rPr>
              <a:t>lo más importante </a:t>
            </a:r>
            <a:r>
              <a:rPr lang="fr-FR" sz="2000" dirty="0">
                <a:latin typeface="Trebuchet MS" panose="020B0603020202020204" pitchFamily="34" charset="0"/>
              </a:rPr>
              <a:t>de la </a:t>
            </a:r>
            <a:r>
              <a:rPr lang="fr-FR" sz="2000" dirty="0" smtClean="0">
                <a:latin typeface="Trebuchet MS" panose="020B0603020202020204" pitchFamily="34" charset="0"/>
              </a:rPr>
              <a:t>noticia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	2. </a:t>
            </a:r>
            <a:r>
              <a:rPr lang="cs-CZ" sz="2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R</a:t>
            </a:r>
            <a:r>
              <a:rPr lang="fr-FR" sz="2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esume </a:t>
            </a:r>
            <a:r>
              <a:rPr lang="fr-FR" sz="2000" dirty="0">
                <a:solidFill>
                  <a:srgbClr val="0070C0"/>
                </a:solidFill>
                <a:latin typeface="Trebuchet MS" panose="020B0603020202020204" pitchFamily="34" charset="0"/>
              </a:rPr>
              <a:t>la noticia </a:t>
            </a:r>
            <a:r>
              <a:rPr lang="fr-FR" sz="2000" dirty="0">
                <a:latin typeface="Trebuchet MS" panose="020B0603020202020204" pitchFamily="34" charset="0"/>
              </a:rPr>
              <a:t>y </a:t>
            </a:r>
            <a:r>
              <a:rPr lang="fr-FR" sz="2000" dirty="0" smtClean="0">
                <a:latin typeface="Trebuchet MS" panose="020B0603020202020204" pitchFamily="34" charset="0"/>
              </a:rPr>
              <a:t>responde </a:t>
            </a:r>
            <a:r>
              <a:rPr lang="fr-FR" sz="2000" dirty="0">
                <a:latin typeface="Trebuchet MS" panose="020B0603020202020204" pitchFamily="34" charset="0"/>
              </a:rPr>
              <a:t>las preguntas básicas.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	3. </a:t>
            </a:r>
            <a:r>
              <a:rPr lang="fr-FR" sz="2000" dirty="0" smtClean="0">
                <a:latin typeface="Trebuchet MS" panose="020B0603020202020204" pitchFamily="34" charset="0"/>
              </a:rPr>
              <a:t>Es </a:t>
            </a:r>
            <a:r>
              <a:rPr lang="fr-FR" sz="2000" dirty="0">
                <a:latin typeface="Trebuchet MS" panose="020B0603020202020204" pitchFamily="34" charset="0"/>
              </a:rPr>
              <a:t>el texto y </a:t>
            </a:r>
            <a:r>
              <a:rPr lang="fr-FR" sz="2000" dirty="0">
                <a:solidFill>
                  <a:srgbClr val="0070C0"/>
                </a:solidFill>
                <a:latin typeface="Trebuchet MS" panose="020B0603020202020204" pitchFamily="34" charset="0"/>
              </a:rPr>
              <a:t>narra los acontecimientos </a:t>
            </a:r>
            <a:r>
              <a:rPr lang="fr-FR" sz="2000" dirty="0">
                <a:latin typeface="Trebuchet MS" panose="020B0603020202020204" pitchFamily="34" charset="0"/>
              </a:rPr>
              <a:t>en orden de </a:t>
            </a:r>
            <a:r>
              <a:rPr lang="cs-CZ" sz="2000" dirty="0" smtClean="0">
                <a:latin typeface="Trebuchet MS" panose="020B0603020202020204" pitchFamily="34" charset="0"/>
              </a:rPr>
              <a:t>	</a:t>
            </a:r>
            <a:r>
              <a:rPr lang="fr-FR" sz="2000" dirty="0" smtClean="0">
                <a:latin typeface="Trebuchet MS" panose="020B0603020202020204" pitchFamily="34" charset="0"/>
              </a:rPr>
              <a:t>importancia</a:t>
            </a:r>
            <a:r>
              <a:rPr lang="cs-CZ" sz="2000" dirty="0" smtClean="0">
                <a:latin typeface="Trebuchet MS" panose="020B0603020202020204" pitchFamily="34" charset="0"/>
              </a:rPr>
              <a:t> -</a:t>
            </a:r>
            <a:r>
              <a:rPr lang="fr-FR" sz="2000" dirty="0" smtClean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fr-FR" sz="2000" dirty="0" smtClean="0">
                <a:latin typeface="Trebuchet MS" panose="020B0603020202020204" pitchFamily="34" charset="0"/>
              </a:rPr>
              <a:t>primero </a:t>
            </a:r>
            <a:r>
              <a:rPr lang="fr-FR" sz="2000" dirty="0">
                <a:latin typeface="Trebuchet MS" panose="020B0603020202020204" pitchFamily="34" charset="0"/>
              </a:rPr>
              <a:t>lo más importante.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 dirty="0" smtClean="0"/>
              <a:t>La </a:t>
            </a:r>
            <a:r>
              <a:rPr lang="en-US" altLang="cs-CZ" dirty="0" err="1" smtClean="0"/>
              <a:t>noticia</a:t>
            </a:r>
            <a:r>
              <a:rPr lang="en-US" altLang="cs-CZ" dirty="0" smtClean="0"/>
              <a:t>, Jitka Žváčková, CJV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019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fr-FR" dirty="0"/>
              <a:t>Presentar una noticia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b="1" dirty="0">
                <a:latin typeface="Trebuchet MS" panose="020B0603020202020204" pitchFamily="34" charset="0"/>
              </a:rPr>
              <a:t>Las fases</a:t>
            </a:r>
            <a:endParaRPr lang="cs-CZ" sz="2000" dirty="0">
              <a:latin typeface="Trebuchet MS" panose="020B0603020202020204" pitchFamily="34" charset="0"/>
            </a:endParaRPr>
          </a:p>
          <a:p>
            <a:r>
              <a:rPr lang="fr-FR" sz="2000" dirty="0">
                <a:latin typeface="Trebuchet MS" panose="020B0603020202020204" pitchFamily="34" charset="0"/>
              </a:rPr>
              <a:t>(1) En primer lugar, </a:t>
            </a:r>
            <a:r>
              <a:rPr lang="fr-FR" sz="2000" b="1" i="1" dirty="0">
                <a:latin typeface="Trebuchet MS" panose="020B0603020202020204" pitchFamily="34" charset="0"/>
              </a:rPr>
              <a:t>llamar la atención</a:t>
            </a:r>
            <a:r>
              <a:rPr lang="fr-FR" sz="2000" dirty="0">
                <a:latin typeface="Trebuchet MS" panose="020B0603020202020204" pitchFamily="34" charset="0"/>
              </a:rPr>
              <a:t> del oyente en la primera frase: ser capaz de presentar en una frase </a:t>
            </a:r>
            <a:r>
              <a:rPr lang="fr-FR" sz="2000" b="1" i="1" dirty="0">
                <a:latin typeface="Trebuchet MS" panose="020B0603020202020204" pitchFamily="34" charset="0"/>
              </a:rPr>
              <a:t>eventos seleccionados</a:t>
            </a:r>
            <a:r>
              <a:rPr lang="fr-FR" sz="2000" dirty="0">
                <a:latin typeface="Trebuchet MS" panose="020B0603020202020204" pitchFamily="34" charset="0"/>
              </a:rPr>
              <a:t> del contenido y capturar a su audiencia; no parafrasear, no entrar en detalles, brevemente </a:t>
            </a:r>
            <a:r>
              <a:rPr lang="fr-FR" sz="2000" b="1" i="1" dirty="0">
                <a:latin typeface="Trebuchet MS" panose="020B0603020202020204" pitchFamily="34" charset="0"/>
              </a:rPr>
              <a:t>situar el tema y el contexto</a:t>
            </a:r>
            <a:r>
              <a:rPr lang="fr-FR" sz="2000" dirty="0">
                <a:latin typeface="Trebuchet MS" panose="020B0603020202020204" pitchFamily="34" charset="0"/>
              </a:rPr>
              <a:t>.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fr-FR" sz="2000" dirty="0">
                <a:latin typeface="Trebuchet MS" panose="020B0603020202020204" pitchFamily="34" charset="0"/>
              </a:rPr>
              <a:t> </a:t>
            </a:r>
            <a:endParaRPr lang="cs-CZ" sz="2000" dirty="0">
              <a:latin typeface="Trebuchet MS" panose="020B0603020202020204" pitchFamily="34" charset="0"/>
            </a:endParaRPr>
          </a:p>
          <a:p>
            <a:r>
              <a:rPr lang="fr-FR" sz="2000" dirty="0">
                <a:latin typeface="Trebuchet MS" panose="020B0603020202020204" pitchFamily="34" charset="0"/>
              </a:rPr>
              <a:t>(2) En segundo lugar, desarrollar </a:t>
            </a:r>
            <a:r>
              <a:rPr lang="fr-FR" sz="2000" b="1" i="1" dirty="0">
                <a:latin typeface="Trebuchet MS" panose="020B0603020202020204" pitchFamily="34" charset="0"/>
              </a:rPr>
              <a:t>los porqués / cómo </a:t>
            </a:r>
            <a:r>
              <a:rPr lang="fr-FR" sz="2000" dirty="0">
                <a:latin typeface="Trebuchet MS" panose="020B0603020202020204" pitchFamily="34" charset="0"/>
              </a:rPr>
              <a:t>y presentar</a:t>
            </a:r>
            <a:r>
              <a:rPr lang="fr-FR" sz="2000" b="1" i="1" dirty="0">
                <a:latin typeface="Trebuchet MS" panose="020B0603020202020204" pitchFamily="34" charset="0"/>
              </a:rPr>
              <a:t> los resultados</a:t>
            </a:r>
            <a:r>
              <a:rPr lang="fr-FR" sz="2000" dirty="0">
                <a:latin typeface="Trebuchet MS" panose="020B0603020202020204" pitchFamily="34" charset="0"/>
              </a:rPr>
              <a:t>  y </a:t>
            </a:r>
            <a:r>
              <a:rPr lang="fr-FR" sz="2000" b="1" i="1" dirty="0">
                <a:latin typeface="Trebuchet MS" panose="020B0603020202020204" pitchFamily="34" charset="0"/>
              </a:rPr>
              <a:t>las consecuencias</a:t>
            </a:r>
            <a:r>
              <a:rPr lang="fr-FR" sz="2000" dirty="0">
                <a:latin typeface="Trebuchet MS" panose="020B0603020202020204" pitchFamily="34" charset="0"/>
              </a:rPr>
              <a:t>.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fr-FR" sz="2000" dirty="0">
                <a:latin typeface="Trebuchet MS" panose="020B0603020202020204" pitchFamily="34" charset="0"/>
              </a:rPr>
              <a:t> </a:t>
            </a:r>
            <a:endParaRPr lang="cs-CZ" sz="2000" dirty="0">
              <a:latin typeface="Trebuchet MS" panose="020B0603020202020204" pitchFamily="34" charset="0"/>
            </a:endParaRPr>
          </a:p>
          <a:p>
            <a:r>
              <a:rPr lang="fr-FR" sz="2000" dirty="0">
                <a:latin typeface="Trebuchet MS" panose="020B0603020202020204" pitchFamily="34" charset="0"/>
              </a:rPr>
              <a:t>(3) Por último, estar preparado para </a:t>
            </a:r>
            <a:r>
              <a:rPr lang="fr-FR" sz="2000" b="1" i="1" dirty="0">
                <a:latin typeface="Trebuchet MS" panose="020B0603020202020204" pitchFamily="34" charset="0"/>
              </a:rPr>
              <a:t>responder a las posibles preguntas</a:t>
            </a:r>
            <a:r>
              <a:rPr lang="fr-FR" sz="2000" dirty="0">
                <a:latin typeface="Trebuchet MS" panose="020B0603020202020204" pitchFamily="34" charset="0"/>
              </a:rPr>
              <a:t> (sobre la base de datos que no se mencionan).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191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Presentar una </a:t>
            </a:r>
            <a:r>
              <a:rPr lang="fr-FR" dirty="0" smtClean="0"/>
              <a:t>noticia</a:t>
            </a:r>
            <a:r>
              <a:rPr lang="cs-CZ" dirty="0" smtClean="0"/>
              <a:t> en </a:t>
            </a:r>
            <a:r>
              <a:rPr lang="cs-CZ" dirty="0" err="1" smtClean="0"/>
              <a:t>clase</a:t>
            </a:r>
            <a:r>
              <a:rPr lang="cs-CZ" smtClean="0"/>
              <a:t> – </a:t>
            </a:r>
            <a:r>
              <a:rPr lang="cs-CZ" dirty="0" smtClean="0"/>
              <a:t>el </a:t>
            </a:r>
            <a:r>
              <a:rPr lang="cs-CZ" dirty="0" err="1" smtClean="0"/>
              <a:t>esquema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642881"/>
              </p:ext>
            </p:extLst>
          </p:nvPr>
        </p:nvGraphicFramePr>
        <p:xfrm>
          <a:off x="1037968" y="1977080"/>
          <a:ext cx="6461541" cy="39069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14151"/>
                <a:gridCol w="4447390"/>
              </a:tblGrid>
              <a:tr h="49427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¿Quién/quiénes?</a:t>
                      </a:r>
                      <a:endParaRPr lang="cs-CZ" sz="1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931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¿Qué?</a:t>
                      </a:r>
                      <a:endParaRPr lang="cs-CZ" sz="180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931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¿Cuándo?</a:t>
                      </a:r>
                      <a:endParaRPr lang="cs-CZ" sz="1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931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¿Dónde? </a:t>
                      </a:r>
                      <a:endParaRPr lang="cs-CZ" sz="1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931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¿Cómo?</a:t>
                      </a:r>
                      <a:endParaRPr lang="cs-CZ" sz="180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931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¿Por qué?</a:t>
                      </a:r>
                      <a:endParaRPr lang="cs-CZ" sz="180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610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¿Consecuencias</a:t>
                      </a:r>
                      <a:r>
                        <a:rPr lang="fr-FR" sz="1800" dirty="0" smtClean="0">
                          <a:effectLst/>
                        </a:rPr>
                        <a:t>/</a:t>
                      </a:r>
                      <a:r>
                        <a:rPr lang="cs-CZ" sz="1800" dirty="0" smtClean="0">
                          <a:effectLst/>
                        </a:rPr>
                        <a:t/>
                      </a:r>
                      <a:br>
                        <a:rPr lang="cs-CZ" sz="1800" dirty="0" smtClean="0">
                          <a:effectLst/>
                        </a:rPr>
                      </a:br>
                      <a:r>
                        <a:rPr lang="fr-FR" sz="1800" dirty="0" smtClean="0">
                          <a:effectLst/>
                        </a:rPr>
                        <a:t>resultados</a:t>
                      </a:r>
                      <a:r>
                        <a:rPr lang="fr-FR" sz="1800" dirty="0">
                          <a:effectLst/>
                        </a:rPr>
                        <a:t>?          </a:t>
                      </a:r>
                      <a:endParaRPr lang="cs-CZ" sz="1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823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Presentar una noticia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Condenado</a:t>
            </a:r>
            <a:r>
              <a:rPr lang="cs-CZ" b="1" dirty="0" smtClean="0"/>
              <a:t> </a:t>
            </a:r>
            <a:r>
              <a:rPr lang="cs-CZ" b="1" dirty="0" err="1"/>
              <a:t>por</a:t>
            </a:r>
            <a:r>
              <a:rPr lang="cs-CZ" b="1" dirty="0"/>
              <a:t> </a:t>
            </a:r>
            <a:r>
              <a:rPr lang="cs-CZ" b="1" dirty="0" err="1"/>
              <a:t>hacerse</a:t>
            </a:r>
            <a:r>
              <a:rPr lang="cs-CZ" b="1" dirty="0"/>
              <a:t> </a:t>
            </a:r>
            <a:r>
              <a:rPr lang="cs-CZ" b="1" dirty="0" err="1"/>
              <a:t>un</a:t>
            </a:r>
            <a:r>
              <a:rPr lang="cs-CZ" b="1" dirty="0"/>
              <a:t> '</a:t>
            </a:r>
            <a:r>
              <a:rPr lang="cs-CZ" b="1" dirty="0" err="1"/>
              <a:t>selfie</a:t>
            </a:r>
            <a:r>
              <a:rPr lang="cs-CZ" b="1" dirty="0"/>
              <a:t>' con Jean-Marie </a:t>
            </a:r>
            <a:r>
              <a:rPr lang="cs-CZ" b="1" dirty="0" err="1"/>
              <a:t>Le</a:t>
            </a:r>
            <a:r>
              <a:rPr lang="cs-CZ" b="1" dirty="0"/>
              <a:t> </a:t>
            </a:r>
            <a:r>
              <a:rPr lang="cs-CZ" b="1" dirty="0" err="1"/>
              <a:t>Pen</a:t>
            </a:r>
            <a:r>
              <a:rPr lang="cs-CZ" b="1" dirty="0"/>
              <a:t> </a:t>
            </a:r>
            <a:r>
              <a:rPr lang="cs-CZ" b="1" dirty="0" err="1"/>
              <a:t>mientras</a:t>
            </a:r>
            <a:r>
              <a:rPr lang="cs-CZ" b="1" dirty="0"/>
              <a:t> </a:t>
            </a:r>
            <a:r>
              <a:rPr lang="cs-CZ" b="1" dirty="0" err="1"/>
              <a:t>dormía</a:t>
            </a:r>
            <a:r>
              <a:rPr lang="cs-CZ" b="1" dirty="0"/>
              <a:t> en </a:t>
            </a:r>
            <a:r>
              <a:rPr lang="cs-CZ" b="1" dirty="0" err="1"/>
              <a:t>un</a:t>
            </a:r>
            <a:r>
              <a:rPr lang="cs-CZ" b="1" dirty="0"/>
              <a:t> </a:t>
            </a:r>
            <a:r>
              <a:rPr lang="cs-CZ" b="1" dirty="0" err="1" smtClean="0"/>
              <a:t>avión</a:t>
            </a:r>
            <a:endParaRPr lang="cs-CZ" b="1" dirty="0" smtClean="0"/>
          </a:p>
          <a:p>
            <a:pPr marL="0" indent="0">
              <a:buNone/>
            </a:pPr>
            <a:r>
              <a:rPr lang="fr-FR" b="1" i="1" dirty="0" smtClean="0">
                <a:latin typeface="Trebuchet MS" panose="020B0603020202020204" pitchFamily="34" charset="0"/>
              </a:rPr>
              <a:t>Tarea</a:t>
            </a:r>
            <a:r>
              <a:rPr lang="cs-CZ" b="1" i="1" dirty="0" smtClean="0">
                <a:latin typeface="Trebuchet MS" panose="020B0603020202020204" pitchFamily="34" charset="0"/>
              </a:rPr>
              <a:t>.</a:t>
            </a:r>
            <a:endParaRPr lang="cs-CZ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i="1" dirty="0">
                <a:latin typeface="Trebuchet MS" panose="020B0603020202020204" pitchFamily="34" charset="0"/>
              </a:rPr>
              <a:t>	</a:t>
            </a:r>
            <a:r>
              <a:rPr lang="fr-FR" i="1" dirty="0">
                <a:latin typeface="Trebuchet MS" panose="020B0603020202020204" pitchFamily="34" charset="0"/>
              </a:rPr>
              <a:t>1. Le</a:t>
            </a:r>
            <a:r>
              <a:rPr lang="cs-CZ" i="1" dirty="0">
                <a:latin typeface="Trebuchet MS" panose="020B0603020202020204" pitchFamily="34" charset="0"/>
              </a:rPr>
              <a:t>e</a:t>
            </a:r>
            <a:r>
              <a:rPr lang="fr-FR" i="1" dirty="0">
                <a:latin typeface="Trebuchet MS" panose="020B0603020202020204" pitchFamily="34" charset="0"/>
              </a:rPr>
              <a:t> el texto siguiente. </a:t>
            </a:r>
            <a:endParaRPr lang="cs-CZ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i="1" dirty="0">
                <a:latin typeface="Trebuchet MS" panose="020B0603020202020204" pitchFamily="34" charset="0"/>
              </a:rPr>
              <a:t>	</a:t>
            </a:r>
            <a:r>
              <a:rPr lang="fr-FR" i="1" dirty="0">
                <a:latin typeface="Trebuchet MS" panose="020B0603020202020204" pitchFamily="34" charset="0"/>
              </a:rPr>
              <a:t>2. Intent</a:t>
            </a:r>
            <a:r>
              <a:rPr lang="cs-CZ" i="1" dirty="0">
                <a:latin typeface="Trebuchet MS" panose="020B0603020202020204" pitchFamily="34" charset="0"/>
              </a:rPr>
              <a:t>a</a:t>
            </a:r>
            <a:r>
              <a:rPr lang="fr-FR" i="1" dirty="0">
                <a:latin typeface="Trebuchet MS" panose="020B0603020202020204" pitchFamily="34" charset="0"/>
              </a:rPr>
              <a:t> completar la tabla anterior.</a:t>
            </a:r>
            <a:endParaRPr lang="cs-CZ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i="1" dirty="0">
                <a:latin typeface="Trebuchet MS" panose="020B0603020202020204" pitchFamily="34" charset="0"/>
              </a:rPr>
              <a:t>	</a:t>
            </a:r>
            <a:r>
              <a:rPr lang="fr-FR" i="1" dirty="0">
                <a:latin typeface="Trebuchet MS" panose="020B0603020202020204" pitchFamily="34" charset="0"/>
              </a:rPr>
              <a:t>3. Intent</a:t>
            </a:r>
            <a:r>
              <a:rPr lang="cs-CZ" i="1" dirty="0">
                <a:latin typeface="Trebuchet MS" panose="020B0603020202020204" pitchFamily="34" charset="0"/>
              </a:rPr>
              <a:t>a</a:t>
            </a:r>
            <a:r>
              <a:rPr lang="fr-FR" i="1" dirty="0">
                <a:latin typeface="Trebuchet MS" panose="020B0603020202020204" pitchFamily="34" charset="0"/>
              </a:rPr>
              <a:t> resumir la noticia para ser presentada </a:t>
            </a:r>
            <a:r>
              <a:rPr lang="cs-CZ" i="1" dirty="0">
                <a:latin typeface="Trebuchet MS" panose="020B0603020202020204" pitchFamily="34" charset="0"/>
              </a:rPr>
              <a:t>	</a:t>
            </a:r>
            <a:r>
              <a:rPr lang="fr-FR" i="1" dirty="0">
                <a:latin typeface="Trebuchet MS" panose="020B0603020202020204" pitchFamily="34" charset="0"/>
              </a:rPr>
              <a:t>ante el público (entre </a:t>
            </a:r>
            <a:r>
              <a:rPr lang="fr-FR" i="1" dirty="0" smtClean="0">
                <a:latin typeface="Trebuchet MS" panose="020B0603020202020204" pitchFamily="34" charset="0"/>
              </a:rPr>
              <a:t>7 </a:t>
            </a:r>
            <a:r>
              <a:rPr lang="cs-CZ" i="1" dirty="0" err="1" smtClean="0">
                <a:latin typeface="Trebuchet MS" panose="020B0603020202020204" pitchFamily="34" charset="0"/>
              </a:rPr>
              <a:t>frases</a:t>
            </a:r>
            <a:r>
              <a:rPr lang="fr-FR" i="1" dirty="0" smtClean="0">
                <a:latin typeface="Trebuchet MS" panose="020B0603020202020204" pitchFamily="34" charset="0"/>
              </a:rPr>
              <a:t>).</a:t>
            </a:r>
            <a:endParaRPr lang="cs-CZ" i="1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fr-FR" i="1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u="sng" dirty="0">
                <a:hlinkClick r:id="rId2"/>
              </a:rPr>
              <a:t>http://www.elmundo.es/internacional/2016/02/10/56bb72d4e2704e9a718b4640.html</a:t>
            </a:r>
            <a:r>
              <a:rPr lang="cs-CZ" sz="2000" u="sng" dirty="0"/>
              <a:t> </a:t>
            </a:r>
            <a:r>
              <a:rPr lang="cs-CZ" sz="2000" dirty="0"/>
              <a:t>[11/02/2016]</a:t>
            </a:r>
          </a:p>
          <a:p>
            <a:pPr marL="0" indent="0">
              <a:buNone/>
            </a:pPr>
            <a:endParaRPr lang="cs-CZ" i="1" dirty="0">
              <a:latin typeface="Trebuchet MS" panose="020B0603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31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Prensa</a:t>
            </a:r>
            <a:r>
              <a:rPr lang="cs-CZ" dirty="0" smtClean="0"/>
              <a:t> </a:t>
            </a:r>
            <a:r>
              <a:rPr lang="cs-CZ" dirty="0" err="1" smtClean="0"/>
              <a:t>española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dirty="0">
                <a:hlinkClick r:id="rId2"/>
              </a:rPr>
              <a:t>http://kiosko.net/es</a:t>
            </a:r>
            <a:r>
              <a:rPr lang="cs-CZ" sz="1600" dirty="0" smtClean="0">
                <a:hlinkClick r:id="rId2"/>
              </a:rPr>
              <a:t>/</a:t>
            </a:r>
          </a:p>
          <a:p>
            <a:pPr marL="0" indent="0">
              <a:buNone/>
            </a:pPr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://www.tnrelaciones.com/anexo/laprensa</a:t>
            </a:r>
            <a:r>
              <a:rPr lang="cs-CZ" sz="1600" dirty="0" smtClean="0">
                <a:hlinkClick r:id="rId2"/>
              </a:rPr>
              <a:t>/</a:t>
            </a: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1027" name="Picture 3" descr="C:\Users\zvackova\Documents\ASELE_konference\vanguard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817" y="2796029"/>
            <a:ext cx="31623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zvackova\Documents\ASELE_konference\el mun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062" y="2705100"/>
            <a:ext cx="3886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zvackova\Documents\ASELE_konference\ab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862" y="3675106"/>
            <a:ext cx="17526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424616" y="514041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pic>
        <p:nvPicPr>
          <p:cNvPr id="1030" name="Picture 6" descr="C:\Users\zvackova\Documents\ASELE_konference\Pais_ECDIMA20150904_0017_2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09" y="4179986"/>
            <a:ext cx="4118338" cy="192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40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fuentes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976770"/>
            <a:ext cx="8082321" cy="4114800"/>
          </a:xfrm>
        </p:spPr>
        <p:txBody>
          <a:bodyPr/>
          <a:lstStyle/>
          <a:p>
            <a:pPr marL="0" indent="0">
              <a:buNone/>
            </a:pPr>
            <a:r>
              <a:rPr lang="cs-CZ" sz="1200" dirty="0">
                <a:hlinkClick r:id="rId2"/>
              </a:rPr>
              <a:t>http://</a:t>
            </a:r>
            <a:r>
              <a:rPr lang="cs-CZ" sz="1200" dirty="0" smtClean="0">
                <a:hlinkClick r:id="rId2"/>
              </a:rPr>
              <a:t>www.radio.cz/es/rubrica/economia/la-republica-checa-y-eslovaquia-las-que-mas-sufririan-con-el-fin-de-schengen</a:t>
            </a:r>
            <a:r>
              <a:rPr lang="cs-CZ" sz="1200" dirty="0" smtClean="0"/>
              <a:t> [28/02/2016</a:t>
            </a:r>
            <a:r>
              <a:rPr lang="cs-CZ" sz="1200" dirty="0"/>
              <a:t>]</a:t>
            </a:r>
          </a:p>
          <a:p>
            <a:pPr marL="0" indent="0">
              <a:buNone/>
            </a:pPr>
            <a:endParaRPr lang="cs-CZ" sz="1200" u="sng" dirty="0">
              <a:hlinkClick r:id="rId3"/>
            </a:endParaRPr>
          </a:p>
          <a:p>
            <a:pPr marL="0" indent="0">
              <a:buNone/>
            </a:pPr>
            <a:r>
              <a:rPr lang="cs-CZ" sz="1200" u="sng" dirty="0" smtClean="0">
                <a:hlinkClick r:id="rId3"/>
              </a:rPr>
              <a:t>http</a:t>
            </a:r>
            <a:r>
              <a:rPr lang="cs-CZ" sz="1200" u="sng" dirty="0">
                <a:hlinkClick r:id="rId3"/>
              </a:rPr>
              <a:t>://www.elmundo.es/internacional/2016/02/10/56bb72d4e2704e9a718b4640.html</a:t>
            </a:r>
            <a:r>
              <a:rPr lang="cs-CZ" sz="1200" u="sng" dirty="0"/>
              <a:t> </a:t>
            </a:r>
            <a:r>
              <a:rPr lang="cs-CZ" sz="1200" dirty="0" smtClean="0"/>
              <a:t>[</a:t>
            </a:r>
            <a:r>
              <a:rPr lang="cs-CZ" sz="1200" smtClean="0"/>
              <a:t>28/02/2016]</a:t>
            </a: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1200" dirty="0">
                <a:hlinkClick r:id="rId4"/>
              </a:rPr>
              <a:t>https://</a:t>
            </a:r>
            <a:r>
              <a:rPr lang="cs-CZ" sz="1200" dirty="0" smtClean="0">
                <a:hlinkClick r:id="rId4"/>
              </a:rPr>
              <a:t>www.google.cz/search?q=el+mundo&amp;biw=1366&amp;bih=633&amp;source=lnms&amp;tbm=isch&amp;sa=X&amp;sqi=2&amp;ved=0ahUKEwjfl-KNh5vLAhXoCJoKHfajAXcQ_AUIBigB#tbm=isch&amp;q=el+mundo+periodico</a:t>
            </a:r>
            <a:r>
              <a:rPr lang="cs-CZ" sz="1200" dirty="0" smtClean="0"/>
              <a:t> </a:t>
            </a:r>
            <a:r>
              <a:rPr lang="cs-CZ" sz="1200" dirty="0"/>
              <a:t>[28/02/2016]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1200" dirty="0">
                <a:hlinkClick r:id="rId5"/>
              </a:rPr>
              <a:t>https://</a:t>
            </a:r>
            <a:r>
              <a:rPr lang="cs-CZ" sz="1200" dirty="0" smtClean="0">
                <a:hlinkClick r:id="rId5"/>
              </a:rPr>
              <a:t>www.google.cz/search?q=abc+periodico+espa%C3%B1a&amp;biw=1366&amp;bih=633&amp;source=lnms&amp;tbm=isch&amp;sa=X&amp;ved=0ahUKEwjLs4L-hpvLAhVC3iwKHX0pAHcQ_AUIBigB#imgrc=emQ8Jr3NjiV0qM%3A</a:t>
            </a:r>
            <a:r>
              <a:rPr lang="cs-CZ" sz="1200" dirty="0" smtClean="0"/>
              <a:t> </a:t>
            </a:r>
            <a:r>
              <a:rPr lang="cs-CZ" sz="1200" dirty="0"/>
              <a:t>[28/02/2016]</a:t>
            </a: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>
                <a:hlinkClick r:id="rId6"/>
              </a:rPr>
              <a:t>https://</a:t>
            </a:r>
            <a:r>
              <a:rPr lang="cs-CZ" sz="1200" dirty="0" smtClean="0">
                <a:hlinkClick r:id="rId6"/>
              </a:rPr>
              <a:t>www.google.cz/search?q=el+pais&amp;source=lnms&amp;tbm=isch&amp;sa=X&amp;ved=0ahUKEwjbxYDohpvLAhVGDCwKHVfFBZIQ_AUIBygB&amp;biw=1366&amp;bih=633#imgrc=jH92JrUmB3dJCM%3A</a:t>
            </a:r>
            <a:r>
              <a:rPr lang="cs-CZ" sz="1200" dirty="0" smtClean="0"/>
              <a:t> </a:t>
            </a:r>
            <a:r>
              <a:rPr lang="cs-CZ" sz="1200" dirty="0"/>
              <a:t>[28/02/2016]</a:t>
            </a: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 smtClean="0"/>
              <a:t>La noticia, Jitka Žváčková, CJV MU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414</TotalTime>
  <Words>253</Words>
  <Application>Microsoft Office PowerPoint</Application>
  <PresentationFormat>Předvádění na obrazovce (4:3)</PresentationFormat>
  <Paragraphs>93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Trebuchet MS</vt:lpstr>
      <vt:lpstr>Verdana</vt:lpstr>
      <vt:lpstr>Wingdings</vt:lpstr>
      <vt:lpstr>Prezentace_MU_CZ</vt:lpstr>
      <vt:lpstr>La noticia </vt:lpstr>
      <vt:lpstr>La noticia</vt:lpstr>
      <vt:lpstr>Preguntas básicas</vt:lpstr>
      <vt:lpstr>Partes de la noticia</vt:lpstr>
      <vt:lpstr>        Presentar una noticia</vt:lpstr>
      <vt:lpstr>Presentar una noticia en clase – el esquema</vt:lpstr>
      <vt:lpstr>Presentar una noticia</vt:lpstr>
      <vt:lpstr>Prensa española</vt:lpstr>
      <vt:lpstr>fuentes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Jitka Žváčková</cp:lastModifiedBy>
  <cp:revision>53</cp:revision>
  <cp:lastPrinted>1601-01-01T00:00:00Z</cp:lastPrinted>
  <dcterms:created xsi:type="dcterms:W3CDTF">2015-11-23T07:04:47Z</dcterms:created>
  <dcterms:modified xsi:type="dcterms:W3CDTF">2016-09-26T12:36:23Z</dcterms:modified>
</cp:coreProperties>
</file>