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Default Extension="gif" ContentType="image/gif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3"/>
  </p:notesMasterIdLst>
  <p:sldIdLst>
    <p:sldId id="256" r:id="rId2"/>
    <p:sldId id="266" r:id="rId3"/>
    <p:sldId id="267" r:id="rId4"/>
    <p:sldId id="309" r:id="rId5"/>
    <p:sldId id="314" r:id="rId6"/>
    <p:sldId id="268" r:id="rId7"/>
    <p:sldId id="262" r:id="rId8"/>
    <p:sldId id="310" r:id="rId9"/>
    <p:sldId id="274" r:id="rId10"/>
    <p:sldId id="260" r:id="rId11"/>
    <p:sldId id="271" r:id="rId12"/>
    <p:sldId id="312" r:id="rId13"/>
    <p:sldId id="316" r:id="rId14"/>
    <p:sldId id="284" r:id="rId15"/>
    <p:sldId id="318" r:id="rId16"/>
    <p:sldId id="320" r:id="rId17"/>
    <p:sldId id="286" r:id="rId18"/>
    <p:sldId id="285" r:id="rId19"/>
    <p:sldId id="317" r:id="rId20"/>
    <p:sldId id="270" r:id="rId21"/>
    <p:sldId id="300" r:id="rId22"/>
    <p:sldId id="313" r:id="rId23"/>
    <p:sldId id="301" r:id="rId24"/>
    <p:sldId id="319" r:id="rId25"/>
    <p:sldId id="294" r:id="rId26"/>
    <p:sldId id="295" r:id="rId27"/>
    <p:sldId id="296" r:id="rId28"/>
    <p:sldId id="261" r:id="rId29"/>
    <p:sldId id="304" r:id="rId30"/>
    <p:sldId id="299" r:id="rId31"/>
    <p:sldId id="272" r:id="rId32"/>
    <p:sldId id="322" r:id="rId33"/>
    <p:sldId id="305" r:id="rId34"/>
    <p:sldId id="321" r:id="rId35"/>
    <p:sldId id="276" r:id="rId36"/>
    <p:sldId id="306" r:id="rId37"/>
    <p:sldId id="273" r:id="rId38"/>
    <p:sldId id="291" r:id="rId39"/>
    <p:sldId id="303" r:id="rId40"/>
    <p:sldId id="282" r:id="rId41"/>
    <p:sldId id="283" r:id="rId42"/>
    <p:sldId id="279" r:id="rId43"/>
    <p:sldId id="289" r:id="rId44"/>
    <p:sldId id="307" r:id="rId45"/>
    <p:sldId id="287" r:id="rId46"/>
    <p:sldId id="290" r:id="rId47"/>
    <p:sldId id="288" r:id="rId48"/>
    <p:sldId id="302" r:id="rId49"/>
    <p:sldId id="280" r:id="rId50"/>
    <p:sldId id="281" r:id="rId51"/>
    <p:sldId id="292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2568" y="-8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image" Target="../media/image59.wmf"/><Relationship Id="rId4" Type="http://schemas.openxmlformats.org/officeDocument/2006/relationships/image" Target="../media/image6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147B9-005C-4988-A10B-C9EDBE2CCA4B}" type="datetimeFigureOut">
              <a:rPr lang="en-GB" smtClean="0"/>
              <a:pPr/>
              <a:t>10/11/2016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D7F5B8-58E3-42FE-822C-10133DF395B7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10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11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12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13</a:t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14</a:t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15</a:t>
            </a:fld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16</a:t>
            </a:fld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17</a:t>
            </a:fld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18</a:t>
            </a:fld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19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20</a:t>
            </a:fld>
            <a:endParaRPr lang="en-GB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21</a:t>
            </a:fld>
            <a:endParaRPr lang="en-GB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22</a:t>
            </a:fld>
            <a:endParaRPr lang="en-GB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23</a:t>
            </a:fld>
            <a:endParaRPr lang="en-GB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24</a:t>
            </a:fld>
            <a:endParaRPr lang="en-GB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25</a:t>
            </a:fld>
            <a:endParaRPr lang="en-GB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26</a:t>
            </a:fld>
            <a:endParaRPr lang="en-GB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27</a:t>
            </a:fld>
            <a:endParaRPr lang="en-GB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28</a:t>
            </a:fld>
            <a:endParaRPr lang="en-GB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29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30</a:t>
            </a:fld>
            <a:endParaRPr lang="en-GB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31</a:t>
            </a:fld>
            <a:endParaRPr lang="en-GB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32</a:t>
            </a:fld>
            <a:endParaRPr lang="en-GB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33</a:t>
            </a:fld>
            <a:endParaRPr lang="en-GB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34</a:t>
            </a:fld>
            <a:endParaRPr lang="en-GB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35</a:t>
            </a:fld>
            <a:endParaRPr lang="en-GB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36</a:t>
            </a:fld>
            <a:endParaRPr lang="en-GB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37</a:t>
            </a:fld>
            <a:endParaRPr lang="en-GB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38</a:t>
            </a:fld>
            <a:endParaRPr lang="en-GB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39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40</a:t>
            </a:fld>
            <a:endParaRPr lang="en-GB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41</a:t>
            </a:fld>
            <a:endParaRPr lang="en-GB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42</a:t>
            </a:fld>
            <a:endParaRPr lang="en-GB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43</a:t>
            </a:fld>
            <a:endParaRPr lang="en-GB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44</a:t>
            </a:fld>
            <a:endParaRPr lang="en-GB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45</a:t>
            </a:fld>
            <a:endParaRPr lang="en-GB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46</a:t>
            </a:fld>
            <a:endParaRPr lang="en-GB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47</a:t>
            </a:fld>
            <a:endParaRPr lang="en-GB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48</a:t>
            </a:fld>
            <a:endParaRPr lang="en-GB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49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50</a:t>
            </a:fld>
            <a:endParaRPr lang="en-GB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51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9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E3243-3ED4-4CBD-AADA-2D725162C918}" type="datetime1">
              <a:rPr lang="en-GB" smtClean="0"/>
              <a:pPr/>
              <a:t>10/11/2016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5C1C4-23F1-4AE8-A7F5-EA67B6FE5BE1}" type="datetime1">
              <a:rPr lang="en-GB" smtClean="0"/>
              <a:pPr/>
              <a:t>10/11/2016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7D254-07CA-4D4E-837A-F4FA49860B87}" type="datetime1">
              <a:rPr lang="en-GB" smtClean="0"/>
              <a:pPr/>
              <a:t>10/11/2016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DAE30-ECE3-4C83-8D6E-E71180EA0291}" type="datetime1">
              <a:rPr lang="en-GB" smtClean="0"/>
              <a:pPr/>
              <a:t>10/11/2016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6D42A-F226-4C6D-AF1A-20C56CD31D3F}" type="datetime1">
              <a:rPr lang="en-GB" smtClean="0"/>
              <a:pPr/>
              <a:t>10/11/2016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60A7A-8583-409F-B970-8152146EE64D}" type="datetime1">
              <a:rPr lang="en-GB" smtClean="0"/>
              <a:pPr/>
              <a:t>10/11/2016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46636-67ED-44D5-88CB-FC57CA00092F}" type="datetime1">
              <a:rPr lang="en-GB" smtClean="0"/>
              <a:pPr/>
              <a:t>10/11/2016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4BEB9-4E66-4500-8C25-26D8CE80A4F8}" type="datetime1">
              <a:rPr lang="en-GB" smtClean="0"/>
              <a:pPr/>
              <a:t>10/11/2016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100FE-BE64-4FFE-9335-DB182439F4A5}" type="datetime1">
              <a:rPr lang="en-GB" smtClean="0"/>
              <a:pPr/>
              <a:t>10/11/2016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43E6D-8C59-4440-8428-0719B0F2CA40}" type="datetime1">
              <a:rPr lang="en-GB" smtClean="0"/>
              <a:pPr/>
              <a:t>10/11/2016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6885-3D9A-4C43-885E-E4ECC154895E}" type="datetime1">
              <a:rPr lang="en-GB" smtClean="0"/>
              <a:pPr/>
              <a:t>10/11/2016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0000"/>
            <a:lum/>
          </a:blip>
          <a:srcRect/>
          <a:stretch>
            <a:fillRect l="-69000" t="-25000" r="-8000" b="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49D82-40D4-4CFA-A6F4-B36DDB4BC9F2}" type="datetime1">
              <a:rPr lang="en-GB" smtClean="0"/>
              <a:pPr/>
              <a:t>10/11/2016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121022-32A0-4CCF-800E-66C132E98469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1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5.png"/><Relationship Id="rId4" Type="http://schemas.openxmlformats.org/officeDocument/2006/relationships/hyperlink" Target="http://eu.idtdna.com/calc/analyzer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25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tiff"/><Relationship Id="rId4" Type="http://schemas.openxmlformats.org/officeDocument/2006/relationships/image" Target="../media/image5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Optical spectroscopic methods</a:t>
            </a:r>
            <a:endParaRPr lang="en-GB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5877272"/>
            <a:ext cx="2843808" cy="600472"/>
          </a:xfrm>
        </p:spPr>
        <p:txBody>
          <a:bodyPr>
            <a:normAutofit fontScale="70000" lnSpcReduction="20000"/>
          </a:bodyPr>
          <a:lstStyle/>
          <a:p>
            <a:r>
              <a:rPr lang="en-US" sz="2400" dirty="0"/>
              <a:t>Daniel </a:t>
            </a:r>
            <a:r>
              <a:rPr lang="en-US" sz="2400" dirty="0" err="1"/>
              <a:t>Ren</a:t>
            </a:r>
            <a:r>
              <a:rPr lang="cs-CZ" sz="2400" dirty="0" err="1"/>
              <a:t>čiuk</a:t>
            </a:r>
            <a:endParaRPr lang="cs-CZ" sz="2400" dirty="0"/>
          </a:p>
          <a:p>
            <a:r>
              <a:rPr lang="cs-CZ" sz="2400" dirty="0"/>
              <a:t>IBP AS CR</a:t>
            </a:r>
            <a:endParaRPr lang="en-GB" sz="2400" dirty="0"/>
          </a:p>
        </p:txBody>
      </p:sp>
      <p:sp>
        <p:nvSpPr>
          <p:cNvPr id="4" name="Podnadpis 2"/>
          <p:cNvSpPr txBox="1">
            <a:spLocks/>
          </p:cNvSpPr>
          <p:nvPr/>
        </p:nvSpPr>
        <p:spPr>
          <a:xfrm>
            <a:off x="5616624" y="5877272"/>
            <a:ext cx="2843808" cy="6004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S1001 / 2016 - CEITEC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– Kasha’s rule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r>
              <a:rPr lang="en-US" dirty="0"/>
              <a:t>Kasha’s rule: photon emission occurs only from the lowest excited level</a:t>
            </a:r>
          </a:p>
          <a:p>
            <a:r>
              <a:rPr lang="en-US" dirty="0"/>
              <a:t>As a consequence, the emission wavelength is independent of the excitation wavelength</a:t>
            </a:r>
          </a:p>
          <a:p>
            <a:r>
              <a:rPr lang="en-US" dirty="0"/>
              <a:t>Few exceptions from Kasha’s rule</a:t>
            </a:r>
          </a:p>
          <a:p>
            <a:r>
              <a:rPr lang="en-US" dirty="0"/>
              <a:t>Kasha’s rule + Franck-Condon principle</a:t>
            </a:r>
            <a:r>
              <a:rPr lang="en-US" b="1" dirty="0"/>
              <a:t> </a:t>
            </a:r>
            <a:r>
              <a:rPr lang="en-US" dirty="0"/>
              <a:t>stands behind the symmetry of absorption and fluorescence spectra (E</a:t>
            </a:r>
            <a:r>
              <a:rPr lang="en-US" baseline="-25000" dirty="0"/>
              <a:t>0</a:t>
            </a:r>
            <a:r>
              <a:rPr lang="en-US" dirty="0"/>
              <a:t>v</a:t>
            </a:r>
            <a:r>
              <a:rPr lang="en-US" baseline="-25000" dirty="0"/>
              <a:t>0</a:t>
            </a:r>
            <a:r>
              <a:rPr lang="en-US" dirty="0"/>
              <a:t> to E</a:t>
            </a:r>
            <a:r>
              <a:rPr lang="en-US" baseline="-25000" dirty="0"/>
              <a:t>1</a:t>
            </a:r>
            <a:r>
              <a:rPr lang="en-US" dirty="0"/>
              <a:t>v</a:t>
            </a:r>
            <a:r>
              <a:rPr lang="en-US" baseline="-25000" dirty="0"/>
              <a:t>n</a:t>
            </a:r>
            <a:r>
              <a:rPr lang="en-US" dirty="0"/>
              <a:t> = E</a:t>
            </a:r>
            <a:r>
              <a:rPr lang="en-US" baseline="-25000" dirty="0"/>
              <a:t>1</a:t>
            </a:r>
            <a:r>
              <a:rPr lang="en-US" dirty="0"/>
              <a:t>v</a:t>
            </a:r>
            <a:r>
              <a:rPr lang="en-US" baseline="-25000" dirty="0"/>
              <a:t>0’</a:t>
            </a:r>
            <a:r>
              <a:rPr lang="en-US" dirty="0"/>
              <a:t> to E</a:t>
            </a:r>
            <a:r>
              <a:rPr lang="en-US" baseline="-25000" dirty="0"/>
              <a:t>0</a:t>
            </a:r>
            <a:r>
              <a:rPr lang="en-US" dirty="0"/>
              <a:t>v</a:t>
            </a:r>
            <a:r>
              <a:rPr lang="en-US" baseline="-25000" dirty="0"/>
              <a:t>n’</a:t>
            </a:r>
            <a:r>
              <a:rPr lang="en-US" dirty="0"/>
              <a:t>)</a:t>
            </a:r>
            <a:endParaRPr lang="en-GB" baseline="-25000" dirty="0"/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10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Background - Stokes and </a:t>
            </a:r>
            <a:r>
              <a:rPr lang="en-US" dirty="0" err="1"/>
              <a:t>antistokes</a:t>
            </a:r>
            <a:r>
              <a:rPr lang="en-US" dirty="0"/>
              <a:t> shift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11</a:t>
            </a:fld>
            <a:endParaRPr lang="en-GB"/>
          </a:p>
        </p:txBody>
      </p:sp>
      <p:sp>
        <p:nvSpPr>
          <p:cNvPr id="5" name="Zástupný symbol pro číslo snímku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121022-32A0-4CCF-800E-66C132E9846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6" name="TextovéPole 65"/>
          <p:cNvSpPr txBox="1"/>
          <p:nvPr/>
        </p:nvSpPr>
        <p:spPr>
          <a:xfrm>
            <a:off x="2123728" y="5877272"/>
            <a:ext cx="48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E</a:t>
            </a:r>
            <a:r>
              <a:rPr lang="en-US" sz="2800" baseline="-25000" dirty="0" err="1"/>
              <a:t>ex</a:t>
            </a:r>
            <a:r>
              <a:rPr lang="en-US" sz="2800" dirty="0"/>
              <a:t> &gt; </a:t>
            </a:r>
            <a:r>
              <a:rPr lang="en-US" sz="2800" dirty="0" err="1"/>
              <a:t>E</a:t>
            </a:r>
            <a:r>
              <a:rPr lang="en-US" sz="2800" baseline="-25000" dirty="0" err="1"/>
              <a:t>em</a:t>
            </a:r>
            <a:r>
              <a:rPr lang="en-US" sz="2800" baseline="-25000" dirty="0"/>
              <a:t> </a:t>
            </a:r>
            <a:r>
              <a:rPr lang="en-US" sz="2800" dirty="0"/>
              <a:t> =&gt; v</a:t>
            </a:r>
            <a:r>
              <a:rPr lang="en-US" sz="2800" baseline="-25000" dirty="0"/>
              <a:t>ex</a:t>
            </a:r>
            <a:r>
              <a:rPr lang="en-US" sz="2800" dirty="0"/>
              <a:t> &gt; </a:t>
            </a:r>
            <a:r>
              <a:rPr lang="en-US" sz="2800" dirty="0" err="1"/>
              <a:t>v</a:t>
            </a:r>
            <a:r>
              <a:rPr lang="en-US" sz="2800" baseline="-25000" dirty="0" err="1"/>
              <a:t>em</a:t>
            </a:r>
            <a:r>
              <a:rPr lang="en-US" sz="2800" dirty="0"/>
              <a:t> =&gt; </a:t>
            </a:r>
            <a:r>
              <a:rPr lang="el-GR" sz="2800" dirty="0"/>
              <a:t>λ</a:t>
            </a:r>
            <a:r>
              <a:rPr lang="en-US" sz="2800" baseline="-25000" dirty="0"/>
              <a:t>ex</a:t>
            </a:r>
            <a:r>
              <a:rPr lang="en-US" sz="2800" dirty="0"/>
              <a:t> &lt; </a:t>
            </a:r>
            <a:r>
              <a:rPr lang="el-GR" sz="2800" dirty="0"/>
              <a:t>λ</a:t>
            </a:r>
            <a:r>
              <a:rPr lang="en-US" sz="2800" baseline="-25000" dirty="0" err="1"/>
              <a:t>em</a:t>
            </a:r>
            <a:endParaRPr lang="en-GB" sz="2800" baseline="-25000" dirty="0"/>
          </a:p>
        </p:txBody>
      </p:sp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72816"/>
            <a:ext cx="4273785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86" name="Skupina 85"/>
          <p:cNvGrpSpPr/>
          <p:nvPr/>
        </p:nvGrpSpPr>
        <p:grpSpPr>
          <a:xfrm>
            <a:off x="4139952" y="1844824"/>
            <a:ext cx="4464496" cy="3690992"/>
            <a:chOff x="0" y="3923764"/>
            <a:chExt cx="3779912" cy="2754888"/>
          </a:xfrm>
        </p:grpSpPr>
        <p:cxnSp>
          <p:nvCxnSpPr>
            <p:cNvPr id="67" name="Přímá spojovací šipka 66"/>
            <p:cNvCxnSpPr/>
            <p:nvPr/>
          </p:nvCxnSpPr>
          <p:spPr>
            <a:xfrm flipV="1">
              <a:off x="395535" y="3933056"/>
              <a:ext cx="1" cy="230425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Přímá spojovací šipka 67"/>
            <p:cNvCxnSpPr/>
            <p:nvPr/>
          </p:nvCxnSpPr>
          <p:spPr>
            <a:xfrm>
              <a:off x="395535" y="6237312"/>
              <a:ext cx="3348881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ovéPole 68"/>
            <p:cNvSpPr txBox="1"/>
            <p:nvPr/>
          </p:nvSpPr>
          <p:spPr>
            <a:xfrm rot="16200000">
              <a:off x="-431821" y="4868933"/>
              <a:ext cx="12329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Intensity</a:t>
              </a:r>
              <a:endParaRPr lang="en-GB" dirty="0"/>
            </a:p>
          </p:txBody>
        </p:sp>
        <p:sp>
          <p:nvSpPr>
            <p:cNvPr id="70" name="TextovéPole 69"/>
            <p:cNvSpPr txBox="1"/>
            <p:nvPr/>
          </p:nvSpPr>
          <p:spPr>
            <a:xfrm>
              <a:off x="1584176" y="6309320"/>
              <a:ext cx="9726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/>
                <a:t>λ</a:t>
              </a:r>
              <a:r>
                <a:rPr lang="en-US" dirty="0"/>
                <a:t> [nm]</a:t>
              </a:r>
              <a:endParaRPr lang="en-GB" baseline="-25000" dirty="0"/>
            </a:p>
          </p:txBody>
        </p:sp>
        <p:sp>
          <p:nvSpPr>
            <p:cNvPr id="74" name="Volný tvar 73"/>
            <p:cNvSpPr/>
            <p:nvPr/>
          </p:nvSpPr>
          <p:spPr>
            <a:xfrm>
              <a:off x="395536" y="4593130"/>
              <a:ext cx="2952328" cy="1320878"/>
            </a:xfrm>
            <a:custGeom>
              <a:avLst/>
              <a:gdLst>
                <a:gd name="connsiteX0" fmla="*/ 0 w 3376083"/>
                <a:gd name="connsiteY0" fmla="*/ 1272117 h 1369484"/>
                <a:gd name="connsiteX1" fmla="*/ 901700 w 3376083"/>
                <a:gd name="connsiteY1" fmla="*/ 1246717 h 1369484"/>
                <a:gd name="connsiteX2" fmla="*/ 1371600 w 3376083"/>
                <a:gd name="connsiteY2" fmla="*/ 827617 h 1369484"/>
                <a:gd name="connsiteX3" fmla="*/ 1765300 w 3376083"/>
                <a:gd name="connsiteY3" fmla="*/ 141817 h 1369484"/>
                <a:gd name="connsiteX4" fmla="*/ 2006600 w 3376083"/>
                <a:gd name="connsiteY4" fmla="*/ 52917 h 1369484"/>
                <a:gd name="connsiteX5" fmla="*/ 2070100 w 3376083"/>
                <a:gd name="connsiteY5" fmla="*/ 459317 h 1369484"/>
                <a:gd name="connsiteX6" fmla="*/ 2159000 w 3376083"/>
                <a:gd name="connsiteY6" fmla="*/ 1195917 h 1369484"/>
                <a:gd name="connsiteX7" fmla="*/ 3200400 w 3376083"/>
                <a:gd name="connsiteY7" fmla="*/ 1348317 h 1369484"/>
                <a:gd name="connsiteX8" fmla="*/ 3213100 w 3376083"/>
                <a:gd name="connsiteY8" fmla="*/ 1322917 h 1369484"/>
                <a:gd name="connsiteX0" fmla="*/ 0 w 3376083"/>
                <a:gd name="connsiteY0" fmla="*/ 1272117 h 1369484"/>
                <a:gd name="connsiteX1" fmla="*/ 901700 w 3376083"/>
                <a:gd name="connsiteY1" fmla="*/ 1246717 h 1369484"/>
                <a:gd name="connsiteX2" fmla="*/ 1272580 w 3376083"/>
                <a:gd name="connsiteY2" fmla="*/ 777933 h 1369484"/>
                <a:gd name="connsiteX3" fmla="*/ 1765300 w 3376083"/>
                <a:gd name="connsiteY3" fmla="*/ 141817 h 1369484"/>
                <a:gd name="connsiteX4" fmla="*/ 2006600 w 3376083"/>
                <a:gd name="connsiteY4" fmla="*/ 52917 h 1369484"/>
                <a:gd name="connsiteX5" fmla="*/ 2070100 w 3376083"/>
                <a:gd name="connsiteY5" fmla="*/ 459317 h 1369484"/>
                <a:gd name="connsiteX6" fmla="*/ 2159000 w 3376083"/>
                <a:gd name="connsiteY6" fmla="*/ 1195917 h 1369484"/>
                <a:gd name="connsiteX7" fmla="*/ 3200400 w 3376083"/>
                <a:gd name="connsiteY7" fmla="*/ 1348317 h 1369484"/>
                <a:gd name="connsiteX8" fmla="*/ 3213100 w 3376083"/>
                <a:gd name="connsiteY8" fmla="*/ 1322917 h 1369484"/>
                <a:gd name="connsiteX0" fmla="*/ 0 w 3376083"/>
                <a:gd name="connsiteY0" fmla="*/ 1274109 h 1371476"/>
                <a:gd name="connsiteX1" fmla="*/ 901700 w 3376083"/>
                <a:gd name="connsiteY1" fmla="*/ 1248709 h 1371476"/>
                <a:gd name="connsiteX2" fmla="*/ 1272580 w 3376083"/>
                <a:gd name="connsiteY2" fmla="*/ 779925 h 1371476"/>
                <a:gd name="connsiteX3" fmla="*/ 1704628 w 3376083"/>
                <a:gd name="connsiteY3" fmla="*/ 131853 h 1371476"/>
                <a:gd name="connsiteX4" fmla="*/ 2006600 w 3376083"/>
                <a:gd name="connsiteY4" fmla="*/ 54909 h 1371476"/>
                <a:gd name="connsiteX5" fmla="*/ 2070100 w 3376083"/>
                <a:gd name="connsiteY5" fmla="*/ 461309 h 1371476"/>
                <a:gd name="connsiteX6" fmla="*/ 2159000 w 3376083"/>
                <a:gd name="connsiteY6" fmla="*/ 1197909 h 1371476"/>
                <a:gd name="connsiteX7" fmla="*/ 3200400 w 3376083"/>
                <a:gd name="connsiteY7" fmla="*/ 1350309 h 1371476"/>
                <a:gd name="connsiteX8" fmla="*/ 3213100 w 3376083"/>
                <a:gd name="connsiteY8" fmla="*/ 1324909 h 1371476"/>
                <a:gd name="connsiteX0" fmla="*/ 0 w 3376083"/>
                <a:gd name="connsiteY0" fmla="*/ 1269173 h 1366540"/>
                <a:gd name="connsiteX1" fmla="*/ 901700 w 3376083"/>
                <a:gd name="connsiteY1" fmla="*/ 1243773 h 1366540"/>
                <a:gd name="connsiteX2" fmla="*/ 1272580 w 3376083"/>
                <a:gd name="connsiteY2" fmla="*/ 774989 h 1366540"/>
                <a:gd name="connsiteX3" fmla="*/ 1704628 w 3376083"/>
                <a:gd name="connsiteY3" fmla="*/ 126917 h 1366540"/>
                <a:gd name="connsiteX4" fmla="*/ 1920652 w 3376083"/>
                <a:gd name="connsiteY4" fmla="*/ 54909 h 1366540"/>
                <a:gd name="connsiteX5" fmla="*/ 2070100 w 3376083"/>
                <a:gd name="connsiteY5" fmla="*/ 456373 h 1366540"/>
                <a:gd name="connsiteX6" fmla="*/ 2159000 w 3376083"/>
                <a:gd name="connsiteY6" fmla="*/ 1192973 h 1366540"/>
                <a:gd name="connsiteX7" fmla="*/ 3200400 w 3376083"/>
                <a:gd name="connsiteY7" fmla="*/ 1345373 h 1366540"/>
                <a:gd name="connsiteX8" fmla="*/ 3213100 w 3376083"/>
                <a:gd name="connsiteY8" fmla="*/ 1319973 h 1366540"/>
                <a:gd name="connsiteX0" fmla="*/ 0 w 3376083"/>
                <a:gd name="connsiteY0" fmla="*/ 1274271 h 1371638"/>
                <a:gd name="connsiteX1" fmla="*/ 901700 w 3376083"/>
                <a:gd name="connsiteY1" fmla="*/ 1248871 h 1371638"/>
                <a:gd name="connsiteX2" fmla="*/ 1272580 w 3376083"/>
                <a:gd name="connsiteY2" fmla="*/ 780087 h 1371638"/>
                <a:gd name="connsiteX3" fmla="*/ 1704628 w 3376083"/>
                <a:gd name="connsiteY3" fmla="*/ 132015 h 1371638"/>
                <a:gd name="connsiteX4" fmla="*/ 1920652 w 3376083"/>
                <a:gd name="connsiteY4" fmla="*/ 60007 h 1371638"/>
                <a:gd name="connsiteX5" fmla="*/ 1992660 w 3376083"/>
                <a:gd name="connsiteY5" fmla="*/ 492055 h 1371638"/>
                <a:gd name="connsiteX6" fmla="*/ 2159000 w 3376083"/>
                <a:gd name="connsiteY6" fmla="*/ 1198071 h 1371638"/>
                <a:gd name="connsiteX7" fmla="*/ 3200400 w 3376083"/>
                <a:gd name="connsiteY7" fmla="*/ 1350471 h 1371638"/>
                <a:gd name="connsiteX8" fmla="*/ 3213100 w 3376083"/>
                <a:gd name="connsiteY8" fmla="*/ 1325071 h 1371638"/>
                <a:gd name="connsiteX0" fmla="*/ 0 w 4018367"/>
                <a:gd name="connsiteY0" fmla="*/ 1274271 h 1408134"/>
                <a:gd name="connsiteX1" fmla="*/ 901700 w 4018367"/>
                <a:gd name="connsiteY1" fmla="*/ 1248871 h 1408134"/>
                <a:gd name="connsiteX2" fmla="*/ 1272580 w 4018367"/>
                <a:gd name="connsiteY2" fmla="*/ 780087 h 1408134"/>
                <a:gd name="connsiteX3" fmla="*/ 1704628 w 4018367"/>
                <a:gd name="connsiteY3" fmla="*/ 132015 h 1408134"/>
                <a:gd name="connsiteX4" fmla="*/ 1920652 w 4018367"/>
                <a:gd name="connsiteY4" fmla="*/ 60007 h 1408134"/>
                <a:gd name="connsiteX5" fmla="*/ 1992660 w 4018367"/>
                <a:gd name="connsiteY5" fmla="*/ 492055 h 1408134"/>
                <a:gd name="connsiteX6" fmla="*/ 2159000 w 4018367"/>
                <a:gd name="connsiteY6" fmla="*/ 1198071 h 1408134"/>
                <a:gd name="connsiteX7" fmla="*/ 3200400 w 4018367"/>
                <a:gd name="connsiteY7" fmla="*/ 1350471 h 1408134"/>
                <a:gd name="connsiteX8" fmla="*/ 3936876 w 4018367"/>
                <a:gd name="connsiteY8" fmla="*/ 852095 h 1408134"/>
                <a:gd name="connsiteX0" fmla="*/ 0 w 3200400"/>
                <a:gd name="connsiteY0" fmla="*/ 1274271 h 1408134"/>
                <a:gd name="connsiteX1" fmla="*/ 901700 w 3200400"/>
                <a:gd name="connsiteY1" fmla="*/ 1248871 h 1408134"/>
                <a:gd name="connsiteX2" fmla="*/ 1272580 w 3200400"/>
                <a:gd name="connsiteY2" fmla="*/ 780087 h 1408134"/>
                <a:gd name="connsiteX3" fmla="*/ 1704628 w 3200400"/>
                <a:gd name="connsiteY3" fmla="*/ 132015 h 1408134"/>
                <a:gd name="connsiteX4" fmla="*/ 1920652 w 3200400"/>
                <a:gd name="connsiteY4" fmla="*/ 60007 h 1408134"/>
                <a:gd name="connsiteX5" fmla="*/ 1992660 w 3200400"/>
                <a:gd name="connsiteY5" fmla="*/ 492055 h 1408134"/>
                <a:gd name="connsiteX6" fmla="*/ 2159000 w 3200400"/>
                <a:gd name="connsiteY6" fmla="*/ 1198071 h 1408134"/>
                <a:gd name="connsiteX7" fmla="*/ 3200400 w 3200400"/>
                <a:gd name="connsiteY7" fmla="*/ 1350471 h 1408134"/>
                <a:gd name="connsiteX0" fmla="*/ 0 w 3216796"/>
                <a:gd name="connsiteY0" fmla="*/ 1274271 h 1331235"/>
                <a:gd name="connsiteX1" fmla="*/ 901700 w 3216796"/>
                <a:gd name="connsiteY1" fmla="*/ 1248871 h 1331235"/>
                <a:gd name="connsiteX2" fmla="*/ 1272580 w 3216796"/>
                <a:gd name="connsiteY2" fmla="*/ 780087 h 1331235"/>
                <a:gd name="connsiteX3" fmla="*/ 1704628 w 3216796"/>
                <a:gd name="connsiteY3" fmla="*/ 132015 h 1331235"/>
                <a:gd name="connsiteX4" fmla="*/ 1920652 w 3216796"/>
                <a:gd name="connsiteY4" fmla="*/ 60007 h 1331235"/>
                <a:gd name="connsiteX5" fmla="*/ 1992660 w 3216796"/>
                <a:gd name="connsiteY5" fmla="*/ 492055 h 1331235"/>
                <a:gd name="connsiteX6" fmla="*/ 2159000 w 3216796"/>
                <a:gd name="connsiteY6" fmla="*/ 1198071 h 1331235"/>
                <a:gd name="connsiteX7" fmla="*/ 3216796 w 3216796"/>
                <a:gd name="connsiteY7" fmla="*/ 1212135 h 1331235"/>
                <a:gd name="connsiteX0" fmla="*/ 0 w 3216796"/>
                <a:gd name="connsiteY0" fmla="*/ 1274271 h 1331235"/>
                <a:gd name="connsiteX1" fmla="*/ 901700 w 3216796"/>
                <a:gd name="connsiteY1" fmla="*/ 1248871 h 1331235"/>
                <a:gd name="connsiteX2" fmla="*/ 1272580 w 3216796"/>
                <a:gd name="connsiteY2" fmla="*/ 780087 h 1331235"/>
                <a:gd name="connsiteX3" fmla="*/ 1704628 w 3216796"/>
                <a:gd name="connsiteY3" fmla="*/ 132015 h 1331235"/>
                <a:gd name="connsiteX4" fmla="*/ 1920652 w 3216796"/>
                <a:gd name="connsiteY4" fmla="*/ 60007 h 1331235"/>
                <a:gd name="connsiteX5" fmla="*/ 1992660 w 3216796"/>
                <a:gd name="connsiteY5" fmla="*/ 492055 h 1331235"/>
                <a:gd name="connsiteX6" fmla="*/ 2159000 w 3216796"/>
                <a:gd name="connsiteY6" fmla="*/ 1198071 h 1331235"/>
                <a:gd name="connsiteX7" fmla="*/ 3216796 w 3216796"/>
                <a:gd name="connsiteY7" fmla="*/ 1212135 h 1331235"/>
                <a:gd name="connsiteX0" fmla="*/ 0 w 3216796"/>
                <a:gd name="connsiteY0" fmla="*/ 1274271 h 1331235"/>
                <a:gd name="connsiteX1" fmla="*/ 901700 w 3216796"/>
                <a:gd name="connsiteY1" fmla="*/ 1248871 h 1331235"/>
                <a:gd name="connsiteX2" fmla="*/ 1272580 w 3216796"/>
                <a:gd name="connsiteY2" fmla="*/ 780087 h 1331235"/>
                <a:gd name="connsiteX3" fmla="*/ 1704628 w 3216796"/>
                <a:gd name="connsiteY3" fmla="*/ 132015 h 1331235"/>
                <a:gd name="connsiteX4" fmla="*/ 1920652 w 3216796"/>
                <a:gd name="connsiteY4" fmla="*/ 60007 h 1331235"/>
                <a:gd name="connsiteX5" fmla="*/ 1992660 w 3216796"/>
                <a:gd name="connsiteY5" fmla="*/ 492055 h 1331235"/>
                <a:gd name="connsiteX6" fmla="*/ 2159000 w 3216796"/>
                <a:gd name="connsiteY6" fmla="*/ 1198071 h 1331235"/>
                <a:gd name="connsiteX7" fmla="*/ 3216796 w 3216796"/>
                <a:gd name="connsiteY7" fmla="*/ 1212135 h 1331235"/>
                <a:gd name="connsiteX0" fmla="*/ 0 w 3216796"/>
                <a:gd name="connsiteY0" fmla="*/ 1274271 h 1331235"/>
                <a:gd name="connsiteX1" fmla="*/ 901700 w 3216796"/>
                <a:gd name="connsiteY1" fmla="*/ 1248871 h 1331235"/>
                <a:gd name="connsiteX2" fmla="*/ 1272580 w 3216796"/>
                <a:gd name="connsiteY2" fmla="*/ 780087 h 1331235"/>
                <a:gd name="connsiteX3" fmla="*/ 1704628 w 3216796"/>
                <a:gd name="connsiteY3" fmla="*/ 132015 h 1331235"/>
                <a:gd name="connsiteX4" fmla="*/ 1920652 w 3216796"/>
                <a:gd name="connsiteY4" fmla="*/ 60007 h 1331235"/>
                <a:gd name="connsiteX5" fmla="*/ 1992660 w 3216796"/>
                <a:gd name="connsiteY5" fmla="*/ 492055 h 1331235"/>
                <a:gd name="connsiteX6" fmla="*/ 2159000 w 3216796"/>
                <a:gd name="connsiteY6" fmla="*/ 1198071 h 1331235"/>
                <a:gd name="connsiteX7" fmla="*/ 3216796 w 3216796"/>
                <a:gd name="connsiteY7" fmla="*/ 1284144 h 1331235"/>
                <a:gd name="connsiteX0" fmla="*/ 0 w 3216796"/>
                <a:gd name="connsiteY0" fmla="*/ 1274271 h 1331235"/>
                <a:gd name="connsiteX1" fmla="*/ 901700 w 3216796"/>
                <a:gd name="connsiteY1" fmla="*/ 1248871 h 1331235"/>
                <a:gd name="connsiteX2" fmla="*/ 1272580 w 3216796"/>
                <a:gd name="connsiteY2" fmla="*/ 780087 h 1331235"/>
                <a:gd name="connsiteX3" fmla="*/ 1704628 w 3216796"/>
                <a:gd name="connsiteY3" fmla="*/ 132015 h 1331235"/>
                <a:gd name="connsiteX4" fmla="*/ 1920652 w 3216796"/>
                <a:gd name="connsiteY4" fmla="*/ 60007 h 1331235"/>
                <a:gd name="connsiteX5" fmla="*/ 1992660 w 3216796"/>
                <a:gd name="connsiteY5" fmla="*/ 492055 h 1331235"/>
                <a:gd name="connsiteX6" fmla="*/ 2136676 w 3216796"/>
                <a:gd name="connsiteY6" fmla="*/ 1140128 h 1331235"/>
                <a:gd name="connsiteX7" fmla="*/ 3216796 w 3216796"/>
                <a:gd name="connsiteY7" fmla="*/ 1284144 h 1331235"/>
                <a:gd name="connsiteX0" fmla="*/ 0 w 3216796"/>
                <a:gd name="connsiteY0" fmla="*/ 1274271 h 1331235"/>
                <a:gd name="connsiteX1" fmla="*/ 901700 w 3216796"/>
                <a:gd name="connsiteY1" fmla="*/ 1248871 h 1331235"/>
                <a:gd name="connsiteX2" fmla="*/ 1272580 w 3216796"/>
                <a:gd name="connsiteY2" fmla="*/ 780087 h 1331235"/>
                <a:gd name="connsiteX3" fmla="*/ 1704628 w 3216796"/>
                <a:gd name="connsiteY3" fmla="*/ 132015 h 1331235"/>
                <a:gd name="connsiteX4" fmla="*/ 1920652 w 3216796"/>
                <a:gd name="connsiteY4" fmla="*/ 60007 h 1331235"/>
                <a:gd name="connsiteX5" fmla="*/ 1920652 w 3216796"/>
                <a:gd name="connsiteY5" fmla="*/ 492056 h 1331235"/>
                <a:gd name="connsiteX6" fmla="*/ 2136676 w 3216796"/>
                <a:gd name="connsiteY6" fmla="*/ 1140128 h 1331235"/>
                <a:gd name="connsiteX7" fmla="*/ 3216796 w 3216796"/>
                <a:gd name="connsiteY7" fmla="*/ 1284144 h 1331235"/>
                <a:gd name="connsiteX0" fmla="*/ 0 w 3216796"/>
                <a:gd name="connsiteY0" fmla="*/ 1274270 h 1331234"/>
                <a:gd name="connsiteX1" fmla="*/ 901700 w 3216796"/>
                <a:gd name="connsiteY1" fmla="*/ 1248870 h 1331234"/>
                <a:gd name="connsiteX2" fmla="*/ 1272580 w 3216796"/>
                <a:gd name="connsiteY2" fmla="*/ 780086 h 1331234"/>
                <a:gd name="connsiteX3" fmla="*/ 1704628 w 3216796"/>
                <a:gd name="connsiteY3" fmla="*/ 132014 h 1331234"/>
                <a:gd name="connsiteX4" fmla="*/ 1848644 w 3216796"/>
                <a:gd name="connsiteY4" fmla="*/ 60007 h 1331234"/>
                <a:gd name="connsiteX5" fmla="*/ 1920652 w 3216796"/>
                <a:gd name="connsiteY5" fmla="*/ 492055 h 1331234"/>
                <a:gd name="connsiteX6" fmla="*/ 2136676 w 3216796"/>
                <a:gd name="connsiteY6" fmla="*/ 1140127 h 1331234"/>
                <a:gd name="connsiteX7" fmla="*/ 3216796 w 3216796"/>
                <a:gd name="connsiteY7" fmla="*/ 1284143 h 1331234"/>
                <a:gd name="connsiteX0" fmla="*/ 0 w 3216796"/>
                <a:gd name="connsiteY0" fmla="*/ 1274270 h 1319233"/>
                <a:gd name="connsiteX1" fmla="*/ 901700 w 3216796"/>
                <a:gd name="connsiteY1" fmla="*/ 1248870 h 1319233"/>
                <a:gd name="connsiteX2" fmla="*/ 1416596 w 3216796"/>
                <a:gd name="connsiteY2" fmla="*/ 852094 h 1319233"/>
                <a:gd name="connsiteX3" fmla="*/ 1704628 w 3216796"/>
                <a:gd name="connsiteY3" fmla="*/ 132014 h 1319233"/>
                <a:gd name="connsiteX4" fmla="*/ 1848644 w 3216796"/>
                <a:gd name="connsiteY4" fmla="*/ 60007 h 1319233"/>
                <a:gd name="connsiteX5" fmla="*/ 1920652 w 3216796"/>
                <a:gd name="connsiteY5" fmla="*/ 492055 h 1319233"/>
                <a:gd name="connsiteX6" fmla="*/ 2136676 w 3216796"/>
                <a:gd name="connsiteY6" fmla="*/ 1140127 h 1319233"/>
                <a:gd name="connsiteX7" fmla="*/ 3216796 w 3216796"/>
                <a:gd name="connsiteY7" fmla="*/ 1284143 h 1319233"/>
                <a:gd name="connsiteX0" fmla="*/ 0 w 2952328"/>
                <a:gd name="connsiteY0" fmla="*/ 1284143 h 1320878"/>
                <a:gd name="connsiteX1" fmla="*/ 637232 w 2952328"/>
                <a:gd name="connsiteY1" fmla="*/ 1248870 h 1320878"/>
                <a:gd name="connsiteX2" fmla="*/ 1152128 w 2952328"/>
                <a:gd name="connsiteY2" fmla="*/ 852094 h 1320878"/>
                <a:gd name="connsiteX3" fmla="*/ 1440160 w 2952328"/>
                <a:gd name="connsiteY3" fmla="*/ 132014 h 1320878"/>
                <a:gd name="connsiteX4" fmla="*/ 1584176 w 2952328"/>
                <a:gd name="connsiteY4" fmla="*/ 60007 h 1320878"/>
                <a:gd name="connsiteX5" fmla="*/ 1656184 w 2952328"/>
                <a:gd name="connsiteY5" fmla="*/ 492055 h 1320878"/>
                <a:gd name="connsiteX6" fmla="*/ 1872208 w 2952328"/>
                <a:gd name="connsiteY6" fmla="*/ 1140127 h 1320878"/>
                <a:gd name="connsiteX7" fmla="*/ 2952328 w 2952328"/>
                <a:gd name="connsiteY7" fmla="*/ 1284143 h 1320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52328" h="1320878">
                  <a:moveTo>
                    <a:pt x="0" y="1284143"/>
                  </a:moveTo>
                  <a:cubicBezTo>
                    <a:pt x="336550" y="1308484"/>
                    <a:pt x="445211" y="1320878"/>
                    <a:pt x="637232" y="1248870"/>
                  </a:cubicBezTo>
                  <a:cubicBezTo>
                    <a:pt x="829253" y="1176862"/>
                    <a:pt x="1018307" y="1038237"/>
                    <a:pt x="1152128" y="852094"/>
                  </a:cubicBezTo>
                  <a:cubicBezTo>
                    <a:pt x="1285949" y="665951"/>
                    <a:pt x="1368152" y="264028"/>
                    <a:pt x="1440160" y="132014"/>
                  </a:cubicBezTo>
                  <a:cubicBezTo>
                    <a:pt x="1512168" y="0"/>
                    <a:pt x="1548172" y="0"/>
                    <a:pt x="1584176" y="60007"/>
                  </a:cubicBezTo>
                  <a:cubicBezTo>
                    <a:pt x="1620180" y="120014"/>
                    <a:pt x="1608179" y="312035"/>
                    <a:pt x="1656184" y="492055"/>
                  </a:cubicBezTo>
                  <a:cubicBezTo>
                    <a:pt x="1704189" y="672075"/>
                    <a:pt x="1656184" y="1008112"/>
                    <a:pt x="1872208" y="1140127"/>
                  </a:cubicBezTo>
                  <a:cubicBezTo>
                    <a:pt x="2088232" y="1272142"/>
                    <a:pt x="1882679" y="1288278"/>
                    <a:pt x="2952328" y="1284143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Volný tvar 74"/>
            <p:cNvSpPr/>
            <p:nvPr/>
          </p:nvSpPr>
          <p:spPr>
            <a:xfrm flipH="1">
              <a:off x="827584" y="4581128"/>
              <a:ext cx="2952328" cy="1320878"/>
            </a:xfrm>
            <a:custGeom>
              <a:avLst/>
              <a:gdLst>
                <a:gd name="connsiteX0" fmla="*/ 0 w 3376083"/>
                <a:gd name="connsiteY0" fmla="*/ 1272117 h 1369484"/>
                <a:gd name="connsiteX1" fmla="*/ 901700 w 3376083"/>
                <a:gd name="connsiteY1" fmla="*/ 1246717 h 1369484"/>
                <a:gd name="connsiteX2" fmla="*/ 1371600 w 3376083"/>
                <a:gd name="connsiteY2" fmla="*/ 827617 h 1369484"/>
                <a:gd name="connsiteX3" fmla="*/ 1765300 w 3376083"/>
                <a:gd name="connsiteY3" fmla="*/ 141817 h 1369484"/>
                <a:gd name="connsiteX4" fmla="*/ 2006600 w 3376083"/>
                <a:gd name="connsiteY4" fmla="*/ 52917 h 1369484"/>
                <a:gd name="connsiteX5" fmla="*/ 2070100 w 3376083"/>
                <a:gd name="connsiteY5" fmla="*/ 459317 h 1369484"/>
                <a:gd name="connsiteX6" fmla="*/ 2159000 w 3376083"/>
                <a:gd name="connsiteY6" fmla="*/ 1195917 h 1369484"/>
                <a:gd name="connsiteX7" fmla="*/ 3200400 w 3376083"/>
                <a:gd name="connsiteY7" fmla="*/ 1348317 h 1369484"/>
                <a:gd name="connsiteX8" fmla="*/ 3213100 w 3376083"/>
                <a:gd name="connsiteY8" fmla="*/ 1322917 h 1369484"/>
                <a:gd name="connsiteX0" fmla="*/ 0 w 3376083"/>
                <a:gd name="connsiteY0" fmla="*/ 1272117 h 1369484"/>
                <a:gd name="connsiteX1" fmla="*/ 901700 w 3376083"/>
                <a:gd name="connsiteY1" fmla="*/ 1246717 h 1369484"/>
                <a:gd name="connsiteX2" fmla="*/ 1272580 w 3376083"/>
                <a:gd name="connsiteY2" fmla="*/ 777933 h 1369484"/>
                <a:gd name="connsiteX3" fmla="*/ 1765300 w 3376083"/>
                <a:gd name="connsiteY3" fmla="*/ 141817 h 1369484"/>
                <a:gd name="connsiteX4" fmla="*/ 2006600 w 3376083"/>
                <a:gd name="connsiteY4" fmla="*/ 52917 h 1369484"/>
                <a:gd name="connsiteX5" fmla="*/ 2070100 w 3376083"/>
                <a:gd name="connsiteY5" fmla="*/ 459317 h 1369484"/>
                <a:gd name="connsiteX6" fmla="*/ 2159000 w 3376083"/>
                <a:gd name="connsiteY6" fmla="*/ 1195917 h 1369484"/>
                <a:gd name="connsiteX7" fmla="*/ 3200400 w 3376083"/>
                <a:gd name="connsiteY7" fmla="*/ 1348317 h 1369484"/>
                <a:gd name="connsiteX8" fmla="*/ 3213100 w 3376083"/>
                <a:gd name="connsiteY8" fmla="*/ 1322917 h 1369484"/>
                <a:gd name="connsiteX0" fmla="*/ 0 w 3376083"/>
                <a:gd name="connsiteY0" fmla="*/ 1274109 h 1371476"/>
                <a:gd name="connsiteX1" fmla="*/ 901700 w 3376083"/>
                <a:gd name="connsiteY1" fmla="*/ 1248709 h 1371476"/>
                <a:gd name="connsiteX2" fmla="*/ 1272580 w 3376083"/>
                <a:gd name="connsiteY2" fmla="*/ 779925 h 1371476"/>
                <a:gd name="connsiteX3" fmla="*/ 1704628 w 3376083"/>
                <a:gd name="connsiteY3" fmla="*/ 131853 h 1371476"/>
                <a:gd name="connsiteX4" fmla="*/ 2006600 w 3376083"/>
                <a:gd name="connsiteY4" fmla="*/ 54909 h 1371476"/>
                <a:gd name="connsiteX5" fmla="*/ 2070100 w 3376083"/>
                <a:gd name="connsiteY5" fmla="*/ 461309 h 1371476"/>
                <a:gd name="connsiteX6" fmla="*/ 2159000 w 3376083"/>
                <a:gd name="connsiteY6" fmla="*/ 1197909 h 1371476"/>
                <a:gd name="connsiteX7" fmla="*/ 3200400 w 3376083"/>
                <a:gd name="connsiteY7" fmla="*/ 1350309 h 1371476"/>
                <a:gd name="connsiteX8" fmla="*/ 3213100 w 3376083"/>
                <a:gd name="connsiteY8" fmla="*/ 1324909 h 1371476"/>
                <a:gd name="connsiteX0" fmla="*/ 0 w 3376083"/>
                <a:gd name="connsiteY0" fmla="*/ 1269173 h 1366540"/>
                <a:gd name="connsiteX1" fmla="*/ 901700 w 3376083"/>
                <a:gd name="connsiteY1" fmla="*/ 1243773 h 1366540"/>
                <a:gd name="connsiteX2" fmla="*/ 1272580 w 3376083"/>
                <a:gd name="connsiteY2" fmla="*/ 774989 h 1366540"/>
                <a:gd name="connsiteX3" fmla="*/ 1704628 w 3376083"/>
                <a:gd name="connsiteY3" fmla="*/ 126917 h 1366540"/>
                <a:gd name="connsiteX4" fmla="*/ 1920652 w 3376083"/>
                <a:gd name="connsiteY4" fmla="*/ 54909 h 1366540"/>
                <a:gd name="connsiteX5" fmla="*/ 2070100 w 3376083"/>
                <a:gd name="connsiteY5" fmla="*/ 456373 h 1366540"/>
                <a:gd name="connsiteX6" fmla="*/ 2159000 w 3376083"/>
                <a:gd name="connsiteY6" fmla="*/ 1192973 h 1366540"/>
                <a:gd name="connsiteX7" fmla="*/ 3200400 w 3376083"/>
                <a:gd name="connsiteY7" fmla="*/ 1345373 h 1366540"/>
                <a:gd name="connsiteX8" fmla="*/ 3213100 w 3376083"/>
                <a:gd name="connsiteY8" fmla="*/ 1319973 h 1366540"/>
                <a:gd name="connsiteX0" fmla="*/ 0 w 3376083"/>
                <a:gd name="connsiteY0" fmla="*/ 1274271 h 1371638"/>
                <a:gd name="connsiteX1" fmla="*/ 901700 w 3376083"/>
                <a:gd name="connsiteY1" fmla="*/ 1248871 h 1371638"/>
                <a:gd name="connsiteX2" fmla="*/ 1272580 w 3376083"/>
                <a:gd name="connsiteY2" fmla="*/ 780087 h 1371638"/>
                <a:gd name="connsiteX3" fmla="*/ 1704628 w 3376083"/>
                <a:gd name="connsiteY3" fmla="*/ 132015 h 1371638"/>
                <a:gd name="connsiteX4" fmla="*/ 1920652 w 3376083"/>
                <a:gd name="connsiteY4" fmla="*/ 60007 h 1371638"/>
                <a:gd name="connsiteX5" fmla="*/ 1992660 w 3376083"/>
                <a:gd name="connsiteY5" fmla="*/ 492055 h 1371638"/>
                <a:gd name="connsiteX6" fmla="*/ 2159000 w 3376083"/>
                <a:gd name="connsiteY6" fmla="*/ 1198071 h 1371638"/>
                <a:gd name="connsiteX7" fmla="*/ 3200400 w 3376083"/>
                <a:gd name="connsiteY7" fmla="*/ 1350471 h 1371638"/>
                <a:gd name="connsiteX8" fmla="*/ 3213100 w 3376083"/>
                <a:gd name="connsiteY8" fmla="*/ 1325071 h 1371638"/>
                <a:gd name="connsiteX0" fmla="*/ 0 w 4018367"/>
                <a:gd name="connsiteY0" fmla="*/ 1274271 h 1408134"/>
                <a:gd name="connsiteX1" fmla="*/ 901700 w 4018367"/>
                <a:gd name="connsiteY1" fmla="*/ 1248871 h 1408134"/>
                <a:gd name="connsiteX2" fmla="*/ 1272580 w 4018367"/>
                <a:gd name="connsiteY2" fmla="*/ 780087 h 1408134"/>
                <a:gd name="connsiteX3" fmla="*/ 1704628 w 4018367"/>
                <a:gd name="connsiteY3" fmla="*/ 132015 h 1408134"/>
                <a:gd name="connsiteX4" fmla="*/ 1920652 w 4018367"/>
                <a:gd name="connsiteY4" fmla="*/ 60007 h 1408134"/>
                <a:gd name="connsiteX5" fmla="*/ 1992660 w 4018367"/>
                <a:gd name="connsiteY5" fmla="*/ 492055 h 1408134"/>
                <a:gd name="connsiteX6" fmla="*/ 2159000 w 4018367"/>
                <a:gd name="connsiteY6" fmla="*/ 1198071 h 1408134"/>
                <a:gd name="connsiteX7" fmla="*/ 3200400 w 4018367"/>
                <a:gd name="connsiteY7" fmla="*/ 1350471 h 1408134"/>
                <a:gd name="connsiteX8" fmla="*/ 3936876 w 4018367"/>
                <a:gd name="connsiteY8" fmla="*/ 852095 h 1408134"/>
                <a:gd name="connsiteX0" fmla="*/ 0 w 3200400"/>
                <a:gd name="connsiteY0" fmla="*/ 1274271 h 1408134"/>
                <a:gd name="connsiteX1" fmla="*/ 901700 w 3200400"/>
                <a:gd name="connsiteY1" fmla="*/ 1248871 h 1408134"/>
                <a:gd name="connsiteX2" fmla="*/ 1272580 w 3200400"/>
                <a:gd name="connsiteY2" fmla="*/ 780087 h 1408134"/>
                <a:gd name="connsiteX3" fmla="*/ 1704628 w 3200400"/>
                <a:gd name="connsiteY3" fmla="*/ 132015 h 1408134"/>
                <a:gd name="connsiteX4" fmla="*/ 1920652 w 3200400"/>
                <a:gd name="connsiteY4" fmla="*/ 60007 h 1408134"/>
                <a:gd name="connsiteX5" fmla="*/ 1992660 w 3200400"/>
                <a:gd name="connsiteY5" fmla="*/ 492055 h 1408134"/>
                <a:gd name="connsiteX6" fmla="*/ 2159000 w 3200400"/>
                <a:gd name="connsiteY6" fmla="*/ 1198071 h 1408134"/>
                <a:gd name="connsiteX7" fmla="*/ 3200400 w 3200400"/>
                <a:gd name="connsiteY7" fmla="*/ 1350471 h 1408134"/>
                <a:gd name="connsiteX0" fmla="*/ 0 w 3216796"/>
                <a:gd name="connsiteY0" fmla="*/ 1274271 h 1331235"/>
                <a:gd name="connsiteX1" fmla="*/ 901700 w 3216796"/>
                <a:gd name="connsiteY1" fmla="*/ 1248871 h 1331235"/>
                <a:gd name="connsiteX2" fmla="*/ 1272580 w 3216796"/>
                <a:gd name="connsiteY2" fmla="*/ 780087 h 1331235"/>
                <a:gd name="connsiteX3" fmla="*/ 1704628 w 3216796"/>
                <a:gd name="connsiteY3" fmla="*/ 132015 h 1331235"/>
                <a:gd name="connsiteX4" fmla="*/ 1920652 w 3216796"/>
                <a:gd name="connsiteY4" fmla="*/ 60007 h 1331235"/>
                <a:gd name="connsiteX5" fmla="*/ 1992660 w 3216796"/>
                <a:gd name="connsiteY5" fmla="*/ 492055 h 1331235"/>
                <a:gd name="connsiteX6" fmla="*/ 2159000 w 3216796"/>
                <a:gd name="connsiteY6" fmla="*/ 1198071 h 1331235"/>
                <a:gd name="connsiteX7" fmla="*/ 3216796 w 3216796"/>
                <a:gd name="connsiteY7" fmla="*/ 1212135 h 1331235"/>
                <a:gd name="connsiteX0" fmla="*/ 0 w 3216796"/>
                <a:gd name="connsiteY0" fmla="*/ 1274271 h 1331235"/>
                <a:gd name="connsiteX1" fmla="*/ 901700 w 3216796"/>
                <a:gd name="connsiteY1" fmla="*/ 1248871 h 1331235"/>
                <a:gd name="connsiteX2" fmla="*/ 1272580 w 3216796"/>
                <a:gd name="connsiteY2" fmla="*/ 780087 h 1331235"/>
                <a:gd name="connsiteX3" fmla="*/ 1704628 w 3216796"/>
                <a:gd name="connsiteY3" fmla="*/ 132015 h 1331235"/>
                <a:gd name="connsiteX4" fmla="*/ 1920652 w 3216796"/>
                <a:gd name="connsiteY4" fmla="*/ 60007 h 1331235"/>
                <a:gd name="connsiteX5" fmla="*/ 1992660 w 3216796"/>
                <a:gd name="connsiteY5" fmla="*/ 492055 h 1331235"/>
                <a:gd name="connsiteX6" fmla="*/ 2159000 w 3216796"/>
                <a:gd name="connsiteY6" fmla="*/ 1198071 h 1331235"/>
                <a:gd name="connsiteX7" fmla="*/ 3216796 w 3216796"/>
                <a:gd name="connsiteY7" fmla="*/ 1212135 h 1331235"/>
                <a:gd name="connsiteX0" fmla="*/ 0 w 3216796"/>
                <a:gd name="connsiteY0" fmla="*/ 1274271 h 1331235"/>
                <a:gd name="connsiteX1" fmla="*/ 901700 w 3216796"/>
                <a:gd name="connsiteY1" fmla="*/ 1248871 h 1331235"/>
                <a:gd name="connsiteX2" fmla="*/ 1272580 w 3216796"/>
                <a:gd name="connsiteY2" fmla="*/ 780087 h 1331235"/>
                <a:gd name="connsiteX3" fmla="*/ 1704628 w 3216796"/>
                <a:gd name="connsiteY3" fmla="*/ 132015 h 1331235"/>
                <a:gd name="connsiteX4" fmla="*/ 1920652 w 3216796"/>
                <a:gd name="connsiteY4" fmla="*/ 60007 h 1331235"/>
                <a:gd name="connsiteX5" fmla="*/ 1992660 w 3216796"/>
                <a:gd name="connsiteY5" fmla="*/ 492055 h 1331235"/>
                <a:gd name="connsiteX6" fmla="*/ 2159000 w 3216796"/>
                <a:gd name="connsiteY6" fmla="*/ 1198071 h 1331235"/>
                <a:gd name="connsiteX7" fmla="*/ 3216796 w 3216796"/>
                <a:gd name="connsiteY7" fmla="*/ 1212135 h 1331235"/>
                <a:gd name="connsiteX0" fmla="*/ 0 w 3216796"/>
                <a:gd name="connsiteY0" fmla="*/ 1274271 h 1331235"/>
                <a:gd name="connsiteX1" fmla="*/ 901700 w 3216796"/>
                <a:gd name="connsiteY1" fmla="*/ 1248871 h 1331235"/>
                <a:gd name="connsiteX2" fmla="*/ 1272580 w 3216796"/>
                <a:gd name="connsiteY2" fmla="*/ 780087 h 1331235"/>
                <a:gd name="connsiteX3" fmla="*/ 1704628 w 3216796"/>
                <a:gd name="connsiteY3" fmla="*/ 132015 h 1331235"/>
                <a:gd name="connsiteX4" fmla="*/ 1920652 w 3216796"/>
                <a:gd name="connsiteY4" fmla="*/ 60007 h 1331235"/>
                <a:gd name="connsiteX5" fmla="*/ 1992660 w 3216796"/>
                <a:gd name="connsiteY5" fmla="*/ 492055 h 1331235"/>
                <a:gd name="connsiteX6" fmla="*/ 2159000 w 3216796"/>
                <a:gd name="connsiteY6" fmla="*/ 1198071 h 1331235"/>
                <a:gd name="connsiteX7" fmla="*/ 3216796 w 3216796"/>
                <a:gd name="connsiteY7" fmla="*/ 1284144 h 1331235"/>
                <a:gd name="connsiteX0" fmla="*/ 0 w 3216796"/>
                <a:gd name="connsiteY0" fmla="*/ 1274271 h 1331235"/>
                <a:gd name="connsiteX1" fmla="*/ 901700 w 3216796"/>
                <a:gd name="connsiteY1" fmla="*/ 1248871 h 1331235"/>
                <a:gd name="connsiteX2" fmla="*/ 1272580 w 3216796"/>
                <a:gd name="connsiteY2" fmla="*/ 780087 h 1331235"/>
                <a:gd name="connsiteX3" fmla="*/ 1704628 w 3216796"/>
                <a:gd name="connsiteY3" fmla="*/ 132015 h 1331235"/>
                <a:gd name="connsiteX4" fmla="*/ 1920652 w 3216796"/>
                <a:gd name="connsiteY4" fmla="*/ 60007 h 1331235"/>
                <a:gd name="connsiteX5" fmla="*/ 1992660 w 3216796"/>
                <a:gd name="connsiteY5" fmla="*/ 492055 h 1331235"/>
                <a:gd name="connsiteX6" fmla="*/ 2136676 w 3216796"/>
                <a:gd name="connsiteY6" fmla="*/ 1140128 h 1331235"/>
                <a:gd name="connsiteX7" fmla="*/ 3216796 w 3216796"/>
                <a:gd name="connsiteY7" fmla="*/ 1284144 h 1331235"/>
                <a:gd name="connsiteX0" fmla="*/ 0 w 3216796"/>
                <a:gd name="connsiteY0" fmla="*/ 1274271 h 1331235"/>
                <a:gd name="connsiteX1" fmla="*/ 901700 w 3216796"/>
                <a:gd name="connsiteY1" fmla="*/ 1248871 h 1331235"/>
                <a:gd name="connsiteX2" fmla="*/ 1272580 w 3216796"/>
                <a:gd name="connsiteY2" fmla="*/ 780087 h 1331235"/>
                <a:gd name="connsiteX3" fmla="*/ 1704628 w 3216796"/>
                <a:gd name="connsiteY3" fmla="*/ 132015 h 1331235"/>
                <a:gd name="connsiteX4" fmla="*/ 1920652 w 3216796"/>
                <a:gd name="connsiteY4" fmla="*/ 60007 h 1331235"/>
                <a:gd name="connsiteX5" fmla="*/ 1920652 w 3216796"/>
                <a:gd name="connsiteY5" fmla="*/ 492056 h 1331235"/>
                <a:gd name="connsiteX6" fmla="*/ 2136676 w 3216796"/>
                <a:gd name="connsiteY6" fmla="*/ 1140128 h 1331235"/>
                <a:gd name="connsiteX7" fmla="*/ 3216796 w 3216796"/>
                <a:gd name="connsiteY7" fmla="*/ 1284144 h 1331235"/>
                <a:gd name="connsiteX0" fmla="*/ 0 w 3216796"/>
                <a:gd name="connsiteY0" fmla="*/ 1274270 h 1331234"/>
                <a:gd name="connsiteX1" fmla="*/ 901700 w 3216796"/>
                <a:gd name="connsiteY1" fmla="*/ 1248870 h 1331234"/>
                <a:gd name="connsiteX2" fmla="*/ 1272580 w 3216796"/>
                <a:gd name="connsiteY2" fmla="*/ 780086 h 1331234"/>
                <a:gd name="connsiteX3" fmla="*/ 1704628 w 3216796"/>
                <a:gd name="connsiteY3" fmla="*/ 132014 h 1331234"/>
                <a:gd name="connsiteX4" fmla="*/ 1848644 w 3216796"/>
                <a:gd name="connsiteY4" fmla="*/ 60007 h 1331234"/>
                <a:gd name="connsiteX5" fmla="*/ 1920652 w 3216796"/>
                <a:gd name="connsiteY5" fmla="*/ 492055 h 1331234"/>
                <a:gd name="connsiteX6" fmla="*/ 2136676 w 3216796"/>
                <a:gd name="connsiteY6" fmla="*/ 1140127 h 1331234"/>
                <a:gd name="connsiteX7" fmla="*/ 3216796 w 3216796"/>
                <a:gd name="connsiteY7" fmla="*/ 1284143 h 1331234"/>
                <a:gd name="connsiteX0" fmla="*/ 0 w 3216796"/>
                <a:gd name="connsiteY0" fmla="*/ 1274270 h 1319233"/>
                <a:gd name="connsiteX1" fmla="*/ 901700 w 3216796"/>
                <a:gd name="connsiteY1" fmla="*/ 1248870 h 1319233"/>
                <a:gd name="connsiteX2" fmla="*/ 1416596 w 3216796"/>
                <a:gd name="connsiteY2" fmla="*/ 852094 h 1319233"/>
                <a:gd name="connsiteX3" fmla="*/ 1704628 w 3216796"/>
                <a:gd name="connsiteY3" fmla="*/ 132014 h 1319233"/>
                <a:gd name="connsiteX4" fmla="*/ 1848644 w 3216796"/>
                <a:gd name="connsiteY4" fmla="*/ 60007 h 1319233"/>
                <a:gd name="connsiteX5" fmla="*/ 1920652 w 3216796"/>
                <a:gd name="connsiteY5" fmla="*/ 492055 h 1319233"/>
                <a:gd name="connsiteX6" fmla="*/ 2136676 w 3216796"/>
                <a:gd name="connsiteY6" fmla="*/ 1140127 h 1319233"/>
                <a:gd name="connsiteX7" fmla="*/ 3216796 w 3216796"/>
                <a:gd name="connsiteY7" fmla="*/ 1284143 h 1319233"/>
                <a:gd name="connsiteX0" fmla="*/ 0 w 2952328"/>
                <a:gd name="connsiteY0" fmla="*/ 1284143 h 1320878"/>
                <a:gd name="connsiteX1" fmla="*/ 637232 w 2952328"/>
                <a:gd name="connsiteY1" fmla="*/ 1248870 h 1320878"/>
                <a:gd name="connsiteX2" fmla="*/ 1152128 w 2952328"/>
                <a:gd name="connsiteY2" fmla="*/ 852094 h 1320878"/>
                <a:gd name="connsiteX3" fmla="*/ 1440160 w 2952328"/>
                <a:gd name="connsiteY3" fmla="*/ 132014 h 1320878"/>
                <a:gd name="connsiteX4" fmla="*/ 1584176 w 2952328"/>
                <a:gd name="connsiteY4" fmla="*/ 60007 h 1320878"/>
                <a:gd name="connsiteX5" fmla="*/ 1656184 w 2952328"/>
                <a:gd name="connsiteY5" fmla="*/ 492055 h 1320878"/>
                <a:gd name="connsiteX6" fmla="*/ 1872208 w 2952328"/>
                <a:gd name="connsiteY6" fmla="*/ 1140127 h 1320878"/>
                <a:gd name="connsiteX7" fmla="*/ 2952328 w 2952328"/>
                <a:gd name="connsiteY7" fmla="*/ 1284143 h 1320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52328" h="1320878">
                  <a:moveTo>
                    <a:pt x="0" y="1284143"/>
                  </a:moveTo>
                  <a:cubicBezTo>
                    <a:pt x="336550" y="1308484"/>
                    <a:pt x="445211" y="1320878"/>
                    <a:pt x="637232" y="1248870"/>
                  </a:cubicBezTo>
                  <a:cubicBezTo>
                    <a:pt x="829253" y="1176862"/>
                    <a:pt x="1018307" y="1038237"/>
                    <a:pt x="1152128" y="852094"/>
                  </a:cubicBezTo>
                  <a:cubicBezTo>
                    <a:pt x="1285949" y="665951"/>
                    <a:pt x="1368152" y="264028"/>
                    <a:pt x="1440160" y="132014"/>
                  </a:cubicBezTo>
                  <a:cubicBezTo>
                    <a:pt x="1512168" y="0"/>
                    <a:pt x="1548172" y="0"/>
                    <a:pt x="1584176" y="60007"/>
                  </a:cubicBezTo>
                  <a:cubicBezTo>
                    <a:pt x="1620180" y="120014"/>
                    <a:pt x="1608179" y="312035"/>
                    <a:pt x="1656184" y="492055"/>
                  </a:cubicBezTo>
                  <a:cubicBezTo>
                    <a:pt x="1704189" y="672075"/>
                    <a:pt x="1656184" y="1008112"/>
                    <a:pt x="1872208" y="1140127"/>
                  </a:cubicBezTo>
                  <a:cubicBezTo>
                    <a:pt x="2088232" y="1272142"/>
                    <a:pt x="1882679" y="1288278"/>
                    <a:pt x="2952328" y="1284143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Pravá složená závorka 77"/>
            <p:cNvSpPr/>
            <p:nvPr/>
          </p:nvSpPr>
          <p:spPr>
            <a:xfrm rot="16200000">
              <a:off x="2015716" y="4257092"/>
              <a:ext cx="216024" cy="432048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0" name="Přímá spojovací šipka 79"/>
            <p:cNvCxnSpPr/>
            <p:nvPr/>
          </p:nvCxnSpPr>
          <p:spPr>
            <a:xfrm>
              <a:off x="2339752" y="4293096"/>
              <a:ext cx="86409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ovéPole 80"/>
            <p:cNvSpPr txBox="1"/>
            <p:nvPr/>
          </p:nvSpPr>
          <p:spPr>
            <a:xfrm>
              <a:off x="2195736" y="3933056"/>
              <a:ext cx="13871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Stokes’s shift</a:t>
              </a:r>
              <a:endParaRPr lang="en-GB" dirty="0"/>
            </a:p>
          </p:txBody>
        </p:sp>
        <p:sp>
          <p:nvSpPr>
            <p:cNvPr id="82" name="TextovéPole 81"/>
            <p:cNvSpPr txBox="1"/>
            <p:nvPr/>
          </p:nvSpPr>
          <p:spPr>
            <a:xfrm>
              <a:off x="849210" y="3923764"/>
              <a:ext cx="11305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antistokes</a:t>
              </a:r>
              <a:endParaRPr lang="en-GB" dirty="0"/>
            </a:p>
          </p:txBody>
        </p:sp>
        <p:cxnSp>
          <p:nvCxnSpPr>
            <p:cNvPr id="83" name="Přímá spojovací šipka 82"/>
            <p:cNvCxnSpPr/>
            <p:nvPr/>
          </p:nvCxnSpPr>
          <p:spPr>
            <a:xfrm flipH="1">
              <a:off x="1043608" y="4293096"/>
              <a:ext cx="86409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ovéPole 83"/>
            <p:cNvSpPr txBox="1"/>
            <p:nvPr/>
          </p:nvSpPr>
          <p:spPr>
            <a:xfrm rot="18302799">
              <a:off x="491290" y="4952473"/>
              <a:ext cx="12751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absorbance</a:t>
              </a:r>
              <a:endParaRPr lang="en-GB" dirty="0">
                <a:solidFill>
                  <a:srgbClr val="0070C0"/>
                </a:solidFill>
              </a:endParaRPr>
            </a:p>
          </p:txBody>
        </p:sp>
        <p:sp>
          <p:nvSpPr>
            <p:cNvPr id="85" name="TextovéPole 84"/>
            <p:cNvSpPr txBox="1"/>
            <p:nvPr/>
          </p:nvSpPr>
          <p:spPr>
            <a:xfrm rot="3122398">
              <a:off x="2378353" y="4901440"/>
              <a:ext cx="13823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fluorescence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90" name="Přímá spojovací šipka 89"/>
          <p:cNvCxnSpPr>
            <a:stCxn id="91" idx="0"/>
          </p:cNvCxnSpPr>
          <p:nvPr/>
        </p:nvCxnSpPr>
        <p:spPr>
          <a:xfrm flipH="1" flipV="1">
            <a:off x="6588224" y="4221088"/>
            <a:ext cx="1539378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ovéPole 90"/>
          <p:cNvSpPr txBox="1"/>
          <p:nvPr/>
        </p:nvSpPr>
        <p:spPr>
          <a:xfrm>
            <a:off x="7452320" y="5229200"/>
            <a:ext cx="1350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SYMETRY</a:t>
            </a:r>
            <a:endParaRPr lang="en-GB" sz="2400" dirty="0">
              <a:solidFill>
                <a:srgbClr val="0070C0"/>
              </a:solidFill>
            </a:endParaRPr>
          </a:p>
        </p:txBody>
      </p:sp>
      <p:cxnSp>
        <p:nvCxnSpPr>
          <p:cNvPr id="95" name="Přímá spojovací šipka 94"/>
          <p:cNvCxnSpPr>
            <a:stCxn id="96" idx="2"/>
          </p:cNvCxnSpPr>
          <p:nvPr/>
        </p:nvCxnSpPr>
        <p:spPr>
          <a:xfrm flipH="1">
            <a:off x="1547664" y="1802433"/>
            <a:ext cx="1872208" cy="11225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ovéPole 95"/>
          <p:cNvSpPr txBox="1"/>
          <p:nvPr/>
        </p:nvSpPr>
        <p:spPr>
          <a:xfrm>
            <a:off x="2411760" y="1340768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KASHA’S RULE</a:t>
            </a:r>
            <a:endParaRPr lang="en-GB" sz="2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Optical spectroscopy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553200" y="6381328"/>
            <a:ext cx="2133600" cy="365125"/>
          </a:xfrm>
        </p:spPr>
        <p:txBody>
          <a:bodyPr/>
          <a:lstStyle/>
          <a:p>
            <a:fld id="{7C121022-32A0-4CCF-800E-66C132E98469}" type="slidenum">
              <a:rPr lang="en-GB"/>
              <a:pPr/>
              <a:t>12</a:t>
            </a:fld>
            <a:endParaRPr lang="en-GB"/>
          </a:p>
        </p:txBody>
      </p:sp>
      <p:cxnSp>
        <p:nvCxnSpPr>
          <p:cNvPr id="6" name="Přímá spojovací šipka 5"/>
          <p:cNvCxnSpPr/>
          <p:nvPr/>
        </p:nvCxnSpPr>
        <p:spPr>
          <a:xfrm>
            <a:off x="1259632" y="5414867"/>
            <a:ext cx="5256584" cy="82244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ovací šipka 7"/>
          <p:cNvCxnSpPr/>
          <p:nvPr/>
        </p:nvCxnSpPr>
        <p:spPr>
          <a:xfrm flipV="1">
            <a:off x="1259632" y="1340768"/>
            <a:ext cx="0" cy="407409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/>
          <p:nvPr/>
        </p:nvCxnSpPr>
        <p:spPr>
          <a:xfrm flipV="1">
            <a:off x="1259632" y="2966595"/>
            <a:ext cx="2952328" cy="244827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 rot="19246178">
            <a:off x="3994632" y="2038197"/>
            <a:ext cx="2223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accent1"/>
                </a:solidFill>
              </a:rPr>
              <a:t>LIGHT POLARIZATION</a:t>
            </a:r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 rot="417992">
            <a:off x="6532973" y="6136707"/>
            <a:ext cx="152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accent1"/>
                </a:solidFill>
              </a:rPr>
              <a:t>WAVELENGTH</a:t>
            </a:r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 rot="16200000">
            <a:off x="418017" y="958247"/>
            <a:ext cx="1188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accent1"/>
                </a:solidFill>
              </a:rPr>
              <a:t>PROPERTY</a:t>
            </a:r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 rot="576444">
            <a:off x="1344538" y="5481320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UV</a:t>
            </a:r>
            <a:endParaRPr lang="en-GB" dirty="0"/>
          </a:p>
        </p:txBody>
      </p:sp>
      <p:sp>
        <p:nvSpPr>
          <p:cNvPr id="18" name="TextovéPole 17"/>
          <p:cNvSpPr txBox="1"/>
          <p:nvPr/>
        </p:nvSpPr>
        <p:spPr>
          <a:xfrm rot="16200000">
            <a:off x="367593" y="4524122"/>
            <a:ext cx="1414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ABSORPTION</a:t>
            </a:r>
            <a:endParaRPr lang="en-GB" dirty="0"/>
          </a:p>
        </p:txBody>
      </p:sp>
      <p:sp>
        <p:nvSpPr>
          <p:cNvPr id="19" name="TextovéPole 18"/>
          <p:cNvSpPr txBox="1"/>
          <p:nvPr/>
        </p:nvSpPr>
        <p:spPr>
          <a:xfrm rot="16200000">
            <a:off x="523047" y="2437394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EMISSION</a:t>
            </a:r>
            <a:endParaRPr lang="en-GB" dirty="0"/>
          </a:p>
        </p:txBody>
      </p:sp>
      <p:sp>
        <p:nvSpPr>
          <p:cNvPr id="21" name="TextovéPole 20"/>
          <p:cNvSpPr txBox="1"/>
          <p:nvPr/>
        </p:nvSpPr>
        <p:spPr>
          <a:xfrm rot="19239582">
            <a:off x="2254850" y="3802816"/>
            <a:ext cx="857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LINEAR</a:t>
            </a:r>
            <a:endParaRPr lang="en-GB" dirty="0"/>
          </a:p>
        </p:txBody>
      </p:sp>
      <p:sp>
        <p:nvSpPr>
          <p:cNvPr id="22" name="TextovéPole 21"/>
          <p:cNvSpPr txBox="1"/>
          <p:nvPr/>
        </p:nvSpPr>
        <p:spPr>
          <a:xfrm rot="19239582">
            <a:off x="2978493" y="3107963"/>
            <a:ext cx="1115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CIRCULAR</a:t>
            </a:r>
            <a:endParaRPr lang="en-GB" dirty="0"/>
          </a:p>
        </p:txBody>
      </p:sp>
      <p:sp>
        <p:nvSpPr>
          <p:cNvPr id="29" name="TextovéPole 28"/>
          <p:cNvSpPr txBox="1"/>
          <p:nvPr/>
        </p:nvSpPr>
        <p:spPr>
          <a:xfrm rot="19239582">
            <a:off x="1311879" y="4558060"/>
            <a:ext cx="936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“NONE”</a:t>
            </a:r>
          </a:p>
        </p:txBody>
      </p:sp>
      <p:sp>
        <p:nvSpPr>
          <p:cNvPr id="30" name="TextovéPole 29"/>
          <p:cNvSpPr txBox="1"/>
          <p:nvPr/>
        </p:nvSpPr>
        <p:spPr>
          <a:xfrm rot="576444">
            <a:off x="3280739" y="5769352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VIS</a:t>
            </a:r>
            <a:endParaRPr lang="en-GB" dirty="0"/>
          </a:p>
        </p:txBody>
      </p:sp>
      <p:sp>
        <p:nvSpPr>
          <p:cNvPr id="31" name="TextovéPole 30"/>
          <p:cNvSpPr txBox="1"/>
          <p:nvPr/>
        </p:nvSpPr>
        <p:spPr>
          <a:xfrm rot="576444">
            <a:off x="5176308" y="6049358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IR</a:t>
            </a:r>
            <a:endParaRPr lang="en-GB" dirty="0"/>
          </a:p>
        </p:txBody>
      </p:sp>
      <p:sp>
        <p:nvSpPr>
          <p:cNvPr id="70" name="TextovéPole 69"/>
          <p:cNvSpPr txBox="1"/>
          <p:nvPr/>
        </p:nvSpPr>
        <p:spPr>
          <a:xfrm rot="540414">
            <a:off x="3791395" y="3272720"/>
            <a:ext cx="2826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n>
                  <a:solidFill>
                    <a:srgbClr val="FF0000"/>
                  </a:solidFill>
                </a:ln>
              </a:rPr>
              <a:t>Electronic circular dichroism</a:t>
            </a:r>
            <a:endParaRPr lang="en-GB" dirty="0">
              <a:ln>
                <a:solidFill>
                  <a:srgbClr val="FF0000"/>
                </a:solidFill>
              </a:ln>
            </a:endParaRPr>
          </a:p>
        </p:txBody>
      </p:sp>
      <p:grpSp>
        <p:nvGrpSpPr>
          <p:cNvPr id="2" name="Skupina 71"/>
          <p:cNvGrpSpPr/>
          <p:nvPr/>
        </p:nvGrpSpPr>
        <p:grpSpPr>
          <a:xfrm>
            <a:off x="3347864" y="2348880"/>
            <a:ext cx="3816424" cy="3528392"/>
            <a:chOff x="3347864" y="2348880"/>
            <a:chExt cx="3816424" cy="3528392"/>
          </a:xfrm>
        </p:grpSpPr>
        <p:cxnSp>
          <p:nvCxnSpPr>
            <p:cNvPr id="50" name="Přímá spojovací šipka 49"/>
            <p:cNvCxnSpPr/>
            <p:nvPr/>
          </p:nvCxnSpPr>
          <p:spPr>
            <a:xfrm flipV="1">
              <a:off x="4355976" y="3501008"/>
              <a:ext cx="2808312" cy="2376264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Přímá spojovací šipka 51"/>
            <p:cNvCxnSpPr/>
            <p:nvPr/>
          </p:nvCxnSpPr>
          <p:spPr>
            <a:xfrm flipV="1">
              <a:off x="3347864" y="2996952"/>
              <a:ext cx="0" cy="720080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Přímá spojovací šipka 55"/>
            <p:cNvCxnSpPr/>
            <p:nvPr/>
          </p:nvCxnSpPr>
          <p:spPr>
            <a:xfrm>
              <a:off x="4139952" y="3068960"/>
              <a:ext cx="2952328" cy="432048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Přímá spojovací šipka 59"/>
            <p:cNvCxnSpPr/>
            <p:nvPr/>
          </p:nvCxnSpPr>
          <p:spPr>
            <a:xfrm>
              <a:off x="3347864" y="3717032"/>
              <a:ext cx="2952328" cy="432048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Přímá spojovací šipka 60"/>
            <p:cNvCxnSpPr/>
            <p:nvPr/>
          </p:nvCxnSpPr>
          <p:spPr>
            <a:xfrm flipV="1">
              <a:off x="4139952" y="2348880"/>
              <a:ext cx="0" cy="720080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Přímá spojovací šipka 61"/>
            <p:cNvCxnSpPr/>
            <p:nvPr/>
          </p:nvCxnSpPr>
          <p:spPr>
            <a:xfrm flipV="1">
              <a:off x="7164288" y="2780928"/>
              <a:ext cx="0" cy="720080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Přímá spojovací šipka 62"/>
            <p:cNvCxnSpPr/>
            <p:nvPr/>
          </p:nvCxnSpPr>
          <p:spPr>
            <a:xfrm flipV="1">
              <a:off x="6300192" y="3429000"/>
              <a:ext cx="0" cy="720080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Přímá spojovací šipka 63"/>
            <p:cNvCxnSpPr/>
            <p:nvPr/>
          </p:nvCxnSpPr>
          <p:spPr>
            <a:xfrm>
              <a:off x="3347864" y="2996952"/>
              <a:ext cx="2952328" cy="432048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Přímá spojovací šipka 64"/>
            <p:cNvCxnSpPr/>
            <p:nvPr/>
          </p:nvCxnSpPr>
          <p:spPr>
            <a:xfrm>
              <a:off x="4139952" y="2348880"/>
              <a:ext cx="2952328" cy="432048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Přímá spojovací šipka 65"/>
            <p:cNvCxnSpPr/>
            <p:nvPr/>
          </p:nvCxnSpPr>
          <p:spPr>
            <a:xfrm flipV="1">
              <a:off x="6300192" y="2780928"/>
              <a:ext cx="864096" cy="720080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Přímá spojovací šipka 68"/>
            <p:cNvCxnSpPr/>
            <p:nvPr/>
          </p:nvCxnSpPr>
          <p:spPr>
            <a:xfrm flipV="1">
              <a:off x="3347864" y="2348880"/>
              <a:ext cx="864096" cy="720080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Přímá spojovací šipka 70"/>
            <p:cNvCxnSpPr/>
            <p:nvPr/>
          </p:nvCxnSpPr>
          <p:spPr>
            <a:xfrm flipV="1">
              <a:off x="3347864" y="2996952"/>
              <a:ext cx="864096" cy="720080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Type of spectroscopy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553200" y="6381328"/>
            <a:ext cx="2133600" cy="365125"/>
          </a:xfrm>
        </p:spPr>
        <p:txBody>
          <a:bodyPr/>
          <a:lstStyle/>
          <a:p>
            <a:fld id="{7C121022-32A0-4CCF-800E-66C132E98469}" type="slidenum">
              <a:rPr lang="en-GB"/>
              <a:pPr/>
              <a:t>13</a:t>
            </a:fld>
            <a:endParaRPr lang="en-GB"/>
          </a:p>
        </p:txBody>
      </p:sp>
      <p:sp>
        <p:nvSpPr>
          <p:cNvPr id="32" name="TextovéPole 31"/>
          <p:cNvSpPr txBox="1"/>
          <p:nvPr/>
        </p:nvSpPr>
        <p:spPr>
          <a:xfrm>
            <a:off x="611560" y="1700808"/>
            <a:ext cx="3600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Steady-state</a:t>
            </a:r>
          </a:p>
          <a:p>
            <a:endParaRPr lang="en-US" sz="2400" b="1" dirty="0"/>
          </a:p>
          <a:p>
            <a:pPr>
              <a:buFont typeface="Arial" pitchFamily="34" charset="0"/>
              <a:buChar char="•"/>
            </a:pPr>
            <a:r>
              <a:rPr lang="en-US" sz="2400" dirty="0"/>
              <a:t> continuous excitation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 weak intensities of excitation light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 highly populated ground state</a:t>
            </a:r>
          </a:p>
        </p:txBody>
      </p:sp>
      <p:sp>
        <p:nvSpPr>
          <p:cNvPr id="33" name="TextovéPole 32"/>
          <p:cNvSpPr txBox="1"/>
          <p:nvPr/>
        </p:nvSpPr>
        <p:spPr>
          <a:xfrm>
            <a:off x="4860032" y="1700808"/>
            <a:ext cx="3600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Time-resolved experiment</a:t>
            </a:r>
          </a:p>
          <a:p>
            <a:endParaRPr lang="en-US" sz="2400" b="1" dirty="0"/>
          </a:p>
          <a:p>
            <a:pPr>
              <a:buFont typeface="Arial" pitchFamily="34" charset="0"/>
              <a:buChar char="•"/>
            </a:pPr>
            <a:r>
              <a:rPr lang="en-US" sz="2400" dirty="0"/>
              <a:t> short excitation pulse (</a:t>
            </a:r>
            <a:r>
              <a:rPr lang="en-US" sz="2400" dirty="0" err="1"/>
              <a:t>fs,ps</a:t>
            </a:r>
            <a:r>
              <a:rPr lang="en-US" sz="2400" dirty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 higher intensities of excitation light (laser)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 significantly populated excited states</a:t>
            </a:r>
          </a:p>
        </p:txBody>
      </p:sp>
      <p:sp>
        <p:nvSpPr>
          <p:cNvPr id="34" name="TextovéPole 33"/>
          <p:cNvSpPr txBox="1"/>
          <p:nvPr/>
        </p:nvSpPr>
        <p:spPr>
          <a:xfrm>
            <a:off x="611560" y="1196752"/>
            <a:ext cx="7835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These types require different instrumentation and are used for different purposes.</a:t>
            </a:r>
            <a:endParaRPr lang="en-GB" dirty="0"/>
          </a:p>
        </p:txBody>
      </p:sp>
      <p:sp>
        <p:nvSpPr>
          <p:cNvPr id="35" name="TextovéPole 34"/>
          <p:cNvSpPr txBox="1"/>
          <p:nvPr/>
        </p:nvSpPr>
        <p:spPr>
          <a:xfrm>
            <a:off x="4932040" y="5013176"/>
            <a:ext cx="35183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“pump” – light for excitation</a:t>
            </a:r>
          </a:p>
          <a:p>
            <a:r>
              <a:rPr lang="en-US" dirty="0"/>
              <a:t>“probe” – light for measurement</a:t>
            </a:r>
          </a:p>
          <a:p>
            <a:r>
              <a:rPr lang="en-US" dirty="0"/>
              <a:t>Either the same source or different.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UV absorption spectroscopy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14</a:t>
            </a:fld>
            <a:endParaRPr lang="en-GB"/>
          </a:p>
        </p:txBody>
      </p:sp>
      <p:sp>
        <p:nvSpPr>
          <p:cNvPr id="12" name="TextovéPole 11"/>
          <p:cNvSpPr txBox="1"/>
          <p:nvPr/>
        </p:nvSpPr>
        <p:spPr>
          <a:xfrm>
            <a:off x="611560" y="2060848"/>
            <a:ext cx="80648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/>
              <a:t> All molecules absorb in UV – all atoms have electrons + UV has enough E to excite outer-shell electrons to higher energy </a:t>
            </a:r>
            <a:r>
              <a:rPr lang="en-US" sz="2400" dirty="0" err="1"/>
              <a:t>orbitals</a:t>
            </a:r>
            <a:endParaRPr lang="en-US" sz="2400" dirty="0"/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/>
              <a:t> bottom </a:t>
            </a:r>
            <a:r>
              <a:rPr lang="el-GR" sz="2400" dirty="0"/>
              <a:t>λ</a:t>
            </a:r>
            <a:r>
              <a:rPr lang="en-US" sz="2400" dirty="0"/>
              <a:t> limit – buffer absorption x O</a:t>
            </a:r>
            <a:r>
              <a:rPr lang="en-US" sz="2400" baseline="-25000" dirty="0"/>
              <a:t>2</a:t>
            </a:r>
            <a:r>
              <a:rPr lang="en-US" sz="2400" dirty="0"/>
              <a:t> (&lt;160 nm) absorption – vacuum UV – synchrotron up to 100 nm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/>
              <a:t> Absorption bands are broad – </a:t>
            </a:r>
            <a:r>
              <a:rPr lang="en-US" sz="2400" dirty="0" err="1"/>
              <a:t>vibronic</a:t>
            </a:r>
            <a:r>
              <a:rPr lang="en-US" sz="2400" dirty="0"/>
              <a:t> structure + solution effects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b="1" dirty="0"/>
              <a:t> </a:t>
            </a:r>
            <a:r>
              <a:rPr lang="en-US" sz="2400" b="1" dirty="0" err="1"/>
              <a:t>Chromophore</a:t>
            </a:r>
            <a:r>
              <a:rPr lang="en-US" sz="2400" dirty="0"/>
              <a:t> – part of the molecule that strongly absorbs in the desired region (UV/Vis)</a:t>
            </a:r>
            <a:endParaRPr lang="en-US" sz="2400" b="1" dirty="0"/>
          </a:p>
          <a:p>
            <a:pPr>
              <a:spcAft>
                <a:spcPts val="1200"/>
              </a:spcAft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UV absorption spectroscopy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15</a:t>
            </a:fld>
            <a:endParaRPr lang="en-GB"/>
          </a:p>
        </p:txBody>
      </p:sp>
      <p:sp>
        <p:nvSpPr>
          <p:cNvPr id="12" name="TextovéPole 11"/>
          <p:cNvSpPr txBox="1"/>
          <p:nvPr/>
        </p:nvSpPr>
        <p:spPr>
          <a:xfrm>
            <a:off x="611560" y="2276872"/>
            <a:ext cx="7848872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/>
              <a:t>Determination of concentration of nucleic acids – Beer-Lambert law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/>
              <a:t> Determination of conformation of DNA – Thermal (TDS) and Isothermal (IDS) Differential Spectra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/>
              <a:t> Measurement of renaturation and denaturation processes – determining of thermodynamic parameters using </a:t>
            </a:r>
            <a:r>
              <a:rPr lang="en-US" sz="2400" dirty="0" err="1"/>
              <a:t>van’t</a:t>
            </a:r>
            <a:r>
              <a:rPr lang="en-US" sz="2400" dirty="0"/>
              <a:t> Hoff equation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/>
              <a:t> Following interactions of nucleic acids with ligands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err="1"/>
              <a:t>Protonation</a:t>
            </a:r>
            <a:r>
              <a:rPr lang="en-US" sz="2400" dirty="0"/>
              <a:t> of bases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DNA absorption spectrum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16</a:t>
            </a:fld>
            <a:endParaRPr lang="en-GB"/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284984"/>
            <a:ext cx="4640476" cy="291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Přímá spojovací šipka 7"/>
          <p:cNvCxnSpPr/>
          <p:nvPr/>
        </p:nvCxnSpPr>
        <p:spPr>
          <a:xfrm>
            <a:off x="2195736" y="2636912"/>
            <a:ext cx="432048" cy="93610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323528" y="1844824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Peak around 260 nm due to a conjugated </a:t>
            </a:r>
            <a:r>
              <a:rPr lang="el-GR" dirty="0"/>
              <a:t>π</a:t>
            </a:r>
            <a:r>
              <a:rPr lang="en-US" dirty="0"/>
              <a:t>-bonding system (bases).</a:t>
            </a:r>
            <a:endParaRPr lang="en-GB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3069" y="1844824"/>
            <a:ext cx="3120931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ovéPole 17"/>
          <p:cNvSpPr txBox="1"/>
          <p:nvPr/>
        </p:nvSpPr>
        <p:spPr>
          <a:xfrm>
            <a:off x="3779912" y="1196752"/>
            <a:ext cx="3744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Spectra of particular nucleotides depend on transition dipole moments of the bases.</a:t>
            </a:r>
            <a:endParaRPr lang="en-GB" dirty="0"/>
          </a:p>
        </p:txBody>
      </p:sp>
      <p:cxnSp>
        <p:nvCxnSpPr>
          <p:cNvPr id="19" name="Přímá spojovací šipka 18"/>
          <p:cNvCxnSpPr>
            <a:stCxn id="18" idx="2"/>
          </p:cNvCxnSpPr>
          <p:nvPr/>
        </p:nvCxnSpPr>
        <p:spPr>
          <a:xfrm>
            <a:off x="5652120" y="2120082"/>
            <a:ext cx="1224136" cy="51683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ovéPole 22"/>
          <p:cNvSpPr txBox="1"/>
          <p:nvPr/>
        </p:nvSpPr>
        <p:spPr>
          <a:xfrm>
            <a:off x="755576" y="6211669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Final spectrum of unstructured DNA depends on primary sequence.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2724312"/>
            <a:ext cx="4932040" cy="41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Effect of structure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17</a:t>
            </a:fld>
            <a:endParaRPr lang="en-GB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0" y="6597353"/>
            <a:ext cx="5148063" cy="26064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1200" b="1" dirty="0" err="1">
                <a:solidFill>
                  <a:srgbClr val="000000"/>
                </a:solidFill>
                <a:ea typeface="msgothic" charset="0"/>
                <a:cs typeface="msgothic" charset="0"/>
              </a:rPr>
              <a:t>Sprecher</a:t>
            </a:r>
            <a:r>
              <a:rPr lang="en-GB" sz="1200" b="1" dirty="0">
                <a:solidFill>
                  <a:srgbClr val="000000"/>
                </a:solidFill>
                <a:ea typeface="msgothic" charset="0"/>
                <a:cs typeface="msgothic" charset="0"/>
              </a:rPr>
              <a:t> et al., Biopolymers, 1977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268414" y="2924944"/>
            <a:ext cx="3235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d[G</a:t>
            </a:r>
            <a:r>
              <a:rPr lang="en-US" baseline="-25000" dirty="0"/>
              <a:t>3</a:t>
            </a:r>
            <a:r>
              <a:rPr lang="en-US" dirty="0"/>
              <a:t>(TTAG</a:t>
            </a:r>
            <a:r>
              <a:rPr lang="en-US" baseline="-25000" dirty="0"/>
              <a:t>3</a:t>
            </a:r>
            <a:r>
              <a:rPr lang="en-US" dirty="0"/>
              <a:t>)</a:t>
            </a:r>
            <a:r>
              <a:rPr lang="en-US" baseline="-25000" dirty="0"/>
              <a:t>3</a:t>
            </a:r>
            <a:r>
              <a:rPr lang="en-US" dirty="0"/>
              <a:t>] at 23</a:t>
            </a:r>
            <a:r>
              <a:rPr lang="cs-CZ" dirty="0"/>
              <a:t>°C</a:t>
            </a:r>
            <a:r>
              <a:rPr lang="en-US" dirty="0"/>
              <a:t> in 1cm cell</a:t>
            </a:r>
            <a:endParaRPr lang="en-GB" dirty="0"/>
          </a:p>
        </p:txBody>
      </p:sp>
      <p:sp>
        <p:nvSpPr>
          <p:cNvPr id="8" name="TextovéPole 7"/>
          <p:cNvSpPr txBox="1"/>
          <p:nvPr/>
        </p:nvSpPr>
        <p:spPr>
          <a:xfrm>
            <a:off x="971600" y="1268760"/>
            <a:ext cx="817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/>
              <a:t> final NA spectrum is based on contributions of individual monomers in primary sequence + contributions of their interactions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spectrum different for structured and non-structured NA (</a:t>
            </a:r>
            <a:r>
              <a:rPr lang="en-US" dirty="0" err="1"/>
              <a:t>hypochromism</a:t>
            </a:r>
            <a:r>
              <a:rPr lang="en-US" dirty="0"/>
              <a:t> around 260 nm after folding)</a:t>
            </a:r>
            <a:endParaRPr lang="en-GB" dirty="0"/>
          </a:p>
        </p:txBody>
      </p:sp>
      <p:grpSp>
        <p:nvGrpSpPr>
          <p:cNvPr id="13" name="Skupina 12"/>
          <p:cNvGrpSpPr/>
          <p:nvPr/>
        </p:nvGrpSpPr>
        <p:grpSpPr>
          <a:xfrm>
            <a:off x="3708574" y="3212976"/>
            <a:ext cx="2235166" cy="513348"/>
            <a:chOff x="6228184" y="3212976"/>
            <a:chExt cx="2235166" cy="513348"/>
          </a:xfrm>
        </p:grpSpPr>
        <p:cxnSp>
          <p:nvCxnSpPr>
            <p:cNvPr id="11" name="Přímá spojovací šipka 10"/>
            <p:cNvCxnSpPr/>
            <p:nvPr/>
          </p:nvCxnSpPr>
          <p:spPr>
            <a:xfrm>
              <a:off x="6228184" y="3212976"/>
              <a:ext cx="0" cy="43204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ovéPole 11"/>
            <p:cNvSpPr txBox="1"/>
            <p:nvPr/>
          </p:nvSpPr>
          <p:spPr>
            <a:xfrm>
              <a:off x="6444208" y="3356992"/>
              <a:ext cx="20191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Hypochromic</a:t>
              </a:r>
              <a:r>
                <a:rPr lang="en-US" dirty="0">
                  <a:solidFill>
                    <a:srgbClr val="FF0000"/>
                  </a:solidFill>
                </a:rPr>
                <a:t> effect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3132510" y="5517232"/>
            <a:ext cx="2232248" cy="369332"/>
            <a:chOff x="5652120" y="5517232"/>
            <a:chExt cx="2232248" cy="369332"/>
          </a:xfrm>
        </p:grpSpPr>
        <p:cxnSp>
          <p:nvCxnSpPr>
            <p:cNvPr id="15" name="Přímá spojovací šipka 14"/>
            <p:cNvCxnSpPr/>
            <p:nvPr/>
          </p:nvCxnSpPr>
          <p:spPr>
            <a:xfrm flipV="1">
              <a:off x="7882401" y="5661248"/>
              <a:ext cx="1967" cy="14401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ovéPole 15"/>
            <p:cNvSpPr txBox="1"/>
            <p:nvPr/>
          </p:nvSpPr>
          <p:spPr>
            <a:xfrm>
              <a:off x="5652120" y="5517232"/>
              <a:ext cx="20894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Hyperchromic</a:t>
              </a:r>
              <a:r>
                <a:rPr lang="en-US" dirty="0">
                  <a:solidFill>
                    <a:srgbClr val="FF0000"/>
                  </a:solidFill>
                </a:rPr>
                <a:t> effect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161793" name="Object 1"/>
          <p:cNvGraphicFramePr>
            <a:graphicFrameLocks noChangeAspect="1"/>
          </p:cNvGraphicFramePr>
          <p:nvPr/>
        </p:nvGraphicFramePr>
        <p:xfrm>
          <a:off x="5220742" y="3789040"/>
          <a:ext cx="1151458" cy="1343015"/>
        </p:xfrm>
        <a:graphic>
          <a:graphicData uri="http://schemas.openxmlformats.org/presentationml/2006/ole">
            <p:oleObj spid="_x0000_s161793" name="SPW 10.0 Graph" r:id="rId5" imgW="1351440" imgH="1575360" progId="SigmaPlotGraphicObject.9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UV absorption – NA concentration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18</a:t>
            </a:fld>
            <a:endParaRPr lang="en-GB"/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772" y="1268760"/>
            <a:ext cx="492358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Přímá spojovací šipka 7"/>
          <p:cNvCxnSpPr/>
          <p:nvPr/>
        </p:nvCxnSpPr>
        <p:spPr>
          <a:xfrm flipV="1">
            <a:off x="2339752" y="1700808"/>
            <a:ext cx="0" cy="201622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5580370" y="1466781"/>
            <a:ext cx="29258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Beer-Lambert law</a:t>
            </a:r>
          </a:p>
          <a:p>
            <a:pPr algn="ctr"/>
            <a:r>
              <a:rPr lang="en-US" sz="2800" dirty="0"/>
              <a:t>A = c·</a:t>
            </a:r>
            <a:r>
              <a:rPr lang="el-GR" sz="2800" dirty="0"/>
              <a:t>ε</a:t>
            </a:r>
            <a:r>
              <a:rPr lang="en-US" sz="2800" dirty="0"/>
              <a:t>·l = log</a:t>
            </a:r>
            <a:r>
              <a:rPr lang="en-US" sz="2800" baseline="-25000" dirty="0"/>
              <a:t>10</a:t>
            </a:r>
            <a:r>
              <a:rPr lang="en-US" sz="2800" dirty="0"/>
              <a:t> I</a:t>
            </a:r>
            <a:r>
              <a:rPr lang="en-US" sz="2800" baseline="-25000" dirty="0"/>
              <a:t>0</a:t>
            </a:r>
            <a:r>
              <a:rPr lang="en-US" sz="2800" dirty="0"/>
              <a:t>/I</a:t>
            </a:r>
            <a:endParaRPr lang="en-GB" sz="28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5922353" y="2689756"/>
            <a:ext cx="263700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 = I</a:t>
            </a:r>
            <a:r>
              <a:rPr lang="en-US" sz="2800" baseline="-25000" dirty="0"/>
              <a:t>0</a:t>
            </a:r>
            <a:r>
              <a:rPr lang="en-US" sz="2800" dirty="0"/>
              <a:t>·10</a:t>
            </a:r>
            <a:r>
              <a:rPr lang="en-US" sz="2800" baseline="30000" dirty="0"/>
              <a:t>-c·</a:t>
            </a:r>
            <a:r>
              <a:rPr lang="el-GR" sz="2800" baseline="30000" dirty="0"/>
              <a:t>ε</a:t>
            </a:r>
            <a:r>
              <a:rPr lang="en-US" sz="2800" baseline="30000" dirty="0"/>
              <a:t>·l</a:t>
            </a:r>
          </a:p>
          <a:p>
            <a:r>
              <a:rPr lang="en-US" sz="2800" dirty="0"/>
              <a:t>I</a:t>
            </a:r>
            <a:r>
              <a:rPr lang="en-US" sz="2800" baseline="-25000" dirty="0"/>
              <a:t>0</a:t>
            </a:r>
            <a:r>
              <a:rPr lang="en-US" sz="2800" dirty="0"/>
              <a:t> – incident light</a:t>
            </a:r>
          </a:p>
          <a:p>
            <a:r>
              <a:rPr lang="en-US" sz="2800" dirty="0"/>
              <a:t>I – output light</a:t>
            </a:r>
            <a:endParaRPr lang="en-GB" sz="28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179512" y="5169966"/>
            <a:ext cx="8964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Light intensity decreases exponentially when passing through sample thus absorbance (as log) increases linearly – 2x sample concentration or </a:t>
            </a:r>
            <a:r>
              <a:rPr lang="en-US" dirty="0" err="1"/>
              <a:t>pathlength</a:t>
            </a:r>
            <a:r>
              <a:rPr lang="en-US" dirty="0"/>
              <a:t> = 2x absorbance but 10x less light</a:t>
            </a:r>
          </a:p>
          <a:p>
            <a:r>
              <a:rPr lang="en-US" dirty="0"/>
              <a:t>Optimal absorbance 0.6-0.8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Molar absorption coefficient - </a:t>
            </a:r>
            <a:r>
              <a:rPr lang="el-GR" dirty="0"/>
              <a:t>ε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19</a:t>
            </a:fld>
            <a:endParaRPr lang="en-GB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2195736" y="1340768"/>
            <a:ext cx="13163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A = c·</a:t>
            </a:r>
            <a:r>
              <a:rPr lang="el-GR" sz="2800" dirty="0"/>
              <a:t>ε</a:t>
            </a:r>
            <a:r>
              <a:rPr lang="en-US" sz="2800" dirty="0"/>
              <a:t>·l</a:t>
            </a:r>
            <a:endParaRPr lang="en-GB" sz="28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179512" y="1988840"/>
            <a:ext cx="532859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ε</a:t>
            </a:r>
            <a:r>
              <a:rPr lang="en-US" dirty="0"/>
              <a:t> – molar absorption coefficient [M</a:t>
            </a:r>
            <a:r>
              <a:rPr lang="en-US" baseline="30000" dirty="0"/>
              <a:t>-1</a:t>
            </a:r>
            <a:r>
              <a:rPr lang="en-US" dirty="0"/>
              <a:t>.cm</a:t>
            </a:r>
            <a:r>
              <a:rPr lang="en-US" baseline="30000" dirty="0"/>
              <a:t>-1</a:t>
            </a:r>
            <a:r>
              <a:rPr lang="en-US" dirty="0"/>
              <a:t>]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specific for each NA primary sequence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can be either: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 calculated – 2*sum of </a:t>
            </a:r>
            <a:r>
              <a:rPr lang="el-GR" dirty="0"/>
              <a:t>ε</a:t>
            </a:r>
            <a:r>
              <a:rPr lang="en-US" dirty="0"/>
              <a:t> of </a:t>
            </a:r>
            <a:r>
              <a:rPr lang="en-US" dirty="0" err="1"/>
              <a:t>dimers</a:t>
            </a:r>
            <a:r>
              <a:rPr lang="en-US" dirty="0"/>
              <a:t> minus sum of </a:t>
            </a:r>
            <a:r>
              <a:rPr lang="el-GR" dirty="0"/>
              <a:t>ε</a:t>
            </a:r>
            <a:r>
              <a:rPr lang="en-US" dirty="0"/>
              <a:t> of monomers except the two terminal ones (Gray et al., 1995, Methods </a:t>
            </a:r>
            <a:r>
              <a:rPr lang="en-US" dirty="0" err="1"/>
              <a:t>Enzymol</a:t>
            </a:r>
            <a:r>
              <a:rPr lang="en-US" dirty="0"/>
              <a:t>)</a:t>
            </a:r>
          </a:p>
          <a:p>
            <a:pPr lvl="1">
              <a:buFont typeface="Arial" pitchFamily="34" charset="0"/>
              <a:buChar char="•"/>
            </a:pPr>
            <a:endParaRPr lang="en-US" dirty="0"/>
          </a:p>
          <a:p>
            <a:pPr lvl="1">
              <a:buFont typeface="Arial" pitchFamily="34" charset="0"/>
              <a:buChar char="•"/>
            </a:pPr>
            <a:endParaRPr lang="en-US" dirty="0"/>
          </a:p>
          <a:p>
            <a:pPr lvl="1">
              <a:buFont typeface="Arial" pitchFamily="34" charset="0"/>
              <a:buChar char="•"/>
            </a:pPr>
            <a:endParaRPr lang="en-US" dirty="0"/>
          </a:p>
          <a:p>
            <a:pPr lvl="1">
              <a:buFont typeface="Arial" pitchFamily="34" charset="0"/>
              <a:buChar char="•"/>
            </a:pPr>
            <a:endParaRPr lang="en-US" dirty="0"/>
          </a:p>
          <a:p>
            <a:pPr lvl="1">
              <a:buFont typeface="Arial" pitchFamily="34" charset="0"/>
              <a:buChar char="•"/>
            </a:pPr>
            <a:endParaRPr lang="en-US" dirty="0"/>
          </a:p>
          <a:p>
            <a:pPr lvl="1">
              <a:buFont typeface="Arial" pitchFamily="34" charset="0"/>
              <a:buChar char="•"/>
            </a:pPr>
            <a:r>
              <a:rPr lang="en-US" dirty="0"/>
              <a:t> analytically determined – amount of phosphorus </a:t>
            </a:r>
            <a:r>
              <a:rPr lang="en-US" dirty="0" err="1"/>
              <a:t>vs</a:t>
            </a:r>
            <a:r>
              <a:rPr lang="en-US" dirty="0"/>
              <a:t> absorbance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 usually calculated by DNA provider</a:t>
            </a:r>
          </a:p>
          <a:p>
            <a:pPr lvl="1">
              <a:buFont typeface="Arial" pitchFamily="34" charset="0"/>
              <a:buChar char="•"/>
            </a:pPr>
            <a:r>
              <a:rPr lang="en-US" dirty="0">
                <a:hlinkClick r:id="rId4"/>
              </a:rPr>
              <a:t>http://eu.idtdna.com/calc/analyzer</a:t>
            </a:r>
            <a:r>
              <a:rPr lang="en-US" dirty="0"/>
              <a:t> </a:t>
            </a:r>
            <a:endParaRPr lang="en-GB" dirty="0"/>
          </a:p>
        </p:txBody>
      </p:sp>
      <p:pic>
        <p:nvPicPr>
          <p:cNvPr id="20070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1546820"/>
            <a:ext cx="38100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kt 9"/>
          <p:cNvGraphicFramePr>
            <a:graphicFrameLocks noChangeAspect="1"/>
          </p:cNvGraphicFramePr>
          <p:nvPr/>
        </p:nvGraphicFramePr>
        <p:xfrm>
          <a:off x="899592" y="3861048"/>
          <a:ext cx="3912434" cy="864096"/>
        </p:xfrm>
        <a:graphic>
          <a:graphicData uri="http://schemas.openxmlformats.org/presentationml/2006/ole">
            <p:oleObj spid="_x0000_s200707" name="Rovnice" r:id="rId6" imgW="2070000" imgH="457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Brief background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Absorption spectroscopy (AS)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Electronic (UV/Vis)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err="1"/>
              <a:t>Vibrational</a:t>
            </a:r>
            <a:r>
              <a:rPr lang="en-US" dirty="0"/>
              <a:t> (IR)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Raman scattering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Emission spectroscopy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Fluorescence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FRET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Fluorescence </a:t>
            </a:r>
            <a:r>
              <a:rPr lang="en-US" dirty="0" err="1"/>
              <a:t>polarisation</a:t>
            </a:r>
            <a:r>
              <a:rPr lang="en-US" dirty="0"/>
              <a:t> / anisotropy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Chirooptical</a:t>
            </a:r>
            <a:r>
              <a:rPr lang="en-US" dirty="0"/>
              <a:t> methods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Linear dichroism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Circular dichroism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2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UV Absorbance – TDS (or IDS)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20</a:t>
            </a:fld>
            <a:endParaRPr lang="en-GB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164369"/>
            <a:ext cx="6300192" cy="569363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" y="6597353"/>
            <a:ext cx="2411760" cy="26064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1200" b="1" dirty="0">
                <a:solidFill>
                  <a:srgbClr val="000000"/>
                </a:solidFill>
                <a:ea typeface="msgothic" charset="0"/>
                <a:cs typeface="msgothic" charset="0"/>
              </a:rPr>
              <a:t>Mergny et al. </a:t>
            </a:r>
            <a:r>
              <a:rPr lang="en-GB" sz="1200" b="1" dirty="0" err="1">
                <a:solidFill>
                  <a:srgbClr val="000000"/>
                </a:solidFill>
                <a:ea typeface="msgothic" charset="0"/>
                <a:cs typeface="msgothic" charset="0"/>
              </a:rPr>
              <a:t>Nucl</a:t>
            </a:r>
            <a:r>
              <a:rPr lang="en-GB" sz="1200" b="1" dirty="0">
                <a:solidFill>
                  <a:srgbClr val="000000"/>
                </a:solidFill>
                <a:ea typeface="msgothic" charset="0"/>
                <a:cs typeface="msgothic" charset="0"/>
              </a:rPr>
              <a:t>. Acids Res. 2005</a:t>
            </a:r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1" y="2564904"/>
            <a:ext cx="2843808" cy="903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dirty="0">
                <a:solidFill>
                  <a:srgbClr val="000000"/>
                </a:solidFill>
                <a:ea typeface="msgothic" charset="0"/>
                <a:cs typeface="msgothic" charset="0"/>
              </a:rPr>
              <a:t>Normalized differential absorbance signatures: (A) DNA self-complementary duplexes, 100% AT; (B) DNA self-complementary duplexes 100% GC; (C) Z-DNA; (D) Parallel-stranded DNA; (E) GA DNA duplexes; (F) </a:t>
            </a:r>
            <a:r>
              <a:rPr lang="en-GB" dirty="0" err="1">
                <a:solidFill>
                  <a:srgbClr val="000000"/>
                </a:solidFill>
                <a:ea typeface="msgothic" charset="0"/>
                <a:cs typeface="msgothic" charset="0"/>
              </a:rPr>
              <a:t>Hoogsteen</a:t>
            </a:r>
            <a:r>
              <a:rPr lang="en-GB" dirty="0">
                <a:solidFill>
                  <a:srgbClr val="000000"/>
                </a:solidFill>
                <a:ea typeface="msgothic" charset="0"/>
                <a:cs typeface="msgothic" charset="0"/>
              </a:rPr>
              <a:t> DNA duplexes; (G) </a:t>
            </a:r>
            <a:r>
              <a:rPr lang="en-GB" dirty="0" err="1">
                <a:solidFill>
                  <a:srgbClr val="000000"/>
                </a:solidFill>
                <a:ea typeface="msgothic" charset="0"/>
                <a:cs typeface="msgothic" charset="0"/>
              </a:rPr>
              <a:t>i</a:t>
            </a:r>
            <a:r>
              <a:rPr lang="en-GB" dirty="0">
                <a:solidFill>
                  <a:srgbClr val="000000"/>
                </a:solidFill>
                <a:ea typeface="msgothic" charset="0"/>
                <a:cs typeface="msgothic" charset="0"/>
              </a:rPr>
              <a:t>-DNA; (H) </a:t>
            </a:r>
            <a:r>
              <a:rPr lang="en-GB" dirty="0" err="1">
                <a:solidFill>
                  <a:srgbClr val="000000"/>
                </a:solidFill>
                <a:ea typeface="msgothic" charset="0"/>
                <a:cs typeface="msgothic" charset="0"/>
              </a:rPr>
              <a:t>Pyrimidine</a:t>
            </a:r>
            <a:r>
              <a:rPr lang="en-GB" dirty="0">
                <a:solidFill>
                  <a:srgbClr val="000000"/>
                </a:solidFill>
                <a:ea typeface="msgothic" charset="0"/>
                <a:cs typeface="msgothic" charset="0"/>
              </a:rPr>
              <a:t> triplexes; (I) DNA G-quadruplexes in Na+.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UV Absorbance – NA melting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21</a:t>
            </a:fld>
            <a:endParaRPr lang="en-GB"/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772816"/>
            <a:ext cx="6055613" cy="4585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0" name="Přímá spojovací šipka 9"/>
          <p:cNvCxnSpPr/>
          <p:nvPr/>
        </p:nvCxnSpPr>
        <p:spPr>
          <a:xfrm flipV="1">
            <a:off x="3563888" y="2492896"/>
            <a:ext cx="0" cy="100811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3779912" y="2926685"/>
            <a:ext cx="1371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Increasing </a:t>
            </a:r>
          </a:p>
          <a:p>
            <a:r>
              <a:rPr lang="en-US" dirty="0"/>
              <a:t>temperature</a:t>
            </a:r>
            <a:endParaRPr lang="en-GB" dirty="0"/>
          </a:p>
        </p:txBody>
      </p:sp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6875" y="1052736"/>
            <a:ext cx="3667125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76875" y="3836243"/>
            <a:ext cx="3667125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5" name="Přímá spojovací šipka 14"/>
          <p:cNvCxnSpPr/>
          <p:nvPr/>
        </p:nvCxnSpPr>
        <p:spPr>
          <a:xfrm flipV="1">
            <a:off x="2483768" y="2276872"/>
            <a:ext cx="4608512" cy="1440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>
            <a:off x="4355976" y="4797152"/>
            <a:ext cx="2376264" cy="720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539552" y="1556792"/>
            <a:ext cx="4648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Guanine quadruplex G</a:t>
            </a:r>
            <a:r>
              <a:rPr lang="en-US" baseline="-25000" dirty="0"/>
              <a:t>3</a:t>
            </a:r>
            <a:r>
              <a:rPr lang="en-US" dirty="0"/>
              <a:t>(TTAG</a:t>
            </a:r>
            <a:r>
              <a:rPr lang="en-US" baseline="-25000" dirty="0"/>
              <a:t>3</a:t>
            </a:r>
            <a:r>
              <a:rPr lang="en-US" dirty="0"/>
              <a:t>)</a:t>
            </a:r>
            <a:r>
              <a:rPr lang="en-US" baseline="-25000" dirty="0"/>
              <a:t>3</a:t>
            </a:r>
            <a:r>
              <a:rPr lang="en-US" dirty="0"/>
              <a:t> in 150 mM Na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8356" y="274638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Thermodynamic parameters - </a:t>
            </a:r>
            <a:r>
              <a:rPr lang="en-US" dirty="0" err="1"/>
              <a:t>Van’t</a:t>
            </a:r>
            <a:r>
              <a:rPr lang="en-US" dirty="0"/>
              <a:t> Hoff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22</a:t>
            </a:fld>
            <a:endParaRPr lang="en-GB"/>
          </a:p>
        </p:txBody>
      </p:sp>
      <p:pic>
        <p:nvPicPr>
          <p:cNvPr id="15360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628800"/>
            <a:ext cx="4389719" cy="2837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844824"/>
            <a:ext cx="3733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1196752"/>
            <a:ext cx="31337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9632" y="4509120"/>
            <a:ext cx="639127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0" y="6597352"/>
            <a:ext cx="4499991" cy="26064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1200" b="1" dirty="0">
                <a:solidFill>
                  <a:srgbClr val="000000"/>
                </a:solidFill>
                <a:ea typeface="msgothic" charset="0"/>
                <a:cs typeface="msgothic" charset="0"/>
              </a:rPr>
              <a:t>Mergny and </a:t>
            </a:r>
            <a:r>
              <a:rPr lang="en-GB" sz="1200" b="1" dirty="0" err="1">
                <a:solidFill>
                  <a:srgbClr val="000000"/>
                </a:solidFill>
                <a:ea typeface="msgothic" charset="0"/>
                <a:cs typeface="msgothic" charset="0"/>
              </a:rPr>
              <a:t>Lacroix</a:t>
            </a:r>
            <a:r>
              <a:rPr lang="en-GB" sz="1200" b="1" dirty="0">
                <a:solidFill>
                  <a:srgbClr val="000000"/>
                </a:solidFill>
                <a:ea typeface="msgothic" charset="0"/>
                <a:cs typeface="msgothic" charset="0"/>
              </a:rPr>
              <a:t>, Oligonucleotides, 2003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UV Absorbance – ligand interaction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23</a:t>
            </a:fld>
            <a:endParaRPr lang="en-GB"/>
          </a:p>
        </p:txBody>
      </p:sp>
      <p:sp>
        <p:nvSpPr>
          <p:cNvPr id="19" name="TextovéPole 18"/>
          <p:cNvSpPr txBox="1"/>
          <p:nvPr/>
        </p:nvSpPr>
        <p:spPr>
          <a:xfrm>
            <a:off x="539552" y="1556792"/>
            <a:ext cx="4302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NMM ligand titrated by guanine quadruplex</a:t>
            </a:r>
            <a:endParaRPr lang="en-GB" dirty="0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75" y="2152650"/>
            <a:ext cx="9077325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0116" name="Picture 4" descr="http://orders.frontiersci.com/Orders/images/largemolecules/NMM580/mol.gif?x=200&amp;y=2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2060848"/>
            <a:ext cx="1905000" cy="1905000"/>
          </a:xfrm>
          <a:prstGeom prst="rect">
            <a:avLst/>
          </a:prstGeom>
          <a:noFill/>
        </p:spPr>
      </p:pic>
      <p:pic>
        <p:nvPicPr>
          <p:cNvPr id="9011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94270" y="1124744"/>
            <a:ext cx="3549730" cy="272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8" name="Přímá spojovací šipka 17"/>
          <p:cNvCxnSpPr/>
          <p:nvPr/>
        </p:nvCxnSpPr>
        <p:spPr>
          <a:xfrm flipV="1">
            <a:off x="6084168" y="2996952"/>
            <a:ext cx="1008112" cy="20162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šipka 20"/>
          <p:cNvCxnSpPr/>
          <p:nvPr/>
        </p:nvCxnSpPr>
        <p:spPr>
          <a:xfrm flipV="1">
            <a:off x="3203848" y="2708920"/>
            <a:ext cx="0" cy="23762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 rot="16200000">
            <a:off x="2639110" y="3512334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 DNA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Time-resolved absorption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24</a:t>
            </a:fld>
            <a:endParaRPr lang="en-GB"/>
          </a:p>
        </p:txBody>
      </p:sp>
      <p:pic>
        <p:nvPicPr>
          <p:cNvPr id="21913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988840"/>
            <a:ext cx="3131839" cy="1178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1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3419475"/>
            <a:ext cx="2981325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13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1772816"/>
            <a:ext cx="2614752" cy="508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14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196752"/>
            <a:ext cx="30194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 absorption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25</a:t>
            </a:fld>
            <a:endParaRPr lang="en-GB"/>
          </a:p>
        </p:txBody>
      </p:sp>
      <p:sp>
        <p:nvSpPr>
          <p:cNvPr id="5" name="TextovéPole 4"/>
          <p:cNvSpPr txBox="1"/>
          <p:nvPr/>
        </p:nvSpPr>
        <p:spPr>
          <a:xfrm>
            <a:off x="251520" y="1225689"/>
            <a:ext cx="864096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sz="2400" dirty="0"/>
              <a:t>Measures the energies of vibration of atomic nuclei in the molecule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 Each molecule has 3n-6 internal degrees of freedom (n=number of atoms in molecule)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 specific absorption bands for various chemical groups</a:t>
            </a:r>
          </a:p>
          <a:p>
            <a:pPr>
              <a:buFont typeface="Arial" pitchFamily="34" charset="0"/>
              <a:buChar char="•"/>
            </a:pPr>
            <a:endParaRPr lang="en-US" sz="2400" dirty="0"/>
          </a:p>
          <a:p>
            <a:pPr>
              <a:buFont typeface="Arial" pitchFamily="34" charset="0"/>
              <a:buChar char="•"/>
            </a:pPr>
            <a:endParaRPr lang="en-US" sz="2400" dirty="0"/>
          </a:p>
          <a:p>
            <a:pPr>
              <a:buFont typeface="Arial" pitchFamily="34" charset="0"/>
              <a:buChar char="•"/>
            </a:pPr>
            <a:endParaRPr lang="en-US" sz="2400" dirty="0"/>
          </a:p>
          <a:p>
            <a:pPr>
              <a:buFont typeface="Arial" pitchFamily="34" charset="0"/>
              <a:buChar char="•"/>
            </a:pPr>
            <a:endParaRPr lang="en-US" sz="2400" dirty="0"/>
          </a:p>
          <a:p>
            <a:pPr>
              <a:buFont typeface="Arial" pitchFamily="34" charset="0"/>
              <a:buChar char="•"/>
            </a:pPr>
            <a:endParaRPr lang="en-US" sz="2400" dirty="0"/>
          </a:p>
          <a:p>
            <a:pPr>
              <a:buFont typeface="Arial" pitchFamily="34" charset="0"/>
              <a:buChar char="•"/>
            </a:pPr>
            <a:r>
              <a:rPr lang="en-US" sz="2400" dirty="0"/>
              <a:t> modern IR </a:t>
            </a:r>
            <a:r>
              <a:rPr lang="en-US" sz="2400" dirty="0" err="1"/>
              <a:t>spectrofotometers</a:t>
            </a:r>
            <a:r>
              <a:rPr lang="en-US" sz="2400" dirty="0"/>
              <a:t> are Fourier transform instruments – Michelson interferometer + FT transformation of intensity to frequency – all frequencies taken simultaneously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 water absorption in interesting IR regions – </a:t>
            </a:r>
            <a:r>
              <a:rPr lang="en-US" sz="2400" dirty="0"/>
              <a:t>D</a:t>
            </a:r>
            <a:r>
              <a:rPr lang="en-US" sz="2400" baseline="-25000" dirty="0"/>
              <a:t>2</a:t>
            </a:r>
            <a:r>
              <a:rPr lang="en-US" sz="2400" dirty="0"/>
              <a:t>O (peak in other regions, </a:t>
            </a:r>
            <a:r>
              <a:rPr lang="en-US" sz="2400" dirty="0"/>
              <a:t>films</a:t>
            </a:r>
          </a:p>
          <a:p>
            <a:endParaRPr lang="en-US" sz="2400" dirty="0"/>
          </a:p>
        </p:txBody>
      </p:sp>
      <p:sp>
        <p:nvSpPr>
          <p:cNvPr id="7" name="Elipsa 6"/>
          <p:cNvSpPr/>
          <p:nvPr/>
        </p:nvSpPr>
        <p:spPr>
          <a:xfrm>
            <a:off x="1619672" y="328498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Elipsa 7"/>
          <p:cNvSpPr/>
          <p:nvPr/>
        </p:nvSpPr>
        <p:spPr>
          <a:xfrm>
            <a:off x="2555776" y="328498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Elipsa 8"/>
          <p:cNvSpPr/>
          <p:nvPr/>
        </p:nvSpPr>
        <p:spPr>
          <a:xfrm>
            <a:off x="2123728" y="3861048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Přímá spojovací šipka 10"/>
          <p:cNvCxnSpPr>
            <a:endCxn id="8" idx="4"/>
          </p:cNvCxnSpPr>
          <p:nvPr/>
        </p:nvCxnSpPr>
        <p:spPr>
          <a:xfrm flipV="1">
            <a:off x="2483768" y="3573016"/>
            <a:ext cx="216024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>
            <a:stCxn id="9" idx="7"/>
            <a:endCxn id="8" idx="3"/>
          </p:cNvCxnSpPr>
          <p:nvPr/>
        </p:nvCxnSpPr>
        <p:spPr>
          <a:xfrm flipV="1">
            <a:off x="2369579" y="3530835"/>
            <a:ext cx="228378" cy="37239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čára 14"/>
          <p:cNvCxnSpPr>
            <a:stCxn id="9" idx="1"/>
            <a:endCxn id="7" idx="5"/>
          </p:cNvCxnSpPr>
          <p:nvPr/>
        </p:nvCxnSpPr>
        <p:spPr>
          <a:xfrm flipH="1" flipV="1">
            <a:off x="1865523" y="3530835"/>
            <a:ext cx="300386" cy="37239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ovací šipka 22"/>
          <p:cNvCxnSpPr/>
          <p:nvPr/>
        </p:nvCxnSpPr>
        <p:spPr>
          <a:xfrm flipH="1" flipV="1">
            <a:off x="1835696" y="3645024"/>
            <a:ext cx="216024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ovéPole 24"/>
          <p:cNvSpPr txBox="1"/>
          <p:nvPr/>
        </p:nvSpPr>
        <p:spPr>
          <a:xfrm>
            <a:off x="1691680" y="4293096"/>
            <a:ext cx="111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stretching</a:t>
            </a:r>
            <a:endParaRPr lang="en-GB" dirty="0"/>
          </a:p>
        </p:txBody>
      </p:sp>
      <p:sp>
        <p:nvSpPr>
          <p:cNvPr id="26" name="Elipsa 25"/>
          <p:cNvSpPr/>
          <p:nvPr/>
        </p:nvSpPr>
        <p:spPr>
          <a:xfrm>
            <a:off x="4885387" y="328498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Elipsa 26"/>
          <p:cNvSpPr/>
          <p:nvPr/>
        </p:nvSpPr>
        <p:spPr>
          <a:xfrm>
            <a:off x="5821491" y="328498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Elipsa 27"/>
          <p:cNvSpPr/>
          <p:nvPr/>
        </p:nvSpPr>
        <p:spPr>
          <a:xfrm>
            <a:off x="5389443" y="3861048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0" name="Přímá spojovací čára 29"/>
          <p:cNvCxnSpPr>
            <a:stCxn id="28" idx="7"/>
            <a:endCxn id="27" idx="3"/>
          </p:cNvCxnSpPr>
          <p:nvPr/>
        </p:nvCxnSpPr>
        <p:spPr>
          <a:xfrm flipV="1">
            <a:off x="5635294" y="3530835"/>
            <a:ext cx="228378" cy="37239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ovací čára 30"/>
          <p:cNvCxnSpPr>
            <a:stCxn id="28" idx="1"/>
            <a:endCxn id="26" idx="5"/>
          </p:cNvCxnSpPr>
          <p:nvPr/>
        </p:nvCxnSpPr>
        <p:spPr>
          <a:xfrm flipH="1" flipV="1">
            <a:off x="5131238" y="3530835"/>
            <a:ext cx="300386" cy="37239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ovéPole 32"/>
          <p:cNvSpPr txBox="1"/>
          <p:nvPr/>
        </p:nvSpPr>
        <p:spPr>
          <a:xfrm>
            <a:off x="4669363" y="4293096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In-plane bending</a:t>
            </a:r>
            <a:endParaRPr lang="en-GB" dirty="0"/>
          </a:p>
        </p:txBody>
      </p:sp>
      <p:sp>
        <p:nvSpPr>
          <p:cNvPr id="34" name="Oblouk 33"/>
          <p:cNvSpPr/>
          <p:nvPr/>
        </p:nvSpPr>
        <p:spPr>
          <a:xfrm>
            <a:off x="5724128" y="3212976"/>
            <a:ext cx="432048" cy="360040"/>
          </a:xfrm>
          <a:prstGeom prst="arc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blouk 34"/>
          <p:cNvSpPr/>
          <p:nvPr/>
        </p:nvSpPr>
        <p:spPr>
          <a:xfrm flipH="1">
            <a:off x="4788024" y="3212976"/>
            <a:ext cx="432048" cy="360040"/>
          </a:xfrm>
          <a:prstGeom prst="arc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 absorption – group vibrations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26</a:t>
            </a:fld>
            <a:endParaRPr lang="en-GB"/>
          </a:p>
        </p:txBody>
      </p:sp>
      <p:cxnSp>
        <p:nvCxnSpPr>
          <p:cNvPr id="9" name="Přímá spojovací čára 8"/>
          <p:cNvCxnSpPr/>
          <p:nvPr/>
        </p:nvCxnSpPr>
        <p:spPr>
          <a:xfrm>
            <a:off x="2195736" y="1700808"/>
            <a:ext cx="0" cy="47525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>
            <a:off x="3059832" y="1700808"/>
            <a:ext cx="0" cy="47525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čára 13"/>
          <p:cNvCxnSpPr/>
          <p:nvPr/>
        </p:nvCxnSpPr>
        <p:spPr>
          <a:xfrm>
            <a:off x="6300192" y="1700808"/>
            <a:ext cx="0" cy="47525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čára 15"/>
          <p:cNvCxnSpPr/>
          <p:nvPr/>
        </p:nvCxnSpPr>
        <p:spPr>
          <a:xfrm>
            <a:off x="3059832" y="2060848"/>
            <a:ext cx="1440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čára 16"/>
          <p:cNvCxnSpPr/>
          <p:nvPr/>
        </p:nvCxnSpPr>
        <p:spPr>
          <a:xfrm>
            <a:off x="3059832" y="3068960"/>
            <a:ext cx="1440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čára 17"/>
          <p:cNvCxnSpPr/>
          <p:nvPr/>
        </p:nvCxnSpPr>
        <p:spPr>
          <a:xfrm>
            <a:off x="3059832" y="4077072"/>
            <a:ext cx="1440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čára 18"/>
          <p:cNvCxnSpPr/>
          <p:nvPr/>
        </p:nvCxnSpPr>
        <p:spPr>
          <a:xfrm>
            <a:off x="3059832" y="5085184"/>
            <a:ext cx="1440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čára 19"/>
          <p:cNvCxnSpPr/>
          <p:nvPr/>
        </p:nvCxnSpPr>
        <p:spPr>
          <a:xfrm>
            <a:off x="3059832" y="6093296"/>
            <a:ext cx="1440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čára 20"/>
          <p:cNvCxnSpPr/>
          <p:nvPr/>
        </p:nvCxnSpPr>
        <p:spPr>
          <a:xfrm>
            <a:off x="2195736" y="2060848"/>
            <a:ext cx="1440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čára 21"/>
          <p:cNvCxnSpPr/>
          <p:nvPr/>
        </p:nvCxnSpPr>
        <p:spPr>
          <a:xfrm>
            <a:off x="2195736" y="3068960"/>
            <a:ext cx="1440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ovací čára 22"/>
          <p:cNvCxnSpPr/>
          <p:nvPr/>
        </p:nvCxnSpPr>
        <p:spPr>
          <a:xfrm>
            <a:off x="2195736" y="4077072"/>
            <a:ext cx="1440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čára 23"/>
          <p:cNvCxnSpPr/>
          <p:nvPr/>
        </p:nvCxnSpPr>
        <p:spPr>
          <a:xfrm>
            <a:off x="2195736" y="5085184"/>
            <a:ext cx="1440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ovací čára 24"/>
          <p:cNvCxnSpPr/>
          <p:nvPr/>
        </p:nvCxnSpPr>
        <p:spPr>
          <a:xfrm>
            <a:off x="2195736" y="6093296"/>
            <a:ext cx="1440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ovací čára 25"/>
          <p:cNvCxnSpPr/>
          <p:nvPr/>
        </p:nvCxnSpPr>
        <p:spPr>
          <a:xfrm>
            <a:off x="6300192" y="2060848"/>
            <a:ext cx="1440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ovací čára 26"/>
          <p:cNvCxnSpPr/>
          <p:nvPr/>
        </p:nvCxnSpPr>
        <p:spPr>
          <a:xfrm>
            <a:off x="6300192" y="3068960"/>
            <a:ext cx="1440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ovací čára 27"/>
          <p:cNvCxnSpPr/>
          <p:nvPr/>
        </p:nvCxnSpPr>
        <p:spPr>
          <a:xfrm>
            <a:off x="6300192" y="4077072"/>
            <a:ext cx="1440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ovací čára 28"/>
          <p:cNvCxnSpPr/>
          <p:nvPr/>
        </p:nvCxnSpPr>
        <p:spPr>
          <a:xfrm>
            <a:off x="6300192" y="5085184"/>
            <a:ext cx="1440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ovací čára 29"/>
          <p:cNvCxnSpPr/>
          <p:nvPr/>
        </p:nvCxnSpPr>
        <p:spPr>
          <a:xfrm>
            <a:off x="6300192" y="6093296"/>
            <a:ext cx="1440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ovéPole 35"/>
          <p:cNvSpPr txBox="1"/>
          <p:nvPr/>
        </p:nvSpPr>
        <p:spPr>
          <a:xfrm>
            <a:off x="2411760" y="191683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4000</a:t>
            </a:r>
            <a:endParaRPr lang="en-GB" dirty="0"/>
          </a:p>
        </p:txBody>
      </p:sp>
      <p:sp>
        <p:nvSpPr>
          <p:cNvPr id="37" name="TextovéPole 36"/>
          <p:cNvSpPr txBox="1"/>
          <p:nvPr/>
        </p:nvSpPr>
        <p:spPr>
          <a:xfrm>
            <a:off x="2411760" y="292494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3000</a:t>
            </a:r>
            <a:endParaRPr lang="en-GB" dirty="0"/>
          </a:p>
        </p:txBody>
      </p:sp>
      <p:sp>
        <p:nvSpPr>
          <p:cNvPr id="38" name="TextovéPole 37"/>
          <p:cNvSpPr txBox="1"/>
          <p:nvPr/>
        </p:nvSpPr>
        <p:spPr>
          <a:xfrm>
            <a:off x="2411760" y="393305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2000</a:t>
            </a:r>
            <a:endParaRPr lang="en-GB" dirty="0"/>
          </a:p>
        </p:txBody>
      </p:sp>
      <p:sp>
        <p:nvSpPr>
          <p:cNvPr id="39" name="TextovéPole 38"/>
          <p:cNvSpPr txBox="1"/>
          <p:nvPr/>
        </p:nvSpPr>
        <p:spPr>
          <a:xfrm>
            <a:off x="2411760" y="494116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1000</a:t>
            </a:r>
            <a:endParaRPr lang="en-GB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2699792" y="594928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  <a:endParaRPr lang="en-GB" dirty="0"/>
          </a:p>
        </p:txBody>
      </p:sp>
      <p:sp>
        <p:nvSpPr>
          <p:cNvPr id="41" name="TextovéPole 40"/>
          <p:cNvSpPr txBox="1"/>
          <p:nvPr/>
        </p:nvSpPr>
        <p:spPr>
          <a:xfrm>
            <a:off x="1547664" y="191683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2500</a:t>
            </a:r>
            <a:endParaRPr lang="en-GB" dirty="0"/>
          </a:p>
        </p:txBody>
      </p:sp>
      <p:sp>
        <p:nvSpPr>
          <p:cNvPr id="42" name="TextovéPole 41"/>
          <p:cNvSpPr txBox="1"/>
          <p:nvPr/>
        </p:nvSpPr>
        <p:spPr>
          <a:xfrm>
            <a:off x="1547664" y="292494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3333</a:t>
            </a:r>
            <a:endParaRPr lang="en-GB" dirty="0"/>
          </a:p>
        </p:txBody>
      </p:sp>
      <p:sp>
        <p:nvSpPr>
          <p:cNvPr id="43" name="TextovéPole 42"/>
          <p:cNvSpPr txBox="1"/>
          <p:nvPr/>
        </p:nvSpPr>
        <p:spPr>
          <a:xfrm>
            <a:off x="1547664" y="393305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5000</a:t>
            </a:r>
            <a:endParaRPr lang="en-GB" dirty="0"/>
          </a:p>
        </p:txBody>
      </p:sp>
      <p:sp>
        <p:nvSpPr>
          <p:cNvPr id="44" name="TextovéPole 43"/>
          <p:cNvSpPr txBox="1"/>
          <p:nvPr/>
        </p:nvSpPr>
        <p:spPr>
          <a:xfrm>
            <a:off x="1403648" y="4941168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10000</a:t>
            </a:r>
            <a:endParaRPr lang="en-GB" dirty="0"/>
          </a:p>
        </p:txBody>
      </p:sp>
      <p:sp>
        <p:nvSpPr>
          <p:cNvPr id="45" name="TextovéPole 44"/>
          <p:cNvSpPr txBox="1"/>
          <p:nvPr/>
        </p:nvSpPr>
        <p:spPr>
          <a:xfrm>
            <a:off x="1669884" y="5949280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∞</a:t>
            </a:r>
          </a:p>
        </p:txBody>
      </p:sp>
      <p:grpSp>
        <p:nvGrpSpPr>
          <p:cNvPr id="48" name="Skupina 47"/>
          <p:cNvGrpSpPr/>
          <p:nvPr/>
        </p:nvGrpSpPr>
        <p:grpSpPr>
          <a:xfrm>
            <a:off x="2267744" y="1052736"/>
            <a:ext cx="1542410" cy="646331"/>
            <a:chOff x="3491880" y="1052736"/>
            <a:chExt cx="1542410" cy="646331"/>
          </a:xfrm>
        </p:grpSpPr>
        <p:sp>
          <p:nvSpPr>
            <p:cNvPr id="46" name="TextovéPole 45"/>
            <p:cNvSpPr txBox="1"/>
            <p:nvPr/>
          </p:nvSpPr>
          <p:spPr>
            <a:xfrm>
              <a:off x="3491880" y="1052736"/>
              <a:ext cx="15424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 (cm</a:t>
              </a:r>
              <a:r>
                <a:rPr lang="en-US" baseline="30000" dirty="0"/>
                <a:t>-1</a:t>
              </a:r>
              <a:r>
                <a:rPr lang="en-US" dirty="0"/>
                <a:t>)</a:t>
              </a:r>
            </a:p>
            <a:p>
              <a:r>
                <a:rPr lang="en-US" dirty="0"/>
                <a:t>non H-bonded</a:t>
              </a:r>
              <a:endParaRPr lang="en-GB" dirty="0"/>
            </a:p>
          </p:txBody>
        </p:sp>
        <p:cxnSp>
          <p:nvCxnSpPr>
            <p:cNvPr id="47" name="Přímá spojovací čára 46"/>
            <p:cNvCxnSpPr/>
            <p:nvPr/>
          </p:nvCxnSpPr>
          <p:spPr>
            <a:xfrm>
              <a:off x="3563888" y="1196752"/>
              <a:ext cx="14401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Skupina 48"/>
          <p:cNvGrpSpPr/>
          <p:nvPr/>
        </p:nvGrpSpPr>
        <p:grpSpPr>
          <a:xfrm>
            <a:off x="5752230" y="1052736"/>
            <a:ext cx="1124026" cy="646331"/>
            <a:chOff x="3491880" y="1052736"/>
            <a:chExt cx="1124026" cy="646331"/>
          </a:xfrm>
        </p:grpSpPr>
        <p:sp>
          <p:nvSpPr>
            <p:cNvPr id="50" name="TextovéPole 49"/>
            <p:cNvSpPr txBox="1"/>
            <p:nvPr/>
          </p:nvSpPr>
          <p:spPr>
            <a:xfrm>
              <a:off x="3491880" y="1052736"/>
              <a:ext cx="11240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 (cm</a:t>
              </a:r>
              <a:r>
                <a:rPr lang="en-US" baseline="30000" dirty="0"/>
                <a:t>-1</a:t>
              </a:r>
              <a:r>
                <a:rPr lang="en-US" dirty="0"/>
                <a:t>)</a:t>
              </a:r>
            </a:p>
            <a:p>
              <a:r>
                <a:rPr lang="en-US" dirty="0"/>
                <a:t>H-bonded</a:t>
              </a:r>
              <a:endParaRPr lang="en-GB" dirty="0"/>
            </a:p>
          </p:txBody>
        </p:sp>
        <p:cxnSp>
          <p:nvCxnSpPr>
            <p:cNvPr id="51" name="Přímá spojovací čára 50"/>
            <p:cNvCxnSpPr/>
            <p:nvPr/>
          </p:nvCxnSpPr>
          <p:spPr>
            <a:xfrm>
              <a:off x="3563888" y="1196752"/>
              <a:ext cx="14401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TextovéPole 52"/>
          <p:cNvSpPr txBox="1"/>
          <p:nvPr/>
        </p:nvSpPr>
        <p:spPr>
          <a:xfrm>
            <a:off x="1475656" y="1331476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λ</a:t>
            </a:r>
            <a:r>
              <a:rPr lang="en-US" dirty="0"/>
              <a:t> (nm)</a:t>
            </a:r>
          </a:p>
        </p:txBody>
      </p:sp>
      <p:sp>
        <p:nvSpPr>
          <p:cNvPr id="55" name="TextovéPole 54"/>
          <p:cNvSpPr txBox="1"/>
          <p:nvPr/>
        </p:nvSpPr>
        <p:spPr>
          <a:xfrm>
            <a:off x="6372200" y="191683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4000</a:t>
            </a:r>
            <a:endParaRPr lang="en-GB" dirty="0"/>
          </a:p>
        </p:txBody>
      </p:sp>
      <p:sp>
        <p:nvSpPr>
          <p:cNvPr id="56" name="TextovéPole 55"/>
          <p:cNvSpPr txBox="1"/>
          <p:nvPr/>
        </p:nvSpPr>
        <p:spPr>
          <a:xfrm>
            <a:off x="6372200" y="292494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3000</a:t>
            </a:r>
            <a:endParaRPr lang="en-GB" dirty="0"/>
          </a:p>
        </p:txBody>
      </p:sp>
      <p:sp>
        <p:nvSpPr>
          <p:cNvPr id="57" name="TextovéPole 56"/>
          <p:cNvSpPr txBox="1"/>
          <p:nvPr/>
        </p:nvSpPr>
        <p:spPr>
          <a:xfrm>
            <a:off x="6372200" y="393305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2000</a:t>
            </a:r>
            <a:endParaRPr lang="en-GB" dirty="0"/>
          </a:p>
        </p:txBody>
      </p:sp>
      <p:sp>
        <p:nvSpPr>
          <p:cNvPr id="58" name="TextovéPole 57"/>
          <p:cNvSpPr txBox="1"/>
          <p:nvPr/>
        </p:nvSpPr>
        <p:spPr>
          <a:xfrm>
            <a:off x="6372200" y="494116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1000</a:t>
            </a:r>
            <a:endParaRPr lang="en-GB" dirty="0"/>
          </a:p>
        </p:txBody>
      </p:sp>
      <p:sp>
        <p:nvSpPr>
          <p:cNvPr id="59" name="TextovéPole 58"/>
          <p:cNvSpPr txBox="1"/>
          <p:nvPr/>
        </p:nvSpPr>
        <p:spPr>
          <a:xfrm>
            <a:off x="6660232" y="594928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  <a:endParaRPr lang="en-GB" dirty="0"/>
          </a:p>
        </p:txBody>
      </p:sp>
      <p:sp>
        <p:nvSpPr>
          <p:cNvPr id="60" name="TextovéPole 59"/>
          <p:cNvSpPr txBox="1"/>
          <p:nvPr/>
        </p:nvSpPr>
        <p:spPr>
          <a:xfrm>
            <a:off x="6732240" y="2348880"/>
            <a:ext cx="1668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2</a:t>
            </a:r>
            <a:r>
              <a:rPr lang="en-US" dirty="0"/>
              <a:t>O absorption</a:t>
            </a:r>
            <a:endParaRPr lang="en-GB" dirty="0"/>
          </a:p>
        </p:txBody>
      </p:sp>
      <p:sp>
        <p:nvSpPr>
          <p:cNvPr id="61" name="TextovéPole 60"/>
          <p:cNvSpPr txBox="1"/>
          <p:nvPr/>
        </p:nvSpPr>
        <p:spPr>
          <a:xfrm>
            <a:off x="6732240" y="4365104"/>
            <a:ext cx="1668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2</a:t>
            </a:r>
            <a:r>
              <a:rPr lang="en-US" dirty="0"/>
              <a:t>O absorption</a:t>
            </a:r>
            <a:endParaRPr lang="en-GB" dirty="0"/>
          </a:p>
        </p:txBody>
      </p:sp>
      <p:grpSp>
        <p:nvGrpSpPr>
          <p:cNvPr id="68" name="Skupina 67"/>
          <p:cNvGrpSpPr/>
          <p:nvPr/>
        </p:nvGrpSpPr>
        <p:grpSpPr>
          <a:xfrm>
            <a:off x="3059832" y="2276872"/>
            <a:ext cx="1008112" cy="288032"/>
            <a:chOff x="3059832" y="2420888"/>
            <a:chExt cx="1008112" cy="288032"/>
          </a:xfrm>
        </p:grpSpPr>
        <p:cxnSp>
          <p:nvCxnSpPr>
            <p:cNvPr id="63" name="Přímá spojovací čára 62"/>
            <p:cNvCxnSpPr/>
            <p:nvPr/>
          </p:nvCxnSpPr>
          <p:spPr>
            <a:xfrm>
              <a:off x="3059832" y="2420888"/>
              <a:ext cx="1008112" cy="1440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Přímá spojovací čára 64"/>
            <p:cNvCxnSpPr/>
            <p:nvPr/>
          </p:nvCxnSpPr>
          <p:spPr>
            <a:xfrm flipV="1">
              <a:off x="3059832" y="2564904"/>
              <a:ext cx="936104" cy="1440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Skupina 68"/>
          <p:cNvGrpSpPr/>
          <p:nvPr/>
        </p:nvGrpSpPr>
        <p:grpSpPr>
          <a:xfrm>
            <a:off x="3059832" y="2420888"/>
            <a:ext cx="1008112" cy="288032"/>
            <a:chOff x="3059832" y="2420888"/>
            <a:chExt cx="1008112" cy="288032"/>
          </a:xfrm>
        </p:grpSpPr>
        <p:cxnSp>
          <p:nvCxnSpPr>
            <p:cNvPr id="70" name="Přímá spojovací čára 69"/>
            <p:cNvCxnSpPr/>
            <p:nvPr/>
          </p:nvCxnSpPr>
          <p:spPr>
            <a:xfrm>
              <a:off x="3059832" y="2420888"/>
              <a:ext cx="1008112" cy="1440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Přímá spojovací čára 70"/>
            <p:cNvCxnSpPr/>
            <p:nvPr/>
          </p:nvCxnSpPr>
          <p:spPr>
            <a:xfrm flipV="1">
              <a:off x="3059832" y="2564904"/>
              <a:ext cx="936104" cy="1440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Skupina 71"/>
          <p:cNvGrpSpPr/>
          <p:nvPr/>
        </p:nvGrpSpPr>
        <p:grpSpPr>
          <a:xfrm>
            <a:off x="3059832" y="2924944"/>
            <a:ext cx="1008112" cy="288032"/>
            <a:chOff x="3059832" y="2420888"/>
            <a:chExt cx="1008112" cy="288032"/>
          </a:xfrm>
        </p:grpSpPr>
        <p:cxnSp>
          <p:nvCxnSpPr>
            <p:cNvPr id="73" name="Přímá spojovací čára 72"/>
            <p:cNvCxnSpPr/>
            <p:nvPr/>
          </p:nvCxnSpPr>
          <p:spPr>
            <a:xfrm>
              <a:off x="3059832" y="2420888"/>
              <a:ext cx="1008112" cy="1440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Přímá spojovací čára 73"/>
            <p:cNvCxnSpPr/>
            <p:nvPr/>
          </p:nvCxnSpPr>
          <p:spPr>
            <a:xfrm flipV="1">
              <a:off x="3059832" y="2564904"/>
              <a:ext cx="936104" cy="1440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Skupina 74"/>
          <p:cNvGrpSpPr/>
          <p:nvPr/>
        </p:nvGrpSpPr>
        <p:grpSpPr>
          <a:xfrm>
            <a:off x="3059832" y="3429000"/>
            <a:ext cx="1008112" cy="288032"/>
            <a:chOff x="3059832" y="2420888"/>
            <a:chExt cx="1008112" cy="288032"/>
          </a:xfrm>
        </p:grpSpPr>
        <p:cxnSp>
          <p:nvCxnSpPr>
            <p:cNvPr id="76" name="Přímá spojovací čára 75"/>
            <p:cNvCxnSpPr/>
            <p:nvPr/>
          </p:nvCxnSpPr>
          <p:spPr>
            <a:xfrm>
              <a:off x="3059832" y="2420888"/>
              <a:ext cx="1008112" cy="1440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Přímá spojovací čára 76"/>
            <p:cNvCxnSpPr/>
            <p:nvPr/>
          </p:nvCxnSpPr>
          <p:spPr>
            <a:xfrm flipV="1">
              <a:off x="3059832" y="2564904"/>
              <a:ext cx="936104" cy="1440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Skupina 77"/>
          <p:cNvGrpSpPr/>
          <p:nvPr/>
        </p:nvGrpSpPr>
        <p:grpSpPr>
          <a:xfrm>
            <a:off x="3059832" y="4725144"/>
            <a:ext cx="1008112" cy="288032"/>
            <a:chOff x="3059832" y="2420888"/>
            <a:chExt cx="1008112" cy="288032"/>
          </a:xfrm>
        </p:grpSpPr>
        <p:cxnSp>
          <p:nvCxnSpPr>
            <p:cNvPr id="79" name="Přímá spojovací čára 78"/>
            <p:cNvCxnSpPr/>
            <p:nvPr/>
          </p:nvCxnSpPr>
          <p:spPr>
            <a:xfrm>
              <a:off x="3059832" y="2420888"/>
              <a:ext cx="1008112" cy="1440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Přímá spojovací čára 79"/>
            <p:cNvCxnSpPr/>
            <p:nvPr/>
          </p:nvCxnSpPr>
          <p:spPr>
            <a:xfrm flipV="1">
              <a:off x="3059832" y="2564904"/>
              <a:ext cx="936104" cy="1440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Skupina 80"/>
          <p:cNvGrpSpPr/>
          <p:nvPr/>
        </p:nvGrpSpPr>
        <p:grpSpPr>
          <a:xfrm>
            <a:off x="3059832" y="4149080"/>
            <a:ext cx="1008112" cy="288032"/>
            <a:chOff x="3059832" y="2420888"/>
            <a:chExt cx="1008112" cy="288032"/>
          </a:xfrm>
        </p:grpSpPr>
        <p:cxnSp>
          <p:nvCxnSpPr>
            <p:cNvPr id="82" name="Přímá spojovací čára 81"/>
            <p:cNvCxnSpPr/>
            <p:nvPr/>
          </p:nvCxnSpPr>
          <p:spPr>
            <a:xfrm>
              <a:off x="3059832" y="2420888"/>
              <a:ext cx="1008112" cy="1440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Přímá spojovací čára 82"/>
            <p:cNvCxnSpPr/>
            <p:nvPr/>
          </p:nvCxnSpPr>
          <p:spPr>
            <a:xfrm flipV="1">
              <a:off x="3059832" y="2564904"/>
              <a:ext cx="936104" cy="1440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Skupina 83"/>
          <p:cNvGrpSpPr/>
          <p:nvPr/>
        </p:nvGrpSpPr>
        <p:grpSpPr>
          <a:xfrm>
            <a:off x="3059832" y="4221088"/>
            <a:ext cx="1008112" cy="288032"/>
            <a:chOff x="3059832" y="2420888"/>
            <a:chExt cx="1008112" cy="288032"/>
          </a:xfrm>
        </p:grpSpPr>
        <p:cxnSp>
          <p:nvCxnSpPr>
            <p:cNvPr id="85" name="Přímá spojovací čára 84"/>
            <p:cNvCxnSpPr/>
            <p:nvPr/>
          </p:nvCxnSpPr>
          <p:spPr>
            <a:xfrm>
              <a:off x="3059832" y="2420888"/>
              <a:ext cx="1008112" cy="1440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Přímá spojovací čára 85"/>
            <p:cNvCxnSpPr/>
            <p:nvPr/>
          </p:nvCxnSpPr>
          <p:spPr>
            <a:xfrm flipV="1">
              <a:off x="3059832" y="2564904"/>
              <a:ext cx="936104" cy="1440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TextovéPole 86"/>
          <p:cNvSpPr txBox="1"/>
          <p:nvPr/>
        </p:nvSpPr>
        <p:spPr>
          <a:xfrm>
            <a:off x="4423440" y="2132856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OH</a:t>
            </a:r>
            <a:endParaRPr lang="en-GB" dirty="0"/>
          </a:p>
        </p:txBody>
      </p:sp>
      <p:sp>
        <p:nvSpPr>
          <p:cNvPr id="88" name="TextovéPole 87"/>
          <p:cNvSpPr txBox="1"/>
          <p:nvPr/>
        </p:nvSpPr>
        <p:spPr>
          <a:xfrm>
            <a:off x="4423440" y="2411596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NH</a:t>
            </a:r>
            <a:endParaRPr lang="en-GB" dirty="0"/>
          </a:p>
        </p:txBody>
      </p:sp>
      <p:sp>
        <p:nvSpPr>
          <p:cNvPr id="89" name="TextovéPole 88"/>
          <p:cNvSpPr txBox="1"/>
          <p:nvPr/>
        </p:nvSpPr>
        <p:spPr>
          <a:xfrm>
            <a:off x="4423440" y="2843644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</a:t>
            </a:r>
            <a:endParaRPr lang="en-GB" dirty="0"/>
          </a:p>
        </p:txBody>
      </p:sp>
      <p:sp>
        <p:nvSpPr>
          <p:cNvPr id="90" name="TextovéPole 89"/>
          <p:cNvSpPr txBox="1"/>
          <p:nvPr/>
        </p:nvSpPr>
        <p:spPr>
          <a:xfrm>
            <a:off x="4423440" y="4067780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C=O</a:t>
            </a:r>
            <a:endParaRPr lang="en-GB" dirty="0"/>
          </a:p>
        </p:txBody>
      </p:sp>
      <p:sp>
        <p:nvSpPr>
          <p:cNvPr id="91" name="TextovéPole 90"/>
          <p:cNvSpPr txBox="1"/>
          <p:nvPr/>
        </p:nvSpPr>
        <p:spPr>
          <a:xfrm>
            <a:off x="4423440" y="4221088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C=N</a:t>
            </a:r>
            <a:endParaRPr lang="en-GB" dirty="0"/>
          </a:p>
        </p:txBody>
      </p:sp>
      <p:sp>
        <p:nvSpPr>
          <p:cNvPr id="92" name="TextovéPole 91"/>
          <p:cNvSpPr txBox="1"/>
          <p:nvPr/>
        </p:nvSpPr>
        <p:spPr>
          <a:xfrm>
            <a:off x="4423440" y="4725144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</a:t>
            </a:r>
            <a:r>
              <a:rPr lang="en-US" baseline="-25000" dirty="0"/>
              <a:t>3</a:t>
            </a:r>
            <a:r>
              <a:rPr lang="en-US" baseline="30000" dirty="0"/>
              <a:t>-</a:t>
            </a:r>
            <a:endParaRPr lang="en-GB" baseline="30000" dirty="0"/>
          </a:p>
        </p:txBody>
      </p:sp>
      <p:grpSp>
        <p:nvGrpSpPr>
          <p:cNvPr id="98" name="Skupina 97"/>
          <p:cNvGrpSpPr/>
          <p:nvPr/>
        </p:nvGrpSpPr>
        <p:grpSpPr>
          <a:xfrm>
            <a:off x="5220072" y="4269600"/>
            <a:ext cx="1080120" cy="216024"/>
            <a:chOff x="5220072" y="4269600"/>
            <a:chExt cx="1080120" cy="216024"/>
          </a:xfrm>
        </p:grpSpPr>
        <p:cxnSp>
          <p:nvCxnSpPr>
            <p:cNvPr id="94" name="Přímá spojovací čára 93"/>
            <p:cNvCxnSpPr/>
            <p:nvPr/>
          </p:nvCxnSpPr>
          <p:spPr>
            <a:xfrm>
              <a:off x="5220072" y="4269600"/>
              <a:ext cx="1080120" cy="2160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Přímá spojovací čára 94"/>
            <p:cNvCxnSpPr/>
            <p:nvPr/>
          </p:nvCxnSpPr>
          <p:spPr>
            <a:xfrm flipV="1">
              <a:off x="5724128" y="4293096"/>
              <a:ext cx="576064" cy="720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0" name="Přímá spojovací čára 99"/>
          <p:cNvCxnSpPr/>
          <p:nvPr/>
        </p:nvCxnSpPr>
        <p:spPr>
          <a:xfrm>
            <a:off x="5220072" y="3501008"/>
            <a:ext cx="1080120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Přímá spojovací čára 100"/>
          <p:cNvCxnSpPr/>
          <p:nvPr/>
        </p:nvCxnSpPr>
        <p:spPr>
          <a:xfrm flipV="1">
            <a:off x="5724128" y="3524504"/>
            <a:ext cx="576064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" name="Skupina 101"/>
          <p:cNvGrpSpPr/>
          <p:nvPr/>
        </p:nvGrpSpPr>
        <p:grpSpPr>
          <a:xfrm>
            <a:off x="5220072" y="2708920"/>
            <a:ext cx="1080120" cy="216024"/>
            <a:chOff x="5220072" y="4269600"/>
            <a:chExt cx="1080120" cy="216024"/>
          </a:xfrm>
        </p:grpSpPr>
        <p:cxnSp>
          <p:nvCxnSpPr>
            <p:cNvPr id="103" name="Přímá spojovací čára 102"/>
            <p:cNvCxnSpPr/>
            <p:nvPr/>
          </p:nvCxnSpPr>
          <p:spPr>
            <a:xfrm>
              <a:off x="5220072" y="4269600"/>
              <a:ext cx="1080120" cy="2160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Přímá spojovací čára 103"/>
            <p:cNvCxnSpPr/>
            <p:nvPr/>
          </p:nvCxnSpPr>
          <p:spPr>
            <a:xfrm flipV="1">
              <a:off x="5724128" y="4293096"/>
              <a:ext cx="576064" cy="720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6" name="Přímá spojovací čára 105"/>
          <p:cNvCxnSpPr/>
          <p:nvPr/>
        </p:nvCxnSpPr>
        <p:spPr>
          <a:xfrm>
            <a:off x="5220072" y="2420888"/>
            <a:ext cx="1080120" cy="6564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Přímá spojovací čára 106"/>
          <p:cNvCxnSpPr/>
          <p:nvPr/>
        </p:nvCxnSpPr>
        <p:spPr>
          <a:xfrm flipV="1">
            <a:off x="5724128" y="2564904"/>
            <a:ext cx="576064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ovéPole 107"/>
          <p:cNvSpPr txBox="1"/>
          <p:nvPr/>
        </p:nvSpPr>
        <p:spPr>
          <a:xfrm>
            <a:off x="4427984" y="3347700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 absorption – Miles experiment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27</a:t>
            </a:fld>
            <a:endParaRPr lang="en-GB"/>
          </a:p>
        </p:txBody>
      </p:sp>
      <p:pic>
        <p:nvPicPr>
          <p:cNvPr id="5" name="Obrázek 4" descr="IR.TIF"/>
          <p:cNvPicPr>
            <a:picLocks noChangeAspect="1"/>
          </p:cNvPicPr>
          <p:nvPr/>
        </p:nvPicPr>
        <p:blipFill>
          <a:blip r:embed="rId3" cstate="print"/>
          <a:srcRect l="3218" r="5558" b="4265"/>
          <a:stretch>
            <a:fillRect/>
          </a:stretch>
        </p:blipFill>
        <p:spPr>
          <a:xfrm rot="10800000">
            <a:off x="4644008" y="1253918"/>
            <a:ext cx="3600400" cy="560408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0" y="6516052"/>
            <a:ext cx="5148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Miles, 1961, PNAS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79512" y="2852936"/>
            <a:ext cx="42484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IR spectra in the 1750 to 1550 cm</a:t>
            </a:r>
            <a:r>
              <a:rPr lang="en-US" baseline="30000" dirty="0"/>
              <a:t>-1</a:t>
            </a:r>
            <a:r>
              <a:rPr lang="en-US" dirty="0"/>
              <a:t> region for two </a:t>
            </a:r>
            <a:r>
              <a:rPr lang="en-US" dirty="0" err="1"/>
              <a:t>nontautomerizing</a:t>
            </a:r>
            <a:r>
              <a:rPr lang="en-US" dirty="0"/>
              <a:t> methyl derivatives (c) and (d), and </a:t>
            </a:r>
            <a:r>
              <a:rPr lang="en-US" dirty="0" err="1"/>
              <a:t>cytidine</a:t>
            </a:r>
            <a:r>
              <a:rPr lang="en-US" dirty="0"/>
              <a:t>, now known to be in the first </a:t>
            </a:r>
            <a:r>
              <a:rPr lang="en-US" dirty="0" err="1"/>
              <a:t>tautomeric</a:t>
            </a:r>
            <a:r>
              <a:rPr lang="en-US" dirty="0"/>
              <a:t> form shown (a).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Raman spectroscopy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28</a:t>
            </a:fld>
            <a:endParaRPr lang="en-GB"/>
          </a:p>
        </p:txBody>
      </p:sp>
      <p:cxnSp>
        <p:nvCxnSpPr>
          <p:cNvPr id="9" name="Přímá spojovací čára 8"/>
          <p:cNvCxnSpPr/>
          <p:nvPr/>
        </p:nvCxnSpPr>
        <p:spPr>
          <a:xfrm>
            <a:off x="611560" y="1988840"/>
            <a:ext cx="2880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čára 9"/>
          <p:cNvCxnSpPr/>
          <p:nvPr/>
        </p:nvCxnSpPr>
        <p:spPr>
          <a:xfrm>
            <a:off x="611560" y="2141240"/>
            <a:ext cx="2880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čára 10"/>
          <p:cNvCxnSpPr/>
          <p:nvPr/>
        </p:nvCxnSpPr>
        <p:spPr>
          <a:xfrm>
            <a:off x="611560" y="2293640"/>
            <a:ext cx="2880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ovací čára 11"/>
          <p:cNvCxnSpPr/>
          <p:nvPr/>
        </p:nvCxnSpPr>
        <p:spPr>
          <a:xfrm>
            <a:off x="611560" y="2446040"/>
            <a:ext cx="2880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>
            <a:off x="611560" y="5276056"/>
            <a:ext cx="2880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čára 14"/>
          <p:cNvCxnSpPr/>
          <p:nvPr/>
        </p:nvCxnSpPr>
        <p:spPr>
          <a:xfrm>
            <a:off x="611560" y="5428456"/>
            <a:ext cx="2880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čára 16"/>
          <p:cNvCxnSpPr/>
          <p:nvPr/>
        </p:nvCxnSpPr>
        <p:spPr>
          <a:xfrm>
            <a:off x="611560" y="5580856"/>
            <a:ext cx="2880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čára 17"/>
          <p:cNvCxnSpPr/>
          <p:nvPr/>
        </p:nvCxnSpPr>
        <p:spPr>
          <a:xfrm>
            <a:off x="611560" y="5733256"/>
            <a:ext cx="2880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3491880" y="1754813"/>
            <a:ext cx="9361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Excited</a:t>
            </a:r>
            <a:r>
              <a:rPr lang="en-GB" sz="1400" dirty="0"/>
              <a:t> electronic stationary state</a:t>
            </a:r>
            <a:endParaRPr lang="en-US" sz="14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3491880" y="5013176"/>
            <a:ext cx="9361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Ground el</a:t>
            </a:r>
            <a:r>
              <a:rPr lang="en-GB" sz="1400" dirty="0" err="1"/>
              <a:t>ectronic</a:t>
            </a:r>
            <a:r>
              <a:rPr lang="en-GB" sz="1400" dirty="0"/>
              <a:t> stationary state</a:t>
            </a:r>
            <a:endParaRPr lang="en-US" sz="1400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395536" y="2359913"/>
            <a:ext cx="303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0’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380280" y="2215897"/>
            <a:ext cx="303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1’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380280" y="2071881"/>
            <a:ext cx="303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2’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395536" y="1927865"/>
            <a:ext cx="303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3’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410792" y="558924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0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395536" y="5445224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1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395536" y="5301208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2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410792" y="515719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3</a:t>
            </a:r>
            <a:endParaRPr lang="en-GB" sz="1200" b="1" dirty="0">
              <a:solidFill>
                <a:srgbClr val="00B050"/>
              </a:solidFill>
            </a:endParaRPr>
          </a:p>
        </p:txBody>
      </p:sp>
      <p:cxnSp>
        <p:nvCxnSpPr>
          <p:cNvPr id="30" name="Přímá spojovací čára 29"/>
          <p:cNvCxnSpPr/>
          <p:nvPr/>
        </p:nvCxnSpPr>
        <p:spPr>
          <a:xfrm>
            <a:off x="611560" y="3501008"/>
            <a:ext cx="288032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ovéPole 30"/>
          <p:cNvSpPr txBox="1"/>
          <p:nvPr/>
        </p:nvSpPr>
        <p:spPr>
          <a:xfrm>
            <a:off x="3491880" y="3194973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Nonstationary</a:t>
            </a:r>
            <a:endParaRPr lang="en-US" sz="1400" dirty="0"/>
          </a:p>
          <a:p>
            <a:r>
              <a:rPr lang="en-US" sz="1400" dirty="0"/>
              <a:t>state</a:t>
            </a:r>
          </a:p>
        </p:txBody>
      </p:sp>
      <p:cxnSp>
        <p:nvCxnSpPr>
          <p:cNvPr id="33" name="Přímá spojovací šipka 32"/>
          <p:cNvCxnSpPr/>
          <p:nvPr/>
        </p:nvCxnSpPr>
        <p:spPr>
          <a:xfrm flipV="1">
            <a:off x="971600" y="5583600"/>
            <a:ext cx="0" cy="1512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ovací šipka 34"/>
          <p:cNvCxnSpPr/>
          <p:nvPr/>
        </p:nvCxnSpPr>
        <p:spPr>
          <a:xfrm flipV="1">
            <a:off x="1619672" y="3501008"/>
            <a:ext cx="0" cy="223943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ovací šipka 35"/>
          <p:cNvCxnSpPr/>
          <p:nvPr/>
        </p:nvCxnSpPr>
        <p:spPr>
          <a:xfrm flipV="1">
            <a:off x="2267744" y="3501008"/>
            <a:ext cx="0" cy="223943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ovací šipka 36"/>
          <p:cNvCxnSpPr/>
          <p:nvPr/>
        </p:nvCxnSpPr>
        <p:spPr>
          <a:xfrm flipV="1">
            <a:off x="2915816" y="2420888"/>
            <a:ext cx="0" cy="331955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ovací šipka 42"/>
          <p:cNvCxnSpPr/>
          <p:nvPr/>
        </p:nvCxnSpPr>
        <p:spPr>
          <a:xfrm>
            <a:off x="3059832" y="2420888"/>
            <a:ext cx="8384" cy="317553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ovací šipka 45"/>
          <p:cNvCxnSpPr/>
          <p:nvPr/>
        </p:nvCxnSpPr>
        <p:spPr>
          <a:xfrm>
            <a:off x="2411760" y="3501008"/>
            <a:ext cx="8384" cy="209541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ovací šipka 47"/>
          <p:cNvCxnSpPr/>
          <p:nvPr/>
        </p:nvCxnSpPr>
        <p:spPr>
          <a:xfrm>
            <a:off x="1772072" y="3501008"/>
            <a:ext cx="0" cy="223943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ovéPole 48"/>
          <p:cNvSpPr txBox="1"/>
          <p:nvPr/>
        </p:nvSpPr>
        <p:spPr>
          <a:xfrm>
            <a:off x="395536" y="5703639"/>
            <a:ext cx="866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vibrational</a:t>
            </a:r>
            <a:endParaRPr lang="en-US" sz="1200" dirty="0"/>
          </a:p>
          <a:p>
            <a:r>
              <a:rPr lang="en-US" sz="1200" dirty="0"/>
              <a:t>absorption</a:t>
            </a:r>
            <a:endParaRPr lang="en-GB" sz="1200" dirty="0"/>
          </a:p>
        </p:txBody>
      </p:sp>
      <p:sp>
        <p:nvSpPr>
          <p:cNvPr id="50" name="TextovéPole 49"/>
          <p:cNvSpPr txBox="1"/>
          <p:nvPr/>
        </p:nvSpPr>
        <p:spPr>
          <a:xfrm>
            <a:off x="1257529" y="5703639"/>
            <a:ext cx="798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Rayleigh</a:t>
            </a:r>
          </a:p>
          <a:p>
            <a:r>
              <a:rPr lang="en-US" sz="1200" dirty="0"/>
              <a:t>scattering</a:t>
            </a:r>
            <a:endParaRPr lang="en-GB" sz="1200" dirty="0"/>
          </a:p>
        </p:txBody>
      </p:sp>
      <p:sp>
        <p:nvSpPr>
          <p:cNvPr id="51" name="TextovéPole 50"/>
          <p:cNvSpPr txBox="1"/>
          <p:nvPr/>
        </p:nvSpPr>
        <p:spPr>
          <a:xfrm>
            <a:off x="1973312" y="5703639"/>
            <a:ext cx="798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Raman</a:t>
            </a:r>
          </a:p>
          <a:p>
            <a:r>
              <a:rPr lang="en-US" sz="1200" dirty="0"/>
              <a:t>scattering</a:t>
            </a:r>
            <a:endParaRPr lang="en-GB" sz="1200" dirty="0"/>
          </a:p>
        </p:txBody>
      </p:sp>
      <p:sp>
        <p:nvSpPr>
          <p:cNvPr id="52" name="TextovéPole 51"/>
          <p:cNvSpPr txBox="1"/>
          <p:nvPr/>
        </p:nvSpPr>
        <p:spPr>
          <a:xfrm>
            <a:off x="2693392" y="5703639"/>
            <a:ext cx="870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resonance Raman</a:t>
            </a:r>
          </a:p>
          <a:p>
            <a:r>
              <a:rPr lang="en-US" sz="1200" dirty="0"/>
              <a:t>scattering</a:t>
            </a:r>
            <a:endParaRPr lang="en-GB" sz="1200" dirty="0"/>
          </a:p>
        </p:txBody>
      </p:sp>
      <p:sp>
        <p:nvSpPr>
          <p:cNvPr id="54" name="TextovéPole 53"/>
          <p:cNvSpPr txBox="1"/>
          <p:nvPr/>
        </p:nvSpPr>
        <p:spPr>
          <a:xfrm>
            <a:off x="395536" y="1268760"/>
            <a:ext cx="3062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Band position: v</a:t>
            </a:r>
            <a:r>
              <a:rPr lang="en-US" baseline="-25000" dirty="0"/>
              <a:t>01</a:t>
            </a:r>
            <a:r>
              <a:rPr lang="en-US" dirty="0"/>
              <a:t> = (</a:t>
            </a:r>
            <a:r>
              <a:rPr lang="en-US" dirty="0" err="1"/>
              <a:t>E</a:t>
            </a:r>
            <a:r>
              <a:rPr lang="en-US" baseline="-25000" dirty="0" err="1"/>
              <a:t>in</a:t>
            </a:r>
            <a:r>
              <a:rPr lang="en-US" dirty="0"/>
              <a:t>-E</a:t>
            </a:r>
            <a:r>
              <a:rPr lang="en-US" baseline="-25000" dirty="0"/>
              <a:t>sc</a:t>
            </a:r>
            <a:r>
              <a:rPr lang="en-US" dirty="0"/>
              <a:t>)/</a:t>
            </a:r>
            <a:r>
              <a:rPr lang="en-US" dirty="0" err="1"/>
              <a:t>hc</a:t>
            </a:r>
            <a:endParaRPr lang="en-GB" dirty="0"/>
          </a:p>
        </p:txBody>
      </p:sp>
      <p:sp>
        <p:nvSpPr>
          <p:cNvPr id="55" name="TextovéPole 54"/>
          <p:cNvSpPr txBox="1"/>
          <p:nvPr/>
        </p:nvSpPr>
        <p:spPr>
          <a:xfrm>
            <a:off x="4716016" y="1844824"/>
            <a:ext cx="442798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/>
              <a:t> when used light with E &lt; E0-E1 – scattering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in most cases </a:t>
            </a:r>
            <a:r>
              <a:rPr lang="en-US" dirty="0" err="1"/>
              <a:t>E</a:t>
            </a:r>
            <a:r>
              <a:rPr lang="en-US" baseline="-25000" dirty="0" err="1"/>
              <a:t>in</a:t>
            </a:r>
            <a:r>
              <a:rPr lang="en-US" dirty="0"/>
              <a:t> = E</a:t>
            </a:r>
            <a:r>
              <a:rPr lang="en-US" baseline="-25000" dirty="0"/>
              <a:t>sc</a:t>
            </a:r>
            <a:r>
              <a:rPr lang="en-US" dirty="0"/>
              <a:t> – Rayleigh scattering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sometimes </a:t>
            </a:r>
            <a:r>
              <a:rPr lang="en-US" dirty="0" err="1"/>
              <a:t>E</a:t>
            </a:r>
            <a:r>
              <a:rPr lang="en-US" baseline="-25000" dirty="0" err="1"/>
              <a:t>in</a:t>
            </a:r>
            <a:r>
              <a:rPr lang="en-US" dirty="0"/>
              <a:t> &lt;&gt; E</a:t>
            </a:r>
            <a:r>
              <a:rPr lang="en-US" baseline="-25000" dirty="0"/>
              <a:t>sc</a:t>
            </a:r>
            <a:r>
              <a:rPr lang="en-US" dirty="0"/>
              <a:t> – Raman scattering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 err="1"/>
              <a:t>E</a:t>
            </a:r>
            <a:r>
              <a:rPr lang="en-US" baseline="-25000" dirty="0" err="1"/>
              <a:t>in</a:t>
            </a:r>
            <a:r>
              <a:rPr lang="en-US" dirty="0"/>
              <a:t> &gt; E</a:t>
            </a:r>
            <a:r>
              <a:rPr lang="en-US" baseline="-25000" dirty="0"/>
              <a:t>sc</a:t>
            </a:r>
            <a:r>
              <a:rPr lang="en-US" dirty="0"/>
              <a:t> – Stokes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 err="1"/>
              <a:t>E</a:t>
            </a:r>
            <a:r>
              <a:rPr lang="en-US" baseline="-25000" dirty="0" err="1"/>
              <a:t>in</a:t>
            </a:r>
            <a:r>
              <a:rPr lang="en-US" dirty="0"/>
              <a:t> &lt; E</a:t>
            </a:r>
            <a:r>
              <a:rPr lang="en-US" baseline="-25000" dirty="0"/>
              <a:t>sc</a:t>
            </a:r>
            <a:r>
              <a:rPr lang="en-US" dirty="0"/>
              <a:t> – </a:t>
            </a:r>
            <a:r>
              <a:rPr lang="en-US" dirty="0" err="1"/>
              <a:t>antistokes</a:t>
            </a: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 Raman photon incidence around 10</a:t>
            </a:r>
            <a:r>
              <a:rPr lang="en-US" baseline="30000" dirty="0"/>
              <a:t>-8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Raman band position: v</a:t>
            </a:r>
            <a:r>
              <a:rPr lang="en-US" baseline="-25000" dirty="0"/>
              <a:t>01</a:t>
            </a:r>
            <a:r>
              <a:rPr lang="en-US" dirty="0"/>
              <a:t> = (</a:t>
            </a:r>
            <a:r>
              <a:rPr lang="en-US" dirty="0" err="1"/>
              <a:t>E</a:t>
            </a:r>
            <a:r>
              <a:rPr lang="en-US" baseline="-25000" dirty="0" err="1"/>
              <a:t>in</a:t>
            </a:r>
            <a:r>
              <a:rPr lang="en-US" dirty="0"/>
              <a:t>-E</a:t>
            </a:r>
            <a:r>
              <a:rPr lang="en-US" baseline="-25000" dirty="0"/>
              <a:t>sc</a:t>
            </a:r>
            <a:r>
              <a:rPr lang="en-US" dirty="0"/>
              <a:t>)/</a:t>
            </a:r>
            <a:r>
              <a:rPr lang="en-US" dirty="0" err="1"/>
              <a:t>hc</a:t>
            </a: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 complementary to </a:t>
            </a:r>
            <a:r>
              <a:rPr lang="en-US" dirty="0" err="1"/>
              <a:t>vibrational</a:t>
            </a:r>
            <a:r>
              <a:rPr lang="en-US" dirty="0"/>
              <a:t> absorption – the same transition (0-1)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 Raman – visible photon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 err="1"/>
              <a:t>vibrational</a:t>
            </a:r>
            <a:r>
              <a:rPr lang="en-US" dirty="0"/>
              <a:t> – IR photon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 some </a:t>
            </a:r>
            <a:r>
              <a:rPr lang="en-US" dirty="0" err="1"/>
              <a:t>vib</a:t>
            </a:r>
            <a:r>
              <a:rPr lang="en-US" dirty="0"/>
              <a:t>. transitions detected differently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 err="1"/>
              <a:t>nonstationary</a:t>
            </a:r>
            <a:r>
              <a:rPr lang="en-US" dirty="0"/>
              <a:t> states are not quantized =&gt; any UV/Vis source may be used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practically lasers – intense monochromatic light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scattered light split by </a:t>
            </a:r>
            <a:r>
              <a:rPr lang="en-US" dirty="0" err="1"/>
              <a:t>monochromator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56" name="TextovéPole 55"/>
          <p:cNvSpPr txBox="1"/>
          <p:nvPr/>
        </p:nvSpPr>
        <p:spPr>
          <a:xfrm>
            <a:off x="1207380" y="4283804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</a:t>
            </a:r>
            <a:r>
              <a:rPr lang="en-US" baseline="-25000" dirty="0" err="1"/>
              <a:t>in</a:t>
            </a:r>
            <a:endParaRPr lang="en-GB" baseline="-25000" dirty="0"/>
          </a:p>
        </p:txBody>
      </p:sp>
      <p:sp>
        <p:nvSpPr>
          <p:cNvPr id="57" name="TextovéPole 56"/>
          <p:cNvSpPr txBox="1"/>
          <p:nvPr/>
        </p:nvSpPr>
        <p:spPr>
          <a:xfrm>
            <a:off x="1711436" y="4293096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baseline="-25000" dirty="0"/>
              <a:t>sc</a:t>
            </a:r>
            <a:endParaRPr lang="en-GB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Raman spectroscopy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29</a:t>
            </a:fld>
            <a:endParaRPr lang="en-GB"/>
          </a:p>
        </p:txBody>
      </p:sp>
      <p:sp>
        <p:nvSpPr>
          <p:cNvPr id="39" name="TextovéPole 38"/>
          <p:cNvSpPr txBox="1"/>
          <p:nvPr/>
        </p:nvSpPr>
        <p:spPr>
          <a:xfrm>
            <a:off x="0" y="6516052"/>
            <a:ext cx="5148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Deng et al., 1999, Biopolymers</a:t>
            </a:r>
          </a:p>
        </p:txBody>
      </p:sp>
      <p:pic>
        <p:nvPicPr>
          <p:cNvPr id="187394" name="Picture 2" descr="An external file that holds a picture, illustration, etc.&#10;Object name is gks1135f1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752"/>
            <a:ext cx="3793131" cy="5661248"/>
          </a:xfrm>
          <a:prstGeom prst="rect">
            <a:avLst/>
          </a:prstGeom>
          <a:noFill/>
        </p:spPr>
      </p:pic>
      <p:sp>
        <p:nvSpPr>
          <p:cNvPr id="11" name="TextovéPole 10"/>
          <p:cNvSpPr txBox="1"/>
          <p:nvPr/>
        </p:nvSpPr>
        <p:spPr>
          <a:xfrm>
            <a:off x="5220072" y="648866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Palacky</a:t>
            </a:r>
            <a:r>
              <a:rPr lang="en-US" dirty="0"/>
              <a:t> et al., 2013, NAR</a:t>
            </a:r>
          </a:p>
        </p:txBody>
      </p:sp>
      <p:pic>
        <p:nvPicPr>
          <p:cNvPr id="187396" name="Picture 4" descr="An external file that holds a picture, illustration, etc.&#10;Object name is gks1135f2p.jpg"/>
          <p:cNvPicPr>
            <a:picLocks noChangeAspect="1" noChangeArrowheads="1"/>
          </p:cNvPicPr>
          <p:nvPr/>
        </p:nvPicPr>
        <p:blipFill>
          <a:blip r:embed="rId4" cstate="print"/>
          <a:srcRect b="48608"/>
          <a:stretch>
            <a:fillRect/>
          </a:stretch>
        </p:blipFill>
        <p:spPr bwMode="auto">
          <a:xfrm>
            <a:off x="4139952" y="1556792"/>
            <a:ext cx="4392488" cy="3900272"/>
          </a:xfrm>
          <a:prstGeom prst="rect">
            <a:avLst/>
          </a:prstGeom>
          <a:noFill/>
        </p:spPr>
      </p:pic>
      <p:sp>
        <p:nvSpPr>
          <p:cNvPr id="13" name="TextovéPole 12"/>
          <p:cNvSpPr txBox="1"/>
          <p:nvPr/>
        </p:nvSpPr>
        <p:spPr>
          <a:xfrm>
            <a:off x="3707904" y="5661248"/>
            <a:ext cx="4824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Raman spectra of G</a:t>
            </a:r>
            <a:r>
              <a:rPr lang="en-GB" sz="1200" baseline="-25000" dirty="0"/>
              <a:t>3</a:t>
            </a:r>
            <a:r>
              <a:rPr lang="en-GB" sz="1200" dirty="0"/>
              <a:t>(TTAG</a:t>
            </a:r>
            <a:r>
              <a:rPr lang="en-GB" sz="1200" baseline="-25000" dirty="0"/>
              <a:t>3</a:t>
            </a:r>
            <a:r>
              <a:rPr lang="en-GB" sz="1200" dirty="0"/>
              <a:t>)</a:t>
            </a:r>
            <a:r>
              <a:rPr lang="en-GB" sz="1200" baseline="-25000" dirty="0"/>
              <a:t>3</a:t>
            </a:r>
            <a:r>
              <a:rPr lang="en-GB" sz="1200" dirty="0"/>
              <a:t> in 200 mM K</a:t>
            </a:r>
            <a:r>
              <a:rPr lang="en-GB" sz="1200" baseline="30000" dirty="0"/>
              <a:t>+</a:t>
            </a:r>
            <a:r>
              <a:rPr lang="en-GB" sz="1200" dirty="0"/>
              <a:t> (30 mM of PBS, pH 6.8, t = 5°C) at the nucleoside concentrations of 8 mM (bottom trace) and 200 mM (top trace). Intermediate traces show the differences between the spectra at indicated concentration and that of the lowest one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5220072" y="198884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CD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Interaction of mass with EM radiation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553200" y="6381328"/>
            <a:ext cx="2133600" cy="365125"/>
          </a:xfrm>
        </p:spPr>
        <p:txBody>
          <a:bodyPr/>
          <a:lstStyle/>
          <a:p>
            <a:fld id="{7C121022-32A0-4CCF-800E-66C132E98469}" type="slidenum">
              <a:rPr lang="en-GB"/>
              <a:pPr/>
              <a:t>3</a:t>
            </a:fld>
            <a:endParaRPr lang="en-GB"/>
          </a:p>
        </p:txBody>
      </p:sp>
      <p:sp>
        <p:nvSpPr>
          <p:cNvPr id="32" name="Elipsa 31"/>
          <p:cNvSpPr/>
          <p:nvPr/>
        </p:nvSpPr>
        <p:spPr>
          <a:xfrm>
            <a:off x="683568" y="3140968"/>
            <a:ext cx="3096344" cy="18722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/>
              <a:t>QUANTUM MECHANICS</a:t>
            </a:r>
            <a:endParaRPr lang="en-GB" sz="2800" dirty="0"/>
          </a:p>
        </p:txBody>
      </p:sp>
      <p:sp>
        <p:nvSpPr>
          <p:cNvPr id="33" name="Elipsa 32"/>
          <p:cNvSpPr/>
          <p:nvPr/>
        </p:nvSpPr>
        <p:spPr>
          <a:xfrm>
            <a:off x="5364088" y="3140968"/>
            <a:ext cx="3096344" cy="18722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SPECTROSCOPY</a:t>
            </a:r>
            <a:endParaRPr lang="en-GB" sz="2400" dirty="0"/>
          </a:p>
        </p:txBody>
      </p:sp>
      <p:sp>
        <p:nvSpPr>
          <p:cNvPr id="34" name="TextovéPole 33"/>
          <p:cNvSpPr txBox="1"/>
          <p:nvPr/>
        </p:nvSpPr>
        <p:spPr>
          <a:xfrm>
            <a:off x="1638411" y="2564904"/>
            <a:ext cx="1061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Theory</a:t>
            </a:r>
          </a:p>
        </p:txBody>
      </p:sp>
      <p:sp>
        <p:nvSpPr>
          <p:cNvPr id="35" name="TextovéPole 34"/>
          <p:cNvSpPr txBox="1"/>
          <p:nvPr/>
        </p:nvSpPr>
        <p:spPr>
          <a:xfrm>
            <a:off x="6084168" y="2564904"/>
            <a:ext cx="1622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Experiment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899593" y="5085184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Wavefunction</a:t>
            </a:r>
            <a:r>
              <a:rPr lang="en-US" dirty="0"/>
              <a:t> describes states of the molecule.</a:t>
            </a:r>
            <a:endParaRPr lang="en-GB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5580112" y="5085184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Position of absorption and emission peaks correspond to differences in E between states.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Raman spectroscopy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30</a:t>
            </a:fld>
            <a:endParaRPr lang="en-GB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2210" y="1224136"/>
            <a:ext cx="3780438" cy="49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3" y="1292763"/>
            <a:ext cx="3528391" cy="4872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ovéPole 38"/>
          <p:cNvSpPr txBox="1"/>
          <p:nvPr/>
        </p:nvSpPr>
        <p:spPr>
          <a:xfrm>
            <a:off x="0" y="6516052"/>
            <a:ext cx="5148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Deng et al., 1999, Biopolymers</a:t>
            </a:r>
          </a:p>
        </p:txBody>
      </p:sp>
      <p:sp>
        <p:nvSpPr>
          <p:cNvPr id="41" name="TextovéPole 40"/>
          <p:cNvSpPr txBox="1"/>
          <p:nvPr/>
        </p:nvSpPr>
        <p:spPr>
          <a:xfrm>
            <a:off x="0" y="600212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poly(</a:t>
            </a:r>
            <a:r>
              <a:rPr lang="en-GB" sz="1400" dirty="0" err="1"/>
              <a:t>dA-dT</a:t>
            </a:r>
            <a:r>
              <a:rPr lang="en-GB" sz="1400" dirty="0"/>
              <a:t>) · poly(</a:t>
            </a:r>
            <a:r>
              <a:rPr lang="en-GB" sz="1400" dirty="0" err="1"/>
              <a:t>dA-dT</a:t>
            </a:r>
            <a:r>
              <a:rPr lang="en-GB" sz="1400" dirty="0"/>
              <a:t>) (0% G+C), </a:t>
            </a:r>
            <a:r>
              <a:rPr lang="en-GB" sz="1400" i="1" dirty="0"/>
              <a:t>C. </a:t>
            </a:r>
            <a:r>
              <a:rPr lang="en-GB" sz="1400" i="1" dirty="0" err="1"/>
              <a:t>perfringens</a:t>
            </a:r>
            <a:r>
              <a:rPr lang="en-GB" sz="1400" i="1" dirty="0"/>
              <a:t> DNA (27% G</a:t>
            </a:r>
            <a:r>
              <a:rPr lang="en-GB" sz="1400" dirty="0"/>
              <a:t>+</a:t>
            </a:r>
            <a:r>
              <a:rPr lang="en-GB" sz="1400" i="1" dirty="0"/>
              <a:t>C), calf thymus DNA </a:t>
            </a:r>
            <a:r>
              <a:rPr lang="en-GB" sz="1400" dirty="0"/>
              <a:t>(42% G+C), </a:t>
            </a:r>
            <a:r>
              <a:rPr lang="en-GB" sz="1400" i="1" dirty="0"/>
              <a:t>E. coli DNA (50% G</a:t>
            </a:r>
            <a:r>
              <a:rPr lang="en-GB" sz="1400" dirty="0"/>
              <a:t>+</a:t>
            </a:r>
            <a:r>
              <a:rPr lang="en-GB" sz="1400" i="1" dirty="0"/>
              <a:t>C), M. </a:t>
            </a:r>
            <a:r>
              <a:rPr lang="en-GB" sz="1400" i="1" dirty="0" err="1"/>
              <a:t>luteus</a:t>
            </a:r>
            <a:r>
              <a:rPr lang="en-GB" sz="1400" i="1" dirty="0"/>
              <a:t> DNA </a:t>
            </a:r>
            <a:r>
              <a:rPr lang="en-GB" sz="1400" dirty="0"/>
              <a:t>(72% G+C), and poly(</a:t>
            </a:r>
            <a:r>
              <a:rPr lang="en-GB" sz="1400" dirty="0" err="1"/>
              <a:t>dG-dC</a:t>
            </a:r>
            <a:r>
              <a:rPr lang="en-GB" sz="1400" dirty="0"/>
              <a:t>) · poly(</a:t>
            </a:r>
            <a:r>
              <a:rPr lang="en-GB" sz="1400" dirty="0" err="1"/>
              <a:t>dG-dC</a:t>
            </a:r>
            <a:r>
              <a:rPr lang="en-GB" sz="1400" dirty="0"/>
              <a:t>) (100% G+C).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Fluorescence in nucleic acids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31</a:t>
            </a:fld>
            <a:endParaRPr lang="en-GB"/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2339752" y="1600200"/>
            <a:ext cx="6347048" cy="4525963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/>
              <a:t>Spontaneous emission of the photon followed by transition to electronic ground state (any </a:t>
            </a:r>
            <a:r>
              <a:rPr lang="en-US" sz="1800" dirty="0" err="1"/>
              <a:t>vibrational</a:t>
            </a:r>
            <a:r>
              <a:rPr lang="en-US" sz="1800" dirty="0"/>
              <a:t> state – Franck-Condon)</a:t>
            </a:r>
          </a:p>
          <a:p>
            <a:endParaRPr lang="en-US" sz="1800" dirty="0"/>
          </a:p>
          <a:p>
            <a:r>
              <a:rPr lang="en-US" sz="1800" dirty="0"/>
              <a:t>Emission always from the </a:t>
            </a:r>
            <a:r>
              <a:rPr lang="en-US" sz="1800" dirty="0" err="1"/>
              <a:t>vibrational</a:t>
            </a:r>
            <a:r>
              <a:rPr lang="en-US" sz="1800" dirty="0"/>
              <a:t> ground state of the electronic excited state (Kasha’s rule)</a:t>
            </a:r>
          </a:p>
          <a:p>
            <a:endParaRPr lang="en-US" sz="1800" dirty="0"/>
          </a:p>
          <a:p>
            <a:r>
              <a:rPr lang="en-US" sz="1800" dirty="0"/>
              <a:t>fluorescence itself very fast (10</a:t>
            </a:r>
            <a:r>
              <a:rPr lang="en-US" sz="1800" baseline="30000" dirty="0"/>
              <a:t>-15</a:t>
            </a:r>
            <a:r>
              <a:rPr lang="en-US" sz="1800" dirty="0"/>
              <a:t> s), but some time takes </a:t>
            </a:r>
            <a:r>
              <a:rPr lang="en-US" sz="1800" dirty="0" err="1"/>
              <a:t>nonradiative</a:t>
            </a:r>
            <a:r>
              <a:rPr lang="en-US" sz="1800" dirty="0"/>
              <a:t> conversion to v0’</a:t>
            </a:r>
          </a:p>
          <a:p>
            <a:endParaRPr lang="en-US" sz="1800" dirty="0"/>
          </a:p>
          <a:p>
            <a:r>
              <a:rPr lang="en-US" sz="1800" b="1" dirty="0" err="1"/>
              <a:t>Fluorophores</a:t>
            </a:r>
            <a:r>
              <a:rPr lang="en-US" sz="1800" dirty="0"/>
              <a:t> – molecules/parts of the molecule that exhibit fluorescence</a:t>
            </a:r>
          </a:p>
          <a:p>
            <a:endParaRPr lang="en-US" sz="1800" b="1" dirty="0"/>
          </a:p>
          <a:p>
            <a:r>
              <a:rPr lang="en-US" sz="1800" b="1" dirty="0"/>
              <a:t>Fluorescence lifetime – </a:t>
            </a:r>
            <a:r>
              <a:rPr lang="el-GR" sz="1800" b="1" dirty="0"/>
              <a:t>τ</a:t>
            </a:r>
            <a:r>
              <a:rPr lang="en-US" sz="1800" dirty="0"/>
              <a:t> – average time from excitation of the molecule to emission of light [ns]</a:t>
            </a:r>
          </a:p>
          <a:p>
            <a:endParaRPr lang="en-US" sz="1800" dirty="0"/>
          </a:p>
          <a:p>
            <a:r>
              <a:rPr lang="en-US" sz="1800" b="1" dirty="0"/>
              <a:t>Quantum yield</a:t>
            </a:r>
            <a:r>
              <a:rPr lang="en-US" sz="1800" dirty="0"/>
              <a:t> – ratio between emitted and absorbed photons – “efficiency” of the fluorescence - max = 1, but usually lower (non-</a:t>
            </a:r>
            <a:r>
              <a:rPr lang="en-US" sz="1800" dirty="0" err="1"/>
              <a:t>radiative</a:t>
            </a:r>
            <a:r>
              <a:rPr lang="en-US" sz="1800" dirty="0"/>
              <a:t> transitions)</a:t>
            </a:r>
          </a:p>
        </p:txBody>
      </p:sp>
      <p:cxnSp>
        <p:nvCxnSpPr>
          <p:cNvPr id="7" name="Přímá spojovací čára 6"/>
          <p:cNvCxnSpPr/>
          <p:nvPr/>
        </p:nvCxnSpPr>
        <p:spPr>
          <a:xfrm>
            <a:off x="611560" y="1988840"/>
            <a:ext cx="14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ovací čára 7"/>
          <p:cNvCxnSpPr/>
          <p:nvPr/>
        </p:nvCxnSpPr>
        <p:spPr>
          <a:xfrm>
            <a:off x="611560" y="2141240"/>
            <a:ext cx="14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čára 8"/>
          <p:cNvCxnSpPr/>
          <p:nvPr/>
        </p:nvCxnSpPr>
        <p:spPr>
          <a:xfrm>
            <a:off x="611560" y="2293640"/>
            <a:ext cx="14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čára 9"/>
          <p:cNvCxnSpPr/>
          <p:nvPr/>
        </p:nvCxnSpPr>
        <p:spPr>
          <a:xfrm>
            <a:off x="611560" y="2446040"/>
            <a:ext cx="14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čára 10"/>
          <p:cNvCxnSpPr/>
          <p:nvPr/>
        </p:nvCxnSpPr>
        <p:spPr>
          <a:xfrm>
            <a:off x="611560" y="5276056"/>
            <a:ext cx="14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ovací čára 11"/>
          <p:cNvCxnSpPr/>
          <p:nvPr/>
        </p:nvCxnSpPr>
        <p:spPr>
          <a:xfrm>
            <a:off x="611560" y="5428456"/>
            <a:ext cx="14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>
            <a:off x="611560" y="5580856"/>
            <a:ext cx="14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čára 13"/>
          <p:cNvCxnSpPr/>
          <p:nvPr/>
        </p:nvCxnSpPr>
        <p:spPr>
          <a:xfrm>
            <a:off x="611560" y="5733256"/>
            <a:ext cx="14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395536" y="2359913"/>
            <a:ext cx="303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0’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380280" y="2215897"/>
            <a:ext cx="303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1’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80280" y="2071881"/>
            <a:ext cx="303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2’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395536" y="1927865"/>
            <a:ext cx="303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3’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410792" y="558924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0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395536" y="5445224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1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395536" y="5301208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2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410792" y="515719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3</a:t>
            </a:r>
            <a:endParaRPr lang="en-GB" sz="1200" b="1" dirty="0">
              <a:solidFill>
                <a:srgbClr val="00B050"/>
              </a:solidFill>
            </a:endParaRPr>
          </a:p>
        </p:txBody>
      </p:sp>
      <p:cxnSp>
        <p:nvCxnSpPr>
          <p:cNvPr id="23" name="Přímá spojovací šipka 22"/>
          <p:cNvCxnSpPr/>
          <p:nvPr/>
        </p:nvCxnSpPr>
        <p:spPr>
          <a:xfrm flipV="1">
            <a:off x="971600" y="2132856"/>
            <a:ext cx="0" cy="360758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šipka 23"/>
          <p:cNvCxnSpPr/>
          <p:nvPr/>
        </p:nvCxnSpPr>
        <p:spPr>
          <a:xfrm>
            <a:off x="971600" y="2204864"/>
            <a:ext cx="720080" cy="216024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ovací šipka 24"/>
          <p:cNvCxnSpPr/>
          <p:nvPr/>
        </p:nvCxnSpPr>
        <p:spPr>
          <a:xfrm>
            <a:off x="1691680" y="2420888"/>
            <a:ext cx="0" cy="302433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ovéPole 26"/>
          <p:cNvSpPr txBox="1"/>
          <p:nvPr/>
        </p:nvSpPr>
        <p:spPr>
          <a:xfrm rot="16200000">
            <a:off x="195228" y="3701316"/>
            <a:ext cx="1201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absorption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 rot="16200000">
            <a:off x="825156" y="3701316"/>
            <a:ext cx="1382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fluorescence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58924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Very low intrinsic fluorescence, thus: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Fluorescent base – 2-aminopurine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Fluorescent labels – FITC, TAMRA, …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Fluorescent ligand – </a:t>
            </a:r>
            <a:r>
              <a:rPr lang="en-US" dirty="0" err="1"/>
              <a:t>EtBr</a:t>
            </a:r>
            <a:r>
              <a:rPr lang="en-US" dirty="0"/>
              <a:t>, </a:t>
            </a:r>
            <a:r>
              <a:rPr lang="en-US" dirty="0" err="1"/>
              <a:t>porphyrins</a:t>
            </a:r>
            <a:r>
              <a:rPr lang="en-US" dirty="0"/>
              <a:t>, …</a:t>
            </a:r>
            <a:endParaRPr lang="en-GB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4365104"/>
            <a:ext cx="4320480" cy="1936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Fluorescence in nucleic acids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32</a:t>
            </a:fld>
            <a:endParaRPr lang="en-GB"/>
          </a:p>
        </p:txBody>
      </p:sp>
      <p:pic>
        <p:nvPicPr>
          <p:cNvPr id="6146" name="Picture 2" descr="http://www.atdbio.com/img/articles/2-aminopurine-larg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2132856"/>
            <a:ext cx="4552955" cy="1656184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6557843" y="5589240"/>
            <a:ext cx="25861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/>
              <a:t>ThermoFisher</a:t>
            </a:r>
            <a:r>
              <a:rPr lang="en-US" sz="1600" b="1" dirty="0"/>
              <a:t> Scientific</a:t>
            </a:r>
          </a:p>
          <a:p>
            <a:r>
              <a:rPr lang="en-US" sz="1600" b="1" dirty="0"/>
              <a:t>Fluorescence spectra viewer</a:t>
            </a:r>
            <a:endParaRPr lang="en-GB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Fluorescence – guanine quadruplex with 2-AP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33</a:t>
            </a:fld>
            <a:endParaRPr lang="en-GB"/>
          </a:p>
        </p:txBody>
      </p:sp>
      <p:pic>
        <p:nvPicPr>
          <p:cNvPr id="196610" name="Picture 2" descr="An external file that holds a picture, illustration, etc.&#10;Object name is nihms164344f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885454"/>
            <a:ext cx="6804248" cy="5972546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6948264" y="3501008"/>
            <a:ext cx="19797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Na</a:t>
            </a:r>
            <a:r>
              <a:rPr lang="en-GB" baseline="30000" dirty="0"/>
              <a:t>+</a:t>
            </a:r>
            <a:r>
              <a:rPr lang="en-GB" dirty="0"/>
              <a:t> and K</a:t>
            </a:r>
            <a:r>
              <a:rPr lang="en-GB" baseline="30000" dirty="0"/>
              <a:t>+</a:t>
            </a:r>
            <a:r>
              <a:rPr lang="en-GB" dirty="0"/>
              <a:t>-dependent fluorescence emission spectra of 2-AP derivatives of Tel 22 as a function of cation concentration.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7163272" y="6211669"/>
            <a:ext cx="1980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Gray et al., 2010, Biochemistry</a:t>
            </a:r>
          </a:p>
        </p:txBody>
      </p:sp>
      <p:pic>
        <p:nvPicPr>
          <p:cNvPr id="196612" name="Picture 4" descr="An external file that holds a picture, illustration, etc.&#10;Object name is nihms164344f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844824"/>
            <a:ext cx="5328592" cy="4496388"/>
          </a:xfrm>
          <a:prstGeom prst="rect">
            <a:avLst/>
          </a:prstGeom>
          <a:noFill/>
        </p:spPr>
      </p:pic>
      <p:pic>
        <p:nvPicPr>
          <p:cNvPr id="196614" name="Picture 6" descr="An external file that holds a picture, illustration, etc.&#10;Object name is nihms164344f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2204864"/>
            <a:ext cx="7336954" cy="33680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Time-resolved fluorescence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34</a:t>
            </a:fld>
            <a:endParaRPr lang="en-GB"/>
          </a:p>
        </p:txBody>
      </p:sp>
      <p:pic>
        <p:nvPicPr>
          <p:cNvPr id="2222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2736"/>
            <a:ext cx="3275856" cy="1246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22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3537" y="2204864"/>
            <a:ext cx="2657503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22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23538" y="4437112"/>
            <a:ext cx="2988422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221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1556791"/>
            <a:ext cx="3672408" cy="466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Foerster</a:t>
            </a:r>
            <a:r>
              <a:rPr lang="en-US" dirty="0"/>
              <a:t> (Fluorescence) resonance energy transfer (FRET)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35</a:t>
            </a:fld>
            <a:endParaRPr lang="en-GB"/>
          </a:p>
        </p:txBody>
      </p:sp>
      <p:cxnSp>
        <p:nvCxnSpPr>
          <p:cNvPr id="5" name="Přímá spojovací čára 4"/>
          <p:cNvCxnSpPr/>
          <p:nvPr/>
        </p:nvCxnSpPr>
        <p:spPr>
          <a:xfrm>
            <a:off x="611560" y="1988840"/>
            <a:ext cx="14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ovací čára 5"/>
          <p:cNvCxnSpPr/>
          <p:nvPr/>
        </p:nvCxnSpPr>
        <p:spPr>
          <a:xfrm>
            <a:off x="611560" y="2141240"/>
            <a:ext cx="14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ovací čára 6"/>
          <p:cNvCxnSpPr/>
          <p:nvPr/>
        </p:nvCxnSpPr>
        <p:spPr>
          <a:xfrm>
            <a:off x="611560" y="2293640"/>
            <a:ext cx="14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ovací čára 7"/>
          <p:cNvCxnSpPr/>
          <p:nvPr/>
        </p:nvCxnSpPr>
        <p:spPr>
          <a:xfrm>
            <a:off x="611560" y="2446040"/>
            <a:ext cx="14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čára 8"/>
          <p:cNvCxnSpPr/>
          <p:nvPr/>
        </p:nvCxnSpPr>
        <p:spPr>
          <a:xfrm>
            <a:off x="611560" y="5276056"/>
            <a:ext cx="14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čára 9"/>
          <p:cNvCxnSpPr/>
          <p:nvPr/>
        </p:nvCxnSpPr>
        <p:spPr>
          <a:xfrm>
            <a:off x="611560" y="5428456"/>
            <a:ext cx="14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čára 10"/>
          <p:cNvCxnSpPr/>
          <p:nvPr/>
        </p:nvCxnSpPr>
        <p:spPr>
          <a:xfrm>
            <a:off x="611560" y="5580856"/>
            <a:ext cx="14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ovací čára 11"/>
          <p:cNvCxnSpPr/>
          <p:nvPr/>
        </p:nvCxnSpPr>
        <p:spPr>
          <a:xfrm>
            <a:off x="611560" y="5733256"/>
            <a:ext cx="14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395536" y="2359913"/>
            <a:ext cx="303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0’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380280" y="2215897"/>
            <a:ext cx="303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1’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380280" y="2071881"/>
            <a:ext cx="303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2’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395536" y="1927865"/>
            <a:ext cx="303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3’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10792" y="558924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0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395536" y="5445224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1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395536" y="5301208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2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410792" y="515719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3</a:t>
            </a:r>
            <a:endParaRPr lang="en-GB" sz="1200" b="1" dirty="0">
              <a:solidFill>
                <a:srgbClr val="00B050"/>
              </a:solidFill>
            </a:endParaRPr>
          </a:p>
        </p:txBody>
      </p:sp>
      <p:cxnSp>
        <p:nvCxnSpPr>
          <p:cNvPr id="25" name="Přímá spojovací šipka 24"/>
          <p:cNvCxnSpPr/>
          <p:nvPr/>
        </p:nvCxnSpPr>
        <p:spPr>
          <a:xfrm flipV="1">
            <a:off x="971600" y="2132856"/>
            <a:ext cx="0" cy="360758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ovací šipka 25"/>
          <p:cNvCxnSpPr/>
          <p:nvPr/>
        </p:nvCxnSpPr>
        <p:spPr>
          <a:xfrm>
            <a:off x="3563888" y="2852936"/>
            <a:ext cx="8384" cy="288750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ovací šipka 27"/>
          <p:cNvCxnSpPr/>
          <p:nvPr/>
        </p:nvCxnSpPr>
        <p:spPr>
          <a:xfrm>
            <a:off x="971600" y="2204864"/>
            <a:ext cx="720080" cy="216024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ovací čára 36"/>
          <p:cNvCxnSpPr/>
          <p:nvPr/>
        </p:nvCxnSpPr>
        <p:spPr>
          <a:xfrm>
            <a:off x="2627944" y="2420888"/>
            <a:ext cx="14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ovací čára 37"/>
          <p:cNvCxnSpPr/>
          <p:nvPr/>
        </p:nvCxnSpPr>
        <p:spPr>
          <a:xfrm>
            <a:off x="2627944" y="2573288"/>
            <a:ext cx="14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ovací čára 38"/>
          <p:cNvCxnSpPr/>
          <p:nvPr/>
        </p:nvCxnSpPr>
        <p:spPr>
          <a:xfrm>
            <a:off x="2627944" y="2725688"/>
            <a:ext cx="14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ovací čára 39"/>
          <p:cNvCxnSpPr/>
          <p:nvPr/>
        </p:nvCxnSpPr>
        <p:spPr>
          <a:xfrm>
            <a:off x="2627944" y="2878088"/>
            <a:ext cx="14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ovací čára 40"/>
          <p:cNvCxnSpPr/>
          <p:nvPr/>
        </p:nvCxnSpPr>
        <p:spPr>
          <a:xfrm>
            <a:off x="2627944" y="5265023"/>
            <a:ext cx="14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ovací čára 41"/>
          <p:cNvCxnSpPr/>
          <p:nvPr/>
        </p:nvCxnSpPr>
        <p:spPr>
          <a:xfrm>
            <a:off x="2627944" y="5417423"/>
            <a:ext cx="14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ovací čára 42"/>
          <p:cNvCxnSpPr/>
          <p:nvPr/>
        </p:nvCxnSpPr>
        <p:spPr>
          <a:xfrm>
            <a:off x="2627944" y="5569823"/>
            <a:ext cx="14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ovací čára 43"/>
          <p:cNvCxnSpPr/>
          <p:nvPr/>
        </p:nvCxnSpPr>
        <p:spPr>
          <a:xfrm>
            <a:off x="2627944" y="5722223"/>
            <a:ext cx="14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ovéPole 44"/>
          <p:cNvSpPr txBox="1"/>
          <p:nvPr/>
        </p:nvSpPr>
        <p:spPr>
          <a:xfrm>
            <a:off x="2411920" y="2791961"/>
            <a:ext cx="303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0’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46" name="TextovéPole 45"/>
          <p:cNvSpPr txBox="1"/>
          <p:nvPr/>
        </p:nvSpPr>
        <p:spPr>
          <a:xfrm>
            <a:off x="2396664" y="2647945"/>
            <a:ext cx="303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1’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47" name="TextovéPole 46"/>
          <p:cNvSpPr txBox="1"/>
          <p:nvPr/>
        </p:nvSpPr>
        <p:spPr>
          <a:xfrm>
            <a:off x="2396664" y="2503929"/>
            <a:ext cx="303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2’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48" name="TextovéPole 47"/>
          <p:cNvSpPr txBox="1"/>
          <p:nvPr/>
        </p:nvSpPr>
        <p:spPr>
          <a:xfrm>
            <a:off x="2411920" y="2359913"/>
            <a:ext cx="303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3’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49" name="TextovéPole 48"/>
          <p:cNvSpPr txBox="1"/>
          <p:nvPr/>
        </p:nvSpPr>
        <p:spPr>
          <a:xfrm>
            <a:off x="2427176" y="557820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0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50" name="TextovéPole 49"/>
          <p:cNvSpPr txBox="1"/>
          <p:nvPr/>
        </p:nvSpPr>
        <p:spPr>
          <a:xfrm>
            <a:off x="2411920" y="543419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1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51" name="TextovéPole 50"/>
          <p:cNvSpPr txBox="1"/>
          <p:nvPr/>
        </p:nvSpPr>
        <p:spPr>
          <a:xfrm>
            <a:off x="2411920" y="529017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2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52" name="TextovéPole 51"/>
          <p:cNvSpPr txBox="1"/>
          <p:nvPr/>
        </p:nvSpPr>
        <p:spPr>
          <a:xfrm>
            <a:off x="2427176" y="514615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3</a:t>
            </a:r>
            <a:endParaRPr lang="en-GB" sz="1200" b="1" dirty="0">
              <a:solidFill>
                <a:srgbClr val="00B050"/>
              </a:solidFill>
            </a:endParaRPr>
          </a:p>
        </p:txBody>
      </p:sp>
      <p:cxnSp>
        <p:nvCxnSpPr>
          <p:cNvPr id="55" name="Přímá spojovací šipka 54"/>
          <p:cNvCxnSpPr/>
          <p:nvPr/>
        </p:nvCxnSpPr>
        <p:spPr>
          <a:xfrm>
            <a:off x="1691680" y="2420888"/>
            <a:ext cx="0" cy="331955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ovéPole 56"/>
          <p:cNvSpPr txBox="1"/>
          <p:nvPr/>
        </p:nvSpPr>
        <p:spPr>
          <a:xfrm>
            <a:off x="755576" y="6093296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Donor</a:t>
            </a:r>
            <a:endParaRPr lang="en-GB" dirty="0"/>
          </a:p>
        </p:txBody>
      </p:sp>
      <p:sp>
        <p:nvSpPr>
          <p:cNvPr id="58" name="TextovéPole 57"/>
          <p:cNvSpPr txBox="1"/>
          <p:nvPr/>
        </p:nvSpPr>
        <p:spPr>
          <a:xfrm>
            <a:off x="2862927" y="6093296"/>
            <a:ext cx="1026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Acceptor</a:t>
            </a:r>
            <a:endParaRPr lang="en-GB" dirty="0"/>
          </a:p>
        </p:txBody>
      </p:sp>
      <p:cxnSp>
        <p:nvCxnSpPr>
          <p:cNvPr id="62" name="Přímá spojovací šipka 61"/>
          <p:cNvCxnSpPr/>
          <p:nvPr/>
        </p:nvCxnSpPr>
        <p:spPr>
          <a:xfrm>
            <a:off x="2987824" y="2420888"/>
            <a:ext cx="648072" cy="432048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ovéPole 63"/>
          <p:cNvSpPr txBox="1"/>
          <p:nvPr/>
        </p:nvSpPr>
        <p:spPr>
          <a:xfrm rot="16200000">
            <a:off x="195228" y="3701316"/>
            <a:ext cx="1201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absorption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5" name="TextovéPole 64"/>
          <p:cNvSpPr txBox="1"/>
          <p:nvPr/>
        </p:nvSpPr>
        <p:spPr>
          <a:xfrm rot="16200000">
            <a:off x="825156" y="3701316"/>
            <a:ext cx="1382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fluorescence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6" name="TextovéPole 65"/>
          <p:cNvSpPr txBox="1"/>
          <p:nvPr/>
        </p:nvSpPr>
        <p:spPr>
          <a:xfrm rot="16200000">
            <a:off x="2697364" y="3935486"/>
            <a:ext cx="1382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fluorescence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7" name="TextovéPole 66"/>
          <p:cNvSpPr txBox="1"/>
          <p:nvPr/>
        </p:nvSpPr>
        <p:spPr>
          <a:xfrm rot="1088199">
            <a:off x="963403" y="1330569"/>
            <a:ext cx="1393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B050"/>
                </a:solidFill>
              </a:rPr>
              <a:t>Nonradiative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relaxation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68" name="TextovéPole 67"/>
          <p:cNvSpPr txBox="1"/>
          <p:nvPr/>
        </p:nvSpPr>
        <p:spPr>
          <a:xfrm rot="1088199">
            <a:off x="2981787" y="1757676"/>
            <a:ext cx="1393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B050"/>
                </a:solidFill>
              </a:rPr>
              <a:t>Nonradiative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relaxation</a:t>
            </a:r>
            <a:endParaRPr lang="en-GB" dirty="0">
              <a:solidFill>
                <a:srgbClr val="00B050"/>
              </a:solidFill>
            </a:endParaRPr>
          </a:p>
        </p:txBody>
      </p:sp>
      <p:cxnSp>
        <p:nvCxnSpPr>
          <p:cNvPr id="69" name="Přímá spojovací šipka 68"/>
          <p:cNvCxnSpPr/>
          <p:nvPr/>
        </p:nvCxnSpPr>
        <p:spPr>
          <a:xfrm>
            <a:off x="1691680" y="2420888"/>
            <a:ext cx="1296144" cy="0"/>
          </a:xfrm>
          <a:prstGeom prst="straightConnector1">
            <a:avLst/>
          </a:prstGeom>
          <a:ln w="19050">
            <a:solidFill>
              <a:srgbClr val="00206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ovéPole 71"/>
          <p:cNvSpPr txBox="1"/>
          <p:nvPr/>
        </p:nvSpPr>
        <p:spPr>
          <a:xfrm>
            <a:off x="1907704" y="2051556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FRET</a:t>
            </a:r>
            <a:endParaRPr lang="en-GB" dirty="0"/>
          </a:p>
        </p:txBody>
      </p:sp>
      <p:sp>
        <p:nvSpPr>
          <p:cNvPr id="73" name="TextovéPole 72"/>
          <p:cNvSpPr txBox="1"/>
          <p:nvPr/>
        </p:nvSpPr>
        <p:spPr>
          <a:xfrm>
            <a:off x="4427984" y="2060848"/>
            <a:ext cx="47160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/>
              <a:t> FRET might occur when the emission band of the donor overlaps with the excitation band of the acceptor and the molecules are close enough.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FRET range 1-10 nm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Various FRET pairs, characterized by R</a:t>
            </a:r>
            <a:r>
              <a:rPr lang="en-US" baseline="-25000" dirty="0"/>
              <a:t>0</a:t>
            </a:r>
            <a:r>
              <a:rPr lang="en-US" dirty="0"/>
              <a:t> (distance where FRET is 50% for this pair)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FRET efficiency  E = 1 / (1 + r / R</a:t>
            </a:r>
            <a:r>
              <a:rPr lang="en-US" baseline="-25000" dirty="0"/>
              <a:t>0</a:t>
            </a:r>
            <a:r>
              <a:rPr lang="en-US" dirty="0"/>
              <a:t>)</a:t>
            </a:r>
            <a:r>
              <a:rPr lang="en-US" baseline="30000" dirty="0"/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Foerster</a:t>
            </a:r>
            <a:r>
              <a:rPr lang="en-US" dirty="0"/>
              <a:t> (Fluorescence) resonance energy transfer (FRET)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36</a:t>
            </a:fld>
            <a:endParaRPr lang="en-GB"/>
          </a:p>
        </p:txBody>
      </p:sp>
      <p:pic>
        <p:nvPicPr>
          <p:cNvPr id="1976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66925"/>
            <a:ext cx="6753225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4" name="TextovéPole 53"/>
          <p:cNvSpPr txBox="1"/>
          <p:nvPr/>
        </p:nvSpPr>
        <p:spPr>
          <a:xfrm>
            <a:off x="6660232" y="5373216"/>
            <a:ext cx="20340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FAM – GQ – TAMRA</a:t>
            </a:r>
          </a:p>
          <a:p>
            <a:r>
              <a:rPr lang="en-US" dirty="0"/>
              <a:t>150 mM K</a:t>
            </a:r>
          </a:p>
          <a:p>
            <a:r>
              <a:rPr lang="en-US" dirty="0"/>
              <a:t>Excitation: 480 nm</a:t>
            </a:r>
            <a:endParaRPr lang="en-GB" dirty="0"/>
          </a:p>
        </p:txBody>
      </p:sp>
      <p:pic>
        <p:nvPicPr>
          <p:cNvPr id="1976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772816"/>
            <a:ext cx="3999762" cy="343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9" name="Přímá spojovací šipka 58"/>
          <p:cNvCxnSpPr/>
          <p:nvPr/>
        </p:nvCxnSpPr>
        <p:spPr>
          <a:xfrm flipV="1">
            <a:off x="3203848" y="5229200"/>
            <a:ext cx="288032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ovéPole 59"/>
          <p:cNvSpPr txBox="1"/>
          <p:nvPr/>
        </p:nvSpPr>
        <p:spPr>
          <a:xfrm>
            <a:off x="3419872" y="4725144"/>
            <a:ext cx="1013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TAMRA</a:t>
            </a:r>
          </a:p>
          <a:p>
            <a:r>
              <a:rPr lang="en-US" dirty="0"/>
              <a:t>emission</a:t>
            </a:r>
            <a:endParaRPr lang="en-GB" dirty="0"/>
          </a:p>
        </p:txBody>
      </p:sp>
      <p:cxnSp>
        <p:nvCxnSpPr>
          <p:cNvPr id="61" name="Přímá spojovací šipka 60"/>
          <p:cNvCxnSpPr/>
          <p:nvPr/>
        </p:nvCxnSpPr>
        <p:spPr>
          <a:xfrm flipV="1">
            <a:off x="1187624" y="2564904"/>
            <a:ext cx="288032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ovéPole 62"/>
          <p:cNvSpPr txBox="1"/>
          <p:nvPr/>
        </p:nvSpPr>
        <p:spPr>
          <a:xfrm>
            <a:off x="1403648" y="2060848"/>
            <a:ext cx="1013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FAM</a:t>
            </a:r>
          </a:p>
          <a:p>
            <a:r>
              <a:rPr lang="en-US" dirty="0"/>
              <a:t>emission</a:t>
            </a:r>
            <a:endParaRPr lang="en-GB" dirty="0"/>
          </a:p>
        </p:txBody>
      </p:sp>
      <p:cxnSp>
        <p:nvCxnSpPr>
          <p:cNvPr id="71" name="Přímá spojovací šipka 70"/>
          <p:cNvCxnSpPr/>
          <p:nvPr/>
        </p:nvCxnSpPr>
        <p:spPr>
          <a:xfrm flipH="1" flipV="1">
            <a:off x="2267744" y="2924944"/>
            <a:ext cx="72008" cy="23762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ovéPole 73"/>
          <p:cNvSpPr txBox="1"/>
          <p:nvPr/>
        </p:nvSpPr>
        <p:spPr>
          <a:xfrm rot="16200000">
            <a:off x="1296035" y="3815352"/>
            <a:ext cx="1574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TEMPERATURE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800" dirty="0"/>
              <a:t>Fluorescence polarization/anisotropy (FP/FA)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37</a:t>
            </a:fld>
            <a:endParaRPr lang="en-GB"/>
          </a:p>
        </p:txBody>
      </p:sp>
      <p:sp>
        <p:nvSpPr>
          <p:cNvPr id="6" name="TextovéPole 5"/>
          <p:cNvSpPr txBox="1"/>
          <p:nvPr/>
        </p:nvSpPr>
        <p:spPr>
          <a:xfrm>
            <a:off x="0" y="836712"/>
            <a:ext cx="91440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/>
          </a:p>
          <a:p>
            <a:pPr algn="ctr"/>
            <a:r>
              <a:rPr lang="en-US" sz="3200" b="1" dirty="0"/>
              <a:t>Difference in the intensity of the sample-emitted light with polarization parallel and perpendicular to the polarization of the excitation light.</a:t>
            </a:r>
          </a:p>
          <a:p>
            <a:pPr algn="ctr"/>
            <a:endParaRPr lang="en-US" b="1" dirty="0"/>
          </a:p>
          <a:p>
            <a:pPr lvl="1">
              <a:buFont typeface="Arial" pitchFamily="34" charset="0"/>
              <a:buChar char="•"/>
            </a:pPr>
            <a:r>
              <a:rPr lang="en-US" dirty="0"/>
              <a:t> requirements: molecules are </a:t>
            </a:r>
            <a:r>
              <a:rPr lang="en-US" b="1" dirty="0"/>
              <a:t>fluorescent</a:t>
            </a:r>
            <a:endParaRPr lang="en-US" dirty="0"/>
          </a:p>
          <a:p>
            <a:pPr lvl="1">
              <a:buFont typeface="Arial" pitchFamily="34" charset="0"/>
              <a:buChar char="•"/>
            </a:pPr>
            <a:endParaRPr lang="en-US" dirty="0"/>
          </a:p>
          <a:p>
            <a:pPr lvl="1"/>
            <a:r>
              <a:rPr lang="en-GB" b="1" dirty="0"/>
              <a:t>FA provides information on molecular size (monomer x </a:t>
            </a:r>
            <a:r>
              <a:rPr lang="en-GB" b="1" dirty="0" err="1"/>
              <a:t>dimer</a:t>
            </a:r>
            <a:r>
              <a:rPr lang="en-GB" b="1" dirty="0"/>
              <a:t>) and shape, local viscosities of a </a:t>
            </a:r>
            <a:r>
              <a:rPr lang="en-GB" b="1" dirty="0" err="1"/>
              <a:t>fluorophore’s</a:t>
            </a:r>
            <a:r>
              <a:rPr lang="en-GB" b="1" dirty="0"/>
              <a:t> environment and </a:t>
            </a:r>
            <a:r>
              <a:rPr lang="en-US" b="1" dirty="0"/>
              <a:t>allows measurement of kinetics parameters of reactions.</a:t>
            </a:r>
            <a:endParaRPr lang="en-US" dirty="0"/>
          </a:p>
          <a:p>
            <a:pPr lvl="1"/>
            <a:endParaRPr lang="en-US" b="1" dirty="0"/>
          </a:p>
          <a:p>
            <a:pPr lvl="1">
              <a:buFont typeface="Arial" pitchFamily="34" charset="0"/>
              <a:buChar char="•"/>
            </a:pPr>
            <a:r>
              <a:rPr lang="en-US" dirty="0"/>
              <a:t> often as a </a:t>
            </a:r>
            <a:r>
              <a:rPr lang="en-US" b="1" dirty="0"/>
              <a:t>time-resolved </a:t>
            </a:r>
            <a:r>
              <a:rPr lang="en-US" dirty="0"/>
              <a:t>method for rotational velocities measurement– short pulse of light (10</a:t>
            </a:r>
            <a:r>
              <a:rPr lang="en-US" baseline="30000" dirty="0"/>
              <a:t>-9</a:t>
            </a:r>
            <a:r>
              <a:rPr lang="en-US" dirty="0"/>
              <a:t> sec) followed by fluorescence measurement over time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 in this case the molecule must be </a:t>
            </a:r>
            <a:r>
              <a:rPr lang="en-US" b="1" dirty="0"/>
              <a:t>spherical</a:t>
            </a:r>
            <a:r>
              <a:rPr lang="en-US" dirty="0"/>
              <a:t> to avoid various rotational velocities in different directions and the </a:t>
            </a:r>
            <a:r>
              <a:rPr lang="en-US" dirty="0" err="1"/>
              <a:t>fluorophore</a:t>
            </a:r>
            <a:r>
              <a:rPr lang="en-US" dirty="0"/>
              <a:t> must be </a:t>
            </a:r>
            <a:r>
              <a:rPr lang="en-US" b="1" dirty="0"/>
              <a:t>firmly attached </a:t>
            </a:r>
            <a:r>
              <a:rPr lang="en-US" dirty="0"/>
              <a:t>to prevent rotation of the </a:t>
            </a:r>
            <a:r>
              <a:rPr lang="en-US" dirty="0" err="1"/>
              <a:t>fluorophore</a:t>
            </a:r>
            <a:r>
              <a:rPr lang="en-US" dirty="0"/>
              <a:t> only</a:t>
            </a:r>
          </a:p>
          <a:p>
            <a:pPr lvl="1">
              <a:buFont typeface="Arial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Fluorescence </a:t>
            </a:r>
            <a:r>
              <a:rPr lang="en-US" dirty="0"/>
              <a:t>polarization/anisotropy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38</a:t>
            </a:fld>
            <a:endParaRPr lang="en-GB"/>
          </a:p>
        </p:txBody>
      </p:sp>
      <p:cxnSp>
        <p:nvCxnSpPr>
          <p:cNvPr id="7" name="Přímá spojovací čára 6"/>
          <p:cNvCxnSpPr/>
          <p:nvPr/>
        </p:nvCxnSpPr>
        <p:spPr>
          <a:xfrm>
            <a:off x="1691680" y="3501008"/>
            <a:ext cx="29523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čára 8"/>
          <p:cNvCxnSpPr/>
          <p:nvPr/>
        </p:nvCxnSpPr>
        <p:spPr>
          <a:xfrm>
            <a:off x="4644008" y="3501008"/>
            <a:ext cx="2448272" cy="21602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/>
          <p:nvPr/>
        </p:nvCxnSpPr>
        <p:spPr>
          <a:xfrm flipV="1">
            <a:off x="6461788" y="4149080"/>
            <a:ext cx="0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ovací šipka 11"/>
          <p:cNvCxnSpPr/>
          <p:nvPr/>
        </p:nvCxnSpPr>
        <p:spPr>
          <a:xfrm rot="16200000" flipV="1">
            <a:off x="5993736" y="4617132"/>
            <a:ext cx="0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ipsa 12"/>
          <p:cNvSpPr/>
          <p:nvPr/>
        </p:nvSpPr>
        <p:spPr>
          <a:xfrm>
            <a:off x="1115616" y="3284984"/>
            <a:ext cx="504056" cy="50405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ovéPole 13"/>
          <p:cNvSpPr txBox="1"/>
          <p:nvPr/>
        </p:nvSpPr>
        <p:spPr>
          <a:xfrm>
            <a:off x="755576" y="3284984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endParaRPr lang="en-GB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7092280" y="5229200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  <a:endParaRPr lang="en-GB" dirty="0"/>
          </a:p>
        </p:txBody>
      </p:sp>
      <p:cxnSp>
        <p:nvCxnSpPr>
          <p:cNvPr id="17" name="Přímá spojovací čára 16"/>
          <p:cNvCxnSpPr/>
          <p:nvPr/>
        </p:nvCxnSpPr>
        <p:spPr>
          <a:xfrm flipV="1">
            <a:off x="4644008" y="1700808"/>
            <a:ext cx="0" cy="1800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4499992" y="1268760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  <a:endParaRPr lang="en-GB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6245764" y="3779748"/>
            <a:ext cx="702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</a:t>
            </a:r>
            <a:r>
              <a:rPr lang="en-US" baseline="-25000" dirty="0" err="1"/>
              <a:t>parallel</a:t>
            </a:r>
            <a:endParaRPr lang="en-GB" baseline="-25000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4373556" y="4859868"/>
            <a:ext cx="111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</a:t>
            </a:r>
            <a:r>
              <a:rPr lang="en-US" baseline="-25000" dirty="0" err="1"/>
              <a:t>perpendicular</a:t>
            </a:r>
            <a:endParaRPr lang="en-GB" baseline="-25000" dirty="0"/>
          </a:p>
        </p:txBody>
      </p:sp>
      <p:sp>
        <p:nvSpPr>
          <p:cNvPr id="22" name="Obdélník 21"/>
          <p:cNvSpPr/>
          <p:nvPr/>
        </p:nvSpPr>
        <p:spPr>
          <a:xfrm>
            <a:off x="6444208" y="5733256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DETECTOR</a:t>
            </a:r>
            <a:endParaRPr lang="en-GB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886847" y="3861048"/>
            <a:ext cx="948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</a:t>
            </a:r>
            <a:endParaRPr lang="en-GB" dirty="0"/>
          </a:p>
        </p:txBody>
      </p:sp>
      <p:sp>
        <p:nvSpPr>
          <p:cNvPr id="24" name="Obdélník 23"/>
          <p:cNvSpPr/>
          <p:nvPr/>
        </p:nvSpPr>
        <p:spPr>
          <a:xfrm>
            <a:off x="4067944" y="3140968"/>
            <a:ext cx="1080120" cy="79208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ovéPole 24"/>
          <p:cNvSpPr txBox="1"/>
          <p:nvPr/>
        </p:nvSpPr>
        <p:spPr>
          <a:xfrm>
            <a:off x="4139952" y="3356992"/>
            <a:ext cx="947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SAMPLE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26" name="Volný tvar 25"/>
          <p:cNvSpPr/>
          <p:nvPr/>
        </p:nvSpPr>
        <p:spPr>
          <a:xfrm>
            <a:off x="1979712" y="2971800"/>
            <a:ext cx="1440160" cy="1105272"/>
          </a:xfrm>
          <a:custGeom>
            <a:avLst/>
            <a:gdLst>
              <a:gd name="connsiteX0" fmla="*/ 0 w 1371600"/>
              <a:gd name="connsiteY0" fmla="*/ 533400 h 965200"/>
              <a:gd name="connsiteX1" fmla="*/ 330200 w 1371600"/>
              <a:gd name="connsiteY1" fmla="*/ 0 h 965200"/>
              <a:gd name="connsiteX2" fmla="*/ 698500 w 1371600"/>
              <a:gd name="connsiteY2" fmla="*/ 533400 h 965200"/>
              <a:gd name="connsiteX3" fmla="*/ 952500 w 1371600"/>
              <a:gd name="connsiteY3" fmla="*/ 965200 h 965200"/>
              <a:gd name="connsiteX4" fmla="*/ 1371600 w 1371600"/>
              <a:gd name="connsiteY4" fmla="*/ 533400 h 965200"/>
              <a:gd name="connsiteX0" fmla="*/ 0 w 1371600"/>
              <a:gd name="connsiteY0" fmla="*/ 545276 h 988951"/>
              <a:gd name="connsiteX1" fmla="*/ 330200 w 1371600"/>
              <a:gd name="connsiteY1" fmla="*/ 11876 h 988951"/>
              <a:gd name="connsiteX2" fmla="*/ 752500 w 1371600"/>
              <a:gd name="connsiteY2" fmla="*/ 474017 h 988951"/>
              <a:gd name="connsiteX3" fmla="*/ 952500 w 1371600"/>
              <a:gd name="connsiteY3" fmla="*/ 977076 h 988951"/>
              <a:gd name="connsiteX4" fmla="*/ 1371600 w 1371600"/>
              <a:gd name="connsiteY4" fmla="*/ 545276 h 988951"/>
              <a:gd name="connsiteX0" fmla="*/ 0 w 1411188"/>
              <a:gd name="connsiteY0" fmla="*/ 462141 h 977076"/>
              <a:gd name="connsiteX1" fmla="*/ 369788 w 1411188"/>
              <a:gd name="connsiteY1" fmla="*/ 0 h 977076"/>
              <a:gd name="connsiteX2" fmla="*/ 792088 w 1411188"/>
              <a:gd name="connsiteY2" fmla="*/ 462141 h 977076"/>
              <a:gd name="connsiteX3" fmla="*/ 992088 w 1411188"/>
              <a:gd name="connsiteY3" fmla="*/ 965200 h 977076"/>
              <a:gd name="connsiteX4" fmla="*/ 1411188 w 1411188"/>
              <a:gd name="connsiteY4" fmla="*/ 533400 h 977076"/>
              <a:gd name="connsiteX0" fmla="*/ 0 w 1440160"/>
              <a:gd name="connsiteY0" fmla="*/ 462141 h 965200"/>
              <a:gd name="connsiteX1" fmla="*/ 369788 w 1440160"/>
              <a:gd name="connsiteY1" fmla="*/ 0 h 965200"/>
              <a:gd name="connsiteX2" fmla="*/ 792088 w 1440160"/>
              <a:gd name="connsiteY2" fmla="*/ 462141 h 965200"/>
              <a:gd name="connsiteX3" fmla="*/ 992088 w 1440160"/>
              <a:gd name="connsiteY3" fmla="*/ 965200 h 965200"/>
              <a:gd name="connsiteX4" fmla="*/ 1440160 w 1440160"/>
              <a:gd name="connsiteY4" fmla="*/ 462140 h 965200"/>
              <a:gd name="connsiteX0" fmla="*/ 0 w 1440160"/>
              <a:gd name="connsiteY0" fmla="*/ 462141 h 965200"/>
              <a:gd name="connsiteX1" fmla="*/ 369788 w 1440160"/>
              <a:gd name="connsiteY1" fmla="*/ 0 h 965200"/>
              <a:gd name="connsiteX2" fmla="*/ 720080 w 1440160"/>
              <a:gd name="connsiteY2" fmla="*/ 462141 h 965200"/>
              <a:gd name="connsiteX3" fmla="*/ 992088 w 1440160"/>
              <a:gd name="connsiteY3" fmla="*/ 965200 h 965200"/>
              <a:gd name="connsiteX4" fmla="*/ 1440160 w 1440160"/>
              <a:gd name="connsiteY4" fmla="*/ 462140 h 965200"/>
              <a:gd name="connsiteX0" fmla="*/ 0 w 1440160"/>
              <a:gd name="connsiteY0" fmla="*/ 462141 h 965199"/>
              <a:gd name="connsiteX1" fmla="*/ 369788 w 1440160"/>
              <a:gd name="connsiteY1" fmla="*/ 0 h 965199"/>
              <a:gd name="connsiteX2" fmla="*/ 720080 w 1440160"/>
              <a:gd name="connsiteY2" fmla="*/ 462141 h 965199"/>
              <a:gd name="connsiteX3" fmla="*/ 1080120 w 1440160"/>
              <a:gd name="connsiteY3" fmla="*/ 965199 h 965199"/>
              <a:gd name="connsiteX4" fmla="*/ 1440160 w 1440160"/>
              <a:gd name="connsiteY4" fmla="*/ 462140 h 965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0160" h="965199">
                <a:moveTo>
                  <a:pt x="0" y="462141"/>
                </a:moveTo>
                <a:cubicBezTo>
                  <a:pt x="106891" y="195441"/>
                  <a:pt x="249775" y="0"/>
                  <a:pt x="369788" y="0"/>
                </a:cubicBezTo>
                <a:cubicBezTo>
                  <a:pt x="489801" y="0"/>
                  <a:pt x="601691" y="301275"/>
                  <a:pt x="720080" y="462141"/>
                </a:cubicBezTo>
                <a:cubicBezTo>
                  <a:pt x="838469" y="623008"/>
                  <a:pt x="960107" y="965199"/>
                  <a:pt x="1080120" y="965199"/>
                </a:cubicBezTo>
                <a:cubicBezTo>
                  <a:pt x="1200133" y="965199"/>
                  <a:pt x="1286701" y="678040"/>
                  <a:pt x="1440160" y="46214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ovéPole 26"/>
          <p:cNvSpPr txBox="1"/>
          <p:nvPr/>
        </p:nvSpPr>
        <p:spPr>
          <a:xfrm>
            <a:off x="1654902" y="2348880"/>
            <a:ext cx="1836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Linearly polarized</a:t>
            </a:r>
          </a:p>
          <a:p>
            <a:r>
              <a:rPr lang="en-US" dirty="0"/>
              <a:t>excitation light</a:t>
            </a:r>
            <a:endParaRPr lang="en-GB" dirty="0"/>
          </a:p>
        </p:txBody>
      </p:sp>
      <p:sp>
        <p:nvSpPr>
          <p:cNvPr id="28" name="Elipsa 27"/>
          <p:cNvSpPr/>
          <p:nvPr/>
        </p:nvSpPr>
        <p:spPr>
          <a:xfrm>
            <a:off x="5220072" y="3933056"/>
            <a:ext cx="720080" cy="7200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0" name="Přímá spojovací čára 29"/>
          <p:cNvCxnSpPr>
            <a:stCxn id="28" idx="0"/>
            <a:endCxn id="28" idx="4"/>
          </p:cNvCxnSpPr>
          <p:nvPr/>
        </p:nvCxnSpPr>
        <p:spPr>
          <a:xfrm>
            <a:off x="5580112" y="3933056"/>
            <a:ext cx="0" cy="720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ovací čára 31"/>
          <p:cNvCxnSpPr>
            <a:stCxn id="28" idx="7"/>
            <a:endCxn id="28" idx="5"/>
          </p:cNvCxnSpPr>
          <p:nvPr/>
        </p:nvCxnSpPr>
        <p:spPr>
          <a:xfrm>
            <a:off x="5834699" y="4038509"/>
            <a:ext cx="0" cy="5091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ovací čára 33"/>
          <p:cNvCxnSpPr>
            <a:stCxn id="28" idx="1"/>
            <a:endCxn id="28" idx="3"/>
          </p:cNvCxnSpPr>
          <p:nvPr/>
        </p:nvCxnSpPr>
        <p:spPr>
          <a:xfrm>
            <a:off x="5325525" y="4038509"/>
            <a:ext cx="0" cy="5091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ovací čára 35"/>
          <p:cNvCxnSpPr/>
          <p:nvPr/>
        </p:nvCxnSpPr>
        <p:spPr>
          <a:xfrm>
            <a:off x="5436096" y="4005064"/>
            <a:ext cx="0" cy="648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ovací čára 37"/>
          <p:cNvCxnSpPr/>
          <p:nvPr/>
        </p:nvCxnSpPr>
        <p:spPr>
          <a:xfrm>
            <a:off x="5724128" y="4005064"/>
            <a:ext cx="0" cy="648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/>
          <p:cNvSpPr txBox="1"/>
          <p:nvPr/>
        </p:nvSpPr>
        <p:spPr>
          <a:xfrm rot="19832924">
            <a:off x="5520475" y="3343496"/>
            <a:ext cx="1213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POLARIZER</a:t>
            </a:r>
            <a:endParaRPr lang="en-GB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179512" y="4581128"/>
            <a:ext cx="41764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Fluorescence anisotropy </a:t>
            </a:r>
          </a:p>
          <a:p>
            <a:endParaRPr lang="en-US" dirty="0"/>
          </a:p>
          <a:p>
            <a:r>
              <a:rPr lang="en-US" dirty="0"/>
              <a:t>r = </a:t>
            </a:r>
            <a:r>
              <a:rPr lang="en-US" dirty="0" err="1"/>
              <a:t>I</a:t>
            </a:r>
            <a:r>
              <a:rPr lang="en-US" baseline="-25000" dirty="0" err="1"/>
              <a:t>parallel</a:t>
            </a:r>
            <a:r>
              <a:rPr lang="en-US" dirty="0"/>
              <a:t> – </a:t>
            </a:r>
            <a:r>
              <a:rPr lang="en-US" dirty="0" err="1"/>
              <a:t>I</a:t>
            </a:r>
            <a:r>
              <a:rPr lang="en-US" baseline="-25000" dirty="0" err="1"/>
              <a:t>perpendicular</a:t>
            </a:r>
            <a:r>
              <a:rPr lang="en-US" dirty="0"/>
              <a:t> / </a:t>
            </a:r>
            <a:r>
              <a:rPr lang="en-US" dirty="0" err="1"/>
              <a:t>I</a:t>
            </a:r>
            <a:r>
              <a:rPr lang="en-US" baseline="-25000" dirty="0" err="1"/>
              <a:t>parallel</a:t>
            </a:r>
            <a:r>
              <a:rPr lang="en-US" dirty="0"/>
              <a:t> + 2I</a:t>
            </a:r>
            <a:r>
              <a:rPr lang="en-US" baseline="-25000" dirty="0"/>
              <a:t>perpendicular</a:t>
            </a:r>
            <a:endParaRPr lang="en-US" dirty="0"/>
          </a:p>
          <a:p>
            <a:endParaRPr lang="en-US" dirty="0"/>
          </a:p>
          <a:p>
            <a:r>
              <a:rPr lang="en-US" dirty="0"/>
              <a:t>Parallel and perpendicular means orientation towards excitation light</a:t>
            </a:r>
            <a:endParaRPr lang="en-GB" dirty="0"/>
          </a:p>
          <a:p>
            <a:endParaRPr lang="en-GB" dirty="0"/>
          </a:p>
        </p:txBody>
      </p:sp>
      <p:sp>
        <p:nvSpPr>
          <p:cNvPr id="29" name="TextovéPole 28"/>
          <p:cNvSpPr txBox="1"/>
          <p:nvPr/>
        </p:nvSpPr>
        <p:spPr>
          <a:xfrm>
            <a:off x="5580112" y="1412776"/>
            <a:ext cx="3563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/>
              <a:t> significantly excited are only the molecules whose transition dipoles are parallel to the polarization of excitation light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Fluorescence polarization anisotropy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39</a:t>
            </a:fld>
            <a:endParaRPr lang="en-GB"/>
          </a:p>
        </p:txBody>
      </p:sp>
      <p:pic>
        <p:nvPicPr>
          <p:cNvPr id="120834" name="Picture 2" descr="Schematic illustration of the effect of rotational diffusion rate (tumbling and 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0675" y="1268760"/>
            <a:ext cx="3743325" cy="2085976"/>
          </a:xfrm>
          <a:prstGeom prst="rect">
            <a:avLst/>
          </a:prstGeom>
          <a:noFill/>
        </p:spPr>
      </p:pic>
      <p:pic>
        <p:nvPicPr>
          <p:cNvPr id="120836" name="Picture 4" descr="The effects of EDTA on the binding of Klentaq DNA polymerase to primed&amp;hyphen;template 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060848"/>
            <a:ext cx="4608512" cy="3773808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5148064" y="4221088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effects of EDTA on the binding of </a:t>
            </a:r>
            <a:r>
              <a:rPr lang="en-GB" dirty="0" err="1"/>
              <a:t>Klentaq</a:t>
            </a:r>
            <a:r>
              <a:rPr lang="en-GB" dirty="0"/>
              <a:t> DNA polymerase to primed‐template DNA (13/20‐mer DNA)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0" y="6488668"/>
            <a:ext cx="3577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LiCata</a:t>
            </a:r>
            <a:r>
              <a:rPr lang="en-US" dirty="0"/>
              <a:t> et al., 2007, Methods Cell </a:t>
            </a:r>
            <a:r>
              <a:rPr lang="en-US" dirty="0" err="1"/>
              <a:t>Biol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Phenomena X EM spectral regions </a:t>
            </a:r>
            <a:endParaRPr lang="en-GB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Phenomenon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Spectral</a:t>
                      </a:r>
                      <a:r>
                        <a:rPr lang="en-US" baseline="0" dirty="0"/>
                        <a:t> region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Wavelength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Nuclear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Gamma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 nm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Inner electrons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X-rays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0.1 - 1.0 nm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Ionisation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UV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0 - 200 nm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Valency</a:t>
                      </a:r>
                      <a:r>
                        <a:rPr lang="en-US" baseline="0" dirty="0"/>
                        <a:t> electrons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near UV / VIS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200 - 800 nm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Molecular vibrations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near IR / IR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0.8 - 25 </a:t>
                      </a:r>
                      <a:r>
                        <a:rPr lang="el-GR" dirty="0"/>
                        <a:t>μ</a:t>
                      </a:r>
                      <a:r>
                        <a:rPr lang="en-US" dirty="0"/>
                        <a:t>m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Rotation and electron spin orientation in mag. fields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Microwaves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400 </a:t>
                      </a:r>
                      <a:r>
                        <a:rPr lang="el-GR" dirty="0"/>
                        <a:t>μ</a:t>
                      </a:r>
                      <a:r>
                        <a:rPr lang="en-US" dirty="0"/>
                        <a:t>m – 30 cm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Nuclear spin orientation in mag. fields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Radiowaves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&gt; 100 cm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4</a:t>
            </a:fld>
            <a:endParaRPr lang="en-GB"/>
          </a:p>
        </p:txBody>
      </p:sp>
      <p:grpSp>
        <p:nvGrpSpPr>
          <p:cNvPr id="8" name="Skupina 7"/>
          <p:cNvGrpSpPr/>
          <p:nvPr/>
        </p:nvGrpSpPr>
        <p:grpSpPr>
          <a:xfrm>
            <a:off x="0" y="2134597"/>
            <a:ext cx="9144000" cy="1726451"/>
            <a:chOff x="0" y="2134597"/>
            <a:chExt cx="9144000" cy="1726451"/>
          </a:xfrm>
        </p:grpSpPr>
        <p:sp>
          <p:nvSpPr>
            <p:cNvPr id="6" name="Obdélník 5"/>
            <p:cNvSpPr/>
            <p:nvPr/>
          </p:nvSpPr>
          <p:spPr>
            <a:xfrm>
              <a:off x="0" y="2780928"/>
              <a:ext cx="9144000" cy="108012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2124375" y="2134597"/>
              <a:ext cx="4895251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OPTICAL SPECTROSCOPY</a:t>
              </a:r>
              <a:endParaRPr lang="en-GB" sz="3600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dirty="0" err="1"/>
              <a:t>Linear</a:t>
            </a:r>
            <a:r>
              <a:rPr lang="cs-CZ" dirty="0"/>
              <a:t> dichroism (LD)</a:t>
            </a:r>
            <a:endParaRPr lang="en-GB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40</a:t>
            </a:fld>
            <a:endParaRPr lang="en-GB" dirty="0"/>
          </a:p>
        </p:txBody>
      </p:sp>
      <p:sp>
        <p:nvSpPr>
          <p:cNvPr id="7" name="TextovéPole 6"/>
          <p:cNvSpPr txBox="1"/>
          <p:nvPr/>
        </p:nvSpPr>
        <p:spPr>
          <a:xfrm>
            <a:off x="0" y="764704"/>
            <a:ext cx="9144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/>
          </a:p>
          <a:p>
            <a:pPr algn="ctr"/>
            <a:r>
              <a:rPr lang="en-US" sz="3200" b="1" dirty="0"/>
              <a:t>Difference in absorption of the light linearly polarized </a:t>
            </a:r>
            <a:r>
              <a:rPr lang="en-US" sz="3200" b="1" dirty="0" err="1"/>
              <a:t>parallelly</a:t>
            </a:r>
            <a:r>
              <a:rPr lang="en-US" sz="3200" b="1" dirty="0"/>
              <a:t> and perpendicularly to the orientation of the molecules</a:t>
            </a:r>
          </a:p>
          <a:p>
            <a:pPr algn="ctr"/>
            <a:endParaRPr lang="en-US" sz="1600" b="1" dirty="0"/>
          </a:p>
          <a:p>
            <a:pPr lvl="1">
              <a:buFont typeface="Arial" pitchFamily="34" charset="0"/>
              <a:buChar char="•"/>
            </a:pPr>
            <a:r>
              <a:rPr lang="en-US" dirty="0"/>
              <a:t> requirements: molecules are </a:t>
            </a:r>
            <a:r>
              <a:rPr lang="en-US" b="1" dirty="0"/>
              <a:t>oriented</a:t>
            </a:r>
            <a:r>
              <a:rPr lang="en-US" dirty="0"/>
              <a:t> and molecules </a:t>
            </a:r>
            <a:r>
              <a:rPr lang="en-US" b="1" dirty="0"/>
              <a:t>absorb</a:t>
            </a:r>
            <a:r>
              <a:rPr lang="en-US" dirty="0"/>
              <a:t> in the region of interest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 orienting the molecules: gel, electric field, flow (rotation)</a:t>
            </a:r>
          </a:p>
          <a:p>
            <a:pPr lvl="1">
              <a:buFont typeface="Arial" pitchFamily="34" charset="0"/>
              <a:buChar char="•"/>
            </a:pPr>
            <a:endParaRPr lang="en-US" dirty="0"/>
          </a:p>
          <a:p>
            <a:pPr lvl="1"/>
            <a:r>
              <a:rPr lang="en-US" b="1" dirty="0"/>
              <a:t>LD is sensitive to the orientation of absorbing parts (</a:t>
            </a:r>
            <a:r>
              <a:rPr lang="en-US" b="1" dirty="0" err="1"/>
              <a:t>nucleobases</a:t>
            </a:r>
            <a:r>
              <a:rPr lang="en-US" b="1" dirty="0"/>
              <a:t>) towards the orientation of the molecule – e.g. base inclination in NA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0" y="6237312"/>
            <a:ext cx="5148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Bulheller</a:t>
            </a:r>
            <a:r>
              <a:rPr lang="en-US" dirty="0"/>
              <a:t> et al., 2007, Phys </a:t>
            </a:r>
            <a:r>
              <a:rPr lang="en-US" dirty="0" err="1"/>
              <a:t>Chem</a:t>
            </a:r>
            <a:r>
              <a:rPr lang="en-US" dirty="0"/>
              <a:t> </a:t>
            </a:r>
            <a:r>
              <a:rPr lang="en-US" dirty="0" err="1"/>
              <a:t>Chem</a:t>
            </a:r>
            <a:r>
              <a:rPr lang="en-US" dirty="0"/>
              <a:t> Phys </a:t>
            </a:r>
          </a:p>
          <a:p>
            <a:r>
              <a:rPr lang="en-US" dirty="0"/>
              <a:t>Rodger et al., 2006, Phys </a:t>
            </a:r>
            <a:r>
              <a:rPr lang="en-US" dirty="0" err="1"/>
              <a:t>Chem</a:t>
            </a:r>
            <a:r>
              <a:rPr lang="en-US" dirty="0"/>
              <a:t> </a:t>
            </a:r>
            <a:r>
              <a:rPr lang="en-US" dirty="0" err="1"/>
              <a:t>Chem</a:t>
            </a:r>
            <a:r>
              <a:rPr lang="en-US" dirty="0"/>
              <a:t> Phys</a:t>
            </a:r>
            <a:endParaRPr lang="en-GB" dirty="0"/>
          </a:p>
        </p:txBody>
      </p:sp>
      <p:pic>
        <p:nvPicPr>
          <p:cNvPr id="9" name="Picture 3" descr="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4221088"/>
            <a:ext cx="3174542" cy="2232248"/>
          </a:xfrm>
          <a:prstGeom prst="rect">
            <a:avLst/>
          </a:prstGeom>
          <a:noFill/>
        </p:spPr>
      </p:pic>
      <p:pic>
        <p:nvPicPr>
          <p:cNvPr id="83972" name="Picture 4" descr="http://pubs.rsc.org/services/images/RSCpubs.ePlatform.Service.FreeContent.ImageService.svc/ImageService/Articleimage/2007/CP/b615870f/b615870f-f1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437112"/>
            <a:ext cx="4881896" cy="1728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dirty="0"/>
              <a:t>LD DNA + ligand</a:t>
            </a:r>
            <a:endParaRPr lang="en-GB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41</a:t>
            </a:fld>
            <a:endParaRPr lang="en-GB"/>
          </a:p>
        </p:txBody>
      </p:sp>
      <p:sp>
        <p:nvSpPr>
          <p:cNvPr id="9" name="TextovéPole 8"/>
          <p:cNvSpPr txBox="1"/>
          <p:nvPr/>
        </p:nvSpPr>
        <p:spPr>
          <a:xfrm>
            <a:off x="0" y="6488668"/>
            <a:ext cx="402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Dafforn</a:t>
            </a:r>
            <a:r>
              <a:rPr lang="en-US" dirty="0"/>
              <a:t> et al., 2004, </a:t>
            </a:r>
            <a:r>
              <a:rPr lang="en-US" dirty="0" err="1"/>
              <a:t>Curr</a:t>
            </a:r>
            <a:r>
              <a:rPr lang="en-US" dirty="0"/>
              <a:t> </a:t>
            </a:r>
            <a:r>
              <a:rPr lang="en-US" dirty="0" err="1"/>
              <a:t>Opin</a:t>
            </a:r>
            <a:r>
              <a:rPr lang="en-US" dirty="0"/>
              <a:t> </a:t>
            </a:r>
            <a:r>
              <a:rPr lang="en-US" dirty="0" err="1"/>
              <a:t>Struct</a:t>
            </a:r>
            <a:r>
              <a:rPr lang="en-US" dirty="0"/>
              <a:t> </a:t>
            </a:r>
            <a:r>
              <a:rPr lang="en-US" dirty="0" err="1"/>
              <a:t>Biol</a:t>
            </a:r>
            <a:endParaRPr lang="en-GB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67544" y="5301208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LD of DNA and DNA–ligand systems. </a:t>
            </a:r>
            <a:r>
              <a:rPr lang="en-GB" b="1" dirty="0"/>
              <a:t>(a)</a:t>
            </a:r>
            <a:r>
              <a:rPr lang="en-GB" dirty="0"/>
              <a:t> LD of calf thymus DNA (1000 </a:t>
            </a:r>
            <a:r>
              <a:rPr lang="el-GR" dirty="0"/>
              <a:t>μ</a:t>
            </a:r>
            <a:r>
              <a:rPr lang="en-GB" dirty="0"/>
              <a:t>M base, dashed line) and the DNA plus an </a:t>
            </a:r>
            <a:r>
              <a:rPr lang="en-GB" dirty="0" err="1"/>
              <a:t>ethidium</a:t>
            </a:r>
            <a:r>
              <a:rPr lang="en-GB" dirty="0"/>
              <a:t> bromide </a:t>
            </a:r>
            <a:r>
              <a:rPr lang="en-GB" dirty="0" err="1"/>
              <a:t>intercalator</a:t>
            </a:r>
            <a:r>
              <a:rPr lang="en-GB" dirty="0"/>
              <a:t> (50 </a:t>
            </a:r>
            <a:r>
              <a:rPr lang="el-GR" dirty="0"/>
              <a:t>μ</a:t>
            </a:r>
            <a:r>
              <a:rPr lang="en-GB" dirty="0"/>
              <a:t>M, solid line). </a:t>
            </a:r>
            <a:r>
              <a:rPr lang="en-GB" b="1" dirty="0"/>
              <a:t>(b)</a:t>
            </a:r>
            <a:r>
              <a:rPr lang="en-GB" dirty="0"/>
              <a:t> LD of calf thymus DNA (1000 </a:t>
            </a:r>
            <a:r>
              <a:rPr lang="el-GR" dirty="0"/>
              <a:t>μ</a:t>
            </a:r>
            <a:r>
              <a:rPr lang="en-GB" dirty="0"/>
              <a:t>M base, dashed line) and the DNA plus a minor groove binder (</a:t>
            </a:r>
            <a:r>
              <a:rPr lang="en-GB" dirty="0" err="1"/>
              <a:t>diaminophenyl</a:t>
            </a:r>
            <a:r>
              <a:rPr lang="en-GB" dirty="0"/>
              <a:t> </a:t>
            </a:r>
            <a:r>
              <a:rPr lang="en-GB" dirty="0" err="1"/>
              <a:t>indole</a:t>
            </a:r>
            <a:r>
              <a:rPr lang="en-GB" dirty="0"/>
              <a:t>, 50 </a:t>
            </a:r>
            <a:r>
              <a:rPr lang="el-GR" dirty="0"/>
              <a:t>μ</a:t>
            </a:r>
            <a:r>
              <a:rPr lang="en-GB" dirty="0"/>
              <a:t>M, solid line) </a:t>
            </a:r>
          </a:p>
        </p:txBody>
      </p:sp>
      <p:pic>
        <p:nvPicPr>
          <p:cNvPr id="124930" name="Picture 2" descr="LD of DNA and DNA–ligand systems. (a) LD of calf thymus DNA (1000μM base, dashed 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683" y="2420888"/>
            <a:ext cx="8358634" cy="2448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dirty="0" err="1"/>
              <a:t>Circular</a:t>
            </a:r>
            <a:r>
              <a:rPr lang="cs-CZ" dirty="0"/>
              <a:t> dichroism (CD)</a:t>
            </a:r>
            <a:endParaRPr lang="en-GB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42</a:t>
            </a:fld>
            <a:endParaRPr lang="en-GB"/>
          </a:p>
        </p:txBody>
      </p:sp>
      <p:sp>
        <p:nvSpPr>
          <p:cNvPr id="7" name="TextovéPole 6"/>
          <p:cNvSpPr txBox="1"/>
          <p:nvPr/>
        </p:nvSpPr>
        <p:spPr>
          <a:xfrm>
            <a:off x="0" y="836712"/>
            <a:ext cx="91440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/>
          </a:p>
          <a:p>
            <a:pPr algn="ctr"/>
            <a:r>
              <a:rPr lang="en-US" sz="3200" b="1" dirty="0"/>
              <a:t>Difference in absorption of left-handed circularly polarized light and right-handed circularly polarized light by a molecule</a:t>
            </a:r>
          </a:p>
          <a:p>
            <a:pPr algn="ctr"/>
            <a:endParaRPr lang="en-US" b="1" dirty="0"/>
          </a:p>
          <a:p>
            <a:pPr lvl="1">
              <a:buFont typeface="Arial" pitchFamily="34" charset="0"/>
              <a:buChar char="•"/>
            </a:pPr>
            <a:r>
              <a:rPr lang="en-US" dirty="0"/>
              <a:t> requirements: molecules are </a:t>
            </a:r>
            <a:r>
              <a:rPr lang="en-US" b="1" dirty="0" err="1"/>
              <a:t>chiral</a:t>
            </a:r>
            <a:r>
              <a:rPr lang="en-US" dirty="0"/>
              <a:t> (sugar in NA), thus optically active and molecules </a:t>
            </a:r>
            <a:r>
              <a:rPr lang="en-US" b="1" dirty="0"/>
              <a:t>absorb</a:t>
            </a:r>
            <a:r>
              <a:rPr lang="en-US" dirty="0"/>
              <a:t> in the region of interest</a:t>
            </a:r>
          </a:p>
          <a:p>
            <a:pPr lvl="1">
              <a:buFont typeface="Arial" pitchFamily="34" charset="0"/>
              <a:buChar char="•"/>
            </a:pPr>
            <a:endParaRPr lang="en-US" dirty="0"/>
          </a:p>
          <a:p>
            <a:pPr lvl="1"/>
            <a:r>
              <a:rPr lang="en-US" b="1" dirty="0"/>
              <a:t>CD is sensitive to the mutual orientation of absorbing parts (</a:t>
            </a:r>
            <a:r>
              <a:rPr lang="en-US" b="1" dirty="0" err="1"/>
              <a:t>nucleobases</a:t>
            </a:r>
            <a:r>
              <a:rPr lang="en-US" b="1" dirty="0"/>
              <a:t>) towards each other – base conformations (</a:t>
            </a:r>
            <a:r>
              <a:rPr lang="en-US" b="1" dirty="0" err="1"/>
              <a:t>syn</a:t>
            </a:r>
            <a:r>
              <a:rPr lang="en-US" b="1" dirty="0"/>
              <a:t> x anti) – secondary structure of DNA</a:t>
            </a:r>
          </a:p>
          <a:p>
            <a:pPr lvl="1">
              <a:buFont typeface="Arial" pitchFamily="34" charset="0"/>
              <a:buChar char="•"/>
            </a:pPr>
            <a:endParaRPr lang="en-US" dirty="0"/>
          </a:p>
          <a:p>
            <a:pPr lvl="1"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b="1" dirty="0"/>
              <a:t>optical activity</a:t>
            </a:r>
            <a:r>
              <a:rPr lang="en-US" dirty="0"/>
              <a:t> = ability of the molecule to differentially interact with left-handed and right-handed circularly polarized light</a:t>
            </a:r>
          </a:p>
          <a:p>
            <a:pPr lvl="1">
              <a:buFont typeface="Arial" pitchFamily="34" charset="0"/>
              <a:buChar char="•"/>
            </a:pPr>
            <a:r>
              <a:rPr lang="en-US" b="1" dirty="0"/>
              <a:t> Optical </a:t>
            </a:r>
            <a:r>
              <a:rPr lang="en-US" b="1" dirty="0" err="1"/>
              <a:t>rotatory</a:t>
            </a:r>
            <a:r>
              <a:rPr lang="en-US" b="1" dirty="0"/>
              <a:t> dispersion (ORD)</a:t>
            </a:r>
            <a:r>
              <a:rPr lang="en-US" dirty="0"/>
              <a:t> – angle of rotation of the linearly polarized light after passing through the optically active molecule – ORD in whole range of </a:t>
            </a:r>
            <a:r>
              <a:rPr lang="en-US" dirty="0" err="1"/>
              <a:t>wavelenghts</a:t>
            </a:r>
            <a:r>
              <a:rPr lang="en-US" dirty="0"/>
              <a:t>, with anomalous ORD, where molecule absorbs – more difficult interpretation than CD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b="1" dirty="0"/>
              <a:t>Cotton effect</a:t>
            </a:r>
            <a:r>
              <a:rPr lang="en-US" dirty="0"/>
              <a:t> – CD / ORD band – positive x negative</a:t>
            </a:r>
          </a:p>
          <a:p>
            <a:pPr lvl="1"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dirty="0" err="1"/>
              <a:t>Circular</a:t>
            </a:r>
            <a:r>
              <a:rPr lang="cs-CZ" dirty="0"/>
              <a:t> dichroism (CD)</a:t>
            </a:r>
            <a:endParaRPr lang="en-GB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43</a:t>
            </a:fld>
            <a:endParaRPr lang="en-GB"/>
          </a:p>
        </p:txBody>
      </p:sp>
      <p:pic>
        <p:nvPicPr>
          <p:cNvPr id="6" name="Picture 1030" descr="U:\MIFI\obrazky\sbírka\Macek-poekresl.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5084" b="10170"/>
          <a:stretch>
            <a:fillRect/>
          </a:stretch>
        </p:blipFill>
        <p:spPr bwMode="auto">
          <a:xfrm>
            <a:off x="2411760" y="3955404"/>
            <a:ext cx="4708407" cy="2857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0" y="1196752"/>
            <a:ext cx="9144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dirty="0"/>
              <a:t> Difference in absorbance:  ΔA = A</a:t>
            </a:r>
            <a:r>
              <a:rPr lang="en-US" baseline="-25000" dirty="0"/>
              <a:t>L</a:t>
            </a:r>
            <a:r>
              <a:rPr lang="en-US" dirty="0"/>
              <a:t> – A</a:t>
            </a:r>
            <a:r>
              <a:rPr lang="en-US" baseline="-25000" dirty="0"/>
              <a:t>R</a:t>
            </a:r>
          </a:p>
          <a:p>
            <a:pPr lvl="1">
              <a:buFont typeface="Arial" pitchFamily="34" charset="0"/>
              <a:buChar char="•"/>
            </a:pPr>
            <a:endParaRPr lang="en-US" dirty="0"/>
          </a:p>
          <a:p>
            <a:pPr lvl="1">
              <a:buFont typeface="Arial" pitchFamily="34" charset="0"/>
              <a:buChar char="•"/>
            </a:pPr>
            <a:r>
              <a:rPr lang="en-US" dirty="0"/>
              <a:t> When known concentration, difference in molar absorption </a:t>
            </a:r>
            <a:r>
              <a:rPr lang="en-US" dirty="0" err="1"/>
              <a:t>Δε</a:t>
            </a:r>
            <a:r>
              <a:rPr lang="en-US" dirty="0"/>
              <a:t> = </a:t>
            </a:r>
            <a:r>
              <a:rPr lang="en-US" dirty="0" err="1"/>
              <a:t>ε</a:t>
            </a:r>
            <a:r>
              <a:rPr lang="en-US" baseline="-25000" dirty="0" err="1"/>
              <a:t>L</a:t>
            </a:r>
            <a:r>
              <a:rPr lang="en-US" dirty="0"/>
              <a:t> – </a:t>
            </a:r>
            <a:r>
              <a:rPr lang="en-US" dirty="0" err="1"/>
              <a:t>ε</a:t>
            </a:r>
            <a:r>
              <a:rPr lang="en-US" baseline="-25000" dirty="0" err="1"/>
              <a:t>R</a:t>
            </a:r>
            <a:r>
              <a:rPr lang="en-US" dirty="0"/>
              <a:t> = ΔA / </a:t>
            </a:r>
            <a:r>
              <a:rPr lang="en-US" dirty="0" err="1"/>
              <a:t>lc</a:t>
            </a:r>
            <a:r>
              <a:rPr lang="en-US" dirty="0"/>
              <a:t>              (Beer-Lambert law)</a:t>
            </a:r>
          </a:p>
          <a:p>
            <a:pPr lvl="1">
              <a:buFont typeface="Arial" pitchFamily="34" charset="0"/>
              <a:buChar char="•"/>
            </a:pPr>
            <a:endParaRPr lang="en-US" dirty="0"/>
          </a:p>
          <a:p>
            <a:pPr lvl="1"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 err="1"/>
              <a:t>Ellipicity</a:t>
            </a:r>
            <a:r>
              <a:rPr lang="en-US" dirty="0"/>
              <a:t> – the angle that describes the extent of change of the linearly polarized light into a elliptically polarized light (0 for linearly polarized, 45</a:t>
            </a:r>
            <a:r>
              <a:rPr lang="cs-CZ" dirty="0"/>
              <a:t>°</a:t>
            </a:r>
            <a:r>
              <a:rPr lang="en-US" dirty="0"/>
              <a:t> for circularly polarized)</a:t>
            </a:r>
          </a:p>
          <a:p>
            <a:pPr lvl="1"/>
            <a:r>
              <a:rPr lang="en-US" dirty="0"/>
              <a:t>		tan φ = (E</a:t>
            </a:r>
            <a:r>
              <a:rPr lang="en-US" baseline="-25000" dirty="0"/>
              <a:t>L</a:t>
            </a:r>
            <a:r>
              <a:rPr lang="en-US" dirty="0"/>
              <a:t> – E</a:t>
            </a:r>
            <a:r>
              <a:rPr lang="en-US" baseline="-25000" dirty="0"/>
              <a:t>R</a:t>
            </a:r>
            <a:r>
              <a:rPr lang="en-US" dirty="0"/>
              <a:t>) / (E</a:t>
            </a:r>
            <a:r>
              <a:rPr lang="en-US" baseline="-25000" dirty="0"/>
              <a:t>L</a:t>
            </a:r>
            <a:r>
              <a:rPr lang="en-US" dirty="0"/>
              <a:t> + E</a:t>
            </a:r>
            <a:r>
              <a:rPr lang="en-US" baseline="-25000" dirty="0"/>
              <a:t>R</a:t>
            </a:r>
            <a:r>
              <a:rPr lang="en-US" dirty="0"/>
              <a:t>) = 3298 * </a:t>
            </a:r>
            <a:r>
              <a:rPr lang="en-US" dirty="0" err="1"/>
              <a:t>Δε</a:t>
            </a:r>
            <a:endParaRPr lang="en-US" dirty="0"/>
          </a:p>
          <a:p>
            <a:pPr lvl="1"/>
            <a:endParaRPr lang="en-US" dirty="0"/>
          </a:p>
          <a:p>
            <a:pPr lvl="1">
              <a:buFont typeface="Arial" pitchFamily="34" charset="0"/>
              <a:buChar char="•"/>
            </a:pPr>
            <a:r>
              <a:rPr lang="en-US" dirty="0"/>
              <a:t> CD can be calculated but the results do not fit well with the experiment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44</a:t>
            </a:fld>
            <a:endParaRPr lang="en-GB"/>
          </a:p>
        </p:txBody>
      </p:sp>
      <p:pic>
        <p:nvPicPr>
          <p:cNvPr id="7" name="Obrázek 6" descr="cd2_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9142423" cy="6858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0" y="6488668"/>
            <a:ext cx="2588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Applied </a:t>
            </a:r>
            <a:r>
              <a:rPr lang="en-US" dirty="0" err="1">
                <a:solidFill>
                  <a:schemeClr val="bg1"/>
                </a:solidFill>
              </a:rPr>
              <a:t>Photophysics</a:t>
            </a:r>
            <a:r>
              <a:rPr lang="en-US" dirty="0">
                <a:solidFill>
                  <a:schemeClr val="bg1"/>
                </a:solidFill>
              </a:rPr>
              <a:t> Ltd.</a:t>
            </a:r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 descr="Zboku.tif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752" y="1772816"/>
            <a:ext cx="5858576" cy="403766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err="1"/>
              <a:t>Circul</a:t>
            </a:r>
            <a:r>
              <a:rPr lang="cs-CZ" dirty="0"/>
              <a:t>ar dichroism – DNA / RNA</a:t>
            </a:r>
            <a:endParaRPr lang="en-GB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45</a:t>
            </a:fld>
            <a:endParaRPr lang="en-GB"/>
          </a:p>
        </p:txBody>
      </p:sp>
      <p:pic>
        <p:nvPicPr>
          <p:cNvPr id="103426" name="Picture 2" descr="http://biology-forums.com/gallery/33_23_06_11_4_12_30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2348880"/>
            <a:ext cx="3194057" cy="2225824"/>
          </a:xfrm>
          <a:prstGeom prst="rect">
            <a:avLst/>
          </a:prstGeom>
          <a:noFill/>
        </p:spPr>
      </p:pic>
      <p:sp>
        <p:nvSpPr>
          <p:cNvPr id="9" name="Elipsa 8"/>
          <p:cNvSpPr/>
          <p:nvPr/>
        </p:nvSpPr>
        <p:spPr>
          <a:xfrm>
            <a:off x="1835696" y="3356992"/>
            <a:ext cx="1584176" cy="129614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Elipsa 9"/>
          <p:cNvSpPr/>
          <p:nvPr/>
        </p:nvSpPr>
        <p:spPr>
          <a:xfrm>
            <a:off x="2339752" y="2276872"/>
            <a:ext cx="1584176" cy="12961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ovéPole 10"/>
          <p:cNvSpPr txBox="1"/>
          <p:nvPr/>
        </p:nvSpPr>
        <p:spPr>
          <a:xfrm>
            <a:off x="2398381" y="1916832"/>
            <a:ext cx="1453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ABSORPTION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2027436" y="4653136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CHIRALITY</a:t>
            </a:r>
            <a:endParaRPr lang="en-GB" b="1" dirty="0">
              <a:solidFill>
                <a:srgbClr val="0070C0"/>
              </a:solidFill>
            </a:endParaRPr>
          </a:p>
        </p:txBody>
      </p:sp>
      <p:pic>
        <p:nvPicPr>
          <p:cNvPr id="14" name="Obrázek 13" descr="Shora.tif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11824" y="2852936"/>
            <a:ext cx="2932176" cy="2020824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5079370" y="1547500"/>
            <a:ext cx="335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MUTUAL ORIENTATION OF BASES</a:t>
            </a:r>
            <a:endParaRPr lang="en-GB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46</a:t>
            </a:fld>
            <a:endParaRPr lang="en-GB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0"/>
            <a:ext cx="61926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Transition </a:t>
            </a:r>
            <a:r>
              <a:rPr lang="en-US" dirty="0" err="1"/>
              <a:t>cooperativity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47</a:t>
            </a:fld>
            <a:endParaRPr lang="en-GB"/>
          </a:p>
        </p:txBody>
      </p:sp>
      <p:pic>
        <p:nvPicPr>
          <p:cNvPr id="5" name="Picture 1031" descr="06a"/>
          <p:cNvPicPr>
            <a:picLocks noChangeAspect="1" noChangeArrowheads="1"/>
          </p:cNvPicPr>
          <p:nvPr/>
        </p:nvPicPr>
        <p:blipFill>
          <a:blip r:embed="rId3" cstate="print"/>
          <a:srcRect l="34883"/>
          <a:stretch>
            <a:fillRect/>
          </a:stretch>
        </p:blipFill>
        <p:spPr bwMode="auto">
          <a:xfrm>
            <a:off x="4191000" y="1726455"/>
            <a:ext cx="4197424" cy="4762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35" descr="06a"/>
          <p:cNvPicPr>
            <a:picLocks noChangeAspect="1" noChangeArrowheads="1"/>
          </p:cNvPicPr>
          <p:nvPr/>
        </p:nvPicPr>
        <p:blipFill>
          <a:blip r:embed="rId3" cstate="print"/>
          <a:srcRect r="63954"/>
          <a:stretch>
            <a:fillRect/>
          </a:stretch>
        </p:blipFill>
        <p:spPr bwMode="auto">
          <a:xfrm>
            <a:off x="685800" y="1574055"/>
            <a:ext cx="3048000" cy="501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1403648" y="1484784"/>
            <a:ext cx="20160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NON-COOPERATIVE</a:t>
            </a:r>
          </a:p>
          <a:p>
            <a:r>
              <a:rPr lang="cs-CZ" dirty="0"/>
              <a:t>TRANSITION</a:t>
            </a:r>
            <a:endParaRPr lang="en-GB" dirty="0"/>
          </a:p>
        </p:txBody>
      </p:sp>
      <p:sp>
        <p:nvSpPr>
          <p:cNvPr id="8" name="TextovéPole 7"/>
          <p:cNvSpPr txBox="1"/>
          <p:nvPr/>
        </p:nvSpPr>
        <p:spPr>
          <a:xfrm>
            <a:off x="5220072" y="1484784"/>
            <a:ext cx="2796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COOPERATIVE TRANSITION</a:t>
            </a:r>
            <a:endParaRPr lang="en-GB" dirty="0"/>
          </a:p>
        </p:txBody>
      </p:sp>
      <p:cxnSp>
        <p:nvCxnSpPr>
          <p:cNvPr id="14" name="Přímá spojovací šipka 13"/>
          <p:cNvCxnSpPr/>
          <p:nvPr/>
        </p:nvCxnSpPr>
        <p:spPr>
          <a:xfrm flipV="1">
            <a:off x="4211960" y="5085184"/>
            <a:ext cx="936104" cy="86409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2699792" y="5949280"/>
            <a:ext cx="2109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ISODICHROIC POINT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1547664" y="2060848"/>
            <a:ext cx="1874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n>
                  <a:solidFill>
                    <a:srgbClr val="0070C0"/>
                  </a:solidFill>
                </a:ln>
              </a:rPr>
              <a:t>LINEAR CHANGES </a:t>
            </a:r>
          </a:p>
          <a:p>
            <a:r>
              <a:rPr lang="cs-CZ" dirty="0">
                <a:ln>
                  <a:solidFill>
                    <a:srgbClr val="0070C0"/>
                  </a:solidFill>
                </a:ln>
              </a:rPr>
              <a:t>OF SIGNAL</a:t>
            </a:r>
            <a:endParaRPr lang="en-GB" dirty="0">
              <a:ln>
                <a:solidFill>
                  <a:srgbClr val="0070C0"/>
                </a:solidFill>
              </a:ln>
            </a:endParaRPr>
          </a:p>
        </p:txBody>
      </p:sp>
      <p:cxnSp>
        <p:nvCxnSpPr>
          <p:cNvPr id="18" name="Přímá spojovací šipka 17"/>
          <p:cNvCxnSpPr>
            <a:stCxn id="16" idx="2"/>
          </p:cNvCxnSpPr>
          <p:nvPr/>
        </p:nvCxnSpPr>
        <p:spPr>
          <a:xfrm>
            <a:off x="2484812" y="2707179"/>
            <a:ext cx="286988" cy="72182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3707904" y="1988840"/>
            <a:ext cx="230425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>
                <a:ln>
                  <a:solidFill>
                    <a:srgbClr val="0070C0"/>
                  </a:solidFill>
                </a:ln>
              </a:rPr>
              <a:t>SIGMOIDAL CHANGES</a:t>
            </a:r>
          </a:p>
          <a:p>
            <a:r>
              <a:rPr lang="cs-CZ" dirty="0">
                <a:ln>
                  <a:solidFill>
                    <a:srgbClr val="0070C0"/>
                  </a:solidFill>
                </a:ln>
              </a:rPr>
              <a:t>OF SIGNAL</a:t>
            </a:r>
            <a:endParaRPr lang="en-GB" dirty="0">
              <a:ln>
                <a:solidFill>
                  <a:srgbClr val="0070C0"/>
                </a:solidFill>
              </a:ln>
            </a:endParaRPr>
          </a:p>
        </p:txBody>
      </p:sp>
      <p:cxnSp>
        <p:nvCxnSpPr>
          <p:cNvPr id="22" name="Přímá spojovací šipka 21"/>
          <p:cNvCxnSpPr>
            <a:stCxn id="21" idx="2"/>
          </p:cNvCxnSpPr>
          <p:nvPr/>
        </p:nvCxnSpPr>
        <p:spPr>
          <a:xfrm>
            <a:off x="4860032" y="2635171"/>
            <a:ext cx="360040" cy="79382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cs-CZ" dirty="0"/>
              <a:t>CD – NA </a:t>
            </a:r>
            <a:r>
              <a:rPr lang="cs-CZ" dirty="0" err="1"/>
              <a:t>melting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48</a:t>
            </a:fld>
            <a:endParaRPr lang="en-GB"/>
          </a:p>
        </p:txBody>
      </p:sp>
      <p:grpSp>
        <p:nvGrpSpPr>
          <p:cNvPr id="3" name="Skupina 8"/>
          <p:cNvGrpSpPr/>
          <p:nvPr/>
        </p:nvGrpSpPr>
        <p:grpSpPr>
          <a:xfrm>
            <a:off x="827584" y="1124744"/>
            <a:ext cx="3384376" cy="5733256"/>
            <a:chOff x="255588" y="911225"/>
            <a:chExt cx="2386013" cy="4749800"/>
          </a:xfrm>
        </p:grpSpPr>
        <p:graphicFrame>
          <p:nvGraphicFramePr>
            <p:cNvPr id="10" name="Object 5"/>
            <p:cNvGraphicFramePr>
              <a:graphicFrameLocks noChangeAspect="1"/>
            </p:cNvGraphicFramePr>
            <p:nvPr/>
          </p:nvGraphicFramePr>
          <p:xfrm>
            <a:off x="265113" y="3757613"/>
            <a:ext cx="2305050" cy="1903412"/>
          </p:xfrm>
          <a:graphic>
            <a:graphicData uri="http://schemas.openxmlformats.org/presentationml/2006/ole">
              <p:oleObj spid="_x0000_s104450" name="SPW 10.0 Graph" r:id="rId4" imgW="5773320" imgH="4771080" progId="SigmaPlotGraphicObject.9">
                <p:embed/>
              </p:oleObj>
            </a:graphicData>
          </a:graphic>
        </p:graphicFrame>
        <p:graphicFrame>
          <p:nvGraphicFramePr>
            <p:cNvPr id="14" name="Object 4"/>
            <p:cNvGraphicFramePr>
              <a:graphicFrameLocks noChangeAspect="1"/>
            </p:cNvGraphicFramePr>
            <p:nvPr/>
          </p:nvGraphicFramePr>
          <p:xfrm>
            <a:off x="255588" y="911225"/>
            <a:ext cx="2386013" cy="2878138"/>
          </p:xfrm>
          <a:graphic>
            <a:graphicData uri="http://schemas.openxmlformats.org/presentationml/2006/ole">
              <p:oleObj spid="_x0000_s104451" name="SPW 10.0 Graph" r:id="rId5" imgW="4686120" imgH="5652720" progId="SigmaPlotGraphicObject.9">
                <p:embed/>
              </p:oleObj>
            </a:graphicData>
          </a:graphic>
        </p:graphicFrame>
      </p:grpSp>
      <p:grpSp>
        <p:nvGrpSpPr>
          <p:cNvPr id="5" name="Skupina 15"/>
          <p:cNvGrpSpPr>
            <a:grpSpLocks/>
          </p:cNvGrpSpPr>
          <p:nvPr/>
        </p:nvGrpSpPr>
        <p:grpSpPr bwMode="auto">
          <a:xfrm>
            <a:off x="4427984" y="1124744"/>
            <a:ext cx="3456384" cy="5661943"/>
            <a:chOff x="6732588" y="908050"/>
            <a:chExt cx="2376487" cy="4711700"/>
          </a:xfrm>
        </p:grpSpPr>
        <p:graphicFrame>
          <p:nvGraphicFramePr>
            <p:cNvPr id="17" name="Object 6"/>
            <p:cNvGraphicFramePr>
              <a:graphicFrameLocks noChangeAspect="1"/>
            </p:cNvGraphicFramePr>
            <p:nvPr/>
          </p:nvGraphicFramePr>
          <p:xfrm>
            <a:off x="6745288" y="908050"/>
            <a:ext cx="2363787" cy="2876550"/>
          </p:xfrm>
          <a:graphic>
            <a:graphicData uri="http://schemas.openxmlformats.org/presentationml/2006/ole">
              <p:oleObj spid="_x0000_s104452" name="SPW 10.0 Graph" r:id="rId6" imgW="4646880" imgH="5652720" progId="SigmaPlotGraphicObject.9">
                <p:embed/>
              </p:oleObj>
            </a:graphicData>
          </a:graphic>
        </p:graphicFrame>
        <p:graphicFrame>
          <p:nvGraphicFramePr>
            <p:cNvPr id="20" name="Object 11"/>
            <p:cNvGraphicFramePr>
              <a:graphicFrameLocks noChangeAspect="1"/>
            </p:cNvGraphicFramePr>
            <p:nvPr/>
          </p:nvGraphicFramePr>
          <p:xfrm>
            <a:off x="6732588" y="3716338"/>
            <a:ext cx="2303462" cy="1903412"/>
          </p:xfrm>
          <a:graphic>
            <a:graphicData uri="http://schemas.openxmlformats.org/presentationml/2006/ole">
              <p:oleObj spid="_x0000_s104453" name="SPW 10.0 Graph" r:id="rId7" imgW="5773320" imgH="4771080" progId="SigmaPlotGraphicObject.9">
                <p:embed/>
              </p:oleObj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Molecularity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49</a:t>
            </a:fld>
            <a:endParaRPr lang="en-GB"/>
          </a:p>
        </p:txBody>
      </p:sp>
      <p:grpSp>
        <p:nvGrpSpPr>
          <p:cNvPr id="3" name="Skupina 21"/>
          <p:cNvGrpSpPr/>
          <p:nvPr/>
        </p:nvGrpSpPr>
        <p:grpSpPr>
          <a:xfrm>
            <a:off x="251520" y="1556792"/>
            <a:ext cx="1584176" cy="1800200"/>
            <a:chOff x="1403648" y="2276872"/>
            <a:chExt cx="1584176" cy="1800200"/>
          </a:xfrm>
        </p:grpSpPr>
        <p:sp>
          <p:nvSpPr>
            <p:cNvPr id="5" name="Obdélník 4"/>
            <p:cNvSpPr/>
            <p:nvPr/>
          </p:nvSpPr>
          <p:spPr>
            <a:xfrm>
              <a:off x="1619672" y="2348880"/>
              <a:ext cx="1152128" cy="1152128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1619672" y="2636912"/>
              <a:ext cx="1152128" cy="1152128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1619672" y="2924944"/>
              <a:ext cx="1152128" cy="1152128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" name="Přímá spojovací šipka 9"/>
            <p:cNvCxnSpPr/>
            <p:nvPr/>
          </p:nvCxnSpPr>
          <p:spPr>
            <a:xfrm flipV="1">
              <a:off x="1907704" y="2708920"/>
              <a:ext cx="0" cy="129614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ovací šipka 11"/>
            <p:cNvCxnSpPr/>
            <p:nvPr/>
          </p:nvCxnSpPr>
          <p:spPr>
            <a:xfrm flipV="1">
              <a:off x="1403648" y="2348880"/>
              <a:ext cx="0" cy="129614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ovací šipka 12"/>
            <p:cNvCxnSpPr/>
            <p:nvPr/>
          </p:nvCxnSpPr>
          <p:spPr>
            <a:xfrm flipV="1">
              <a:off x="2483768" y="2276872"/>
              <a:ext cx="0" cy="129614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ovací šipka 13"/>
            <p:cNvCxnSpPr/>
            <p:nvPr/>
          </p:nvCxnSpPr>
          <p:spPr>
            <a:xfrm flipV="1">
              <a:off x="2987824" y="2564904"/>
              <a:ext cx="0" cy="129614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Obdélník 23"/>
          <p:cNvSpPr/>
          <p:nvPr/>
        </p:nvSpPr>
        <p:spPr>
          <a:xfrm>
            <a:off x="467544" y="4005064"/>
            <a:ext cx="1152128" cy="1152128"/>
          </a:xfrm>
          <a:prstGeom prst="rect">
            <a:avLst/>
          </a:prstGeom>
          <a:noFill/>
          <a:ln w="57150"/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bdélník 24"/>
          <p:cNvSpPr/>
          <p:nvPr/>
        </p:nvSpPr>
        <p:spPr>
          <a:xfrm>
            <a:off x="467544" y="4293096"/>
            <a:ext cx="1152128" cy="1152128"/>
          </a:xfrm>
          <a:prstGeom prst="rect">
            <a:avLst/>
          </a:prstGeom>
          <a:noFill/>
          <a:ln w="57150"/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bdélník 25"/>
          <p:cNvSpPr/>
          <p:nvPr/>
        </p:nvSpPr>
        <p:spPr>
          <a:xfrm>
            <a:off x="467544" y="4581128"/>
            <a:ext cx="1152128" cy="1152128"/>
          </a:xfrm>
          <a:prstGeom prst="rect">
            <a:avLst/>
          </a:prstGeom>
          <a:noFill/>
          <a:ln w="57150"/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Přímá spojovací šipka 26"/>
          <p:cNvCxnSpPr/>
          <p:nvPr/>
        </p:nvCxnSpPr>
        <p:spPr>
          <a:xfrm flipV="1">
            <a:off x="755576" y="4653136"/>
            <a:ext cx="0" cy="72008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ovací šipka 27"/>
          <p:cNvCxnSpPr/>
          <p:nvPr/>
        </p:nvCxnSpPr>
        <p:spPr>
          <a:xfrm flipV="1">
            <a:off x="251520" y="4365104"/>
            <a:ext cx="0" cy="72008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ovací šipka 28"/>
          <p:cNvCxnSpPr/>
          <p:nvPr/>
        </p:nvCxnSpPr>
        <p:spPr>
          <a:xfrm flipV="1">
            <a:off x="1331640" y="4221088"/>
            <a:ext cx="0" cy="79208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ovací šipka 29"/>
          <p:cNvCxnSpPr/>
          <p:nvPr/>
        </p:nvCxnSpPr>
        <p:spPr>
          <a:xfrm flipV="1">
            <a:off x="1835696" y="4509120"/>
            <a:ext cx="0" cy="72008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Volný tvar 38"/>
          <p:cNvSpPr/>
          <p:nvPr/>
        </p:nvSpPr>
        <p:spPr>
          <a:xfrm>
            <a:off x="221673" y="4221087"/>
            <a:ext cx="526472" cy="1463895"/>
          </a:xfrm>
          <a:custGeom>
            <a:avLst/>
            <a:gdLst>
              <a:gd name="connsiteX0" fmla="*/ 0 w 526472"/>
              <a:gd name="connsiteY0" fmla="*/ 254000 h 1436255"/>
              <a:gd name="connsiteX1" fmla="*/ 263236 w 526472"/>
              <a:gd name="connsiteY1" fmla="*/ 170873 h 1436255"/>
              <a:gd name="connsiteX2" fmla="*/ 277091 w 526472"/>
              <a:gd name="connsiteY2" fmla="*/ 1279237 h 1436255"/>
              <a:gd name="connsiteX3" fmla="*/ 526472 w 526472"/>
              <a:gd name="connsiteY3" fmla="*/ 1112982 h 1436255"/>
              <a:gd name="connsiteX4" fmla="*/ 526472 w 526472"/>
              <a:gd name="connsiteY4" fmla="*/ 1112982 h 1436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6472" h="1436255">
                <a:moveTo>
                  <a:pt x="0" y="254000"/>
                </a:moveTo>
                <a:cubicBezTo>
                  <a:pt x="108527" y="127000"/>
                  <a:pt x="217054" y="0"/>
                  <a:pt x="263236" y="170873"/>
                </a:cubicBezTo>
                <a:cubicBezTo>
                  <a:pt x="309418" y="341746"/>
                  <a:pt x="233218" y="1122219"/>
                  <a:pt x="277091" y="1279237"/>
                </a:cubicBezTo>
                <a:cubicBezTo>
                  <a:pt x="320964" y="1436255"/>
                  <a:pt x="526472" y="1112982"/>
                  <a:pt x="526472" y="1112982"/>
                </a:cubicBezTo>
                <a:lnTo>
                  <a:pt x="526472" y="1112982"/>
                </a:lnTo>
              </a:path>
            </a:pathLst>
          </a:cu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Volný tvar 39"/>
          <p:cNvSpPr/>
          <p:nvPr/>
        </p:nvSpPr>
        <p:spPr>
          <a:xfrm flipV="1">
            <a:off x="1331640" y="4060559"/>
            <a:ext cx="540060" cy="1380255"/>
          </a:xfrm>
          <a:custGeom>
            <a:avLst/>
            <a:gdLst>
              <a:gd name="connsiteX0" fmla="*/ 0 w 526472"/>
              <a:gd name="connsiteY0" fmla="*/ 254000 h 1436255"/>
              <a:gd name="connsiteX1" fmla="*/ 263236 w 526472"/>
              <a:gd name="connsiteY1" fmla="*/ 170873 h 1436255"/>
              <a:gd name="connsiteX2" fmla="*/ 277091 w 526472"/>
              <a:gd name="connsiteY2" fmla="*/ 1279237 h 1436255"/>
              <a:gd name="connsiteX3" fmla="*/ 526472 w 526472"/>
              <a:gd name="connsiteY3" fmla="*/ 1112982 h 1436255"/>
              <a:gd name="connsiteX4" fmla="*/ 526472 w 526472"/>
              <a:gd name="connsiteY4" fmla="*/ 1112982 h 1436255"/>
              <a:gd name="connsiteX0" fmla="*/ 43873 w 570345"/>
              <a:gd name="connsiteY0" fmla="*/ 200624 h 1382879"/>
              <a:gd name="connsiteX1" fmla="*/ 43873 w 570345"/>
              <a:gd name="connsiteY1" fmla="*/ 520886 h 1382879"/>
              <a:gd name="connsiteX2" fmla="*/ 307109 w 570345"/>
              <a:gd name="connsiteY2" fmla="*/ 117497 h 1382879"/>
              <a:gd name="connsiteX3" fmla="*/ 320964 w 570345"/>
              <a:gd name="connsiteY3" fmla="*/ 1225861 h 1382879"/>
              <a:gd name="connsiteX4" fmla="*/ 570345 w 570345"/>
              <a:gd name="connsiteY4" fmla="*/ 1059606 h 1382879"/>
              <a:gd name="connsiteX5" fmla="*/ 570345 w 570345"/>
              <a:gd name="connsiteY5" fmla="*/ 1059606 h 1382879"/>
              <a:gd name="connsiteX0" fmla="*/ 0 w 526472"/>
              <a:gd name="connsiteY0" fmla="*/ 520885 h 1382878"/>
              <a:gd name="connsiteX1" fmla="*/ 263236 w 526472"/>
              <a:gd name="connsiteY1" fmla="*/ 117496 h 1382878"/>
              <a:gd name="connsiteX2" fmla="*/ 277091 w 526472"/>
              <a:gd name="connsiteY2" fmla="*/ 1225860 h 1382878"/>
              <a:gd name="connsiteX3" fmla="*/ 526472 w 526472"/>
              <a:gd name="connsiteY3" fmla="*/ 1059605 h 1382878"/>
              <a:gd name="connsiteX4" fmla="*/ 526472 w 526472"/>
              <a:gd name="connsiteY4" fmla="*/ 1059605 h 1382878"/>
              <a:gd name="connsiteX0" fmla="*/ 0 w 526472"/>
              <a:gd name="connsiteY0" fmla="*/ 763994 h 1666505"/>
              <a:gd name="connsiteX1" fmla="*/ 216024 w 526472"/>
              <a:gd name="connsiteY1" fmla="*/ 117496 h 1666505"/>
              <a:gd name="connsiteX2" fmla="*/ 277091 w 526472"/>
              <a:gd name="connsiteY2" fmla="*/ 1468969 h 1666505"/>
              <a:gd name="connsiteX3" fmla="*/ 526472 w 526472"/>
              <a:gd name="connsiteY3" fmla="*/ 1302714 h 1666505"/>
              <a:gd name="connsiteX4" fmla="*/ 526472 w 526472"/>
              <a:gd name="connsiteY4" fmla="*/ 1302714 h 1666505"/>
              <a:gd name="connsiteX0" fmla="*/ 0 w 648072"/>
              <a:gd name="connsiteY0" fmla="*/ 763994 h 1666505"/>
              <a:gd name="connsiteX1" fmla="*/ 216024 w 648072"/>
              <a:gd name="connsiteY1" fmla="*/ 117496 h 1666505"/>
              <a:gd name="connsiteX2" fmla="*/ 277091 w 648072"/>
              <a:gd name="connsiteY2" fmla="*/ 1468969 h 1666505"/>
              <a:gd name="connsiteX3" fmla="*/ 526472 w 648072"/>
              <a:gd name="connsiteY3" fmla="*/ 1302714 h 1666505"/>
              <a:gd name="connsiteX4" fmla="*/ 648072 w 648072"/>
              <a:gd name="connsiteY4" fmla="*/ 871741 h 1666505"/>
              <a:gd name="connsiteX0" fmla="*/ 0 w 648072"/>
              <a:gd name="connsiteY0" fmla="*/ 814874 h 2022671"/>
              <a:gd name="connsiteX1" fmla="*/ 216024 w 648072"/>
              <a:gd name="connsiteY1" fmla="*/ 168376 h 2022671"/>
              <a:gd name="connsiteX2" fmla="*/ 288032 w 648072"/>
              <a:gd name="connsiteY2" fmla="*/ 1825134 h 2022671"/>
              <a:gd name="connsiteX3" fmla="*/ 526472 w 648072"/>
              <a:gd name="connsiteY3" fmla="*/ 1353594 h 2022671"/>
              <a:gd name="connsiteX4" fmla="*/ 648072 w 648072"/>
              <a:gd name="connsiteY4" fmla="*/ 922621 h 2022671"/>
              <a:gd name="connsiteX0" fmla="*/ 0 w 648072"/>
              <a:gd name="connsiteY0" fmla="*/ 814875 h 2065345"/>
              <a:gd name="connsiteX1" fmla="*/ 216024 w 648072"/>
              <a:gd name="connsiteY1" fmla="*/ 168377 h 2065345"/>
              <a:gd name="connsiteX2" fmla="*/ 288032 w 648072"/>
              <a:gd name="connsiteY2" fmla="*/ 1825135 h 2065345"/>
              <a:gd name="connsiteX3" fmla="*/ 576064 w 648072"/>
              <a:gd name="connsiteY3" fmla="*/ 1609639 h 2065345"/>
              <a:gd name="connsiteX4" fmla="*/ 648072 w 648072"/>
              <a:gd name="connsiteY4" fmla="*/ 922622 h 2065345"/>
              <a:gd name="connsiteX0" fmla="*/ 0 w 612068"/>
              <a:gd name="connsiteY0" fmla="*/ 814875 h 2065345"/>
              <a:gd name="connsiteX1" fmla="*/ 216024 w 612068"/>
              <a:gd name="connsiteY1" fmla="*/ 168377 h 2065345"/>
              <a:gd name="connsiteX2" fmla="*/ 288032 w 612068"/>
              <a:gd name="connsiteY2" fmla="*/ 1825135 h 2065345"/>
              <a:gd name="connsiteX3" fmla="*/ 576064 w 612068"/>
              <a:gd name="connsiteY3" fmla="*/ 1609639 h 2065345"/>
              <a:gd name="connsiteX4" fmla="*/ 504056 w 612068"/>
              <a:gd name="connsiteY4" fmla="*/ 1070893 h 2065345"/>
              <a:gd name="connsiteX0" fmla="*/ 0 w 540060"/>
              <a:gd name="connsiteY0" fmla="*/ 814875 h 2065345"/>
              <a:gd name="connsiteX1" fmla="*/ 216024 w 540060"/>
              <a:gd name="connsiteY1" fmla="*/ 168377 h 2065345"/>
              <a:gd name="connsiteX2" fmla="*/ 288032 w 540060"/>
              <a:gd name="connsiteY2" fmla="*/ 1825135 h 2065345"/>
              <a:gd name="connsiteX3" fmla="*/ 504056 w 540060"/>
              <a:gd name="connsiteY3" fmla="*/ 1609639 h 2065345"/>
              <a:gd name="connsiteX4" fmla="*/ 504056 w 540060"/>
              <a:gd name="connsiteY4" fmla="*/ 1070893 h 206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060" h="2065345">
                <a:moveTo>
                  <a:pt x="0" y="814875"/>
                </a:moveTo>
                <a:cubicBezTo>
                  <a:pt x="43873" y="801021"/>
                  <a:pt x="168019" y="0"/>
                  <a:pt x="216024" y="168377"/>
                </a:cubicBezTo>
                <a:cubicBezTo>
                  <a:pt x="264029" y="336754"/>
                  <a:pt x="240027" y="1584925"/>
                  <a:pt x="288032" y="1825135"/>
                </a:cubicBezTo>
                <a:cubicBezTo>
                  <a:pt x="336037" y="2065345"/>
                  <a:pt x="468052" y="1735346"/>
                  <a:pt x="504056" y="1609639"/>
                </a:cubicBezTo>
                <a:cubicBezTo>
                  <a:pt x="540060" y="1483932"/>
                  <a:pt x="463523" y="1214551"/>
                  <a:pt x="504056" y="1070893"/>
                </a:cubicBezTo>
              </a:path>
            </a:pathLst>
          </a:cu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Volný tvar 40"/>
          <p:cNvSpPr/>
          <p:nvPr/>
        </p:nvSpPr>
        <p:spPr>
          <a:xfrm>
            <a:off x="762000" y="4283364"/>
            <a:ext cx="1145704" cy="1736436"/>
          </a:xfrm>
          <a:custGeom>
            <a:avLst/>
            <a:gdLst>
              <a:gd name="connsiteX0" fmla="*/ 0 w 1147618"/>
              <a:gd name="connsiteY0" fmla="*/ 468745 h 1736436"/>
              <a:gd name="connsiteX1" fmla="*/ 193964 w 1147618"/>
              <a:gd name="connsiteY1" fmla="*/ 191654 h 1736436"/>
              <a:gd name="connsiteX2" fmla="*/ 581891 w 1147618"/>
              <a:gd name="connsiteY2" fmla="*/ 1618672 h 1736436"/>
              <a:gd name="connsiteX3" fmla="*/ 1066800 w 1147618"/>
              <a:gd name="connsiteY3" fmla="*/ 898236 h 1736436"/>
              <a:gd name="connsiteX4" fmla="*/ 1066800 w 1147618"/>
              <a:gd name="connsiteY4" fmla="*/ 842818 h 173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7618" h="1736436">
                <a:moveTo>
                  <a:pt x="0" y="468745"/>
                </a:moveTo>
                <a:cubicBezTo>
                  <a:pt x="48491" y="234372"/>
                  <a:pt x="96982" y="0"/>
                  <a:pt x="193964" y="191654"/>
                </a:cubicBezTo>
                <a:cubicBezTo>
                  <a:pt x="290946" y="383308"/>
                  <a:pt x="436418" y="1500908"/>
                  <a:pt x="581891" y="1618672"/>
                </a:cubicBezTo>
                <a:cubicBezTo>
                  <a:pt x="727364" y="1736436"/>
                  <a:pt x="985982" y="1027545"/>
                  <a:pt x="1066800" y="898236"/>
                </a:cubicBezTo>
                <a:cubicBezTo>
                  <a:pt x="1147618" y="768927"/>
                  <a:pt x="1107209" y="805872"/>
                  <a:pt x="1066800" y="842818"/>
                </a:cubicBezTo>
              </a:path>
            </a:pathLst>
          </a:cu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Skupina 77"/>
          <p:cNvGrpSpPr/>
          <p:nvPr/>
        </p:nvGrpSpPr>
        <p:grpSpPr>
          <a:xfrm>
            <a:off x="5436096" y="4221088"/>
            <a:ext cx="792088" cy="1224136"/>
            <a:chOff x="5796136" y="2132856"/>
            <a:chExt cx="792088" cy="1224136"/>
          </a:xfrm>
        </p:grpSpPr>
        <p:cxnSp>
          <p:nvCxnSpPr>
            <p:cNvPr id="43" name="Přímá spojovací čára 42"/>
            <p:cNvCxnSpPr/>
            <p:nvPr/>
          </p:nvCxnSpPr>
          <p:spPr>
            <a:xfrm>
              <a:off x="5796136" y="2204864"/>
              <a:ext cx="792088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Přímá spojovací čára 43"/>
            <p:cNvCxnSpPr/>
            <p:nvPr/>
          </p:nvCxnSpPr>
          <p:spPr>
            <a:xfrm>
              <a:off x="5796136" y="2357264"/>
              <a:ext cx="792088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Přímá spojovací čára 44"/>
            <p:cNvCxnSpPr/>
            <p:nvPr/>
          </p:nvCxnSpPr>
          <p:spPr>
            <a:xfrm>
              <a:off x="5796136" y="2509664"/>
              <a:ext cx="792088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Přímá spojovací čára 45"/>
            <p:cNvCxnSpPr/>
            <p:nvPr/>
          </p:nvCxnSpPr>
          <p:spPr>
            <a:xfrm>
              <a:off x="5796136" y="2662064"/>
              <a:ext cx="792088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Přímá spojovací čára 46"/>
            <p:cNvCxnSpPr/>
            <p:nvPr/>
          </p:nvCxnSpPr>
          <p:spPr>
            <a:xfrm>
              <a:off x="5796136" y="2814464"/>
              <a:ext cx="792088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Přímá spojovací čára 47"/>
            <p:cNvCxnSpPr/>
            <p:nvPr/>
          </p:nvCxnSpPr>
          <p:spPr>
            <a:xfrm>
              <a:off x="5796136" y="2966864"/>
              <a:ext cx="792088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Přímá spojovací čára 48"/>
            <p:cNvCxnSpPr/>
            <p:nvPr/>
          </p:nvCxnSpPr>
          <p:spPr>
            <a:xfrm>
              <a:off x="5796136" y="3119264"/>
              <a:ext cx="792088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Přímá spojovací čára 49"/>
            <p:cNvCxnSpPr/>
            <p:nvPr/>
          </p:nvCxnSpPr>
          <p:spPr>
            <a:xfrm>
              <a:off x="5796136" y="3271664"/>
              <a:ext cx="792088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Přímá spojovací šipka 54"/>
            <p:cNvCxnSpPr/>
            <p:nvPr/>
          </p:nvCxnSpPr>
          <p:spPr>
            <a:xfrm flipV="1">
              <a:off x="5796136" y="2132856"/>
              <a:ext cx="0" cy="1224136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Přímá spojovací šipka 57"/>
            <p:cNvCxnSpPr/>
            <p:nvPr/>
          </p:nvCxnSpPr>
          <p:spPr>
            <a:xfrm>
              <a:off x="6588224" y="2132856"/>
              <a:ext cx="0" cy="1224136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Skupina 78"/>
          <p:cNvGrpSpPr/>
          <p:nvPr/>
        </p:nvGrpSpPr>
        <p:grpSpPr>
          <a:xfrm>
            <a:off x="5436096" y="1628800"/>
            <a:ext cx="792088" cy="1656184"/>
            <a:chOff x="5796136" y="3933056"/>
            <a:chExt cx="792088" cy="1656184"/>
          </a:xfrm>
        </p:grpSpPr>
        <p:cxnSp>
          <p:nvCxnSpPr>
            <p:cNvPr id="59" name="Přímá spojovací čára 58"/>
            <p:cNvCxnSpPr/>
            <p:nvPr/>
          </p:nvCxnSpPr>
          <p:spPr>
            <a:xfrm>
              <a:off x="5796136" y="4437112"/>
              <a:ext cx="79208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Přímá spojovací čára 59"/>
            <p:cNvCxnSpPr/>
            <p:nvPr/>
          </p:nvCxnSpPr>
          <p:spPr>
            <a:xfrm>
              <a:off x="5796136" y="4589512"/>
              <a:ext cx="79208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Přímá spojovací čára 60"/>
            <p:cNvCxnSpPr/>
            <p:nvPr/>
          </p:nvCxnSpPr>
          <p:spPr>
            <a:xfrm>
              <a:off x="5796136" y="4741912"/>
              <a:ext cx="79208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Přímá spojovací čára 61"/>
            <p:cNvCxnSpPr/>
            <p:nvPr/>
          </p:nvCxnSpPr>
          <p:spPr>
            <a:xfrm>
              <a:off x="5796136" y="4894312"/>
              <a:ext cx="79208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Přímá spojovací čára 62"/>
            <p:cNvCxnSpPr/>
            <p:nvPr/>
          </p:nvCxnSpPr>
          <p:spPr>
            <a:xfrm>
              <a:off x="5796136" y="5046712"/>
              <a:ext cx="79208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Přímá spojovací čára 63"/>
            <p:cNvCxnSpPr/>
            <p:nvPr/>
          </p:nvCxnSpPr>
          <p:spPr>
            <a:xfrm>
              <a:off x="5796136" y="5199112"/>
              <a:ext cx="79208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Přímá spojovací čára 64"/>
            <p:cNvCxnSpPr/>
            <p:nvPr/>
          </p:nvCxnSpPr>
          <p:spPr>
            <a:xfrm>
              <a:off x="5796136" y="5351512"/>
              <a:ext cx="79208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Přímá spojovací čára 65"/>
            <p:cNvCxnSpPr/>
            <p:nvPr/>
          </p:nvCxnSpPr>
          <p:spPr>
            <a:xfrm>
              <a:off x="5796136" y="5503912"/>
              <a:ext cx="79208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Přímá spojovací šipka 66"/>
            <p:cNvCxnSpPr/>
            <p:nvPr/>
          </p:nvCxnSpPr>
          <p:spPr>
            <a:xfrm flipV="1">
              <a:off x="5796136" y="4365104"/>
              <a:ext cx="0" cy="1224136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Přímá spojovací šipka 67"/>
            <p:cNvCxnSpPr/>
            <p:nvPr/>
          </p:nvCxnSpPr>
          <p:spPr>
            <a:xfrm>
              <a:off x="6588224" y="4365104"/>
              <a:ext cx="0" cy="122413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Oblouk 70"/>
            <p:cNvSpPr/>
            <p:nvPr/>
          </p:nvSpPr>
          <p:spPr>
            <a:xfrm>
              <a:off x="5796136" y="3933056"/>
              <a:ext cx="792088" cy="864096"/>
            </a:xfrm>
            <a:prstGeom prst="arc">
              <a:avLst>
                <a:gd name="adj1" fmla="val 10186226"/>
                <a:gd name="adj2" fmla="val 0"/>
              </a:avLst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3" name="Přímá spojovací čára 72"/>
            <p:cNvCxnSpPr/>
            <p:nvPr/>
          </p:nvCxnSpPr>
          <p:spPr>
            <a:xfrm>
              <a:off x="5868144" y="4077072"/>
              <a:ext cx="216024" cy="21602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Přímá spojovací čára 73"/>
            <p:cNvCxnSpPr/>
            <p:nvPr/>
          </p:nvCxnSpPr>
          <p:spPr>
            <a:xfrm flipV="1">
              <a:off x="6228184" y="4077072"/>
              <a:ext cx="216024" cy="21602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85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1916832"/>
            <a:ext cx="2317363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85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82039" y="1916831"/>
            <a:ext cx="2345945" cy="345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5</a:t>
            </a:fld>
            <a:endParaRPr lang="en-GB" dirty="0"/>
          </a:p>
        </p:txBody>
      </p:sp>
      <p:pic>
        <p:nvPicPr>
          <p:cNvPr id="176130" name="Picture 2" descr="the energy of molecular vibration is quantized rather than continuo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7819" y="1512167"/>
            <a:ext cx="2682613" cy="2232248"/>
          </a:xfrm>
          <a:prstGeom prst="rect">
            <a:avLst/>
          </a:prstGeom>
          <a:noFill/>
        </p:spPr>
      </p:pic>
      <p:sp>
        <p:nvSpPr>
          <p:cNvPr id="65" name="TextovéPole 64"/>
          <p:cNvSpPr txBox="1"/>
          <p:nvPr/>
        </p:nvSpPr>
        <p:spPr>
          <a:xfrm>
            <a:off x="1226155" y="1122510"/>
            <a:ext cx="2916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Electron energy levels</a:t>
            </a:r>
          </a:p>
        </p:txBody>
      </p:sp>
      <p:sp>
        <p:nvSpPr>
          <p:cNvPr id="66" name="TextovéPole 65"/>
          <p:cNvSpPr txBox="1"/>
          <p:nvPr/>
        </p:nvSpPr>
        <p:spPr>
          <a:xfrm>
            <a:off x="5618643" y="1008111"/>
            <a:ext cx="2754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Molecular vibrations</a:t>
            </a:r>
          </a:p>
        </p:txBody>
      </p:sp>
      <p:pic>
        <p:nvPicPr>
          <p:cNvPr id="176134" name="Picture 6" descr="image02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6075" y="1440159"/>
            <a:ext cx="4390281" cy="1191333"/>
          </a:xfrm>
          <a:prstGeom prst="rect">
            <a:avLst/>
          </a:prstGeom>
          <a:noFill/>
        </p:spPr>
      </p:pic>
      <p:pic>
        <p:nvPicPr>
          <p:cNvPr id="176136" name="Picture 8" descr="image03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4556" y="3118617"/>
            <a:ext cx="4716016" cy="17227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symbol pro obsah 9" descr="Johnson.T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10800000">
            <a:off x="1979712" y="2368527"/>
            <a:ext cx="4624920" cy="3724768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Vibrational</a:t>
            </a:r>
            <a:r>
              <a:rPr lang="cs-CZ" dirty="0"/>
              <a:t> / </a:t>
            </a:r>
            <a:r>
              <a:rPr lang="cs-CZ" dirty="0" err="1"/>
              <a:t>infrared</a:t>
            </a:r>
            <a:r>
              <a:rPr lang="cs-CZ" dirty="0"/>
              <a:t> CD (VCD/IRCD)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50</a:t>
            </a:fld>
            <a:endParaRPr lang="en-GB"/>
          </a:p>
        </p:txBody>
      </p:sp>
      <p:sp>
        <p:nvSpPr>
          <p:cNvPr id="6" name="TextovéPole 5"/>
          <p:cNvSpPr txBox="1"/>
          <p:nvPr/>
        </p:nvSpPr>
        <p:spPr>
          <a:xfrm>
            <a:off x="0" y="6488668"/>
            <a:ext cx="3483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Keiderling</a:t>
            </a:r>
            <a:r>
              <a:rPr lang="en-US" dirty="0"/>
              <a:t> et al., 1989, </a:t>
            </a:r>
            <a:r>
              <a:rPr lang="en-US" dirty="0" err="1"/>
              <a:t>Biomol</a:t>
            </a:r>
            <a:r>
              <a:rPr lang="en-US" dirty="0"/>
              <a:t> Spec</a:t>
            </a:r>
            <a:endParaRPr lang="en-GB" dirty="0"/>
          </a:p>
        </p:txBody>
      </p:sp>
      <p:sp>
        <p:nvSpPr>
          <p:cNvPr id="7" name="TextovéPole 6"/>
          <p:cNvSpPr txBox="1"/>
          <p:nvPr/>
        </p:nvSpPr>
        <p:spPr>
          <a:xfrm>
            <a:off x="539552" y="5877272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vibration</a:t>
            </a:r>
            <a:r>
              <a:rPr lang="cs-CZ" dirty="0"/>
              <a:t> CD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absorption</a:t>
            </a:r>
            <a:r>
              <a:rPr lang="cs-CZ" dirty="0"/>
              <a:t> </a:t>
            </a:r>
            <a:r>
              <a:rPr lang="cs-CZ" dirty="0" err="1"/>
              <a:t>spectra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homoduplex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d(GC)</a:t>
            </a:r>
            <a:r>
              <a:rPr lang="cs-CZ" baseline="-25000" dirty="0"/>
              <a:t>10 </a:t>
            </a:r>
            <a:r>
              <a:rPr lang="cs-CZ" dirty="0"/>
              <a:t>as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right</a:t>
            </a:r>
            <a:r>
              <a:rPr lang="cs-CZ" dirty="0"/>
              <a:t>-</a:t>
            </a:r>
            <a:r>
              <a:rPr lang="cs-CZ" dirty="0" err="1"/>
              <a:t>handed</a:t>
            </a:r>
            <a:r>
              <a:rPr lang="cs-CZ" dirty="0"/>
              <a:t> B-</a:t>
            </a:r>
            <a:r>
              <a:rPr lang="cs-CZ" dirty="0" err="1"/>
              <a:t>form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left</a:t>
            </a:r>
            <a:r>
              <a:rPr lang="cs-CZ" dirty="0"/>
              <a:t>-</a:t>
            </a:r>
            <a:r>
              <a:rPr lang="cs-CZ" dirty="0" err="1"/>
              <a:t>handed</a:t>
            </a:r>
            <a:r>
              <a:rPr lang="cs-CZ" dirty="0"/>
              <a:t> Z-</a:t>
            </a:r>
            <a:r>
              <a:rPr lang="cs-CZ" dirty="0" err="1"/>
              <a:t>form</a:t>
            </a:r>
            <a:r>
              <a:rPr lang="cs-CZ" dirty="0"/>
              <a:t>.</a:t>
            </a:r>
            <a:endParaRPr lang="en-GB" dirty="0"/>
          </a:p>
        </p:txBody>
      </p:sp>
      <p:sp>
        <p:nvSpPr>
          <p:cNvPr id="8" name="TextovéPole 7"/>
          <p:cNvSpPr txBox="1"/>
          <p:nvPr/>
        </p:nvSpPr>
        <p:spPr>
          <a:xfrm>
            <a:off x="539552" y="1220559"/>
            <a:ext cx="806489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b="1" dirty="0"/>
              <a:t>Difference in absorption of left-handed circularly polarized light and right-handed circularly polarized light in a region of </a:t>
            </a:r>
            <a:r>
              <a:rPr lang="en-US" b="1" dirty="0" err="1"/>
              <a:t>vibrational</a:t>
            </a:r>
            <a:r>
              <a:rPr lang="en-US" b="1" dirty="0"/>
              <a:t> transitions </a:t>
            </a:r>
            <a:r>
              <a:rPr lang="en-US" altLang="en-US" b="1" dirty="0"/>
              <a:t>(</a:t>
            </a:r>
            <a:r>
              <a:rPr lang="el-GR" altLang="en-US" b="1" dirty="0"/>
              <a:t>λ</a:t>
            </a:r>
            <a:r>
              <a:rPr lang="en-US" altLang="en-US" b="1" dirty="0"/>
              <a:t> = </a:t>
            </a:r>
            <a:r>
              <a:rPr lang="en-US" altLang="en-US" b="1" dirty="0">
                <a:cs typeface="Times New Roman" pitchFamily="18" charset="0"/>
              </a:rPr>
              <a:t>1-5 um</a:t>
            </a:r>
            <a:r>
              <a:rPr lang="en-US" altLang="en-US" b="1" dirty="0"/>
              <a:t>).</a:t>
            </a:r>
          </a:p>
          <a:p>
            <a:pPr algn="just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en-US" dirty="0"/>
              <a:t> compared to </a:t>
            </a:r>
            <a:r>
              <a:rPr lang="en-US" altLang="en-US" dirty="0" err="1"/>
              <a:t>eCD</a:t>
            </a:r>
            <a:r>
              <a:rPr lang="en-US" altLang="en-US" dirty="0"/>
              <a:t>, IRCD shows well differentiated bands belonging to specific functional groups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92494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Thank you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51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Transitions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6</a:t>
            </a:fld>
            <a:endParaRPr lang="en-GB" dirty="0"/>
          </a:p>
        </p:txBody>
      </p:sp>
      <p:cxnSp>
        <p:nvCxnSpPr>
          <p:cNvPr id="16" name="Přímá spojovací čára 15"/>
          <p:cNvCxnSpPr/>
          <p:nvPr/>
        </p:nvCxnSpPr>
        <p:spPr>
          <a:xfrm>
            <a:off x="2051720" y="6165304"/>
            <a:ext cx="576064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čára 17"/>
          <p:cNvCxnSpPr/>
          <p:nvPr/>
        </p:nvCxnSpPr>
        <p:spPr>
          <a:xfrm>
            <a:off x="1835696" y="5877272"/>
            <a:ext cx="936104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čára 19"/>
          <p:cNvCxnSpPr/>
          <p:nvPr/>
        </p:nvCxnSpPr>
        <p:spPr>
          <a:xfrm>
            <a:off x="1691680" y="5589240"/>
            <a:ext cx="122413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čára 21"/>
          <p:cNvCxnSpPr/>
          <p:nvPr/>
        </p:nvCxnSpPr>
        <p:spPr>
          <a:xfrm>
            <a:off x="1619672" y="5301208"/>
            <a:ext cx="144016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čára 23"/>
          <p:cNvCxnSpPr/>
          <p:nvPr/>
        </p:nvCxnSpPr>
        <p:spPr>
          <a:xfrm>
            <a:off x="1547664" y="5085184"/>
            <a:ext cx="158417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ovací čára 26"/>
          <p:cNvCxnSpPr/>
          <p:nvPr/>
        </p:nvCxnSpPr>
        <p:spPr>
          <a:xfrm>
            <a:off x="1475656" y="4869160"/>
            <a:ext cx="180020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ovací čára 28"/>
          <p:cNvCxnSpPr/>
          <p:nvPr/>
        </p:nvCxnSpPr>
        <p:spPr>
          <a:xfrm>
            <a:off x="1403648" y="4725144"/>
            <a:ext cx="19442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ovací čára 30"/>
          <p:cNvCxnSpPr/>
          <p:nvPr/>
        </p:nvCxnSpPr>
        <p:spPr>
          <a:xfrm>
            <a:off x="2123728" y="6138000"/>
            <a:ext cx="21602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ovací čára 33"/>
          <p:cNvCxnSpPr/>
          <p:nvPr/>
        </p:nvCxnSpPr>
        <p:spPr>
          <a:xfrm>
            <a:off x="2123728" y="6120000"/>
            <a:ext cx="21602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ovací čára 34"/>
          <p:cNvCxnSpPr/>
          <p:nvPr/>
        </p:nvCxnSpPr>
        <p:spPr>
          <a:xfrm>
            <a:off x="2123728" y="6102000"/>
            <a:ext cx="21602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ovací čára 35"/>
          <p:cNvCxnSpPr/>
          <p:nvPr/>
        </p:nvCxnSpPr>
        <p:spPr>
          <a:xfrm>
            <a:off x="2123728" y="6084000"/>
            <a:ext cx="21602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/>
          <p:cNvSpPr txBox="1"/>
          <p:nvPr/>
        </p:nvSpPr>
        <p:spPr>
          <a:xfrm>
            <a:off x="1763688" y="6021288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0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38" name="TextovéPole 37"/>
          <p:cNvSpPr txBox="1"/>
          <p:nvPr/>
        </p:nvSpPr>
        <p:spPr>
          <a:xfrm>
            <a:off x="1572482" y="5733256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1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39" name="TextovéPole 38"/>
          <p:cNvSpPr txBox="1"/>
          <p:nvPr/>
        </p:nvSpPr>
        <p:spPr>
          <a:xfrm>
            <a:off x="1428466" y="5445224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2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40" name="TextovéPole 39"/>
          <p:cNvSpPr txBox="1"/>
          <p:nvPr/>
        </p:nvSpPr>
        <p:spPr>
          <a:xfrm>
            <a:off x="1356458" y="515719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3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41" name="TextovéPole 40"/>
          <p:cNvSpPr txBox="1"/>
          <p:nvPr/>
        </p:nvSpPr>
        <p:spPr>
          <a:xfrm>
            <a:off x="1284450" y="4941168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4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42" name="TextovéPole 41"/>
          <p:cNvSpPr txBox="1"/>
          <p:nvPr/>
        </p:nvSpPr>
        <p:spPr>
          <a:xfrm>
            <a:off x="1212442" y="4725144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5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1187624" y="4581128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6</a:t>
            </a:r>
            <a:endParaRPr lang="en-GB" sz="1200" b="1" dirty="0">
              <a:solidFill>
                <a:srgbClr val="00B050"/>
              </a:solidFill>
            </a:endParaRPr>
          </a:p>
        </p:txBody>
      </p:sp>
      <p:grpSp>
        <p:nvGrpSpPr>
          <p:cNvPr id="3" name="Skupina 84"/>
          <p:cNvGrpSpPr/>
          <p:nvPr/>
        </p:nvGrpSpPr>
        <p:grpSpPr>
          <a:xfrm>
            <a:off x="2870097" y="5877272"/>
            <a:ext cx="4585938" cy="307777"/>
            <a:chOff x="2870097" y="5877272"/>
            <a:chExt cx="4585938" cy="307777"/>
          </a:xfrm>
        </p:grpSpPr>
        <p:sp>
          <p:nvSpPr>
            <p:cNvPr id="44" name="Levá složená závorka 43"/>
            <p:cNvSpPr/>
            <p:nvPr/>
          </p:nvSpPr>
          <p:spPr>
            <a:xfrm flipH="1">
              <a:off x="2870097" y="5877272"/>
              <a:ext cx="117727" cy="288032"/>
            </a:xfrm>
            <a:prstGeom prst="leftBrac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TextovéPole 44"/>
            <p:cNvSpPr txBox="1"/>
            <p:nvPr/>
          </p:nvSpPr>
          <p:spPr>
            <a:xfrm>
              <a:off x="2987824" y="5877272"/>
              <a:ext cx="4468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B050"/>
                  </a:solidFill>
                </a:rPr>
                <a:t>2000 cm</a:t>
              </a:r>
              <a:r>
                <a:rPr lang="en-US" sz="1400" b="1" baseline="30000" dirty="0">
                  <a:solidFill>
                    <a:srgbClr val="00B050"/>
                  </a:solidFill>
                </a:rPr>
                <a:t>-1</a:t>
              </a:r>
              <a:r>
                <a:rPr lang="en-US" sz="1400" b="1" dirty="0">
                  <a:solidFill>
                    <a:srgbClr val="00B050"/>
                  </a:solidFill>
                </a:rPr>
                <a:t> </a:t>
              </a:r>
              <a:r>
                <a:rPr lang="en-US" sz="1400" b="1" dirty="0" err="1">
                  <a:solidFill>
                    <a:srgbClr val="00B050"/>
                  </a:solidFill>
                </a:rPr>
                <a:t>Vibrational</a:t>
              </a:r>
              <a:r>
                <a:rPr lang="en-US" sz="1400" b="1" dirty="0">
                  <a:solidFill>
                    <a:srgbClr val="00B050"/>
                  </a:solidFill>
                </a:rPr>
                <a:t> spectra measured in infrared region</a:t>
              </a:r>
              <a:endParaRPr lang="en-GB" sz="1400" b="1" dirty="0">
                <a:solidFill>
                  <a:srgbClr val="00B050"/>
                </a:solidFill>
              </a:endParaRPr>
            </a:p>
          </p:txBody>
        </p:sp>
      </p:grpSp>
      <p:cxnSp>
        <p:nvCxnSpPr>
          <p:cNvPr id="46" name="Přímá spojovací čára 45"/>
          <p:cNvCxnSpPr/>
          <p:nvPr/>
        </p:nvCxnSpPr>
        <p:spPr>
          <a:xfrm>
            <a:off x="2699792" y="3501008"/>
            <a:ext cx="648072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ovací čára 46"/>
          <p:cNvCxnSpPr/>
          <p:nvPr/>
        </p:nvCxnSpPr>
        <p:spPr>
          <a:xfrm>
            <a:off x="2411760" y="3284984"/>
            <a:ext cx="1296144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ovací čára 47"/>
          <p:cNvCxnSpPr/>
          <p:nvPr/>
        </p:nvCxnSpPr>
        <p:spPr>
          <a:xfrm>
            <a:off x="2195736" y="3068960"/>
            <a:ext cx="1728192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Přímá spojovací čára 48"/>
          <p:cNvCxnSpPr/>
          <p:nvPr/>
        </p:nvCxnSpPr>
        <p:spPr>
          <a:xfrm>
            <a:off x="2051720" y="2852936"/>
            <a:ext cx="2016224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ovací čára 49"/>
          <p:cNvCxnSpPr/>
          <p:nvPr/>
        </p:nvCxnSpPr>
        <p:spPr>
          <a:xfrm>
            <a:off x="1979712" y="2636912"/>
            <a:ext cx="230425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ovací čára 50"/>
          <p:cNvCxnSpPr>
            <a:endCxn id="14" idx="2"/>
          </p:cNvCxnSpPr>
          <p:nvPr/>
        </p:nvCxnSpPr>
        <p:spPr>
          <a:xfrm>
            <a:off x="1907704" y="2492896"/>
            <a:ext cx="2592289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římá spojovací čára 51"/>
          <p:cNvCxnSpPr/>
          <p:nvPr/>
        </p:nvCxnSpPr>
        <p:spPr>
          <a:xfrm>
            <a:off x="1835696" y="2420888"/>
            <a:ext cx="2808312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ovéPole 56"/>
          <p:cNvSpPr txBox="1"/>
          <p:nvPr/>
        </p:nvSpPr>
        <p:spPr>
          <a:xfrm>
            <a:off x="2339752" y="3368025"/>
            <a:ext cx="303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0’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58" name="TextovéPole 57"/>
          <p:cNvSpPr txBox="1"/>
          <p:nvPr/>
        </p:nvSpPr>
        <p:spPr>
          <a:xfrm>
            <a:off x="2051720" y="3140968"/>
            <a:ext cx="303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1’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59" name="TextovéPole 58"/>
          <p:cNvSpPr txBox="1"/>
          <p:nvPr/>
        </p:nvSpPr>
        <p:spPr>
          <a:xfrm>
            <a:off x="1907704" y="2924944"/>
            <a:ext cx="303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2’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60" name="TextovéPole 59"/>
          <p:cNvSpPr txBox="1"/>
          <p:nvPr/>
        </p:nvSpPr>
        <p:spPr>
          <a:xfrm>
            <a:off x="1788506" y="2708920"/>
            <a:ext cx="303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3’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61" name="TextovéPole 60"/>
          <p:cNvSpPr txBox="1"/>
          <p:nvPr/>
        </p:nvSpPr>
        <p:spPr>
          <a:xfrm>
            <a:off x="1691680" y="2503929"/>
            <a:ext cx="303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4’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62" name="TextovéPole 61"/>
          <p:cNvSpPr txBox="1"/>
          <p:nvPr/>
        </p:nvSpPr>
        <p:spPr>
          <a:xfrm>
            <a:off x="1619672" y="2359913"/>
            <a:ext cx="303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5’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14" name="Volný tvar 13"/>
          <p:cNvSpPr/>
          <p:nvPr/>
        </p:nvSpPr>
        <p:spPr>
          <a:xfrm>
            <a:off x="1547664" y="1772816"/>
            <a:ext cx="5544616" cy="1800200"/>
          </a:xfrm>
          <a:custGeom>
            <a:avLst/>
            <a:gdLst>
              <a:gd name="connsiteX0" fmla="*/ 0 w 8431481"/>
              <a:gd name="connsiteY0" fmla="*/ 0 h 4667002"/>
              <a:gd name="connsiteX1" fmla="*/ 1721922 w 8431481"/>
              <a:gd name="connsiteY1" fmla="*/ 4322618 h 4667002"/>
              <a:gd name="connsiteX2" fmla="*/ 3277590 w 8431481"/>
              <a:gd name="connsiteY2" fmla="*/ 2066306 h 4667002"/>
              <a:gd name="connsiteX3" fmla="*/ 4868883 w 8431481"/>
              <a:gd name="connsiteY3" fmla="*/ 1626919 h 4667002"/>
              <a:gd name="connsiteX4" fmla="*/ 8431481 w 8431481"/>
              <a:gd name="connsiteY4" fmla="*/ 1567543 h 4667002"/>
              <a:gd name="connsiteX5" fmla="*/ 8431481 w 8431481"/>
              <a:gd name="connsiteY5" fmla="*/ 1567543 h 4667002"/>
              <a:gd name="connsiteX0" fmla="*/ 0 w 8431481"/>
              <a:gd name="connsiteY0" fmla="*/ 0 h 4322618"/>
              <a:gd name="connsiteX1" fmla="*/ 1721922 w 8431481"/>
              <a:gd name="connsiteY1" fmla="*/ 4322618 h 4322618"/>
              <a:gd name="connsiteX2" fmla="*/ 3277590 w 8431481"/>
              <a:gd name="connsiteY2" fmla="*/ 2066306 h 4322618"/>
              <a:gd name="connsiteX3" fmla="*/ 4868883 w 8431481"/>
              <a:gd name="connsiteY3" fmla="*/ 1626919 h 4322618"/>
              <a:gd name="connsiteX4" fmla="*/ 8431481 w 8431481"/>
              <a:gd name="connsiteY4" fmla="*/ 1567543 h 4322618"/>
              <a:gd name="connsiteX5" fmla="*/ 8431481 w 8431481"/>
              <a:gd name="connsiteY5" fmla="*/ 1567543 h 4322618"/>
              <a:gd name="connsiteX0" fmla="*/ 0 w 8431481"/>
              <a:gd name="connsiteY0" fmla="*/ 0 h 4322618"/>
              <a:gd name="connsiteX1" fmla="*/ 1721922 w 8431481"/>
              <a:gd name="connsiteY1" fmla="*/ 4322618 h 4322618"/>
              <a:gd name="connsiteX2" fmla="*/ 3277590 w 8431481"/>
              <a:gd name="connsiteY2" fmla="*/ 2066306 h 4322618"/>
              <a:gd name="connsiteX3" fmla="*/ 4868883 w 8431481"/>
              <a:gd name="connsiteY3" fmla="*/ 1626919 h 4322618"/>
              <a:gd name="connsiteX4" fmla="*/ 8431481 w 8431481"/>
              <a:gd name="connsiteY4" fmla="*/ 1567543 h 4322618"/>
              <a:gd name="connsiteX5" fmla="*/ 8431481 w 8431481"/>
              <a:gd name="connsiteY5" fmla="*/ 1567543 h 4322618"/>
              <a:gd name="connsiteX0" fmla="*/ 0 w 8287465"/>
              <a:gd name="connsiteY0" fmla="*/ 0 h 4232318"/>
              <a:gd name="connsiteX1" fmla="*/ 1577906 w 8287465"/>
              <a:gd name="connsiteY1" fmla="*/ 4232318 h 4232318"/>
              <a:gd name="connsiteX2" fmla="*/ 3133574 w 8287465"/>
              <a:gd name="connsiteY2" fmla="*/ 1976006 h 4232318"/>
              <a:gd name="connsiteX3" fmla="*/ 4724867 w 8287465"/>
              <a:gd name="connsiteY3" fmla="*/ 1536619 h 4232318"/>
              <a:gd name="connsiteX4" fmla="*/ 8287465 w 8287465"/>
              <a:gd name="connsiteY4" fmla="*/ 1477243 h 4232318"/>
              <a:gd name="connsiteX5" fmla="*/ 8287465 w 8287465"/>
              <a:gd name="connsiteY5" fmla="*/ 1477243 h 4232318"/>
              <a:gd name="connsiteX0" fmla="*/ 0 w 8287465"/>
              <a:gd name="connsiteY0" fmla="*/ 0 h 4232318"/>
              <a:gd name="connsiteX1" fmla="*/ 1577906 w 8287465"/>
              <a:gd name="connsiteY1" fmla="*/ 4232318 h 4232318"/>
              <a:gd name="connsiteX2" fmla="*/ 3133574 w 8287465"/>
              <a:gd name="connsiteY2" fmla="*/ 1976006 h 4232318"/>
              <a:gd name="connsiteX3" fmla="*/ 4724867 w 8287465"/>
              <a:gd name="connsiteY3" fmla="*/ 1536619 h 4232318"/>
              <a:gd name="connsiteX4" fmla="*/ 8287465 w 8287465"/>
              <a:gd name="connsiteY4" fmla="*/ 1477243 h 4232318"/>
              <a:gd name="connsiteX5" fmla="*/ 8287465 w 8287465"/>
              <a:gd name="connsiteY5" fmla="*/ 1477243 h 4232318"/>
              <a:gd name="connsiteX0" fmla="*/ 0 w 8287465"/>
              <a:gd name="connsiteY0" fmla="*/ 0 h 4232318"/>
              <a:gd name="connsiteX1" fmla="*/ 1577906 w 8287465"/>
              <a:gd name="connsiteY1" fmla="*/ 4232318 h 4232318"/>
              <a:gd name="connsiteX2" fmla="*/ 3168352 w 8287465"/>
              <a:gd name="connsiteY2" fmla="*/ 1872208 h 4232318"/>
              <a:gd name="connsiteX3" fmla="*/ 4724867 w 8287465"/>
              <a:gd name="connsiteY3" fmla="*/ 1536619 h 4232318"/>
              <a:gd name="connsiteX4" fmla="*/ 8287465 w 8287465"/>
              <a:gd name="connsiteY4" fmla="*/ 1477243 h 4232318"/>
              <a:gd name="connsiteX5" fmla="*/ 8287465 w 8287465"/>
              <a:gd name="connsiteY5" fmla="*/ 1477243 h 4232318"/>
              <a:gd name="connsiteX0" fmla="*/ 0 w 8287465"/>
              <a:gd name="connsiteY0" fmla="*/ 0 h 4176464"/>
              <a:gd name="connsiteX1" fmla="*/ 1656184 w 8287465"/>
              <a:gd name="connsiteY1" fmla="*/ 4176464 h 4176464"/>
              <a:gd name="connsiteX2" fmla="*/ 3168352 w 8287465"/>
              <a:gd name="connsiteY2" fmla="*/ 1872208 h 4176464"/>
              <a:gd name="connsiteX3" fmla="*/ 4724867 w 8287465"/>
              <a:gd name="connsiteY3" fmla="*/ 1536619 h 4176464"/>
              <a:gd name="connsiteX4" fmla="*/ 8287465 w 8287465"/>
              <a:gd name="connsiteY4" fmla="*/ 1477243 h 4176464"/>
              <a:gd name="connsiteX5" fmla="*/ 8287465 w 8287465"/>
              <a:gd name="connsiteY5" fmla="*/ 1477243 h 4176464"/>
              <a:gd name="connsiteX0" fmla="*/ 0 w 8287465"/>
              <a:gd name="connsiteY0" fmla="*/ 0 h 4176464"/>
              <a:gd name="connsiteX1" fmla="*/ 1656184 w 8287465"/>
              <a:gd name="connsiteY1" fmla="*/ 4176464 h 4176464"/>
              <a:gd name="connsiteX2" fmla="*/ 3168352 w 8287465"/>
              <a:gd name="connsiteY2" fmla="*/ 1872208 h 4176464"/>
              <a:gd name="connsiteX3" fmla="*/ 4752528 w 8287465"/>
              <a:gd name="connsiteY3" fmla="*/ 1584176 h 4176464"/>
              <a:gd name="connsiteX4" fmla="*/ 8287465 w 8287465"/>
              <a:gd name="connsiteY4" fmla="*/ 1477243 h 4176464"/>
              <a:gd name="connsiteX5" fmla="*/ 8287465 w 8287465"/>
              <a:gd name="connsiteY5" fmla="*/ 1477243 h 4176464"/>
              <a:gd name="connsiteX0" fmla="*/ 0 w 8287465"/>
              <a:gd name="connsiteY0" fmla="*/ 0 h 4176464"/>
              <a:gd name="connsiteX1" fmla="*/ 1656184 w 8287465"/>
              <a:gd name="connsiteY1" fmla="*/ 4176464 h 4176464"/>
              <a:gd name="connsiteX2" fmla="*/ 3168352 w 8287465"/>
              <a:gd name="connsiteY2" fmla="*/ 1872208 h 4176464"/>
              <a:gd name="connsiteX3" fmla="*/ 4752528 w 8287465"/>
              <a:gd name="connsiteY3" fmla="*/ 1584176 h 4176464"/>
              <a:gd name="connsiteX4" fmla="*/ 8287465 w 8287465"/>
              <a:gd name="connsiteY4" fmla="*/ 1477243 h 4176464"/>
              <a:gd name="connsiteX5" fmla="*/ 8287465 w 8287465"/>
              <a:gd name="connsiteY5" fmla="*/ 1477243 h 4176464"/>
              <a:gd name="connsiteX0" fmla="*/ 0 w 8424936"/>
              <a:gd name="connsiteY0" fmla="*/ 0 h 4176464"/>
              <a:gd name="connsiteX1" fmla="*/ 1656184 w 8424936"/>
              <a:gd name="connsiteY1" fmla="*/ 4176464 h 4176464"/>
              <a:gd name="connsiteX2" fmla="*/ 3168352 w 8424936"/>
              <a:gd name="connsiteY2" fmla="*/ 1872208 h 4176464"/>
              <a:gd name="connsiteX3" fmla="*/ 4752528 w 8424936"/>
              <a:gd name="connsiteY3" fmla="*/ 1584176 h 4176464"/>
              <a:gd name="connsiteX4" fmla="*/ 8287465 w 8424936"/>
              <a:gd name="connsiteY4" fmla="*/ 1477243 h 4176464"/>
              <a:gd name="connsiteX5" fmla="*/ 8424936 w 8424936"/>
              <a:gd name="connsiteY5" fmla="*/ 1656184 h 4176464"/>
              <a:gd name="connsiteX0" fmla="*/ 0 w 8424936"/>
              <a:gd name="connsiteY0" fmla="*/ 0 h 4176464"/>
              <a:gd name="connsiteX1" fmla="*/ 1656184 w 8424936"/>
              <a:gd name="connsiteY1" fmla="*/ 4176464 h 4176464"/>
              <a:gd name="connsiteX2" fmla="*/ 3168352 w 8424936"/>
              <a:gd name="connsiteY2" fmla="*/ 1872208 h 4176464"/>
              <a:gd name="connsiteX3" fmla="*/ 4752528 w 8424936"/>
              <a:gd name="connsiteY3" fmla="*/ 1584176 h 4176464"/>
              <a:gd name="connsiteX4" fmla="*/ 8352927 w 8424936"/>
              <a:gd name="connsiteY4" fmla="*/ 1656184 h 4176464"/>
              <a:gd name="connsiteX5" fmla="*/ 8424936 w 8424936"/>
              <a:gd name="connsiteY5" fmla="*/ 1656184 h 4176464"/>
              <a:gd name="connsiteX0" fmla="*/ 0 w 8352927"/>
              <a:gd name="connsiteY0" fmla="*/ 0 h 4176464"/>
              <a:gd name="connsiteX1" fmla="*/ 1656184 w 8352927"/>
              <a:gd name="connsiteY1" fmla="*/ 4176464 h 4176464"/>
              <a:gd name="connsiteX2" fmla="*/ 3168352 w 8352927"/>
              <a:gd name="connsiteY2" fmla="*/ 1872208 h 4176464"/>
              <a:gd name="connsiteX3" fmla="*/ 4752528 w 8352927"/>
              <a:gd name="connsiteY3" fmla="*/ 1584176 h 4176464"/>
              <a:gd name="connsiteX4" fmla="*/ 8352927 w 8352927"/>
              <a:gd name="connsiteY4" fmla="*/ 1656184 h 4176464"/>
              <a:gd name="connsiteX5" fmla="*/ 8352927 w 8352927"/>
              <a:gd name="connsiteY5" fmla="*/ 1584176 h 4176464"/>
              <a:gd name="connsiteX0" fmla="*/ 0 w 8352927"/>
              <a:gd name="connsiteY0" fmla="*/ 0 h 4176464"/>
              <a:gd name="connsiteX1" fmla="*/ 1656184 w 8352927"/>
              <a:gd name="connsiteY1" fmla="*/ 4176464 h 4176464"/>
              <a:gd name="connsiteX2" fmla="*/ 3168352 w 8352927"/>
              <a:gd name="connsiteY2" fmla="*/ 1872208 h 4176464"/>
              <a:gd name="connsiteX3" fmla="*/ 4752528 w 8352927"/>
              <a:gd name="connsiteY3" fmla="*/ 1584176 h 4176464"/>
              <a:gd name="connsiteX4" fmla="*/ 8352927 w 8352927"/>
              <a:gd name="connsiteY4" fmla="*/ 1656184 h 4176464"/>
              <a:gd name="connsiteX5" fmla="*/ 7848872 w 8352927"/>
              <a:gd name="connsiteY5" fmla="*/ 792088 h 4176464"/>
              <a:gd name="connsiteX0" fmla="*/ 0 w 7848872"/>
              <a:gd name="connsiteY0" fmla="*/ 0 h 4176464"/>
              <a:gd name="connsiteX1" fmla="*/ 1656184 w 7848872"/>
              <a:gd name="connsiteY1" fmla="*/ 4176464 h 4176464"/>
              <a:gd name="connsiteX2" fmla="*/ 3168352 w 7848872"/>
              <a:gd name="connsiteY2" fmla="*/ 1872208 h 4176464"/>
              <a:gd name="connsiteX3" fmla="*/ 4752528 w 7848872"/>
              <a:gd name="connsiteY3" fmla="*/ 1584176 h 4176464"/>
              <a:gd name="connsiteX4" fmla="*/ 7848872 w 7848872"/>
              <a:gd name="connsiteY4" fmla="*/ 792088 h 4176464"/>
              <a:gd name="connsiteX0" fmla="*/ 0 w 8352928"/>
              <a:gd name="connsiteY0" fmla="*/ 0 h 4176464"/>
              <a:gd name="connsiteX1" fmla="*/ 1656184 w 8352928"/>
              <a:gd name="connsiteY1" fmla="*/ 4176464 h 4176464"/>
              <a:gd name="connsiteX2" fmla="*/ 3168352 w 8352928"/>
              <a:gd name="connsiteY2" fmla="*/ 1872208 h 4176464"/>
              <a:gd name="connsiteX3" fmla="*/ 4752528 w 8352928"/>
              <a:gd name="connsiteY3" fmla="*/ 1584176 h 4176464"/>
              <a:gd name="connsiteX4" fmla="*/ 8352928 w 8352928"/>
              <a:gd name="connsiteY4" fmla="*/ 1584176 h 4176464"/>
              <a:gd name="connsiteX0" fmla="*/ 0 w 8352928"/>
              <a:gd name="connsiteY0" fmla="*/ 0 h 4176464"/>
              <a:gd name="connsiteX1" fmla="*/ 1656184 w 8352928"/>
              <a:gd name="connsiteY1" fmla="*/ 4176464 h 4176464"/>
              <a:gd name="connsiteX2" fmla="*/ 3168352 w 8352928"/>
              <a:gd name="connsiteY2" fmla="*/ 1872208 h 4176464"/>
              <a:gd name="connsiteX3" fmla="*/ 4752528 w 8352928"/>
              <a:gd name="connsiteY3" fmla="*/ 1584176 h 4176464"/>
              <a:gd name="connsiteX4" fmla="*/ 8352928 w 8352928"/>
              <a:gd name="connsiteY4" fmla="*/ 1584176 h 4176464"/>
              <a:gd name="connsiteX0" fmla="*/ 0 w 8352928"/>
              <a:gd name="connsiteY0" fmla="*/ 0 h 4176464"/>
              <a:gd name="connsiteX1" fmla="*/ 1656184 w 8352928"/>
              <a:gd name="connsiteY1" fmla="*/ 4176464 h 4176464"/>
              <a:gd name="connsiteX2" fmla="*/ 3168352 w 8352928"/>
              <a:gd name="connsiteY2" fmla="*/ 1872208 h 4176464"/>
              <a:gd name="connsiteX3" fmla="*/ 4752528 w 8352928"/>
              <a:gd name="connsiteY3" fmla="*/ 1584176 h 4176464"/>
              <a:gd name="connsiteX4" fmla="*/ 8352928 w 8352928"/>
              <a:gd name="connsiteY4" fmla="*/ 1584176 h 4176464"/>
              <a:gd name="connsiteX0" fmla="*/ 0 w 6984776"/>
              <a:gd name="connsiteY0" fmla="*/ 0 h 4176464"/>
              <a:gd name="connsiteX1" fmla="*/ 1656184 w 6984776"/>
              <a:gd name="connsiteY1" fmla="*/ 4176464 h 4176464"/>
              <a:gd name="connsiteX2" fmla="*/ 3168352 w 6984776"/>
              <a:gd name="connsiteY2" fmla="*/ 1872208 h 4176464"/>
              <a:gd name="connsiteX3" fmla="*/ 4752528 w 6984776"/>
              <a:gd name="connsiteY3" fmla="*/ 1584176 h 4176464"/>
              <a:gd name="connsiteX4" fmla="*/ 6984776 w 6984776"/>
              <a:gd name="connsiteY4" fmla="*/ 1584176 h 4176464"/>
              <a:gd name="connsiteX0" fmla="*/ 0 w 7267943"/>
              <a:gd name="connsiteY0" fmla="*/ 0 h 3132348"/>
              <a:gd name="connsiteX1" fmla="*/ 1939351 w 7267943"/>
              <a:gd name="connsiteY1" fmla="*/ 3132348 h 3132348"/>
              <a:gd name="connsiteX2" fmla="*/ 3451519 w 7267943"/>
              <a:gd name="connsiteY2" fmla="*/ 828092 h 3132348"/>
              <a:gd name="connsiteX3" fmla="*/ 5035695 w 7267943"/>
              <a:gd name="connsiteY3" fmla="*/ 540060 h 3132348"/>
              <a:gd name="connsiteX4" fmla="*/ 7267943 w 7267943"/>
              <a:gd name="connsiteY4" fmla="*/ 540060 h 3132348"/>
              <a:gd name="connsiteX0" fmla="*/ 0 w 7267943"/>
              <a:gd name="connsiteY0" fmla="*/ 0 h 3132348"/>
              <a:gd name="connsiteX1" fmla="*/ 1939351 w 7267943"/>
              <a:gd name="connsiteY1" fmla="*/ 3132348 h 3132348"/>
              <a:gd name="connsiteX2" fmla="*/ 3451519 w 7267943"/>
              <a:gd name="connsiteY2" fmla="*/ 828092 h 3132348"/>
              <a:gd name="connsiteX3" fmla="*/ 5035695 w 7267943"/>
              <a:gd name="connsiteY3" fmla="*/ 540060 h 3132348"/>
              <a:gd name="connsiteX4" fmla="*/ 7267943 w 7267943"/>
              <a:gd name="connsiteY4" fmla="*/ 540060 h 3132348"/>
              <a:gd name="connsiteX0" fmla="*/ 0 w 7267943"/>
              <a:gd name="connsiteY0" fmla="*/ 0 h 2372991"/>
              <a:gd name="connsiteX1" fmla="*/ 1982166 w 7267943"/>
              <a:gd name="connsiteY1" fmla="*/ 2372991 h 2372991"/>
              <a:gd name="connsiteX2" fmla="*/ 3451519 w 7267943"/>
              <a:gd name="connsiteY2" fmla="*/ 828092 h 2372991"/>
              <a:gd name="connsiteX3" fmla="*/ 5035695 w 7267943"/>
              <a:gd name="connsiteY3" fmla="*/ 540060 h 2372991"/>
              <a:gd name="connsiteX4" fmla="*/ 7267943 w 7267943"/>
              <a:gd name="connsiteY4" fmla="*/ 540060 h 2372991"/>
              <a:gd name="connsiteX0" fmla="*/ 0 w 7267943"/>
              <a:gd name="connsiteY0" fmla="*/ 0 h 2372991"/>
              <a:gd name="connsiteX1" fmla="*/ 1982166 w 7267943"/>
              <a:gd name="connsiteY1" fmla="*/ 2372991 h 2372991"/>
              <a:gd name="connsiteX2" fmla="*/ 3869944 w 7267943"/>
              <a:gd name="connsiteY2" fmla="*/ 949196 h 2372991"/>
              <a:gd name="connsiteX3" fmla="*/ 5035695 w 7267943"/>
              <a:gd name="connsiteY3" fmla="*/ 540060 h 2372991"/>
              <a:gd name="connsiteX4" fmla="*/ 7267943 w 7267943"/>
              <a:gd name="connsiteY4" fmla="*/ 540060 h 2372991"/>
              <a:gd name="connsiteX0" fmla="*/ 0 w 7267943"/>
              <a:gd name="connsiteY0" fmla="*/ 0 h 2372991"/>
              <a:gd name="connsiteX1" fmla="*/ 1982166 w 7267943"/>
              <a:gd name="connsiteY1" fmla="*/ 2372991 h 2372991"/>
              <a:gd name="connsiteX2" fmla="*/ 3869944 w 7267943"/>
              <a:gd name="connsiteY2" fmla="*/ 949196 h 2372991"/>
              <a:gd name="connsiteX3" fmla="*/ 5096999 w 7267943"/>
              <a:gd name="connsiteY3" fmla="*/ 569518 h 2372991"/>
              <a:gd name="connsiteX4" fmla="*/ 7267943 w 7267943"/>
              <a:gd name="connsiteY4" fmla="*/ 540060 h 2372991"/>
              <a:gd name="connsiteX0" fmla="*/ 0 w 7267943"/>
              <a:gd name="connsiteY0" fmla="*/ 0 h 2372991"/>
              <a:gd name="connsiteX1" fmla="*/ 1982166 w 7267943"/>
              <a:gd name="connsiteY1" fmla="*/ 2372991 h 2372991"/>
              <a:gd name="connsiteX2" fmla="*/ 3869944 w 7267943"/>
              <a:gd name="connsiteY2" fmla="*/ 949196 h 2372991"/>
              <a:gd name="connsiteX3" fmla="*/ 5096999 w 7267943"/>
              <a:gd name="connsiteY3" fmla="*/ 569518 h 2372991"/>
              <a:gd name="connsiteX4" fmla="*/ 7267943 w 7267943"/>
              <a:gd name="connsiteY4" fmla="*/ 569518 h 2372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67943" h="2372991">
                <a:moveTo>
                  <a:pt x="0" y="0"/>
                </a:moveTo>
                <a:cubicBezTo>
                  <a:pt x="877252" y="2018260"/>
                  <a:pt x="1242024" y="2348742"/>
                  <a:pt x="1982166" y="2372991"/>
                </a:cubicBezTo>
                <a:cubicBezTo>
                  <a:pt x="2739606" y="2365688"/>
                  <a:pt x="3350805" y="1249775"/>
                  <a:pt x="3869944" y="949196"/>
                </a:cubicBezTo>
                <a:cubicBezTo>
                  <a:pt x="4389083" y="648617"/>
                  <a:pt x="4243814" y="635345"/>
                  <a:pt x="5096999" y="569518"/>
                </a:cubicBezTo>
                <a:cubicBezTo>
                  <a:pt x="5933217" y="593591"/>
                  <a:pt x="6608819" y="566714"/>
                  <a:pt x="7267943" y="569518"/>
                </a:cubicBezTo>
              </a:path>
            </a:pathLst>
          </a:cu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Volný tvar 12"/>
          <p:cNvSpPr/>
          <p:nvPr/>
        </p:nvSpPr>
        <p:spPr>
          <a:xfrm>
            <a:off x="1043608" y="3140968"/>
            <a:ext cx="6048672" cy="3168352"/>
          </a:xfrm>
          <a:custGeom>
            <a:avLst/>
            <a:gdLst>
              <a:gd name="connsiteX0" fmla="*/ 0 w 8431481"/>
              <a:gd name="connsiteY0" fmla="*/ 0 h 4667002"/>
              <a:gd name="connsiteX1" fmla="*/ 1721922 w 8431481"/>
              <a:gd name="connsiteY1" fmla="*/ 4322618 h 4667002"/>
              <a:gd name="connsiteX2" fmla="*/ 3277590 w 8431481"/>
              <a:gd name="connsiteY2" fmla="*/ 2066306 h 4667002"/>
              <a:gd name="connsiteX3" fmla="*/ 4868883 w 8431481"/>
              <a:gd name="connsiteY3" fmla="*/ 1626919 h 4667002"/>
              <a:gd name="connsiteX4" fmla="*/ 8431481 w 8431481"/>
              <a:gd name="connsiteY4" fmla="*/ 1567543 h 4667002"/>
              <a:gd name="connsiteX5" fmla="*/ 8431481 w 8431481"/>
              <a:gd name="connsiteY5" fmla="*/ 1567543 h 4667002"/>
              <a:gd name="connsiteX0" fmla="*/ 0 w 8431481"/>
              <a:gd name="connsiteY0" fmla="*/ 0 h 4322618"/>
              <a:gd name="connsiteX1" fmla="*/ 1721922 w 8431481"/>
              <a:gd name="connsiteY1" fmla="*/ 4322618 h 4322618"/>
              <a:gd name="connsiteX2" fmla="*/ 3277590 w 8431481"/>
              <a:gd name="connsiteY2" fmla="*/ 2066306 h 4322618"/>
              <a:gd name="connsiteX3" fmla="*/ 4868883 w 8431481"/>
              <a:gd name="connsiteY3" fmla="*/ 1626919 h 4322618"/>
              <a:gd name="connsiteX4" fmla="*/ 8431481 w 8431481"/>
              <a:gd name="connsiteY4" fmla="*/ 1567543 h 4322618"/>
              <a:gd name="connsiteX5" fmla="*/ 8431481 w 8431481"/>
              <a:gd name="connsiteY5" fmla="*/ 1567543 h 4322618"/>
              <a:gd name="connsiteX0" fmla="*/ 0 w 8431481"/>
              <a:gd name="connsiteY0" fmla="*/ 0 h 4322618"/>
              <a:gd name="connsiteX1" fmla="*/ 1721922 w 8431481"/>
              <a:gd name="connsiteY1" fmla="*/ 4322618 h 4322618"/>
              <a:gd name="connsiteX2" fmla="*/ 3277590 w 8431481"/>
              <a:gd name="connsiteY2" fmla="*/ 2066306 h 4322618"/>
              <a:gd name="connsiteX3" fmla="*/ 4868883 w 8431481"/>
              <a:gd name="connsiteY3" fmla="*/ 1626919 h 4322618"/>
              <a:gd name="connsiteX4" fmla="*/ 8431481 w 8431481"/>
              <a:gd name="connsiteY4" fmla="*/ 1567543 h 4322618"/>
              <a:gd name="connsiteX5" fmla="*/ 8431481 w 8431481"/>
              <a:gd name="connsiteY5" fmla="*/ 1567543 h 4322618"/>
              <a:gd name="connsiteX0" fmla="*/ 0 w 8287465"/>
              <a:gd name="connsiteY0" fmla="*/ 0 h 4232318"/>
              <a:gd name="connsiteX1" fmla="*/ 1577906 w 8287465"/>
              <a:gd name="connsiteY1" fmla="*/ 4232318 h 4232318"/>
              <a:gd name="connsiteX2" fmla="*/ 3133574 w 8287465"/>
              <a:gd name="connsiteY2" fmla="*/ 1976006 h 4232318"/>
              <a:gd name="connsiteX3" fmla="*/ 4724867 w 8287465"/>
              <a:gd name="connsiteY3" fmla="*/ 1536619 h 4232318"/>
              <a:gd name="connsiteX4" fmla="*/ 8287465 w 8287465"/>
              <a:gd name="connsiteY4" fmla="*/ 1477243 h 4232318"/>
              <a:gd name="connsiteX5" fmla="*/ 8287465 w 8287465"/>
              <a:gd name="connsiteY5" fmla="*/ 1477243 h 4232318"/>
              <a:gd name="connsiteX0" fmla="*/ 0 w 8287465"/>
              <a:gd name="connsiteY0" fmla="*/ 0 h 4232318"/>
              <a:gd name="connsiteX1" fmla="*/ 1577906 w 8287465"/>
              <a:gd name="connsiteY1" fmla="*/ 4232318 h 4232318"/>
              <a:gd name="connsiteX2" fmla="*/ 3133574 w 8287465"/>
              <a:gd name="connsiteY2" fmla="*/ 1976006 h 4232318"/>
              <a:gd name="connsiteX3" fmla="*/ 4724867 w 8287465"/>
              <a:gd name="connsiteY3" fmla="*/ 1536619 h 4232318"/>
              <a:gd name="connsiteX4" fmla="*/ 8287465 w 8287465"/>
              <a:gd name="connsiteY4" fmla="*/ 1477243 h 4232318"/>
              <a:gd name="connsiteX5" fmla="*/ 8287465 w 8287465"/>
              <a:gd name="connsiteY5" fmla="*/ 1477243 h 4232318"/>
              <a:gd name="connsiteX0" fmla="*/ 0 w 8287465"/>
              <a:gd name="connsiteY0" fmla="*/ 0 h 4232318"/>
              <a:gd name="connsiteX1" fmla="*/ 1577906 w 8287465"/>
              <a:gd name="connsiteY1" fmla="*/ 4232318 h 4232318"/>
              <a:gd name="connsiteX2" fmla="*/ 3168352 w 8287465"/>
              <a:gd name="connsiteY2" fmla="*/ 1872208 h 4232318"/>
              <a:gd name="connsiteX3" fmla="*/ 4724867 w 8287465"/>
              <a:gd name="connsiteY3" fmla="*/ 1536619 h 4232318"/>
              <a:gd name="connsiteX4" fmla="*/ 8287465 w 8287465"/>
              <a:gd name="connsiteY4" fmla="*/ 1477243 h 4232318"/>
              <a:gd name="connsiteX5" fmla="*/ 8287465 w 8287465"/>
              <a:gd name="connsiteY5" fmla="*/ 1477243 h 4232318"/>
              <a:gd name="connsiteX0" fmla="*/ 0 w 8287465"/>
              <a:gd name="connsiteY0" fmla="*/ 0 h 4176464"/>
              <a:gd name="connsiteX1" fmla="*/ 1656184 w 8287465"/>
              <a:gd name="connsiteY1" fmla="*/ 4176464 h 4176464"/>
              <a:gd name="connsiteX2" fmla="*/ 3168352 w 8287465"/>
              <a:gd name="connsiteY2" fmla="*/ 1872208 h 4176464"/>
              <a:gd name="connsiteX3" fmla="*/ 4724867 w 8287465"/>
              <a:gd name="connsiteY3" fmla="*/ 1536619 h 4176464"/>
              <a:gd name="connsiteX4" fmla="*/ 8287465 w 8287465"/>
              <a:gd name="connsiteY4" fmla="*/ 1477243 h 4176464"/>
              <a:gd name="connsiteX5" fmla="*/ 8287465 w 8287465"/>
              <a:gd name="connsiteY5" fmla="*/ 1477243 h 4176464"/>
              <a:gd name="connsiteX0" fmla="*/ 0 w 8287465"/>
              <a:gd name="connsiteY0" fmla="*/ 0 h 4176464"/>
              <a:gd name="connsiteX1" fmla="*/ 1656184 w 8287465"/>
              <a:gd name="connsiteY1" fmla="*/ 4176464 h 4176464"/>
              <a:gd name="connsiteX2" fmla="*/ 3168352 w 8287465"/>
              <a:gd name="connsiteY2" fmla="*/ 1872208 h 4176464"/>
              <a:gd name="connsiteX3" fmla="*/ 4752528 w 8287465"/>
              <a:gd name="connsiteY3" fmla="*/ 1584176 h 4176464"/>
              <a:gd name="connsiteX4" fmla="*/ 8287465 w 8287465"/>
              <a:gd name="connsiteY4" fmla="*/ 1477243 h 4176464"/>
              <a:gd name="connsiteX5" fmla="*/ 8287465 w 8287465"/>
              <a:gd name="connsiteY5" fmla="*/ 1477243 h 4176464"/>
              <a:gd name="connsiteX0" fmla="*/ 0 w 8287465"/>
              <a:gd name="connsiteY0" fmla="*/ 0 h 4176464"/>
              <a:gd name="connsiteX1" fmla="*/ 1656184 w 8287465"/>
              <a:gd name="connsiteY1" fmla="*/ 4176464 h 4176464"/>
              <a:gd name="connsiteX2" fmla="*/ 3168352 w 8287465"/>
              <a:gd name="connsiteY2" fmla="*/ 1872208 h 4176464"/>
              <a:gd name="connsiteX3" fmla="*/ 4752528 w 8287465"/>
              <a:gd name="connsiteY3" fmla="*/ 1584176 h 4176464"/>
              <a:gd name="connsiteX4" fmla="*/ 8287465 w 8287465"/>
              <a:gd name="connsiteY4" fmla="*/ 1477243 h 4176464"/>
              <a:gd name="connsiteX5" fmla="*/ 8287465 w 8287465"/>
              <a:gd name="connsiteY5" fmla="*/ 1477243 h 4176464"/>
              <a:gd name="connsiteX0" fmla="*/ 0 w 8424936"/>
              <a:gd name="connsiteY0" fmla="*/ 0 h 4176464"/>
              <a:gd name="connsiteX1" fmla="*/ 1656184 w 8424936"/>
              <a:gd name="connsiteY1" fmla="*/ 4176464 h 4176464"/>
              <a:gd name="connsiteX2" fmla="*/ 3168352 w 8424936"/>
              <a:gd name="connsiteY2" fmla="*/ 1872208 h 4176464"/>
              <a:gd name="connsiteX3" fmla="*/ 4752528 w 8424936"/>
              <a:gd name="connsiteY3" fmla="*/ 1584176 h 4176464"/>
              <a:gd name="connsiteX4" fmla="*/ 8287465 w 8424936"/>
              <a:gd name="connsiteY4" fmla="*/ 1477243 h 4176464"/>
              <a:gd name="connsiteX5" fmla="*/ 8424936 w 8424936"/>
              <a:gd name="connsiteY5" fmla="*/ 1656184 h 4176464"/>
              <a:gd name="connsiteX0" fmla="*/ 0 w 8424936"/>
              <a:gd name="connsiteY0" fmla="*/ 0 h 4176464"/>
              <a:gd name="connsiteX1" fmla="*/ 1656184 w 8424936"/>
              <a:gd name="connsiteY1" fmla="*/ 4176464 h 4176464"/>
              <a:gd name="connsiteX2" fmla="*/ 3168352 w 8424936"/>
              <a:gd name="connsiteY2" fmla="*/ 1872208 h 4176464"/>
              <a:gd name="connsiteX3" fmla="*/ 4752528 w 8424936"/>
              <a:gd name="connsiteY3" fmla="*/ 1584176 h 4176464"/>
              <a:gd name="connsiteX4" fmla="*/ 8352927 w 8424936"/>
              <a:gd name="connsiteY4" fmla="*/ 1656184 h 4176464"/>
              <a:gd name="connsiteX5" fmla="*/ 8424936 w 8424936"/>
              <a:gd name="connsiteY5" fmla="*/ 1656184 h 4176464"/>
              <a:gd name="connsiteX0" fmla="*/ 0 w 8352927"/>
              <a:gd name="connsiteY0" fmla="*/ 0 h 4176464"/>
              <a:gd name="connsiteX1" fmla="*/ 1656184 w 8352927"/>
              <a:gd name="connsiteY1" fmla="*/ 4176464 h 4176464"/>
              <a:gd name="connsiteX2" fmla="*/ 3168352 w 8352927"/>
              <a:gd name="connsiteY2" fmla="*/ 1872208 h 4176464"/>
              <a:gd name="connsiteX3" fmla="*/ 4752528 w 8352927"/>
              <a:gd name="connsiteY3" fmla="*/ 1584176 h 4176464"/>
              <a:gd name="connsiteX4" fmla="*/ 8352927 w 8352927"/>
              <a:gd name="connsiteY4" fmla="*/ 1656184 h 4176464"/>
              <a:gd name="connsiteX5" fmla="*/ 8352927 w 8352927"/>
              <a:gd name="connsiteY5" fmla="*/ 1584176 h 4176464"/>
              <a:gd name="connsiteX0" fmla="*/ 0 w 8352927"/>
              <a:gd name="connsiteY0" fmla="*/ 0 h 4176464"/>
              <a:gd name="connsiteX1" fmla="*/ 1656184 w 8352927"/>
              <a:gd name="connsiteY1" fmla="*/ 4176464 h 4176464"/>
              <a:gd name="connsiteX2" fmla="*/ 3168352 w 8352927"/>
              <a:gd name="connsiteY2" fmla="*/ 1872208 h 4176464"/>
              <a:gd name="connsiteX3" fmla="*/ 4752528 w 8352927"/>
              <a:gd name="connsiteY3" fmla="*/ 1584176 h 4176464"/>
              <a:gd name="connsiteX4" fmla="*/ 8352927 w 8352927"/>
              <a:gd name="connsiteY4" fmla="*/ 1656184 h 4176464"/>
              <a:gd name="connsiteX5" fmla="*/ 7848872 w 8352927"/>
              <a:gd name="connsiteY5" fmla="*/ 792088 h 4176464"/>
              <a:gd name="connsiteX0" fmla="*/ 0 w 7848872"/>
              <a:gd name="connsiteY0" fmla="*/ 0 h 4176464"/>
              <a:gd name="connsiteX1" fmla="*/ 1656184 w 7848872"/>
              <a:gd name="connsiteY1" fmla="*/ 4176464 h 4176464"/>
              <a:gd name="connsiteX2" fmla="*/ 3168352 w 7848872"/>
              <a:gd name="connsiteY2" fmla="*/ 1872208 h 4176464"/>
              <a:gd name="connsiteX3" fmla="*/ 4752528 w 7848872"/>
              <a:gd name="connsiteY3" fmla="*/ 1584176 h 4176464"/>
              <a:gd name="connsiteX4" fmla="*/ 7848872 w 7848872"/>
              <a:gd name="connsiteY4" fmla="*/ 792088 h 4176464"/>
              <a:gd name="connsiteX0" fmla="*/ 0 w 8352928"/>
              <a:gd name="connsiteY0" fmla="*/ 0 h 4176464"/>
              <a:gd name="connsiteX1" fmla="*/ 1656184 w 8352928"/>
              <a:gd name="connsiteY1" fmla="*/ 4176464 h 4176464"/>
              <a:gd name="connsiteX2" fmla="*/ 3168352 w 8352928"/>
              <a:gd name="connsiteY2" fmla="*/ 1872208 h 4176464"/>
              <a:gd name="connsiteX3" fmla="*/ 4752528 w 8352928"/>
              <a:gd name="connsiteY3" fmla="*/ 1584176 h 4176464"/>
              <a:gd name="connsiteX4" fmla="*/ 8352928 w 8352928"/>
              <a:gd name="connsiteY4" fmla="*/ 1584176 h 4176464"/>
              <a:gd name="connsiteX0" fmla="*/ 0 w 8352928"/>
              <a:gd name="connsiteY0" fmla="*/ 0 h 4176464"/>
              <a:gd name="connsiteX1" fmla="*/ 1656184 w 8352928"/>
              <a:gd name="connsiteY1" fmla="*/ 4176464 h 4176464"/>
              <a:gd name="connsiteX2" fmla="*/ 3168352 w 8352928"/>
              <a:gd name="connsiteY2" fmla="*/ 1872208 h 4176464"/>
              <a:gd name="connsiteX3" fmla="*/ 4752528 w 8352928"/>
              <a:gd name="connsiteY3" fmla="*/ 1584176 h 4176464"/>
              <a:gd name="connsiteX4" fmla="*/ 8352928 w 8352928"/>
              <a:gd name="connsiteY4" fmla="*/ 1584176 h 4176464"/>
              <a:gd name="connsiteX0" fmla="*/ 0 w 8352928"/>
              <a:gd name="connsiteY0" fmla="*/ 0 h 4176464"/>
              <a:gd name="connsiteX1" fmla="*/ 1656184 w 8352928"/>
              <a:gd name="connsiteY1" fmla="*/ 4176464 h 4176464"/>
              <a:gd name="connsiteX2" fmla="*/ 3168352 w 8352928"/>
              <a:gd name="connsiteY2" fmla="*/ 1872208 h 4176464"/>
              <a:gd name="connsiteX3" fmla="*/ 4752528 w 8352928"/>
              <a:gd name="connsiteY3" fmla="*/ 1584176 h 4176464"/>
              <a:gd name="connsiteX4" fmla="*/ 8352928 w 8352928"/>
              <a:gd name="connsiteY4" fmla="*/ 1584176 h 4176464"/>
              <a:gd name="connsiteX0" fmla="*/ 0 w 6984776"/>
              <a:gd name="connsiteY0" fmla="*/ 0 h 4176464"/>
              <a:gd name="connsiteX1" fmla="*/ 1656184 w 6984776"/>
              <a:gd name="connsiteY1" fmla="*/ 4176464 h 4176464"/>
              <a:gd name="connsiteX2" fmla="*/ 3168352 w 6984776"/>
              <a:gd name="connsiteY2" fmla="*/ 1872208 h 4176464"/>
              <a:gd name="connsiteX3" fmla="*/ 4752528 w 6984776"/>
              <a:gd name="connsiteY3" fmla="*/ 1584176 h 4176464"/>
              <a:gd name="connsiteX4" fmla="*/ 6984776 w 6984776"/>
              <a:gd name="connsiteY4" fmla="*/ 1584176 h 4176464"/>
              <a:gd name="connsiteX0" fmla="*/ 0 w 7928665"/>
              <a:gd name="connsiteY0" fmla="*/ 0 h 4176464"/>
              <a:gd name="connsiteX1" fmla="*/ 1656184 w 7928665"/>
              <a:gd name="connsiteY1" fmla="*/ 4176464 h 4176464"/>
              <a:gd name="connsiteX2" fmla="*/ 3168352 w 7928665"/>
              <a:gd name="connsiteY2" fmla="*/ 1872208 h 4176464"/>
              <a:gd name="connsiteX3" fmla="*/ 4752528 w 7928665"/>
              <a:gd name="connsiteY3" fmla="*/ 1584176 h 4176464"/>
              <a:gd name="connsiteX4" fmla="*/ 7928665 w 7928665"/>
              <a:gd name="connsiteY4" fmla="*/ 1613634 h 417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28665" h="4176464">
                <a:moveTo>
                  <a:pt x="0" y="0"/>
                </a:moveTo>
                <a:cubicBezTo>
                  <a:pt x="434869" y="2044658"/>
                  <a:pt x="916042" y="4152215"/>
                  <a:pt x="1656184" y="4176464"/>
                </a:cubicBezTo>
                <a:cubicBezTo>
                  <a:pt x="2413624" y="4169161"/>
                  <a:pt x="2652295" y="2304256"/>
                  <a:pt x="3168352" y="1872208"/>
                </a:cubicBezTo>
                <a:cubicBezTo>
                  <a:pt x="3684409" y="1440160"/>
                  <a:pt x="3899343" y="1650003"/>
                  <a:pt x="4752528" y="1584176"/>
                </a:cubicBezTo>
                <a:cubicBezTo>
                  <a:pt x="5588746" y="1608249"/>
                  <a:pt x="7269541" y="1610830"/>
                  <a:pt x="7928665" y="1613634"/>
                </a:cubicBezTo>
              </a:path>
            </a:pathLst>
          </a:cu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TextovéPole 80"/>
          <p:cNvSpPr txBox="1"/>
          <p:nvPr/>
        </p:nvSpPr>
        <p:spPr>
          <a:xfrm>
            <a:off x="1547664" y="2204864"/>
            <a:ext cx="303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6’</a:t>
            </a:r>
            <a:endParaRPr lang="en-GB" sz="1200" b="1" dirty="0">
              <a:solidFill>
                <a:srgbClr val="00B050"/>
              </a:solidFill>
            </a:endParaRPr>
          </a:p>
        </p:txBody>
      </p:sp>
      <p:grpSp>
        <p:nvGrpSpPr>
          <p:cNvPr id="5" name="Skupina 83"/>
          <p:cNvGrpSpPr/>
          <p:nvPr/>
        </p:nvGrpSpPr>
        <p:grpSpPr>
          <a:xfrm>
            <a:off x="2411760" y="5949280"/>
            <a:ext cx="6168035" cy="307777"/>
            <a:chOff x="2411760" y="5949280"/>
            <a:chExt cx="6168035" cy="307777"/>
          </a:xfrm>
        </p:grpSpPr>
        <p:sp>
          <p:nvSpPr>
            <p:cNvPr id="82" name="Pravá složená závorka 81"/>
            <p:cNvSpPr/>
            <p:nvPr/>
          </p:nvSpPr>
          <p:spPr>
            <a:xfrm>
              <a:off x="2438049" y="6093296"/>
              <a:ext cx="45719" cy="45719"/>
            </a:xfrm>
            <a:prstGeom prst="rightBrac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C000"/>
                </a:solidFill>
              </a:endParaRPr>
            </a:p>
          </p:txBody>
        </p:sp>
        <p:sp>
          <p:nvSpPr>
            <p:cNvPr id="83" name="TextovéPole 82"/>
            <p:cNvSpPr txBox="1"/>
            <p:nvPr/>
          </p:nvSpPr>
          <p:spPr>
            <a:xfrm>
              <a:off x="2411760" y="5949280"/>
              <a:ext cx="61680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C000"/>
                  </a:solidFill>
                </a:rPr>
                <a:t>100 cm</a:t>
              </a:r>
              <a:r>
                <a:rPr lang="en-US" sz="1400" b="1" baseline="30000" dirty="0">
                  <a:solidFill>
                    <a:srgbClr val="FFC000"/>
                  </a:solidFill>
                </a:rPr>
                <a:t>-1 </a:t>
              </a:r>
              <a:r>
                <a:rPr lang="en-US" sz="1400" b="1" dirty="0">
                  <a:solidFill>
                    <a:srgbClr val="FFC000"/>
                  </a:solidFill>
                </a:rPr>
                <a:t>Additional structure to the </a:t>
              </a:r>
              <a:r>
                <a:rPr lang="en-US" sz="1400" b="1" dirty="0" err="1">
                  <a:solidFill>
                    <a:srgbClr val="FFC000"/>
                  </a:solidFill>
                </a:rPr>
                <a:t>vibrational</a:t>
              </a:r>
              <a:r>
                <a:rPr lang="en-US" sz="1400" b="1" dirty="0">
                  <a:solidFill>
                    <a:srgbClr val="FFC000"/>
                  </a:solidFill>
                </a:rPr>
                <a:t> and electronic spectra - rotations</a:t>
              </a:r>
              <a:endParaRPr lang="en-GB" sz="1400" b="1" baseline="30000" dirty="0">
                <a:solidFill>
                  <a:srgbClr val="FFC000"/>
                </a:solidFill>
              </a:endParaRPr>
            </a:p>
          </p:txBody>
        </p:sp>
      </p:grpSp>
      <p:cxnSp>
        <p:nvCxnSpPr>
          <p:cNvPr id="87" name="Přímá spojovací šipka 86"/>
          <p:cNvCxnSpPr/>
          <p:nvPr/>
        </p:nvCxnSpPr>
        <p:spPr>
          <a:xfrm flipV="1">
            <a:off x="827584" y="1412776"/>
            <a:ext cx="0" cy="504056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Přímá spojovací šipka 88"/>
          <p:cNvCxnSpPr/>
          <p:nvPr/>
        </p:nvCxnSpPr>
        <p:spPr>
          <a:xfrm>
            <a:off x="827584" y="6453336"/>
            <a:ext cx="648072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ovéPole 92"/>
          <p:cNvSpPr txBox="1"/>
          <p:nvPr/>
        </p:nvSpPr>
        <p:spPr>
          <a:xfrm>
            <a:off x="611560" y="638132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  <a:endParaRPr lang="en-GB" dirty="0"/>
          </a:p>
        </p:txBody>
      </p:sp>
      <p:sp>
        <p:nvSpPr>
          <p:cNvPr id="94" name="TextovéPole 93"/>
          <p:cNvSpPr txBox="1"/>
          <p:nvPr/>
        </p:nvSpPr>
        <p:spPr>
          <a:xfrm rot="16200000">
            <a:off x="216252" y="3572788"/>
            <a:ext cx="800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 E</a:t>
            </a:r>
            <a:endParaRPr lang="en-GB" dirty="0"/>
          </a:p>
        </p:txBody>
      </p:sp>
      <p:sp>
        <p:nvSpPr>
          <p:cNvPr id="95" name="TextovéPole 94"/>
          <p:cNvSpPr txBox="1"/>
          <p:nvPr/>
        </p:nvSpPr>
        <p:spPr>
          <a:xfrm>
            <a:off x="4499992" y="6488668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</a:t>
            </a:r>
            <a:r>
              <a:rPr lang="en-US" baseline="-25000" dirty="0" err="1"/>
              <a:t>AB</a:t>
            </a:r>
            <a:endParaRPr lang="en-GB" baseline="-25000" dirty="0"/>
          </a:p>
        </p:txBody>
      </p:sp>
      <p:grpSp>
        <p:nvGrpSpPr>
          <p:cNvPr id="6" name="Skupina 98"/>
          <p:cNvGrpSpPr/>
          <p:nvPr/>
        </p:nvGrpSpPr>
        <p:grpSpPr>
          <a:xfrm>
            <a:off x="3131840" y="3573016"/>
            <a:ext cx="4649741" cy="2736304"/>
            <a:chOff x="3131840" y="3573016"/>
            <a:chExt cx="4649741" cy="2736304"/>
          </a:xfrm>
        </p:grpSpPr>
        <p:sp>
          <p:nvSpPr>
            <p:cNvPr id="97" name="Pravá složená závorka 96"/>
            <p:cNvSpPr/>
            <p:nvPr/>
          </p:nvSpPr>
          <p:spPr>
            <a:xfrm>
              <a:off x="3131840" y="3573016"/>
              <a:ext cx="360040" cy="2736304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8" name="TextovéPole 97"/>
            <p:cNvSpPr txBox="1"/>
            <p:nvPr/>
          </p:nvSpPr>
          <p:spPr>
            <a:xfrm>
              <a:off x="3563888" y="4797152"/>
              <a:ext cx="42176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70C0"/>
                  </a:solidFill>
                </a:rPr>
                <a:t>40,000 cm</a:t>
              </a:r>
              <a:r>
                <a:rPr lang="en-US" sz="1400" b="1" baseline="30000" dirty="0">
                  <a:solidFill>
                    <a:srgbClr val="0070C0"/>
                  </a:solidFill>
                </a:rPr>
                <a:t>-1 </a:t>
              </a:r>
              <a:r>
                <a:rPr lang="en-US" sz="1400" b="1" dirty="0">
                  <a:solidFill>
                    <a:srgbClr val="0070C0"/>
                  </a:solidFill>
                </a:rPr>
                <a:t>Electronic spectra measured in UV and VIS</a:t>
              </a:r>
              <a:endParaRPr lang="en-GB" sz="1400" b="1" baseline="300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68" name="Skupina 67"/>
          <p:cNvGrpSpPr/>
          <p:nvPr/>
        </p:nvGrpSpPr>
        <p:grpSpPr>
          <a:xfrm>
            <a:off x="1682387" y="2636912"/>
            <a:ext cx="1233429" cy="3528392"/>
            <a:chOff x="1682387" y="2636912"/>
            <a:chExt cx="1233429" cy="3528392"/>
          </a:xfrm>
        </p:grpSpPr>
        <p:cxnSp>
          <p:nvCxnSpPr>
            <p:cNvPr id="54" name="Přímá spojovací šipka 53"/>
            <p:cNvCxnSpPr/>
            <p:nvPr/>
          </p:nvCxnSpPr>
          <p:spPr>
            <a:xfrm flipV="1">
              <a:off x="2051720" y="2636912"/>
              <a:ext cx="0" cy="352839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ovéPole 54"/>
            <p:cNvSpPr txBox="1"/>
            <p:nvPr/>
          </p:nvSpPr>
          <p:spPr>
            <a:xfrm rot="16200000">
              <a:off x="1159680" y="3663675"/>
              <a:ext cx="1414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ABSORPTION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cxnSp>
          <p:nvCxnSpPr>
            <p:cNvPr id="56" name="Přímá spojovací šipka 55"/>
            <p:cNvCxnSpPr/>
            <p:nvPr/>
          </p:nvCxnSpPr>
          <p:spPr>
            <a:xfrm flipH="1" flipV="1">
              <a:off x="2195736" y="5877272"/>
              <a:ext cx="8384" cy="28803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Přímá spojovací šipka 63"/>
            <p:cNvCxnSpPr/>
            <p:nvPr/>
          </p:nvCxnSpPr>
          <p:spPr>
            <a:xfrm>
              <a:off x="2915816" y="3501008"/>
              <a:ext cx="0" cy="18002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ovéPole 66"/>
            <p:cNvSpPr txBox="1"/>
            <p:nvPr/>
          </p:nvSpPr>
          <p:spPr>
            <a:xfrm rot="16200000">
              <a:off x="2107223" y="3951707"/>
              <a:ext cx="11224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EMISSION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  <p:sp>
        <p:nvSpPr>
          <p:cNvPr id="73" name="TextovéPole 72"/>
          <p:cNvSpPr txBox="1"/>
          <p:nvPr/>
        </p:nvSpPr>
        <p:spPr>
          <a:xfrm>
            <a:off x="4499992" y="4005064"/>
            <a:ext cx="2654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Morse potential – E </a:t>
            </a:r>
            <a:r>
              <a:rPr lang="en-US" dirty="0" err="1">
                <a:solidFill>
                  <a:srgbClr val="0070C0"/>
                </a:solidFill>
              </a:rPr>
              <a:t>vs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r</a:t>
            </a:r>
            <a:r>
              <a:rPr lang="en-US" baseline="-25000" dirty="0" err="1">
                <a:solidFill>
                  <a:srgbClr val="0070C0"/>
                </a:solidFill>
              </a:rPr>
              <a:t>AB</a:t>
            </a:r>
            <a:endParaRPr lang="en-US" baseline="-25000" dirty="0">
              <a:solidFill>
                <a:srgbClr val="0070C0"/>
              </a:solidFill>
            </a:endParaRPr>
          </a:p>
        </p:txBody>
      </p:sp>
      <p:sp>
        <p:nvSpPr>
          <p:cNvPr id="63" name="TextovéPole 62"/>
          <p:cNvSpPr txBox="1"/>
          <p:nvPr/>
        </p:nvSpPr>
        <p:spPr>
          <a:xfrm>
            <a:off x="4644008" y="2852936"/>
            <a:ext cx="25170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E = </a:t>
            </a:r>
            <a:r>
              <a:rPr lang="en-US" sz="3200" dirty="0" err="1"/>
              <a:t>h·v</a:t>
            </a:r>
            <a:r>
              <a:rPr lang="en-US" sz="3200" dirty="0"/>
              <a:t> = </a:t>
            </a:r>
            <a:r>
              <a:rPr lang="en-US" sz="3200" dirty="0" err="1"/>
              <a:t>h·c</a:t>
            </a:r>
            <a:r>
              <a:rPr lang="en-US" sz="3200" dirty="0"/>
              <a:t>/</a:t>
            </a:r>
            <a:r>
              <a:rPr lang="el-GR" sz="3200" dirty="0"/>
              <a:t>λ</a:t>
            </a:r>
            <a:endParaRPr lang="en-GB" sz="3200" dirty="0"/>
          </a:p>
        </p:txBody>
      </p:sp>
      <p:sp>
        <p:nvSpPr>
          <p:cNvPr id="75" name="TextovéPole 74"/>
          <p:cNvSpPr txBox="1"/>
          <p:nvPr/>
        </p:nvSpPr>
        <p:spPr>
          <a:xfrm>
            <a:off x="467544" y="1124744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SPECTROSCOPIES MEASURES TRANSITION BETWEEN  ENERGY STATES OF THE MOLECULE</a:t>
            </a:r>
            <a:endParaRPr lang="en-GB" dirty="0"/>
          </a:p>
        </p:txBody>
      </p:sp>
      <p:grpSp>
        <p:nvGrpSpPr>
          <p:cNvPr id="80" name="Skupina 79"/>
          <p:cNvGrpSpPr/>
          <p:nvPr/>
        </p:nvGrpSpPr>
        <p:grpSpPr>
          <a:xfrm>
            <a:off x="2123728" y="1481970"/>
            <a:ext cx="795866" cy="2019038"/>
            <a:chOff x="2123728" y="1481970"/>
            <a:chExt cx="795866" cy="2019038"/>
          </a:xfrm>
        </p:grpSpPr>
        <p:cxnSp>
          <p:nvCxnSpPr>
            <p:cNvPr id="78" name="Přímá spojovací šipka 77"/>
            <p:cNvCxnSpPr/>
            <p:nvPr/>
          </p:nvCxnSpPr>
          <p:spPr>
            <a:xfrm>
              <a:off x="2123728" y="2636912"/>
              <a:ext cx="792088" cy="864096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ovéPole 78"/>
            <p:cNvSpPr txBox="1"/>
            <p:nvPr/>
          </p:nvSpPr>
          <p:spPr>
            <a:xfrm rot="3016173">
              <a:off x="1600355" y="2154878"/>
              <a:ext cx="19921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NONRADIATIVE</a:t>
              </a:r>
            </a:p>
            <a:p>
              <a:r>
                <a:rPr lang="en-US" dirty="0">
                  <a:solidFill>
                    <a:srgbClr val="00B050"/>
                  </a:solidFill>
                </a:rPr>
                <a:t>INTERCONVERSION</a:t>
              </a:r>
              <a:endParaRPr lang="en-GB" dirty="0">
                <a:solidFill>
                  <a:srgbClr val="00B05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Background – Franck-Condon principle</a:t>
            </a:r>
            <a:endParaRPr lang="en-GB" dirty="0"/>
          </a:p>
        </p:txBody>
      </p:sp>
      <p:pic>
        <p:nvPicPr>
          <p:cNvPr id="26626" name="Picture 2" descr="FC diagra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1214586"/>
            <a:ext cx="5153025" cy="5238750"/>
          </a:xfrm>
          <a:prstGeom prst="rect">
            <a:avLst/>
          </a:prstGeom>
          <a:noFill/>
        </p:spPr>
      </p:pic>
      <p:sp>
        <p:nvSpPr>
          <p:cNvPr id="45" name="Text Box 4"/>
          <p:cNvSpPr txBox="1">
            <a:spLocks noChangeArrowheads="1"/>
          </p:cNvSpPr>
          <p:nvPr/>
        </p:nvSpPr>
        <p:spPr bwMode="auto">
          <a:xfrm>
            <a:off x="6732240" y="6597352"/>
            <a:ext cx="2411760" cy="26064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1200" b="1" dirty="0" err="1">
                <a:solidFill>
                  <a:srgbClr val="000000"/>
                </a:solidFill>
                <a:ea typeface="msgothic" charset="0"/>
                <a:cs typeface="msgothic" charset="0"/>
              </a:rPr>
              <a:t>UCDavis</a:t>
            </a:r>
            <a:r>
              <a:rPr lang="en-GB" sz="1200" b="1" dirty="0">
                <a:solidFill>
                  <a:srgbClr val="000000"/>
                </a:solidFill>
                <a:ea typeface="msgothic" charset="0"/>
                <a:cs typeface="msgothic" charset="0"/>
              </a:rPr>
              <a:t> / Physical Chemistry course</a:t>
            </a:r>
          </a:p>
        </p:txBody>
      </p:sp>
      <p:sp>
        <p:nvSpPr>
          <p:cNvPr id="51" name="Obdélník 50"/>
          <p:cNvSpPr/>
          <p:nvPr/>
        </p:nvSpPr>
        <p:spPr>
          <a:xfrm>
            <a:off x="0" y="1412776"/>
            <a:ext cx="4067944" cy="480131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/>
              <a:t> Transition to an excited electronic state can be to any of the </a:t>
            </a:r>
            <a:r>
              <a:rPr lang="en-US" dirty="0" err="1"/>
              <a:t>vibrational</a:t>
            </a:r>
            <a:r>
              <a:rPr lang="en-US" dirty="0"/>
              <a:t> level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 err="1"/>
              <a:t>Vibrational</a:t>
            </a:r>
            <a:r>
              <a:rPr lang="en-US" dirty="0"/>
              <a:t> transitions are very slow, compared to electronic transitions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 Certain vertical transitions corresponding to no nuclear displacement during an electronic transition have the highest probability (</a:t>
            </a:r>
            <a:r>
              <a:rPr lang="en-US" b="1" dirty="0"/>
              <a:t>Franck-Condon principle</a:t>
            </a:r>
            <a:r>
              <a:rPr lang="en-US" dirty="0"/>
              <a:t>)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 Absorption band has the </a:t>
            </a:r>
            <a:r>
              <a:rPr lang="en-US" dirty="0" err="1"/>
              <a:t>vibronic</a:t>
            </a:r>
            <a:r>
              <a:rPr lang="en-US" dirty="0"/>
              <a:t> structure -  one E0-E1 transition is a superposition of several transitions v0-vn’ characterized by different energy and probability (intensity of the peak)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 cstate="print"/>
          <a:srcRect l="17529" t="-4492" r="22979" b="11196"/>
          <a:stretch>
            <a:fillRect/>
          </a:stretch>
        </p:blipFill>
        <p:spPr bwMode="auto">
          <a:xfrm>
            <a:off x="7329398" y="4293096"/>
            <a:ext cx="1814602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Vibronic</a:t>
            </a:r>
            <a:r>
              <a:rPr lang="en-US" dirty="0"/>
              <a:t> structure of absorption spectra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8</a:t>
            </a:fld>
            <a:endParaRPr lang="en-GB"/>
          </a:p>
        </p:txBody>
      </p:sp>
      <p:pic>
        <p:nvPicPr>
          <p:cNvPr id="193538" name="Picture 2" descr="wiki figure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619250"/>
            <a:ext cx="4048125" cy="5238750"/>
          </a:xfrm>
          <a:prstGeom prst="rect">
            <a:avLst/>
          </a:prstGeom>
          <a:noFill/>
        </p:spPr>
      </p:pic>
      <p:pic>
        <p:nvPicPr>
          <p:cNvPr id="193540" name="Picture 4" descr="wiki figure 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619250"/>
            <a:ext cx="4048125" cy="5238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Transition times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9</a:t>
            </a:fld>
            <a:endParaRPr lang="en-GB"/>
          </a:p>
        </p:txBody>
      </p:sp>
      <p:cxnSp>
        <p:nvCxnSpPr>
          <p:cNvPr id="5" name="Přímá spojovací šipka 4"/>
          <p:cNvCxnSpPr/>
          <p:nvPr/>
        </p:nvCxnSpPr>
        <p:spPr>
          <a:xfrm flipV="1">
            <a:off x="827584" y="1412776"/>
            <a:ext cx="0" cy="504056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ovací šipka 5"/>
          <p:cNvCxnSpPr/>
          <p:nvPr/>
        </p:nvCxnSpPr>
        <p:spPr>
          <a:xfrm>
            <a:off x="827584" y="6453336"/>
            <a:ext cx="648072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 rot="16200000">
            <a:off x="216252" y="3572788"/>
            <a:ext cx="800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 E</a:t>
            </a:r>
            <a:endParaRPr lang="en-GB" dirty="0"/>
          </a:p>
        </p:txBody>
      </p:sp>
      <p:cxnSp>
        <p:nvCxnSpPr>
          <p:cNvPr id="11" name="Přímá spojovací čára 10"/>
          <p:cNvCxnSpPr/>
          <p:nvPr/>
        </p:nvCxnSpPr>
        <p:spPr>
          <a:xfrm>
            <a:off x="1691680" y="3645024"/>
            <a:ext cx="144016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ovací čára 11"/>
          <p:cNvCxnSpPr/>
          <p:nvPr/>
        </p:nvCxnSpPr>
        <p:spPr>
          <a:xfrm>
            <a:off x="1691680" y="3789040"/>
            <a:ext cx="144016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>
            <a:off x="1691680" y="3933056"/>
            <a:ext cx="144016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čára 13"/>
          <p:cNvCxnSpPr/>
          <p:nvPr/>
        </p:nvCxnSpPr>
        <p:spPr>
          <a:xfrm>
            <a:off x="1691680" y="4077072"/>
            <a:ext cx="144016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čára 15"/>
          <p:cNvCxnSpPr/>
          <p:nvPr/>
        </p:nvCxnSpPr>
        <p:spPr>
          <a:xfrm>
            <a:off x="4355976" y="2492896"/>
            <a:ext cx="18002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čára 16"/>
          <p:cNvCxnSpPr/>
          <p:nvPr/>
        </p:nvCxnSpPr>
        <p:spPr>
          <a:xfrm>
            <a:off x="4355976" y="2636912"/>
            <a:ext cx="18002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čára 17"/>
          <p:cNvCxnSpPr/>
          <p:nvPr/>
        </p:nvCxnSpPr>
        <p:spPr>
          <a:xfrm>
            <a:off x="4355976" y="2780928"/>
            <a:ext cx="18002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čára 18"/>
          <p:cNvCxnSpPr/>
          <p:nvPr/>
        </p:nvCxnSpPr>
        <p:spPr>
          <a:xfrm>
            <a:off x="4355976" y="2924944"/>
            <a:ext cx="18002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ovací čára 31"/>
          <p:cNvCxnSpPr/>
          <p:nvPr/>
        </p:nvCxnSpPr>
        <p:spPr>
          <a:xfrm>
            <a:off x="1691680" y="5733256"/>
            <a:ext cx="460851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ovací čára 32"/>
          <p:cNvCxnSpPr/>
          <p:nvPr/>
        </p:nvCxnSpPr>
        <p:spPr>
          <a:xfrm>
            <a:off x="1691680" y="5877272"/>
            <a:ext cx="460851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ovací čára 33"/>
          <p:cNvCxnSpPr/>
          <p:nvPr/>
        </p:nvCxnSpPr>
        <p:spPr>
          <a:xfrm>
            <a:off x="1691680" y="6021288"/>
            <a:ext cx="460851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ovací čára 34"/>
          <p:cNvCxnSpPr/>
          <p:nvPr/>
        </p:nvCxnSpPr>
        <p:spPr>
          <a:xfrm>
            <a:off x="1691680" y="6165304"/>
            <a:ext cx="460851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ovací čára 41"/>
          <p:cNvCxnSpPr/>
          <p:nvPr/>
        </p:nvCxnSpPr>
        <p:spPr>
          <a:xfrm>
            <a:off x="4355976" y="1268760"/>
            <a:ext cx="18002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ovací čára 42"/>
          <p:cNvCxnSpPr/>
          <p:nvPr/>
        </p:nvCxnSpPr>
        <p:spPr>
          <a:xfrm>
            <a:off x="4355976" y="1412776"/>
            <a:ext cx="18002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ovací čára 43"/>
          <p:cNvCxnSpPr/>
          <p:nvPr/>
        </p:nvCxnSpPr>
        <p:spPr>
          <a:xfrm>
            <a:off x="4355976" y="1556792"/>
            <a:ext cx="18002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ovací čára 44"/>
          <p:cNvCxnSpPr/>
          <p:nvPr/>
        </p:nvCxnSpPr>
        <p:spPr>
          <a:xfrm>
            <a:off x="4355976" y="1700808"/>
            <a:ext cx="18002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ovéPole 45"/>
          <p:cNvSpPr txBox="1"/>
          <p:nvPr/>
        </p:nvSpPr>
        <p:spPr>
          <a:xfrm>
            <a:off x="6156176" y="2422629"/>
            <a:ext cx="8022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endParaRPr lang="en-US" dirty="0"/>
          </a:p>
          <a:p>
            <a:r>
              <a:rPr lang="en-US" dirty="0"/>
              <a:t>singlet</a:t>
            </a:r>
            <a:endParaRPr lang="en-GB" dirty="0"/>
          </a:p>
        </p:txBody>
      </p:sp>
      <p:sp>
        <p:nvSpPr>
          <p:cNvPr id="47" name="TextovéPole 46"/>
          <p:cNvSpPr txBox="1"/>
          <p:nvPr/>
        </p:nvSpPr>
        <p:spPr>
          <a:xfrm>
            <a:off x="6156176" y="1124744"/>
            <a:ext cx="8022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endParaRPr lang="en-US" dirty="0"/>
          </a:p>
          <a:p>
            <a:r>
              <a:rPr lang="en-US" dirty="0"/>
              <a:t>singlet</a:t>
            </a:r>
            <a:endParaRPr lang="en-GB" dirty="0"/>
          </a:p>
        </p:txBody>
      </p:sp>
      <p:sp>
        <p:nvSpPr>
          <p:cNvPr id="48" name="TextovéPole 47"/>
          <p:cNvSpPr txBox="1"/>
          <p:nvPr/>
        </p:nvSpPr>
        <p:spPr>
          <a:xfrm>
            <a:off x="899592" y="3501008"/>
            <a:ext cx="760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endParaRPr lang="en-US" dirty="0"/>
          </a:p>
          <a:p>
            <a:r>
              <a:rPr lang="en-US" dirty="0"/>
              <a:t>triplet</a:t>
            </a:r>
            <a:endParaRPr lang="en-GB" dirty="0"/>
          </a:p>
        </p:txBody>
      </p:sp>
      <p:cxnSp>
        <p:nvCxnSpPr>
          <p:cNvPr id="50" name="Přímá spojovací šipka 49"/>
          <p:cNvCxnSpPr/>
          <p:nvPr/>
        </p:nvCxnSpPr>
        <p:spPr>
          <a:xfrm flipV="1">
            <a:off x="5076056" y="1412776"/>
            <a:ext cx="0" cy="489654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ovací šipka 50"/>
          <p:cNvCxnSpPr/>
          <p:nvPr/>
        </p:nvCxnSpPr>
        <p:spPr>
          <a:xfrm>
            <a:off x="5940152" y="2924944"/>
            <a:ext cx="0" cy="309634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ovací čára 53"/>
          <p:cNvCxnSpPr/>
          <p:nvPr/>
        </p:nvCxnSpPr>
        <p:spPr>
          <a:xfrm>
            <a:off x="1691680" y="6317704"/>
            <a:ext cx="460851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ovéPole 55"/>
          <p:cNvSpPr txBox="1"/>
          <p:nvPr/>
        </p:nvSpPr>
        <p:spPr>
          <a:xfrm>
            <a:off x="899592" y="5661248"/>
            <a:ext cx="8574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ground</a:t>
            </a:r>
          </a:p>
          <a:p>
            <a:r>
              <a:rPr lang="en-US" dirty="0"/>
              <a:t>state</a:t>
            </a:r>
            <a:endParaRPr lang="en-GB" dirty="0"/>
          </a:p>
        </p:txBody>
      </p:sp>
      <p:cxnSp>
        <p:nvCxnSpPr>
          <p:cNvPr id="57" name="Přímá spojovací šipka 56"/>
          <p:cNvCxnSpPr/>
          <p:nvPr/>
        </p:nvCxnSpPr>
        <p:spPr>
          <a:xfrm>
            <a:off x="1979712" y="4077072"/>
            <a:ext cx="0" cy="19442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ovací šipka 58"/>
          <p:cNvCxnSpPr/>
          <p:nvPr/>
        </p:nvCxnSpPr>
        <p:spPr>
          <a:xfrm>
            <a:off x="2771800" y="4077072"/>
            <a:ext cx="0" cy="1944216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Přímá spojovací šipka 59"/>
          <p:cNvCxnSpPr/>
          <p:nvPr/>
        </p:nvCxnSpPr>
        <p:spPr>
          <a:xfrm>
            <a:off x="5508104" y="2924944"/>
            <a:ext cx="0" cy="3096344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Přímá spojovací šipka 61"/>
          <p:cNvCxnSpPr/>
          <p:nvPr/>
        </p:nvCxnSpPr>
        <p:spPr>
          <a:xfrm>
            <a:off x="4644008" y="1412776"/>
            <a:ext cx="0" cy="1512168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ovéPole 63"/>
          <p:cNvSpPr txBox="1"/>
          <p:nvPr/>
        </p:nvSpPr>
        <p:spPr>
          <a:xfrm rot="19042088">
            <a:off x="3215458" y="3018496"/>
            <a:ext cx="913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Intersystem</a:t>
            </a:r>
          </a:p>
          <a:p>
            <a:r>
              <a:rPr lang="en-US" sz="1200" dirty="0"/>
              <a:t>crossing</a:t>
            </a:r>
            <a:endParaRPr lang="en-GB" sz="1200" dirty="0"/>
          </a:p>
        </p:txBody>
      </p:sp>
      <p:sp>
        <p:nvSpPr>
          <p:cNvPr id="65" name="TextovéPole 64"/>
          <p:cNvSpPr txBox="1"/>
          <p:nvPr/>
        </p:nvSpPr>
        <p:spPr>
          <a:xfrm rot="16200000">
            <a:off x="4124609" y="4175456"/>
            <a:ext cx="16258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Absorption  ~  10</a:t>
            </a:r>
            <a:r>
              <a:rPr lang="en-US" sz="1200" baseline="30000" dirty="0"/>
              <a:t>-15</a:t>
            </a:r>
            <a:r>
              <a:rPr lang="en-US" sz="1200" dirty="0"/>
              <a:t> sec</a:t>
            </a:r>
          </a:p>
        </p:txBody>
      </p:sp>
      <p:sp>
        <p:nvSpPr>
          <p:cNvPr id="66" name="TextovéPole 65"/>
          <p:cNvSpPr txBox="1"/>
          <p:nvPr/>
        </p:nvSpPr>
        <p:spPr>
          <a:xfrm rot="16200000">
            <a:off x="4501226" y="4175456"/>
            <a:ext cx="17367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Nonradiative</a:t>
            </a:r>
            <a:r>
              <a:rPr lang="en-US" sz="1200" dirty="0"/>
              <a:t>  ~  10</a:t>
            </a:r>
            <a:r>
              <a:rPr lang="en-US" sz="1200" baseline="30000" dirty="0"/>
              <a:t>-8</a:t>
            </a:r>
            <a:r>
              <a:rPr lang="en-US" sz="1200" dirty="0"/>
              <a:t> sec</a:t>
            </a:r>
          </a:p>
        </p:txBody>
      </p:sp>
      <p:sp>
        <p:nvSpPr>
          <p:cNvPr id="67" name="TextovéPole 66"/>
          <p:cNvSpPr txBox="1"/>
          <p:nvPr/>
        </p:nvSpPr>
        <p:spPr>
          <a:xfrm rot="16200000">
            <a:off x="5047468" y="4158880"/>
            <a:ext cx="14863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Emission  ~  10</a:t>
            </a:r>
            <a:r>
              <a:rPr lang="en-US" sz="1200" baseline="30000" dirty="0"/>
              <a:t>-15</a:t>
            </a:r>
            <a:r>
              <a:rPr lang="en-US" sz="1200" dirty="0"/>
              <a:t> sec</a:t>
            </a:r>
          </a:p>
        </p:txBody>
      </p:sp>
      <p:sp>
        <p:nvSpPr>
          <p:cNvPr id="68" name="TextovéPole 67"/>
          <p:cNvSpPr txBox="1"/>
          <p:nvPr/>
        </p:nvSpPr>
        <p:spPr>
          <a:xfrm>
            <a:off x="5724128" y="2996952"/>
            <a:ext cx="1955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~  10</a:t>
            </a:r>
            <a:r>
              <a:rPr lang="en-US" sz="1200" baseline="30000" dirty="0"/>
              <a:t>-8</a:t>
            </a:r>
            <a:r>
              <a:rPr lang="en-US" sz="1200" dirty="0"/>
              <a:t> sec</a:t>
            </a:r>
          </a:p>
          <a:p>
            <a:r>
              <a:rPr lang="en-US" sz="1200" dirty="0"/>
              <a:t>In E1v0’ before fluorescence</a:t>
            </a:r>
          </a:p>
        </p:txBody>
      </p:sp>
      <p:sp>
        <p:nvSpPr>
          <p:cNvPr id="69" name="TextovéPole 68"/>
          <p:cNvSpPr txBox="1"/>
          <p:nvPr/>
        </p:nvSpPr>
        <p:spPr>
          <a:xfrm rot="16200000">
            <a:off x="4351139" y="1921669"/>
            <a:ext cx="8627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~  10</a:t>
            </a:r>
            <a:r>
              <a:rPr lang="en-US" sz="1200" baseline="30000" dirty="0"/>
              <a:t>-12</a:t>
            </a:r>
            <a:r>
              <a:rPr lang="en-US" sz="1200" dirty="0"/>
              <a:t> sec</a:t>
            </a:r>
          </a:p>
        </p:txBody>
      </p:sp>
      <p:cxnSp>
        <p:nvCxnSpPr>
          <p:cNvPr id="70" name="Přímá spojovací šipka 69"/>
          <p:cNvCxnSpPr/>
          <p:nvPr/>
        </p:nvCxnSpPr>
        <p:spPr>
          <a:xfrm flipH="1">
            <a:off x="3131840" y="2924944"/>
            <a:ext cx="1224136" cy="1152128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ovéPole 71"/>
          <p:cNvSpPr txBox="1"/>
          <p:nvPr/>
        </p:nvSpPr>
        <p:spPr>
          <a:xfrm rot="19010007">
            <a:off x="3559585" y="3381048"/>
            <a:ext cx="8114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~  10</a:t>
            </a:r>
            <a:r>
              <a:rPr lang="en-US" sz="1200" baseline="30000" dirty="0"/>
              <a:t>-8</a:t>
            </a:r>
            <a:r>
              <a:rPr lang="en-US" sz="1200" dirty="0"/>
              <a:t> sec</a:t>
            </a:r>
          </a:p>
        </p:txBody>
      </p:sp>
      <p:sp>
        <p:nvSpPr>
          <p:cNvPr id="73" name="TextovéPole 72"/>
          <p:cNvSpPr txBox="1"/>
          <p:nvPr/>
        </p:nvSpPr>
        <p:spPr>
          <a:xfrm rot="16200000">
            <a:off x="3982576" y="1859434"/>
            <a:ext cx="861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Internal</a:t>
            </a:r>
          </a:p>
          <a:p>
            <a:r>
              <a:rPr lang="en-US" sz="1200" dirty="0"/>
              <a:t>conversion</a:t>
            </a:r>
            <a:endParaRPr lang="en-GB" sz="1200" dirty="0"/>
          </a:p>
        </p:txBody>
      </p:sp>
      <p:sp>
        <p:nvSpPr>
          <p:cNvPr id="74" name="TextovéPole 73"/>
          <p:cNvSpPr txBox="1"/>
          <p:nvPr/>
        </p:nvSpPr>
        <p:spPr>
          <a:xfrm rot="16200000">
            <a:off x="1087028" y="4923612"/>
            <a:ext cx="14863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Emission  ~  10</a:t>
            </a:r>
            <a:r>
              <a:rPr lang="en-US" sz="1200" baseline="30000" dirty="0"/>
              <a:t>-15</a:t>
            </a:r>
            <a:r>
              <a:rPr lang="en-US" sz="1200" dirty="0"/>
              <a:t> sec</a:t>
            </a:r>
          </a:p>
        </p:txBody>
      </p:sp>
      <p:sp>
        <p:nvSpPr>
          <p:cNvPr id="75" name="TextovéPole 74"/>
          <p:cNvSpPr txBox="1"/>
          <p:nvPr/>
        </p:nvSpPr>
        <p:spPr>
          <a:xfrm rot="16200000">
            <a:off x="1906946" y="4868402"/>
            <a:ext cx="1124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Nonradiative</a:t>
            </a:r>
            <a:r>
              <a:rPr lang="en-US" sz="1200" dirty="0"/>
              <a:t>  </a:t>
            </a:r>
          </a:p>
          <a:p>
            <a:r>
              <a:rPr lang="en-US" sz="1200" dirty="0"/>
              <a:t>~  10</a:t>
            </a:r>
            <a:r>
              <a:rPr lang="en-US" sz="1200" baseline="30000" dirty="0"/>
              <a:t>2</a:t>
            </a:r>
            <a:r>
              <a:rPr lang="en-US" sz="1200" dirty="0"/>
              <a:t> - 10</a:t>
            </a:r>
            <a:r>
              <a:rPr lang="en-US" sz="1200" baseline="30000" dirty="0"/>
              <a:t>-4 </a:t>
            </a:r>
            <a:r>
              <a:rPr lang="en-US" sz="1200" dirty="0"/>
              <a:t>sec</a:t>
            </a:r>
          </a:p>
        </p:txBody>
      </p:sp>
      <p:sp>
        <p:nvSpPr>
          <p:cNvPr id="76" name="TextovéPole 75"/>
          <p:cNvSpPr txBox="1"/>
          <p:nvPr/>
        </p:nvSpPr>
        <p:spPr>
          <a:xfrm>
            <a:off x="899592" y="4047455"/>
            <a:ext cx="1492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~  10</a:t>
            </a:r>
            <a:r>
              <a:rPr lang="en-US" sz="1200" baseline="30000" dirty="0"/>
              <a:t>2</a:t>
            </a:r>
            <a:r>
              <a:rPr lang="en-US" sz="1200" dirty="0"/>
              <a:t> - 10</a:t>
            </a:r>
            <a:r>
              <a:rPr lang="en-US" sz="1200" baseline="30000" dirty="0"/>
              <a:t>-4 </a:t>
            </a:r>
            <a:r>
              <a:rPr lang="en-US" sz="1200" dirty="0"/>
              <a:t>sec</a:t>
            </a:r>
          </a:p>
          <a:p>
            <a:r>
              <a:rPr lang="en-US" sz="1200" dirty="0"/>
              <a:t>before </a:t>
            </a:r>
            <a:r>
              <a:rPr lang="en-US" sz="1200" dirty="0" err="1"/>
              <a:t>fosforescence</a:t>
            </a:r>
            <a:endParaRPr lang="en-US" sz="1200" dirty="0"/>
          </a:p>
        </p:txBody>
      </p:sp>
      <p:sp>
        <p:nvSpPr>
          <p:cNvPr id="77" name="Text Box 4"/>
          <p:cNvSpPr txBox="1">
            <a:spLocks noChangeArrowheads="1"/>
          </p:cNvSpPr>
          <p:nvPr/>
        </p:nvSpPr>
        <p:spPr bwMode="auto">
          <a:xfrm>
            <a:off x="0" y="6597353"/>
            <a:ext cx="5148063" cy="26064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1200" b="1" dirty="0">
                <a:solidFill>
                  <a:srgbClr val="000000"/>
                </a:solidFill>
                <a:ea typeface="msgothic" charset="0"/>
                <a:cs typeface="msgothic" charset="0"/>
              </a:rPr>
              <a:t>Van </a:t>
            </a:r>
            <a:r>
              <a:rPr lang="en-GB" sz="1200" b="1" dirty="0" err="1">
                <a:solidFill>
                  <a:srgbClr val="000000"/>
                </a:solidFill>
                <a:ea typeface="msgothic" charset="0"/>
                <a:cs typeface="msgothic" charset="0"/>
              </a:rPr>
              <a:t>Holde</a:t>
            </a:r>
            <a:r>
              <a:rPr lang="en-GB" sz="1200" b="1" dirty="0">
                <a:solidFill>
                  <a:srgbClr val="000000"/>
                </a:solidFill>
                <a:ea typeface="msgothic" charset="0"/>
                <a:cs typeface="msgothic" charset="0"/>
              </a:rPr>
              <a:t> et al., Principles of Physical  Biochemistry, 2</a:t>
            </a:r>
            <a:r>
              <a:rPr lang="en-GB" sz="1200" b="1" baseline="30000" dirty="0">
                <a:solidFill>
                  <a:srgbClr val="000000"/>
                </a:solidFill>
                <a:ea typeface="msgothic" charset="0"/>
                <a:cs typeface="msgothic" charset="0"/>
              </a:rPr>
              <a:t>nd</a:t>
            </a:r>
            <a:r>
              <a:rPr lang="en-GB" sz="1200" b="1" dirty="0">
                <a:solidFill>
                  <a:srgbClr val="000000"/>
                </a:solidFill>
                <a:ea typeface="msgothic" charset="0"/>
                <a:cs typeface="msgothic" charset="0"/>
              </a:rPr>
              <a:t> ed., 2006</a:t>
            </a:r>
          </a:p>
        </p:txBody>
      </p:sp>
      <p:sp>
        <p:nvSpPr>
          <p:cNvPr id="49" name="TextovéPole 48"/>
          <p:cNvSpPr txBox="1"/>
          <p:nvPr/>
        </p:nvSpPr>
        <p:spPr>
          <a:xfrm>
            <a:off x="7092280" y="5949280"/>
            <a:ext cx="1851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Jablonski</a:t>
            </a:r>
            <a:r>
              <a:rPr lang="en-US" dirty="0"/>
              <a:t> diagram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19646</TotalTime>
  <Words>2646</Words>
  <Application>Microsoft Office PowerPoint</Application>
  <PresentationFormat>Předvádění na obrazovce (4:3)</PresentationFormat>
  <Paragraphs>581</Paragraphs>
  <Slides>51</Slides>
  <Notes>51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51</vt:i4>
      </vt:variant>
    </vt:vector>
  </HeadingPairs>
  <TitlesOfParts>
    <vt:vector size="54" baseType="lpstr">
      <vt:lpstr>Motiv sady Office</vt:lpstr>
      <vt:lpstr>SPW 10.0 Graph</vt:lpstr>
      <vt:lpstr>Rovnice</vt:lpstr>
      <vt:lpstr>Optical spectroscopic methods</vt:lpstr>
      <vt:lpstr>Contents</vt:lpstr>
      <vt:lpstr>Interaction of mass with EM radiation</vt:lpstr>
      <vt:lpstr>Phenomena X EM spectral regions </vt:lpstr>
      <vt:lpstr>Snímek 5</vt:lpstr>
      <vt:lpstr>Transitions</vt:lpstr>
      <vt:lpstr>Background – Franck-Condon principle</vt:lpstr>
      <vt:lpstr>Vibronic structure of absorption spectra</vt:lpstr>
      <vt:lpstr>Transition times</vt:lpstr>
      <vt:lpstr>Background – Kasha’s rule</vt:lpstr>
      <vt:lpstr>Background - Stokes and antistokes shift</vt:lpstr>
      <vt:lpstr>Optical spectroscopy</vt:lpstr>
      <vt:lpstr>Type of spectroscopy</vt:lpstr>
      <vt:lpstr>UV absorption spectroscopy</vt:lpstr>
      <vt:lpstr>UV absorption spectroscopy</vt:lpstr>
      <vt:lpstr>DNA absorption spectrum</vt:lpstr>
      <vt:lpstr>Effect of structure</vt:lpstr>
      <vt:lpstr>UV absorption – NA concentration</vt:lpstr>
      <vt:lpstr>Molar absorption coefficient - ε</vt:lpstr>
      <vt:lpstr>UV Absorbance – TDS (or IDS)</vt:lpstr>
      <vt:lpstr>UV Absorbance – NA melting</vt:lpstr>
      <vt:lpstr>Thermodynamic parameters - Van’t Hoff</vt:lpstr>
      <vt:lpstr>UV Absorbance – ligand interaction</vt:lpstr>
      <vt:lpstr>Time-resolved absorption</vt:lpstr>
      <vt:lpstr>IR absorption</vt:lpstr>
      <vt:lpstr>IR absorption – group vibrations</vt:lpstr>
      <vt:lpstr>IR absorption – Miles experiment</vt:lpstr>
      <vt:lpstr>Raman spectroscopy</vt:lpstr>
      <vt:lpstr>Raman spectroscopy</vt:lpstr>
      <vt:lpstr>Raman spectroscopy</vt:lpstr>
      <vt:lpstr>Fluorescence in nucleic acids</vt:lpstr>
      <vt:lpstr>Fluorescence in nucleic acids</vt:lpstr>
      <vt:lpstr>Fluorescence – guanine quadruplex with 2-AP</vt:lpstr>
      <vt:lpstr>Time-resolved fluorescence</vt:lpstr>
      <vt:lpstr>Foerster (Fluorescence) resonance energy transfer (FRET)</vt:lpstr>
      <vt:lpstr>Foerster (Fluorescence) resonance energy transfer (FRET)</vt:lpstr>
      <vt:lpstr>Fluorescence polarization/anisotropy (FP/FA)</vt:lpstr>
      <vt:lpstr>Fluorescence polarization/anisotropy</vt:lpstr>
      <vt:lpstr>Fluorescence polarization anisotropy</vt:lpstr>
      <vt:lpstr>Linear dichroism (LD)</vt:lpstr>
      <vt:lpstr>LD DNA + ligand</vt:lpstr>
      <vt:lpstr>Circular dichroism (CD)</vt:lpstr>
      <vt:lpstr>Circular dichroism (CD)</vt:lpstr>
      <vt:lpstr>Snímek 44</vt:lpstr>
      <vt:lpstr>Circular dichroism – DNA / RNA</vt:lpstr>
      <vt:lpstr>Snímek 46</vt:lpstr>
      <vt:lpstr>Transition cooperativity</vt:lpstr>
      <vt:lpstr>CD – NA melting</vt:lpstr>
      <vt:lpstr>Molecularity</vt:lpstr>
      <vt:lpstr>Vibrational / infrared CD (VCD/IRCD)</vt:lpstr>
      <vt:lpstr>Thank you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Optical spectroscopic methods</dc:title>
  <dc:creator>Dan</dc:creator>
  <cp:lastModifiedBy>Dan</cp:lastModifiedBy>
  <cp:revision>41</cp:revision>
  <dcterms:created xsi:type="dcterms:W3CDTF">2015-10-02T12:22:51Z</dcterms:created>
  <dcterms:modified xsi:type="dcterms:W3CDTF">2016-11-10T10:46:06Z</dcterms:modified>
</cp:coreProperties>
</file>