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9" r:id="rId5"/>
    <p:sldId id="260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449" autoAdjust="0"/>
  </p:normalViewPr>
  <p:slideViewPr>
    <p:cSldViewPr>
      <p:cViewPr varScale="1">
        <p:scale>
          <a:sx n="111" d="100"/>
          <a:sy n="111" d="100"/>
        </p:scale>
        <p:origin x="103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472DD5C-B6A9-4714-908F-0B8F74738B9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C1C90DE-A98B-4173-B17E-434F189FC4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59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193366E8-8A22-4400-BBA2-8D322280A6E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3792D2CF-A01B-4515-8B40-3DC3425826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0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7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3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5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42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53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en-US" sz="4000" b="0" i="0" u="none" strike="noStrike" kern="1200" cap="none" spc="0" normalizeH="0" baseline="0" noProof="0" smtClean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134616"/>
          </a:xfrm>
        </p:spPr>
        <p:txBody>
          <a:bodyPr/>
          <a:lstStyle/>
          <a:p>
            <a:r>
              <a:rPr lang="cs-CZ" dirty="0" smtClean="0"/>
              <a:t>Problémové chování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effectLst/>
              </a:rPr>
              <a:t>Není možné dát jednoduché </a:t>
            </a:r>
            <a:r>
              <a:rPr lang="cs-CZ" b="1" dirty="0" smtClean="0">
                <a:effectLst/>
              </a:rPr>
              <a:t>návody</a:t>
            </a:r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Není </a:t>
            </a:r>
            <a:r>
              <a:rPr lang="cs-CZ" b="1" dirty="0">
                <a:effectLst/>
              </a:rPr>
              <a:t>možné definovat rušivé </a:t>
            </a:r>
            <a:r>
              <a:rPr lang="cs-CZ" b="1" dirty="0" smtClean="0">
                <a:effectLst/>
              </a:rPr>
              <a:t>chování</a:t>
            </a:r>
            <a:endParaRPr lang="cs-CZ" b="1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>	- Proč </a:t>
            </a:r>
            <a:r>
              <a:rPr lang="cs-CZ" dirty="0"/>
              <a:t>mi to vadí?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- Není </a:t>
            </a:r>
            <a:r>
              <a:rPr lang="cs-CZ" dirty="0"/>
              <a:t>to známka vlastní nejistoty?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- Neberu </a:t>
            </a:r>
            <a:r>
              <a:rPr lang="cs-CZ" dirty="0"/>
              <a:t>si jejich vtípky, které souvisí s jejich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   </a:t>
            </a:r>
            <a:r>
              <a:rPr lang="cs-CZ" dirty="0" smtClean="0"/>
              <a:t>věkem</a:t>
            </a:r>
            <a:r>
              <a:rPr lang="cs-CZ" dirty="0"/>
              <a:t>, příliš osobně?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- Nestanovila </a:t>
            </a:r>
            <a:r>
              <a:rPr lang="cs-CZ" dirty="0"/>
              <a:t>jsem přehnaně náročná pravidla a </a:t>
            </a:r>
            <a:r>
              <a:rPr lang="cs-CZ" dirty="0" smtClean="0"/>
              <a:t>	   </a:t>
            </a:r>
            <a:r>
              <a:rPr lang="cs-CZ" dirty="0" smtClean="0"/>
              <a:t>teď </a:t>
            </a:r>
            <a:r>
              <a:rPr lang="cs-CZ" dirty="0"/>
              <a:t>se bojím, že přijdu o autoritu?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- Nemám </a:t>
            </a:r>
            <a:r>
              <a:rPr lang="cs-CZ" dirty="0"/>
              <a:t>tak odlišné zásady od svých </a:t>
            </a:r>
            <a:r>
              <a:rPr lang="cs-CZ" dirty="0" smtClean="0"/>
              <a:t>kolegů,</a:t>
            </a:r>
            <a:br>
              <a:rPr lang="cs-CZ" dirty="0" smtClean="0"/>
            </a:br>
            <a:r>
              <a:rPr lang="cs-CZ" dirty="0" smtClean="0"/>
              <a:t>             že se </a:t>
            </a:r>
            <a:r>
              <a:rPr lang="cs-CZ" dirty="0"/>
              <a:t>žáci v mých hodinách cítí nejistí, a </a:t>
            </a:r>
            <a:r>
              <a:rPr lang="cs-CZ" dirty="0" smtClean="0"/>
              <a:t>mě</a:t>
            </a:r>
            <a:br>
              <a:rPr lang="cs-CZ" dirty="0" smtClean="0"/>
            </a:br>
            <a:r>
              <a:rPr lang="cs-CZ" dirty="0" smtClean="0"/>
              <a:t>             </a:t>
            </a:r>
            <a:r>
              <a:rPr lang="cs-CZ" dirty="0"/>
              <a:t>se </a:t>
            </a:r>
            <a:r>
              <a:rPr lang="cs-CZ" dirty="0" smtClean="0"/>
              <a:t>dotýká</a:t>
            </a:r>
            <a:r>
              <a:rPr lang="cs-CZ" dirty="0"/>
              <a:t>, že si neuvědomují, že to myslím dobře?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- Byl </a:t>
            </a:r>
            <a:r>
              <a:rPr lang="cs-CZ" dirty="0"/>
              <a:t>bych schopen jako </a:t>
            </a:r>
            <a:r>
              <a:rPr lang="cs-CZ" dirty="0" smtClean="0"/>
              <a:t>žák </a:t>
            </a:r>
            <a:r>
              <a:rPr lang="cs-CZ" dirty="0"/>
              <a:t>dodržovat to, co od </a:t>
            </a:r>
            <a:r>
              <a:rPr lang="cs-CZ" dirty="0" smtClean="0"/>
              <a:t>	  svých </a:t>
            </a:r>
            <a:r>
              <a:rPr lang="cs-CZ" dirty="0"/>
              <a:t>žáků chci?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noProof="0" dirty="0" smtClean="0"/>
              <a:t>Některým problémům lze předcházet</a:t>
            </a:r>
            <a:endParaRPr lang="cs-CZ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effectLst/>
              </a:rPr>
              <a:t>Nuda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>
                <a:effectLst/>
              </a:rPr>
              <a:t>Dlouhotrvající </a:t>
            </a:r>
            <a:r>
              <a:rPr lang="cs-CZ" b="1" dirty="0">
                <a:effectLst/>
              </a:rPr>
              <a:t>duševní </a:t>
            </a:r>
            <a:r>
              <a:rPr lang="cs-CZ" b="1" dirty="0" smtClean="0">
                <a:effectLst/>
              </a:rPr>
              <a:t>námaha</a:t>
            </a:r>
            <a:endParaRPr lang="cs-CZ" dirty="0" smtClean="0"/>
          </a:p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Nízká </a:t>
            </a:r>
            <a:r>
              <a:rPr lang="cs-CZ" b="1" dirty="0">
                <a:effectLst/>
              </a:rPr>
              <a:t>sebedůvěra </a:t>
            </a:r>
            <a:r>
              <a:rPr lang="cs-CZ" b="1" dirty="0" smtClean="0">
                <a:effectLst/>
              </a:rPr>
              <a:t>žáků</a:t>
            </a:r>
          </a:p>
          <a:p>
            <a:endParaRPr lang="cs-CZ" b="1" dirty="0">
              <a:effectLst/>
            </a:endParaRPr>
          </a:p>
          <a:p>
            <a:r>
              <a:rPr lang="cs-CZ" b="1" dirty="0" smtClean="0">
                <a:effectLst/>
              </a:rPr>
              <a:t>Nereagování </a:t>
            </a:r>
            <a:r>
              <a:rPr lang="cs-CZ" b="1" dirty="0">
                <a:effectLst/>
              </a:rPr>
              <a:t>na nevhodné </a:t>
            </a:r>
            <a:r>
              <a:rPr lang="cs-CZ" b="1" dirty="0" smtClean="0">
                <a:effectLst/>
              </a:rPr>
              <a:t>chování</a:t>
            </a:r>
          </a:p>
          <a:p>
            <a:endParaRPr lang="cs-CZ" b="1" dirty="0">
              <a:effectLst/>
            </a:endParaRPr>
          </a:p>
          <a:p>
            <a:r>
              <a:rPr lang="cs-CZ" b="1" dirty="0" smtClean="0">
                <a:effectLst/>
              </a:rPr>
              <a:t>Špatný </a:t>
            </a:r>
            <a:r>
              <a:rPr lang="cs-CZ" b="1" dirty="0">
                <a:effectLst/>
              </a:rPr>
              <a:t>příklad </a:t>
            </a:r>
            <a:r>
              <a:rPr lang="cs-CZ" b="1" dirty="0" smtClean="0">
                <a:effectLst/>
              </a:rPr>
              <a:t>učitele</a:t>
            </a:r>
          </a:p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Nejistota </a:t>
            </a:r>
            <a:r>
              <a:rPr lang="cs-CZ" b="1" dirty="0" smtClean="0">
                <a:effectLst/>
              </a:rPr>
              <a:t>žáků</a:t>
            </a:r>
            <a:endParaRPr lang="cs-CZ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>
                <a:effectLst/>
              </a:rPr>
              <a:t>Rušivé chování závisí na celkovém systému práce </a:t>
            </a:r>
            <a:r>
              <a:rPr lang="cs-CZ" b="1" smtClean="0">
                <a:effectLst/>
              </a:rPr>
              <a:t>učitele</a:t>
            </a:r>
          </a:p>
          <a:p>
            <a:endParaRPr lang="cs-CZ" b="1">
              <a:effectLst/>
            </a:endParaRPr>
          </a:p>
          <a:p>
            <a:r>
              <a:rPr lang="cs-CZ" b="1">
                <a:effectLst/>
              </a:rPr>
              <a:t>Základem jsou pravidla a jejich důsledné uplatňování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effectLst/>
              </a:rPr>
              <a:t>Základem je změnit vlastní </a:t>
            </a:r>
            <a:r>
              <a:rPr lang="cs-CZ" b="1" dirty="0" smtClean="0">
                <a:effectLst/>
              </a:rPr>
              <a:t>chování</a:t>
            </a:r>
          </a:p>
          <a:p>
            <a:endParaRPr lang="cs-CZ" b="1" dirty="0">
              <a:effectLst/>
            </a:endParaRPr>
          </a:p>
          <a:p>
            <a:r>
              <a:rPr lang="cs-CZ" b="1" dirty="0">
                <a:effectLst/>
              </a:rPr>
              <a:t>Žáci, kteří vyrušují, něco </a:t>
            </a:r>
            <a:r>
              <a:rPr lang="cs-CZ" b="1" dirty="0" smtClean="0">
                <a:effectLst/>
              </a:rPr>
              <a:t>sdělují </a:t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(často ale nevědomě – pozornost; moc; strach; pomsta; soucit)</a:t>
            </a:r>
            <a:endParaRPr lang="cs-CZ" b="1" dirty="0" smtClean="0">
              <a:effectLst/>
            </a:endParaRPr>
          </a:p>
          <a:p>
            <a:endParaRPr lang="cs-CZ" b="1" dirty="0">
              <a:effectLst/>
            </a:endParaRPr>
          </a:p>
          <a:p>
            <a:r>
              <a:rPr lang="pl-PL" b="1" dirty="0" smtClean="0">
                <a:effectLst/>
              </a:rPr>
              <a:t>Technika </a:t>
            </a:r>
            <a:r>
              <a:rPr lang="pl-PL" b="1" dirty="0" err="1">
                <a:effectLst/>
              </a:rPr>
              <a:t>modifikace</a:t>
            </a:r>
            <a:r>
              <a:rPr lang="pl-PL" b="1" dirty="0">
                <a:effectLst/>
              </a:rPr>
              <a:t> </a:t>
            </a:r>
            <a:r>
              <a:rPr lang="pl-PL" b="1" dirty="0" err="1" smtClean="0">
                <a:effectLst/>
              </a:rPr>
              <a:t>chování</a:t>
            </a:r>
            <a:endParaRPr lang="pl-PL" b="1" dirty="0" smtClean="0">
              <a:effectLst/>
            </a:endParaRPr>
          </a:p>
          <a:p>
            <a:endParaRPr lang="pl-PL" b="1" dirty="0">
              <a:effectLst/>
            </a:endParaRPr>
          </a:p>
          <a:p>
            <a:r>
              <a:rPr lang="cs-CZ" b="1" dirty="0">
                <a:effectLst/>
              </a:rPr>
              <a:t>Úmluvou o chování učíme dítě odpovědnosti za své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81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66EAF72-8579-40C1-A542-711A05F60F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Začátek školního roku</Template>
  <TotalTime>0</TotalTime>
  <Words>64</Words>
  <Application>Microsoft Office PowerPoint</Application>
  <PresentationFormat>Předvádění na obrazovce (4:3)</PresentationFormat>
  <Paragraphs>31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Segoe Condensed</vt:lpstr>
      <vt:lpstr>schoolpresentation</vt:lpstr>
      <vt:lpstr>Prezentace aplikace PowerPoint</vt:lpstr>
      <vt:lpstr>Prezentace aplikace PowerPoint</vt:lpstr>
      <vt:lpstr>Některým problémům lze předcházet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2017-10-30T16:38:48Z</dcterms:created>
  <dcterms:modified xsi:type="dcterms:W3CDTF">2017-10-31T07:32:55Z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