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6" r:id="rId4"/>
    <p:sldId id="267" r:id="rId5"/>
    <p:sldId id="275" r:id="rId6"/>
    <p:sldId id="274" r:id="rId7"/>
    <p:sldId id="259" r:id="rId8"/>
    <p:sldId id="260" r:id="rId9"/>
    <p:sldId id="261" r:id="rId10"/>
    <p:sldId id="277" r:id="rId11"/>
    <p:sldId id="262" r:id="rId12"/>
    <p:sldId id="265" r:id="rId13"/>
    <p:sldId id="278" r:id="rId14"/>
    <p:sldId id="263" r:id="rId15"/>
    <p:sldId id="264" r:id="rId16"/>
    <p:sldId id="279" r:id="rId17"/>
    <p:sldId id="276" r:id="rId18"/>
    <p:sldId id="27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99FF66"/>
    <a:srgbClr val="FF0066"/>
    <a:srgbClr val="FF99CC"/>
    <a:srgbClr val="FF9999"/>
    <a:srgbClr val="FF9966"/>
    <a:srgbClr val="FF9933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30. 11. 2017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30. 11. 2017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30. 11. 2017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30. 11. 2017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uploads/soubory/PDF/RVPG_2007_06_final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000" b="1" dirty="0" smtClean="0">
                <a:latin typeface="Garamond" pitchFamily="18" charset="0"/>
              </a:rPr>
              <a:t>Kurikulum</a:t>
            </a:r>
            <a:endParaRPr lang="cs-CZ" sz="8000" b="1" dirty="0">
              <a:latin typeface="Garamond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  <a:latin typeface="Garamond" pitchFamily="18" charset="0"/>
              </a:rPr>
              <a:t>Rámcové vzdělávací programy</a:t>
            </a:r>
            <a:endParaRPr lang="cs-CZ" sz="3600" b="1" dirty="0">
              <a:solidFill>
                <a:srgbClr val="00B050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0728"/>
            <a:ext cx="914400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  <a:latin typeface="Garamond" pitchFamily="18" charset="0"/>
              </a:rPr>
              <a:t>Vzdělávací oblasti</a:t>
            </a:r>
            <a:endParaRPr lang="cs-CZ" b="1" dirty="0">
              <a:solidFill>
                <a:srgbClr val="00B05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latin typeface="Garamond" pitchFamily="18" charset="0"/>
              </a:rPr>
              <a:t>Jazyk </a:t>
            </a:r>
            <a:r>
              <a:rPr lang="cs-CZ" b="1" dirty="0" smtClean="0">
                <a:latin typeface="Garamond" pitchFamily="18" charset="0"/>
              </a:rPr>
              <a:t>a jazyková </a:t>
            </a:r>
            <a:r>
              <a:rPr lang="cs-CZ" b="1" dirty="0" smtClean="0">
                <a:latin typeface="Garamond" pitchFamily="18" charset="0"/>
              </a:rPr>
              <a:t>komunikace</a:t>
            </a:r>
          </a:p>
          <a:p>
            <a:r>
              <a:rPr lang="cs-CZ" b="1" dirty="0" smtClean="0">
                <a:latin typeface="Garamond" pitchFamily="18" charset="0"/>
              </a:rPr>
              <a:t>Matematika </a:t>
            </a:r>
            <a:r>
              <a:rPr lang="cs-CZ" b="1" dirty="0" smtClean="0">
                <a:latin typeface="Garamond" pitchFamily="18" charset="0"/>
              </a:rPr>
              <a:t>a její </a:t>
            </a:r>
            <a:r>
              <a:rPr lang="cs-CZ" b="1" dirty="0" smtClean="0">
                <a:latin typeface="Garamond" pitchFamily="18" charset="0"/>
              </a:rPr>
              <a:t>aplikace</a:t>
            </a:r>
          </a:p>
          <a:p>
            <a:r>
              <a:rPr lang="cs-CZ" b="1" dirty="0" smtClean="0">
                <a:latin typeface="Garamond" pitchFamily="18" charset="0"/>
              </a:rPr>
              <a:t>Člověk </a:t>
            </a:r>
            <a:r>
              <a:rPr lang="cs-CZ" b="1" dirty="0" smtClean="0">
                <a:latin typeface="Garamond" pitchFamily="18" charset="0"/>
              </a:rPr>
              <a:t>a </a:t>
            </a:r>
            <a:r>
              <a:rPr lang="cs-CZ" b="1" dirty="0" smtClean="0">
                <a:latin typeface="Garamond" pitchFamily="18" charset="0"/>
              </a:rPr>
              <a:t>příroda</a:t>
            </a:r>
          </a:p>
          <a:p>
            <a:r>
              <a:rPr lang="cs-CZ" b="1" dirty="0" smtClean="0">
                <a:latin typeface="Garamond" pitchFamily="18" charset="0"/>
              </a:rPr>
              <a:t>Člověk </a:t>
            </a:r>
            <a:r>
              <a:rPr lang="cs-CZ" b="1" dirty="0" smtClean="0">
                <a:latin typeface="Garamond" pitchFamily="18" charset="0"/>
              </a:rPr>
              <a:t>a </a:t>
            </a:r>
            <a:r>
              <a:rPr lang="cs-CZ" b="1" dirty="0" smtClean="0">
                <a:latin typeface="Garamond" pitchFamily="18" charset="0"/>
              </a:rPr>
              <a:t>společnost</a:t>
            </a:r>
            <a:endParaRPr lang="cs-CZ" b="1" dirty="0">
              <a:latin typeface="Garamond" pitchFamily="18" charset="0"/>
            </a:endParaRPr>
          </a:p>
          <a:p>
            <a:r>
              <a:rPr lang="cs-CZ" b="1" dirty="0" smtClean="0">
                <a:latin typeface="Garamond" pitchFamily="18" charset="0"/>
              </a:rPr>
              <a:t>Člověk a svět práce</a:t>
            </a:r>
          </a:p>
          <a:p>
            <a:r>
              <a:rPr lang="cs-CZ" b="1" dirty="0" smtClean="0">
                <a:latin typeface="Garamond" pitchFamily="18" charset="0"/>
              </a:rPr>
              <a:t>Umění a kultura</a:t>
            </a:r>
          </a:p>
          <a:p>
            <a:r>
              <a:rPr lang="cs-CZ" b="1" dirty="0" smtClean="0">
                <a:latin typeface="Garamond" pitchFamily="18" charset="0"/>
              </a:rPr>
              <a:t>Člověk a zdraví</a:t>
            </a:r>
          </a:p>
          <a:p>
            <a:r>
              <a:rPr lang="cs-CZ" b="1" dirty="0" smtClean="0">
                <a:latin typeface="Garamond" pitchFamily="18" charset="0"/>
              </a:rPr>
              <a:t>Informační a komunikační technologie</a:t>
            </a:r>
            <a:endParaRPr lang="cs-CZ" b="1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  <a:latin typeface="Garamond" pitchFamily="18" charset="0"/>
              </a:rPr>
              <a:t>Očekávané výstupy </a:t>
            </a:r>
            <a:endParaRPr lang="cs-CZ" b="1" dirty="0">
              <a:solidFill>
                <a:srgbClr val="00B05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latin typeface="Garamond" pitchFamily="18" charset="0"/>
              </a:rPr>
              <a:t>	</a:t>
            </a:r>
          </a:p>
          <a:p>
            <a:pPr>
              <a:buNone/>
            </a:pPr>
            <a:r>
              <a:rPr lang="cs-CZ" b="1" dirty="0">
                <a:latin typeface="Garamond" pitchFamily="18" charset="0"/>
              </a:rPr>
              <a:t>	</a:t>
            </a:r>
            <a:r>
              <a:rPr lang="cs-CZ" b="1" dirty="0" smtClean="0">
                <a:latin typeface="Garamond" pitchFamily="18" charset="0"/>
              </a:rPr>
              <a:t>Závazně stanovené výstupy učiva, kterých mají žáci dosáhnout a učitel může ověřit míru dosažení.</a:t>
            </a:r>
          </a:p>
          <a:p>
            <a:pPr>
              <a:buNone/>
            </a:pPr>
            <a:endParaRPr lang="cs-CZ" b="1" dirty="0" smtClean="0">
              <a:latin typeface="Garamond" pitchFamily="18" charset="0"/>
            </a:endParaRPr>
          </a:p>
          <a:p>
            <a:pPr>
              <a:buNone/>
            </a:pPr>
            <a:r>
              <a:rPr lang="cs-CZ" b="1" dirty="0" smtClean="0">
                <a:latin typeface="Garamond" pitchFamily="18" charset="0"/>
              </a:rPr>
              <a:t>	Jsou prakticky </a:t>
            </a:r>
            <a:r>
              <a:rPr lang="cs-CZ" b="1" dirty="0" smtClean="0">
                <a:latin typeface="Garamond" pitchFamily="18" charset="0"/>
              </a:rPr>
              <a:t>zaměřené, mají činnostní povahu a jsou využitelné v běžném </a:t>
            </a:r>
            <a:r>
              <a:rPr lang="cs-CZ" b="1" dirty="0" smtClean="0">
                <a:latin typeface="Garamond" pitchFamily="18" charset="0"/>
              </a:rPr>
              <a:t>život.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6366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  <a:latin typeface="Garamond" pitchFamily="18" charset="0"/>
              </a:rPr>
              <a:t>Průřezová témata jsou…</a:t>
            </a:r>
            <a:endParaRPr lang="cs-CZ" b="1" dirty="0">
              <a:solidFill>
                <a:srgbClr val="00B05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>
                <a:latin typeface="Garamond" pitchFamily="18" charset="0"/>
              </a:rPr>
              <a:t>	Aktuální </a:t>
            </a:r>
            <a:r>
              <a:rPr lang="cs-CZ" b="1" dirty="0" smtClean="0">
                <a:latin typeface="Garamond" pitchFamily="18" charset="0"/>
              </a:rPr>
              <a:t>témata, která mají ovlivňovat hodnoty a postoje </a:t>
            </a:r>
            <a:r>
              <a:rPr lang="cs-CZ" b="1" dirty="0" smtClean="0">
                <a:latin typeface="Garamond" pitchFamily="18" charset="0"/>
              </a:rPr>
              <a:t>žáků.</a:t>
            </a:r>
          </a:p>
          <a:p>
            <a:pPr>
              <a:buNone/>
            </a:pPr>
            <a:endParaRPr lang="cs-CZ" b="1" dirty="0" smtClean="0">
              <a:latin typeface="Garamond" pitchFamily="18" charset="0"/>
            </a:endParaRPr>
          </a:p>
          <a:p>
            <a:pPr algn="ctr">
              <a:buNone/>
            </a:pPr>
            <a:r>
              <a:rPr lang="cs-CZ" b="1" dirty="0" smtClean="0">
                <a:solidFill>
                  <a:srgbClr val="00B050"/>
                </a:solidFill>
                <a:latin typeface="Garamond" pitchFamily="18" charset="0"/>
              </a:rPr>
              <a:t>Realizace</a:t>
            </a:r>
          </a:p>
          <a:p>
            <a:r>
              <a:rPr lang="cs-CZ" b="1" dirty="0" smtClean="0">
                <a:latin typeface="Garamond" pitchFamily="18" charset="0"/>
              </a:rPr>
              <a:t>samostatný předmět</a:t>
            </a:r>
          </a:p>
          <a:p>
            <a:r>
              <a:rPr lang="cs-CZ" b="1" dirty="0">
                <a:latin typeface="Garamond" pitchFamily="18" charset="0"/>
              </a:rPr>
              <a:t>z</a:t>
            </a:r>
            <a:r>
              <a:rPr lang="cs-CZ" b="1" dirty="0" smtClean="0">
                <a:latin typeface="Garamond" pitchFamily="18" charset="0"/>
              </a:rPr>
              <a:t>ačlenění v </a:t>
            </a:r>
            <a:r>
              <a:rPr lang="cs-CZ" b="1" dirty="0" smtClean="0">
                <a:latin typeface="Garamond" pitchFamily="18" charset="0"/>
              </a:rPr>
              <a:t>jiných </a:t>
            </a:r>
            <a:r>
              <a:rPr lang="cs-CZ" b="1" dirty="0" smtClean="0">
                <a:latin typeface="Garamond" pitchFamily="18" charset="0"/>
              </a:rPr>
              <a:t>předmětech</a:t>
            </a:r>
          </a:p>
          <a:p>
            <a:r>
              <a:rPr lang="cs-CZ" b="1" dirty="0" smtClean="0">
                <a:latin typeface="Garamond" pitchFamily="18" charset="0"/>
              </a:rPr>
              <a:t>projekt</a:t>
            </a:r>
            <a:endParaRPr lang="cs-CZ" b="1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  <a:latin typeface="Garamond" pitchFamily="18" charset="0"/>
              </a:rPr>
              <a:t>Průřezová témata </a:t>
            </a:r>
            <a:endParaRPr lang="cs-CZ" b="1" dirty="0">
              <a:solidFill>
                <a:srgbClr val="00B05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>
                <a:latin typeface="Garamond" pitchFamily="18" charset="0"/>
              </a:rPr>
              <a:t>Osobnostní </a:t>
            </a:r>
            <a:r>
              <a:rPr lang="cs-CZ" b="1" dirty="0" smtClean="0">
                <a:latin typeface="Garamond" pitchFamily="18" charset="0"/>
              </a:rPr>
              <a:t>a sociální </a:t>
            </a:r>
            <a:r>
              <a:rPr lang="cs-CZ" b="1" dirty="0" smtClean="0">
                <a:latin typeface="Garamond" pitchFamily="18" charset="0"/>
              </a:rPr>
              <a:t>výchova</a:t>
            </a:r>
          </a:p>
          <a:p>
            <a:pPr>
              <a:buNone/>
            </a:pPr>
            <a:r>
              <a:rPr lang="cs-CZ" sz="2600" b="1" dirty="0" smtClean="0">
                <a:latin typeface="Garamond" pitchFamily="18" charset="0"/>
              </a:rPr>
              <a:t>	(poznání a rozvoj osobnosti, komunikace, morálka…)</a:t>
            </a:r>
            <a:endParaRPr lang="cs-CZ" b="1" dirty="0" smtClean="0">
              <a:latin typeface="Garamond" pitchFamily="18" charset="0"/>
            </a:endParaRPr>
          </a:p>
          <a:p>
            <a:r>
              <a:rPr lang="cs-CZ" b="1" dirty="0" smtClean="0">
                <a:latin typeface="Garamond" pitchFamily="18" charset="0"/>
              </a:rPr>
              <a:t>Výchova </a:t>
            </a:r>
            <a:r>
              <a:rPr lang="cs-CZ" b="1" dirty="0" smtClean="0">
                <a:latin typeface="Garamond" pitchFamily="18" charset="0"/>
              </a:rPr>
              <a:t>k myšlení v evropských a globálních </a:t>
            </a:r>
            <a:r>
              <a:rPr lang="cs-CZ" b="1" dirty="0" smtClean="0">
                <a:latin typeface="Garamond" pitchFamily="18" charset="0"/>
              </a:rPr>
              <a:t>souvislostech</a:t>
            </a:r>
          </a:p>
          <a:p>
            <a:pPr>
              <a:buNone/>
            </a:pPr>
            <a:r>
              <a:rPr lang="cs-CZ" sz="2600" b="1" dirty="0" smtClean="0">
                <a:latin typeface="Garamond" pitchFamily="18" charset="0"/>
              </a:rPr>
              <a:t>	(globalizační a rozvojové procesy, humanitární pomoc…)</a:t>
            </a:r>
            <a:endParaRPr lang="cs-CZ" b="1" dirty="0">
              <a:latin typeface="Garamond" pitchFamily="18" charset="0"/>
            </a:endParaRPr>
          </a:p>
          <a:p>
            <a:r>
              <a:rPr lang="cs-CZ" b="1" dirty="0" smtClean="0">
                <a:latin typeface="Garamond" pitchFamily="18" charset="0"/>
              </a:rPr>
              <a:t>Multikulturní výchova</a:t>
            </a:r>
          </a:p>
          <a:p>
            <a:pPr>
              <a:buNone/>
            </a:pPr>
            <a:r>
              <a:rPr lang="cs-CZ" sz="2600" b="1" dirty="0" smtClean="0">
                <a:latin typeface="Garamond" pitchFamily="18" charset="0"/>
              </a:rPr>
              <a:t>	(</a:t>
            </a:r>
            <a:r>
              <a:rPr lang="cs-CZ" sz="2600" b="1" dirty="0" err="1" smtClean="0">
                <a:latin typeface="Garamond" pitchFamily="18" charset="0"/>
              </a:rPr>
              <a:t>sociokulturní</a:t>
            </a:r>
            <a:r>
              <a:rPr lang="cs-CZ" sz="2600" b="1" dirty="0" smtClean="0">
                <a:latin typeface="Garamond" pitchFamily="18" charset="0"/>
              </a:rPr>
              <a:t> rozdíly, spolupráce…)</a:t>
            </a:r>
            <a:endParaRPr lang="cs-CZ" b="1" dirty="0" smtClean="0">
              <a:latin typeface="Garamond" pitchFamily="18" charset="0"/>
            </a:endParaRPr>
          </a:p>
          <a:p>
            <a:r>
              <a:rPr lang="cs-CZ" b="1" dirty="0" smtClean="0">
                <a:latin typeface="Garamond" pitchFamily="18" charset="0"/>
              </a:rPr>
              <a:t>Environmentální výchova</a:t>
            </a:r>
          </a:p>
          <a:p>
            <a:pPr>
              <a:buNone/>
            </a:pPr>
            <a:r>
              <a:rPr lang="cs-CZ" sz="2600" b="1" dirty="0" smtClean="0">
                <a:latin typeface="Garamond" pitchFamily="18" charset="0"/>
              </a:rPr>
              <a:t>	(člověk a životní prostředí…)</a:t>
            </a:r>
            <a:endParaRPr lang="cs-CZ" b="1" dirty="0" smtClean="0">
              <a:latin typeface="Garamond" pitchFamily="18" charset="0"/>
            </a:endParaRPr>
          </a:p>
          <a:p>
            <a:r>
              <a:rPr lang="cs-CZ" b="1" dirty="0" smtClean="0">
                <a:latin typeface="Garamond" pitchFamily="18" charset="0"/>
              </a:rPr>
              <a:t>Mediální výchova</a:t>
            </a:r>
          </a:p>
          <a:p>
            <a:pPr>
              <a:buNone/>
            </a:pPr>
            <a:r>
              <a:rPr lang="cs-CZ" sz="2600" b="1" dirty="0" smtClean="0">
                <a:latin typeface="Garamond" pitchFamily="18" charset="0"/>
              </a:rPr>
              <a:t>	(média a mediální produkce a jejich účinky…)</a:t>
            </a:r>
            <a:endParaRPr lang="cs-CZ" b="1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9144000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4716016" y="404664"/>
            <a:ext cx="4032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00B050"/>
                </a:solidFill>
                <a:latin typeface="Garamond" pitchFamily="18" charset="0"/>
              </a:rPr>
              <a:t>Mediální výchova</a:t>
            </a:r>
            <a:endParaRPr lang="cs-CZ" sz="4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cs-CZ" sz="4800" b="1" dirty="0" smtClean="0">
                <a:solidFill>
                  <a:srgbClr val="00B050"/>
                </a:solidFill>
                <a:latin typeface="Garamond" pitchFamily="18" charset="0"/>
              </a:rPr>
              <a:t>K zamyšlení II. …</a:t>
            </a:r>
            <a:endParaRPr lang="cs-CZ" sz="4800" b="1" dirty="0">
              <a:solidFill>
                <a:srgbClr val="00B05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pPr algn="ctr">
              <a:buNone/>
            </a:pPr>
            <a:r>
              <a:rPr lang="cs-CZ" b="1" dirty="0" smtClean="0">
                <a:latin typeface="Garamond" pitchFamily="18" charset="0"/>
              </a:rPr>
              <a:t>	</a:t>
            </a:r>
            <a:r>
              <a:rPr lang="cs-CZ" sz="4400" b="1" dirty="0" smtClean="0">
                <a:latin typeface="Garamond" pitchFamily="18" charset="0"/>
              </a:rPr>
              <a:t>Shoduje se kurikulum na současném gymnáziu s tím,    jak by podle vás mělo vypadat?</a:t>
            </a:r>
            <a:endParaRPr lang="cs-CZ" b="1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  <a:latin typeface="Garamond" pitchFamily="18" charset="0"/>
              </a:rPr>
              <a:t>Odkaz na RVP G</a:t>
            </a:r>
            <a:endParaRPr lang="cs-CZ" b="1" dirty="0">
              <a:solidFill>
                <a:srgbClr val="00B05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3">
                    <a:lumMod val="50000"/>
                  </a:schemeClr>
                </a:solidFill>
                <a:latin typeface="Garamond" pitchFamily="18" charset="0"/>
                <a:hlinkClick r:id="rId2"/>
              </a:rPr>
              <a:t>http://www.</a:t>
            </a:r>
            <a:r>
              <a:rPr lang="cs-CZ" dirty="0" err="1">
                <a:solidFill>
                  <a:schemeClr val="accent3">
                    <a:lumMod val="50000"/>
                  </a:schemeClr>
                </a:solidFill>
                <a:latin typeface="Garamond" pitchFamily="18" charset="0"/>
                <a:hlinkClick r:id="rId2"/>
              </a:rPr>
              <a:t>msmt.cz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  <a:latin typeface="Garamond" pitchFamily="18" charset="0"/>
                <a:hlinkClick r:id="rId2"/>
              </a:rPr>
              <a:t>/</a:t>
            </a:r>
            <a:r>
              <a:rPr lang="cs-CZ" dirty="0" err="1">
                <a:solidFill>
                  <a:schemeClr val="accent3">
                    <a:lumMod val="50000"/>
                  </a:schemeClr>
                </a:solidFill>
                <a:latin typeface="Garamond" pitchFamily="18" charset="0"/>
                <a:hlinkClick r:id="rId2"/>
              </a:rPr>
              <a:t>uploads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  <a:latin typeface="Garamond" pitchFamily="18" charset="0"/>
                <a:hlinkClick r:id="rId2"/>
              </a:rPr>
              <a:t>/soubory/PDF/RVPG_2007_06_</a:t>
            </a:r>
            <a:r>
              <a:rPr lang="cs-CZ" dirty="0" err="1">
                <a:solidFill>
                  <a:schemeClr val="accent3">
                    <a:lumMod val="50000"/>
                  </a:schemeClr>
                </a:solidFill>
                <a:latin typeface="Garamond" pitchFamily="18" charset="0"/>
                <a:hlinkClick r:id="rId2"/>
              </a:rPr>
              <a:t>final.pdf</a:t>
            </a:r>
            <a:endParaRPr lang="cs-CZ" dirty="0">
              <a:solidFill>
                <a:schemeClr val="accent3">
                  <a:lumMod val="50000"/>
                </a:schemeClr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/>
          </a:bodyPr>
          <a:lstStyle/>
          <a:p>
            <a:r>
              <a:rPr lang="cs-CZ" sz="5400" b="1" dirty="0" smtClean="0">
                <a:solidFill>
                  <a:srgbClr val="00B050"/>
                </a:solidFill>
                <a:latin typeface="Garamond" pitchFamily="18" charset="0"/>
              </a:rPr>
              <a:t>Kurikulum je…</a:t>
            </a:r>
            <a:endParaRPr lang="cs-CZ" sz="5400" b="1" dirty="0">
              <a:solidFill>
                <a:srgbClr val="00B05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924944"/>
            <a:ext cx="8229600" cy="32012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sz="4800" b="1" dirty="0" smtClean="0">
                <a:latin typeface="Garamond" pitchFamily="18" charset="0"/>
              </a:rPr>
              <a:t>… obsah </a:t>
            </a:r>
            <a:r>
              <a:rPr lang="cs-CZ" sz="4800" b="1" dirty="0" smtClean="0">
                <a:latin typeface="Garamond" pitchFamily="18" charset="0"/>
              </a:rPr>
              <a:t>veškeré zkušenosti, </a:t>
            </a:r>
            <a:r>
              <a:rPr lang="cs-CZ" sz="4800" b="1" dirty="0" smtClean="0">
                <a:latin typeface="Garamond" pitchFamily="18" charset="0"/>
              </a:rPr>
              <a:t>kterou </a:t>
            </a:r>
            <a:r>
              <a:rPr lang="cs-CZ" sz="4800" b="1" dirty="0" smtClean="0">
                <a:latin typeface="Garamond" pitchFamily="18" charset="0"/>
              </a:rPr>
              <a:t>žáci získávají ve </a:t>
            </a:r>
            <a:r>
              <a:rPr lang="cs-CZ" sz="4800" b="1" dirty="0" smtClean="0">
                <a:latin typeface="Garamond" pitchFamily="18" charset="0"/>
              </a:rPr>
              <a:t>škole.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Elipsa 4"/>
          <p:cNvSpPr/>
          <p:nvPr/>
        </p:nvSpPr>
        <p:spPr>
          <a:xfrm>
            <a:off x="2627784" y="548680"/>
            <a:ext cx="1800200" cy="1656184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solidFill>
                  <a:schemeClr val="tx1"/>
                </a:solidFill>
                <a:latin typeface="Garamond" pitchFamily="18" charset="0"/>
              </a:rPr>
              <a:t>CO?</a:t>
            </a:r>
            <a:endParaRPr lang="cs-CZ" sz="4400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7" name="Elipsa 6"/>
          <p:cNvSpPr/>
          <p:nvPr/>
        </p:nvSpPr>
        <p:spPr>
          <a:xfrm>
            <a:off x="2483768" y="4365104"/>
            <a:ext cx="1800200" cy="1656184"/>
          </a:xfrm>
          <a:prstGeom prst="ellipse">
            <a:avLst/>
          </a:prstGeom>
          <a:solidFill>
            <a:srgbClr val="CCFF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  <a:latin typeface="Garamond" pitchFamily="18" charset="0"/>
              </a:rPr>
              <a:t>PROČ?</a:t>
            </a:r>
            <a:endParaRPr lang="cs-CZ" sz="2400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8" name="Elipsa 7"/>
          <p:cNvSpPr/>
          <p:nvPr/>
        </p:nvSpPr>
        <p:spPr>
          <a:xfrm>
            <a:off x="1331640" y="2420888"/>
            <a:ext cx="1800200" cy="165618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Garamond" pitchFamily="18" charset="0"/>
              </a:rPr>
              <a:t>JAK?</a:t>
            </a:r>
            <a:endParaRPr lang="cs-CZ" sz="3200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860032" y="548680"/>
            <a:ext cx="1800200" cy="1656184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  <a:latin typeface="Garamond" pitchFamily="18" charset="0"/>
              </a:rPr>
              <a:t>OBSAH</a:t>
            </a:r>
            <a:endParaRPr lang="cs-CZ" sz="2400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5004048" y="4437112"/>
            <a:ext cx="1800200" cy="1656184"/>
          </a:xfrm>
          <a:prstGeom prst="ellipse">
            <a:avLst/>
          </a:prstGeom>
          <a:solidFill>
            <a:srgbClr val="CCFF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Garamond" pitchFamily="18" charset="0"/>
              </a:rPr>
              <a:t>CÍL</a:t>
            </a:r>
            <a:endParaRPr lang="cs-CZ" sz="4000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5868144" y="2420888"/>
            <a:ext cx="1800200" cy="165618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Garamond" pitchFamily="18" charset="0"/>
              </a:rPr>
              <a:t>METODA</a:t>
            </a:r>
            <a:endParaRPr lang="cs-CZ" b="1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7" grpId="0" build="p" animBg="1"/>
      <p:bldP spid="8" grpId="0" build="p" animBg="1"/>
      <p:bldP spid="10" grpId="0" build="p" animBg="1"/>
      <p:bldP spid="11" grpId="0" build="p" animBg="1"/>
      <p:bldP spid="12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>
                <a:latin typeface="Garamond" pitchFamily="18" charset="0"/>
              </a:rPr>
              <a:t>Formy kurikula</a:t>
            </a:r>
            <a:endParaRPr lang="cs-CZ" sz="5400" b="1" dirty="0"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988840"/>
            <a:ext cx="8147248" cy="4137323"/>
          </a:xfrm>
        </p:spPr>
        <p:txBody>
          <a:bodyPr>
            <a:noAutofit/>
          </a:bodyPr>
          <a:lstStyle/>
          <a:p>
            <a:endParaRPr lang="cs-CZ" sz="2800" b="1" dirty="0" smtClean="0">
              <a:solidFill>
                <a:schemeClr val="accent3">
                  <a:lumMod val="50000"/>
                </a:schemeClr>
              </a:solidFill>
              <a:latin typeface="Garamond" pitchFamily="18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539552" y="2132856"/>
            <a:ext cx="3456384" cy="136815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Garamond" pitchFamily="18" charset="0"/>
              </a:rPr>
              <a:t>Zamýšlené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292080" y="4293096"/>
            <a:ext cx="3456384" cy="1440160"/>
          </a:xfrm>
          <a:prstGeom prst="roundRect">
            <a:avLst/>
          </a:prstGeom>
          <a:solidFill>
            <a:srgbClr val="CCFF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Garamond" pitchFamily="18" charset="0"/>
              </a:rPr>
              <a:t>Skryté</a:t>
            </a:r>
          </a:p>
          <a:p>
            <a:pPr algn="ctr"/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539552" y="4437112"/>
            <a:ext cx="3456384" cy="1368152"/>
          </a:xfrm>
          <a:prstGeom prst="roundRect">
            <a:avLst/>
          </a:prstGeom>
          <a:solidFill>
            <a:srgbClr val="99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Garamond" pitchFamily="18" charset="0"/>
              </a:rPr>
              <a:t>Dosažené</a:t>
            </a:r>
          </a:p>
          <a:p>
            <a:pPr algn="ctr"/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5292080" y="2132856"/>
            <a:ext cx="3384376" cy="136815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Garamond" pitchFamily="18" charset="0"/>
              </a:rPr>
              <a:t>Realizované</a:t>
            </a:r>
          </a:p>
          <a:p>
            <a:pPr algn="ctr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7" grpId="0" build="p" animBg="1"/>
      <p:bldP spid="8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cs-CZ" sz="6000" b="1" dirty="0" smtClean="0">
                <a:solidFill>
                  <a:srgbClr val="00B050"/>
                </a:solidFill>
                <a:latin typeface="Garamond" pitchFamily="18" charset="0"/>
              </a:rPr>
              <a:t>K zamyšlení …</a:t>
            </a:r>
            <a:endParaRPr lang="cs-CZ" sz="6000" b="1" dirty="0">
              <a:solidFill>
                <a:srgbClr val="00B05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	</a:t>
            </a:r>
            <a:r>
              <a:rPr lang="cs-CZ" sz="4400" b="1" dirty="0" smtClean="0">
                <a:latin typeface="Garamond" pitchFamily="18" charset="0"/>
              </a:rPr>
              <a:t>Jak by mělo vypadat kurikulum na současném gymnáziu?</a:t>
            </a:r>
            <a:endParaRPr lang="cs-CZ" b="1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Výsledek obrázku pro značka zákaz vjez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04664"/>
            <a:ext cx="3362325" cy="3362326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539552" y="4509120"/>
            <a:ext cx="77768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Garamond" pitchFamily="18" charset="0"/>
              </a:rPr>
              <a:t>Nepředávat žákům co největší objem dílčích poznatků, fakt a dat.</a:t>
            </a:r>
            <a:endParaRPr lang="cs-CZ" sz="3600" dirty="0" smtClean="0">
              <a:latin typeface="Garamond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/>
          </a:bodyPr>
          <a:lstStyle/>
          <a:p>
            <a:r>
              <a:rPr lang="cs-CZ" sz="4800" b="1" dirty="0" smtClean="0">
                <a:solidFill>
                  <a:srgbClr val="00B050"/>
                </a:solidFill>
                <a:latin typeface="Garamond" pitchFamily="18" charset="0"/>
              </a:rPr>
              <a:t>Cíle vzdělávání v RVP G </a:t>
            </a:r>
            <a:endParaRPr lang="cs-CZ" sz="4800" b="1" dirty="0">
              <a:solidFill>
                <a:srgbClr val="00B05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2060848"/>
            <a:ext cx="7560840" cy="4065315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>
                <a:latin typeface="Garamond" pitchFamily="18" charset="0"/>
              </a:rPr>
              <a:t>	</a:t>
            </a:r>
            <a:r>
              <a:rPr lang="cs-CZ" b="1" dirty="0" smtClean="0">
                <a:latin typeface="Garamond" pitchFamily="18" charset="0"/>
              </a:rPr>
              <a:t>Připravit </a:t>
            </a:r>
            <a:r>
              <a:rPr lang="cs-CZ" b="1" dirty="0" smtClean="0">
                <a:latin typeface="Garamond" pitchFamily="18" charset="0"/>
              </a:rPr>
              <a:t>žáky k celoživotnímu učení, </a:t>
            </a:r>
            <a:r>
              <a:rPr lang="cs-CZ" b="1" dirty="0" smtClean="0">
                <a:latin typeface="Garamond" pitchFamily="18" charset="0"/>
              </a:rPr>
              <a:t>    a profesnímu</a:t>
            </a:r>
            <a:r>
              <a:rPr lang="cs-CZ" b="1" dirty="0" smtClean="0">
                <a:latin typeface="Garamond" pitchFamily="18" charset="0"/>
              </a:rPr>
              <a:t>, občanskému i osobnímu </a:t>
            </a:r>
            <a:r>
              <a:rPr lang="cs-CZ" b="1" dirty="0" smtClean="0">
                <a:latin typeface="Garamond" pitchFamily="18" charset="0"/>
              </a:rPr>
              <a:t>uplatnění.</a:t>
            </a:r>
          </a:p>
          <a:p>
            <a:pPr>
              <a:buNone/>
            </a:pPr>
            <a:endParaRPr lang="cs-CZ" b="1" dirty="0" smtClean="0">
              <a:latin typeface="Garamond" pitchFamily="18" charset="0"/>
            </a:endParaRPr>
          </a:p>
          <a:p>
            <a:pPr>
              <a:buNone/>
            </a:pPr>
            <a:r>
              <a:rPr lang="cs-CZ" b="1" dirty="0">
                <a:latin typeface="Garamond" pitchFamily="18" charset="0"/>
              </a:rPr>
              <a:t>	</a:t>
            </a:r>
            <a:r>
              <a:rPr lang="cs-CZ" b="1" dirty="0" smtClean="0">
                <a:latin typeface="Garamond" pitchFamily="18" charset="0"/>
              </a:rPr>
              <a:t>Vybavit je </a:t>
            </a:r>
            <a:r>
              <a:rPr lang="cs-CZ" b="1" dirty="0" smtClean="0">
                <a:solidFill>
                  <a:srgbClr val="00B050"/>
                </a:solidFill>
                <a:latin typeface="Garamond" pitchFamily="18" charset="0"/>
              </a:rPr>
              <a:t>klíčovými kompetencemi        </a:t>
            </a:r>
            <a:r>
              <a:rPr lang="cs-CZ" b="1" dirty="0" smtClean="0">
                <a:latin typeface="Garamond" pitchFamily="18" charset="0"/>
              </a:rPr>
              <a:t>a širokým </a:t>
            </a:r>
            <a:r>
              <a:rPr lang="cs-CZ" b="1" dirty="0" smtClean="0">
                <a:solidFill>
                  <a:srgbClr val="00B050"/>
                </a:solidFill>
                <a:latin typeface="Garamond" pitchFamily="18" charset="0"/>
              </a:rPr>
              <a:t>vzdělanostním základem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Garamond" pitchFamily="18" charset="0"/>
              </a:rPr>
              <a:t>. </a:t>
            </a:r>
            <a:endParaRPr lang="cs-CZ" sz="2800" b="1" dirty="0" smtClean="0">
              <a:solidFill>
                <a:schemeClr val="accent6">
                  <a:lumMod val="50000"/>
                </a:schemeClr>
              </a:solidFill>
              <a:latin typeface="Garamond" pitchFamily="18" charset="0"/>
            </a:endParaRPr>
          </a:p>
          <a:p>
            <a:pPr>
              <a:buNone/>
            </a:pPr>
            <a:endParaRPr lang="cs-CZ" b="1" dirty="0">
              <a:solidFill>
                <a:schemeClr val="accent3">
                  <a:lumMod val="50000"/>
                </a:schemeClr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  <a:latin typeface="Garamond" pitchFamily="18" charset="0"/>
              </a:rPr>
              <a:t>Klíčové kompetence jsou…</a:t>
            </a:r>
            <a:endParaRPr lang="cs-CZ" b="1" dirty="0">
              <a:solidFill>
                <a:srgbClr val="00B05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600" b="1" dirty="0" smtClean="0">
                <a:latin typeface="Garamond" pitchFamily="18" charset="0"/>
              </a:rPr>
              <a:t> 	… </a:t>
            </a:r>
            <a:r>
              <a:rPr lang="cs-CZ" sz="3600" b="1" dirty="0" smtClean="0">
                <a:latin typeface="Garamond" pitchFamily="18" charset="0"/>
              </a:rPr>
              <a:t>přenosný a univerzálně použitelný soubor </a:t>
            </a:r>
            <a:r>
              <a:rPr lang="cs-CZ" sz="3600" b="1" dirty="0" smtClean="0">
                <a:solidFill>
                  <a:srgbClr val="00B050"/>
                </a:solidFill>
                <a:latin typeface="Garamond" pitchFamily="18" charset="0"/>
              </a:rPr>
              <a:t>vědomostí</a:t>
            </a:r>
            <a:r>
              <a:rPr lang="cs-CZ" sz="3600" b="1" dirty="0" smtClean="0">
                <a:latin typeface="Garamond" pitchFamily="18" charset="0"/>
              </a:rPr>
              <a:t>, </a:t>
            </a:r>
            <a:r>
              <a:rPr lang="cs-CZ" sz="3600" b="1" dirty="0" smtClean="0">
                <a:solidFill>
                  <a:srgbClr val="00B050"/>
                </a:solidFill>
                <a:latin typeface="Garamond" pitchFamily="18" charset="0"/>
              </a:rPr>
              <a:t>dovedností</a:t>
            </a:r>
            <a:r>
              <a:rPr lang="cs-CZ" sz="3600" b="1" dirty="0" smtClean="0">
                <a:latin typeface="Garamond" pitchFamily="18" charset="0"/>
              </a:rPr>
              <a:t>, </a:t>
            </a:r>
            <a:r>
              <a:rPr lang="cs-CZ" sz="3600" b="1" dirty="0" smtClean="0">
                <a:solidFill>
                  <a:srgbClr val="00B050"/>
                </a:solidFill>
                <a:latin typeface="Garamond" pitchFamily="18" charset="0"/>
              </a:rPr>
              <a:t>schopností</a:t>
            </a:r>
            <a:r>
              <a:rPr lang="cs-CZ" sz="3600" b="1" dirty="0" smtClean="0">
                <a:latin typeface="Garamond" pitchFamily="18" charset="0"/>
              </a:rPr>
              <a:t>, </a:t>
            </a:r>
            <a:r>
              <a:rPr lang="cs-CZ" sz="3600" b="1" dirty="0" smtClean="0">
                <a:solidFill>
                  <a:srgbClr val="00B050"/>
                </a:solidFill>
                <a:latin typeface="Garamond" pitchFamily="18" charset="0"/>
              </a:rPr>
              <a:t>postojů</a:t>
            </a:r>
            <a:r>
              <a:rPr lang="cs-CZ" sz="3600" b="1" dirty="0" smtClean="0">
                <a:latin typeface="Garamond" pitchFamily="18" charset="0"/>
              </a:rPr>
              <a:t> a </a:t>
            </a:r>
            <a:r>
              <a:rPr lang="cs-CZ" sz="3600" b="1" dirty="0" smtClean="0">
                <a:solidFill>
                  <a:srgbClr val="00B050"/>
                </a:solidFill>
                <a:latin typeface="Garamond" pitchFamily="18" charset="0"/>
              </a:rPr>
              <a:t>hodnot</a:t>
            </a:r>
            <a:r>
              <a:rPr lang="cs-CZ" sz="3600" b="1" dirty="0" smtClean="0">
                <a:latin typeface="Garamond" pitchFamily="18" charset="0"/>
              </a:rPr>
              <a:t>, které jsou důležité pro osobní rozvoj jedince, jeho aktivní zapojení do společnosti      a budoucí uplatnění v životě.</a:t>
            </a:r>
            <a:endParaRPr lang="cs-CZ" sz="3600" b="1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 smtClean="0">
                <a:solidFill>
                  <a:srgbClr val="00B050"/>
                </a:solidFill>
                <a:latin typeface="Garamond" pitchFamily="18" charset="0"/>
              </a:rPr>
              <a:t>Klíčové kompetence</a:t>
            </a:r>
            <a:endParaRPr lang="cs-CZ" sz="6000" b="1" dirty="0">
              <a:solidFill>
                <a:srgbClr val="00B05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Garamond" pitchFamily="18" charset="0"/>
              </a:rPr>
              <a:t>kompetence k učení</a:t>
            </a:r>
          </a:p>
          <a:p>
            <a:r>
              <a:rPr lang="cs-CZ" sz="4000" b="1" dirty="0" smtClean="0">
                <a:latin typeface="Garamond" pitchFamily="18" charset="0"/>
              </a:rPr>
              <a:t>kompetence </a:t>
            </a:r>
            <a:r>
              <a:rPr lang="cs-CZ" sz="4000" b="1" dirty="0" smtClean="0">
                <a:latin typeface="Garamond" pitchFamily="18" charset="0"/>
              </a:rPr>
              <a:t>k </a:t>
            </a:r>
            <a:r>
              <a:rPr lang="cs-CZ" sz="4000" b="1" dirty="0" smtClean="0">
                <a:latin typeface="Garamond" pitchFamily="18" charset="0"/>
              </a:rPr>
              <a:t>řešení </a:t>
            </a:r>
            <a:r>
              <a:rPr lang="cs-CZ" sz="4000" b="1" dirty="0" smtClean="0">
                <a:latin typeface="Garamond" pitchFamily="18" charset="0"/>
              </a:rPr>
              <a:t>problémů</a:t>
            </a:r>
          </a:p>
          <a:p>
            <a:r>
              <a:rPr lang="cs-CZ" sz="4000" b="1" dirty="0" smtClean="0">
                <a:latin typeface="Garamond" pitchFamily="18" charset="0"/>
              </a:rPr>
              <a:t>kompetence</a:t>
            </a:r>
            <a:r>
              <a:rPr lang="cs-CZ" sz="4000" b="1" dirty="0" smtClean="0">
                <a:latin typeface="Garamond" pitchFamily="18" charset="0"/>
              </a:rPr>
              <a:t> komunikativní</a:t>
            </a:r>
            <a:endParaRPr lang="cs-CZ" sz="4000" b="1" dirty="0">
              <a:latin typeface="Garamond" pitchFamily="18" charset="0"/>
            </a:endParaRPr>
          </a:p>
          <a:p>
            <a:r>
              <a:rPr lang="cs-CZ" sz="4000" b="1" dirty="0" smtClean="0">
                <a:latin typeface="Garamond" pitchFamily="18" charset="0"/>
              </a:rPr>
              <a:t>kompetence</a:t>
            </a:r>
            <a:r>
              <a:rPr lang="cs-CZ" sz="4000" b="1" dirty="0" smtClean="0">
                <a:latin typeface="Garamond" pitchFamily="18" charset="0"/>
              </a:rPr>
              <a:t> </a:t>
            </a:r>
            <a:r>
              <a:rPr lang="cs-CZ" sz="4000" b="1" dirty="0" smtClean="0">
                <a:latin typeface="Garamond" pitchFamily="18" charset="0"/>
              </a:rPr>
              <a:t>sociální a </a:t>
            </a:r>
            <a:r>
              <a:rPr lang="cs-CZ" sz="4000" b="1" dirty="0" smtClean="0">
                <a:latin typeface="Garamond" pitchFamily="18" charset="0"/>
              </a:rPr>
              <a:t>personální</a:t>
            </a:r>
            <a:endParaRPr lang="cs-CZ" sz="4000" b="1" dirty="0">
              <a:latin typeface="Garamond" pitchFamily="18" charset="0"/>
            </a:endParaRPr>
          </a:p>
          <a:p>
            <a:r>
              <a:rPr lang="cs-CZ" sz="4000" b="1" dirty="0" smtClean="0">
                <a:latin typeface="Garamond" pitchFamily="18" charset="0"/>
              </a:rPr>
              <a:t>kompetence</a:t>
            </a:r>
            <a:r>
              <a:rPr lang="cs-CZ" sz="4000" b="1" dirty="0" smtClean="0">
                <a:latin typeface="Garamond" pitchFamily="18" charset="0"/>
              </a:rPr>
              <a:t> občanská</a:t>
            </a:r>
            <a:endParaRPr lang="cs-CZ" sz="4000" b="1" dirty="0">
              <a:latin typeface="Garamond" pitchFamily="18" charset="0"/>
            </a:endParaRPr>
          </a:p>
          <a:p>
            <a:r>
              <a:rPr lang="cs-CZ" sz="4000" b="1" dirty="0" smtClean="0">
                <a:latin typeface="Garamond" pitchFamily="18" charset="0"/>
              </a:rPr>
              <a:t>kompetence</a:t>
            </a:r>
            <a:r>
              <a:rPr lang="cs-CZ" sz="4000" b="1" dirty="0" smtClean="0">
                <a:latin typeface="Garamond" pitchFamily="18" charset="0"/>
              </a:rPr>
              <a:t> </a:t>
            </a:r>
            <a:r>
              <a:rPr lang="cs-CZ" sz="4000" b="1" dirty="0" smtClean="0">
                <a:latin typeface="Garamond" pitchFamily="18" charset="0"/>
              </a:rPr>
              <a:t>k </a:t>
            </a:r>
            <a:r>
              <a:rPr lang="cs-CZ" sz="4000" b="1" dirty="0" smtClean="0">
                <a:latin typeface="Garamond" pitchFamily="18" charset="0"/>
              </a:rPr>
              <a:t>podnikavosti</a:t>
            </a:r>
            <a:endParaRPr lang="cs-CZ" sz="4000" b="1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</TotalTime>
  <Words>123</Words>
  <Application>Microsoft Office PowerPoint</Application>
  <PresentationFormat>Předvádění na obrazovce (4:3)</PresentationFormat>
  <Paragraphs>69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Kurikulum</vt:lpstr>
      <vt:lpstr>Kurikulum je…</vt:lpstr>
      <vt:lpstr>Snímek 3</vt:lpstr>
      <vt:lpstr>Formy kurikula</vt:lpstr>
      <vt:lpstr>K zamyšlení …</vt:lpstr>
      <vt:lpstr>Snímek 6</vt:lpstr>
      <vt:lpstr>Cíle vzdělávání v RVP G </vt:lpstr>
      <vt:lpstr>Klíčové kompetence jsou…</vt:lpstr>
      <vt:lpstr>Klíčové kompetence</vt:lpstr>
      <vt:lpstr>Snímek 10</vt:lpstr>
      <vt:lpstr>Vzdělávací oblasti</vt:lpstr>
      <vt:lpstr>Očekávané výstupy </vt:lpstr>
      <vt:lpstr>Snímek 13</vt:lpstr>
      <vt:lpstr>Průřezová témata jsou…</vt:lpstr>
      <vt:lpstr>Průřezová témata </vt:lpstr>
      <vt:lpstr>Snímek 16</vt:lpstr>
      <vt:lpstr>K zamyšlení II. …</vt:lpstr>
      <vt:lpstr>Odkaz na RVP 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Ingrid Čejková</dc:creator>
  <cp:lastModifiedBy>Ingrid Čejková</cp:lastModifiedBy>
  <cp:revision>22</cp:revision>
  <dcterms:created xsi:type="dcterms:W3CDTF">2017-11-30T19:21:59Z</dcterms:created>
  <dcterms:modified xsi:type="dcterms:W3CDTF">2017-11-30T21:33:01Z</dcterms:modified>
</cp:coreProperties>
</file>