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33"/>
  </p:handoutMasterIdLst>
  <p:sldIdLst>
    <p:sldId id="258" r:id="rId2"/>
    <p:sldId id="260" r:id="rId3"/>
    <p:sldId id="263" r:id="rId4"/>
    <p:sldId id="288" r:id="rId5"/>
    <p:sldId id="289" r:id="rId6"/>
    <p:sldId id="262" r:id="rId7"/>
    <p:sldId id="261" r:id="rId8"/>
    <p:sldId id="259" r:id="rId9"/>
    <p:sldId id="264" r:id="rId10"/>
    <p:sldId id="265" r:id="rId11"/>
    <p:sldId id="276" r:id="rId12"/>
    <p:sldId id="277" r:id="rId13"/>
    <p:sldId id="281" r:id="rId14"/>
    <p:sldId id="280" r:id="rId15"/>
    <p:sldId id="278" r:id="rId16"/>
    <p:sldId id="279" r:id="rId17"/>
    <p:sldId id="282" r:id="rId18"/>
    <p:sldId id="283" r:id="rId19"/>
    <p:sldId id="291" r:id="rId20"/>
    <p:sldId id="290" r:id="rId21"/>
    <p:sldId id="284" r:id="rId22"/>
    <p:sldId id="268" r:id="rId23"/>
    <p:sldId id="292" r:id="rId24"/>
    <p:sldId id="286" r:id="rId25"/>
    <p:sldId id="269" r:id="rId26"/>
    <p:sldId id="287" r:id="rId27"/>
    <p:sldId id="270" r:id="rId28"/>
    <p:sldId id="274" r:id="rId29"/>
    <p:sldId id="273" r:id="rId30"/>
    <p:sldId id="272" r:id="rId31"/>
    <p:sldId id="271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FFFFCC"/>
    <a:srgbClr val="FFFF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7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style val="5"/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FF990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-0.20079311266647226"/>
                  <c:y val="-4.0576169641281697E-2"/>
                </c:manualLayout>
              </c:layout>
              <c:tx>
                <c:rich>
                  <a:bodyPr/>
                  <a:lstStyle/>
                  <a:p>
                    <a:r>
                      <a:rPr lang="en-US" sz="4400" b="1" dirty="0">
                        <a:latin typeface="Garamond" pitchFamily="18" charset="0"/>
                      </a:rPr>
                      <a:t>52%</a:t>
                    </a:r>
                  </a:p>
                </c:rich>
              </c:tx>
              <c:dLblPos val="bestFit"/>
              <c:showVal val="1"/>
            </c:dLbl>
            <c:dLbl>
              <c:idx val="1"/>
              <c:layout>
                <c:manualLayout>
                  <c:x val="0.1327091231651599"/>
                  <c:y val="-0.15744226948639703"/>
                </c:manualLayout>
              </c:layout>
              <c:spPr/>
              <c:txPr>
                <a:bodyPr/>
                <a:lstStyle/>
                <a:p>
                  <a:pPr>
                    <a:defRPr sz="2800" b="1">
                      <a:latin typeface="Garamond" pitchFamily="18" charset="0"/>
                    </a:defRPr>
                  </a:pPr>
                  <a:endParaRPr lang="cs-CZ"/>
                </a:p>
              </c:txPr>
              <c:dLblPos val="bestFit"/>
              <c:showVal val="1"/>
            </c:dLbl>
            <c:dLbl>
              <c:idx val="2"/>
              <c:layout>
                <c:manualLayout>
                  <c:x val="0.1226181102362205"/>
                  <c:y val="0.12678671920207915"/>
                </c:manualLayout>
              </c:layout>
              <c:spPr/>
              <c:txPr>
                <a:bodyPr/>
                <a:lstStyle/>
                <a:p>
                  <a:pPr>
                    <a:defRPr sz="2800" b="1">
                      <a:latin typeface="Garamond" pitchFamily="18" charset="0"/>
                    </a:defRPr>
                  </a:pPr>
                  <a:endParaRPr lang="cs-CZ"/>
                </a:p>
              </c:txPr>
              <c:dLblPos val="bestFit"/>
              <c:showVal val="1"/>
            </c:dLbl>
            <c:dLbl>
              <c:idx val="3"/>
              <c:layout>
                <c:manualLayout>
                  <c:x val="4.5394308350345101E-2"/>
                  <c:y val="0.13489779730356757"/>
                </c:manualLayout>
              </c:layout>
              <c:spPr/>
              <c:txPr>
                <a:bodyPr/>
                <a:lstStyle/>
                <a:p>
                  <a:pPr>
                    <a:defRPr sz="2800" b="1">
                      <a:latin typeface="Garamond" pitchFamily="18" charset="0"/>
                    </a:defRPr>
                  </a:pPr>
                  <a:endParaRPr lang="cs-CZ"/>
                </a:p>
              </c:txPr>
              <c:dLblPos val="bestFit"/>
              <c:showVal val="1"/>
            </c:dLbl>
            <c:txPr>
              <a:bodyPr/>
              <a:lstStyle/>
              <a:p>
                <a:pPr>
                  <a:defRPr sz="2800">
                    <a:latin typeface="Garamond" pitchFamily="18" charset="0"/>
                  </a:defRPr>
                </a:pPr>
                <a:endParaRPr lang="cs-CZ"/>
              </a:p>
            </c:txPr>
            <c:dLblPos val="ctr"/>
            <c:showVal val="1"/>
            <c:showLeaderLines val="1"/>
          </c:dLbls>
          <c:cat>
            <c:strRef>
              <c:f>List1!$A$2:$A$5</c:f>
              <c:strCache>
                <c:ptCount val="4"/>
                <c:pt idx="0">
                  <c:v>UONKN</c:v>
                </c:pt>
                <c:pt idx="1">
                  <c:v>UOVKN</c:v>
                </c:pt>
                <c:pt idx="2">
                  <c:v>OOVKN</c:v>
                </c:pt>
                <c:pt idx="3">
                  <c:v>OONKN</c:v>
                </c:pt>
              </c:strCache>
            </c:strRef>
          </c:cat>
          <c:val>
            <c:numRef>
              <c:f>List1!$B$2:$B$5</c:f>
              <c:numCache>
                <c:formatCode>0%</c:formatCode>
                <c:ptCount val="4"/>
                <c:pt idx="0">
                  <c:v>0.52</c:v>
                </c:pt>
                <c:pt idx="1">
                  <c:v>0.25</c:v>
                </c:pt>
                <c:pt idx="2">
                  <c:v>0.14000000000000001</c:v>
                </c:pt>
                <c:pt idx="3">
                  <c:v>9.0000000000000024E-2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b="1">
                <a:latin typeface="Garamond" pitchFamily="18" charset="0"/>
              </a:defRPr>
            </a:pPr>
            <a:endParaRPr lang="cs-CZ"/>
          </a:p>
        </c:txPr>
      </c:legendEntry>
      <c:legendEntry>
        <c:idx val="1"/>
        <c:txPr>
          <a:bodyPr/>
          <a:lstStyle/>
          <a:p>
            <a:pPr>
              <a:defRPr b="1">
                <a:latin typeface="Garamond" pitchFamily="18" charset="0"/>
              </a:defRPr>
            </a:pPr>
            <a:endParaRPr lang="cs-CZ"/>
          </a:p>
        </c:txPr>
      </c:legendEntry>
      <c:legendEntry>
        <c:idx val="2"/>
        <c:txPr>
          <a:bodyPr/>
          <a:lstStyle/>
          <a:p>
            <a:pPr>
              <a:defRPr b="1">
                <a:latin typeface="Garamond" pitchFamily="18" charset="0"/>
              </a:defRPr>
            </a:pPr>
            <a:endParaRPr lang="cs-CZ"/>
          </a:p>
        </c:txPr>
      </c:legendEntry>
      <c:legendEntry>
        <c:idx val="3"/>
        <c:txPr>
          <a:bodyPr/>
          <a:lstStyle/>
          <a:p>
            <a:pPr>
              <a:defRPr b="1">
                <a:latin typeface="Garamond" pitchFamily="18" charset="0"/>
              </a:defRPr>
            </a:pPr>
            <a:endParaRPr lang="cs-CZ"/>
          </a:p>
        </c:txPr>
      </c:legendEntry>
      <c:layout>
        <c:manualLayout>
          <c:xMode val="edge"/>
          <c:yMode val="edge"/>
          <c:x val="0.77900080198308552"/>
          <c:y val="0.3826295089023044"/>
          <c:w val="0.18396216097987755"/>
          <c:h val="0.41254513127924386"/>
        </c:manualLayout>
      </c:layout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41D5C-E266-4F95-A6A1-C11638279E1F}" type="datetimeFigureOut">
              <a:rPr lang="cs-CZ" smtClean="0"/>
              <a:pPr/>
              <a:t>21. 11. 2017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4F7F3-0050-4FE4-BAD1-26CB5FE1B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21. 11. 2017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Ingrid\Desktop\vintage-flower-frame-design-powerpoint-backgroun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957"/>
            <a:ext cx="9144000" cy="6860326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1187624" y="2708920"/>
            <a:ext cx="69127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600" b="1" dirty="0" smtClean="0">
                <a:solidFill>
                  <a:srgbClr val="990000"/>
                </a:solidFill>
                <a:latin typeface="Edwardian Script ITC" pitchFamily="66" charset="0"/>
              </a:rPr>
              <a:t>Pedagogická  komunikace</a:t>
            </a:r>
            <a:endParaRPr lang="cs-CZ" sz="6600" b="1" dirty="0">
              <a:solidFill>
                <a:srgbClr val="990000"/>
              </a:solidFill>
              <a:latin typeface="Edwardian Script ITC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Iniciace: </a:t>
            </a:r>
            <a:r>
              <a:rPr lang="cs-CZ" b="1" dirty="0" err="1" smtClean="0">
                <a:solidFill>
                  <a:srgbClr val="990000"/>
                </a:solidFill>
                <a:latin typeface="Garamond" pitchFamily="18" charset="0"/>
              </a:rPr>
              <a:t>Bloomova</a:t>
            </a:r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 taxonomie</a:t>
            </a:r>
            <a:b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</a:br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kognitivní náročnosti…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b="1" dirty="0" smtClean="0">
              <a:latin typeface="Garamond" pitchFamily="18" charset="0"/>
            </a:endParaRPr>
          </a:p>
          <a:p>
            <a:pPr algn="ctr">
              <a:buNone/>
            </a:pPr>
            <a:r>
              <a:rPr lang="cs-CZ" b="1" dirty="0" smtClean="0">
                <a:latin typeface="Garamond" pitchFamily="18" charset="0"/>
              </a:rPr>
              <a:t>Tvorba</a:t>
            </a:r>
          </a:p>
          <a:p>
            <a:pPr algn="ctr">
              <a:buNone/>
            </a:pPr>
            <a:r>
              <a:rPr lang="cs-CZ" b="1" dirty="0" smtClean="0">
                <a:latin typeface="Garamond" pitchFamily="18" charset="0"/>
              </a:rPr>
              <a:t>Hodnocení</a:t>
            </a:r>
          </a:p>
          <a:p>
            <a:pPr algn="ctr">
              <a:buNone/>
            </a:pPr>
            <a:r>
              <a:rPr lang="cs-CZ" b="1" dirty="0" smtClean="0">
                <a:latin typeface="Garamond" pitchFamily="18" charset="0"/>
              </a:rPr>
              <a:t>Analýza a syntéza</a:t>
            </a:r>
          </a:p>
          <a:p>
            <a:pPr algn="ctr">
              <a:buNone/>
            </a:pPr>
            <a:r>
              <a:rPr lang="cs-CZ" b="1" dirty="0" smtClean="0">
                <a:latin typeface="Garamond" pitchFamily="18" charset="0"/>
              </a:rPr>
              <a:t>Aplikace</a:t>
            </a:r>
          </a:p>
          <a:p>
            <a:pPr algn="ctr">
              <a:buNone/>
            </a:pPr>
            <a:r>
              <a:rPr lang="cs-CZ" b="1" dirty="0" smtClean="0">
                <a:latin typeface="Garamond" pitchFamily="18" charset="0"/>
              </a:rPr>
              <a:t>Porozumění</a:t>
            </a:r>
          </a:p>
          <a:p>
            <a:pPr algn="ctr">
              <a:buNone/>
            </a:pPr>
            <a:r>
              <a:rPr lang="cs-CZ" b="1" dirty="0" smtClean="0">
                <a:latin typeface="Garamond" pitchFamily="18" charset="0"/>
              </a:rPr>
              <a:t>Zapamatování</a:t>
            </a:r>
          </a:p>
          <a:p>
            <a:endParaRPr lang="cs-CZ" dirty="0"/>
          </a:p>
        </p:txBody>
      </p:sp>
      <p:cxnSp>
        <p:nvCxnSpPr>
          <p:cNvPr id="6" name="Přímá spojovací šipka 5"/>
          <p:cNvCxnSpPr/>
          <p:nvPr/>
        </p:nvCxnSpPr>
        <p:spPr>
          <a:xfrm flipH="1" flipV="1">
            <a:off x="6372200" y="2276872"/>
            <a:ext cx="1296144" cy="3312368"/>
          </a:xfrm>
          <a:prstGeom prst="straightConnector1">
            <a:avLst/>
          </a:prstGeom>
          <a:ln w="25400"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/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Iniciace: UONKN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b="1" spc="-5" dirty="0">
                <a:latin typeface="Garamond" pitchFamily="18" charset="0"/>
                <a:cs typeface="Calibri"/>
              </a:rPr>
              <a:t>	</a:t>
            </a:r>
            <a:endParaRPr lang="cs-CZ" sz="2800" b="1" spc="-5" dirty="0" smtClean="0">
              <a:latin typeface="Garamond" pitchFamily="18" charset="0"/>
              <a:cs typeface="Calibri"/>
            </a:endParaRPr>
          </a:p>
          <a:p>
            <a:pPr>
              <a:buNone/>
            </a:pPr>
            <a:endParaRPr lang="cs-CZ" sz="2800" b="1" spc="-5" dirty="0">
              <a:latin typeface="Garamond" pitchFamily="18" charset="0"/>
              <a:cs typeface="Calibri"/>
            </a:endParaRPr>
          </a:p>
          <a:p>
            <a:pPr>
              <a:buNone/>
            </a:pPr>
            <a:r>
              <a:rPr lang="cs-CZ" sz="2800" b="1" spc="-5" dirty="0">
                <a:latin typeface="Garamond" pitchFamily="18" charset="0"/>
                <a:cs typeface="Calibri"/>
              </a:rPr>
              <a:t>	</a:t>
            </a:r>
            <a:r>
              <a:rPr lang="cs-CZ" sz="2800" b="1" spc="-5" dirty="0" smtClean="0">
                <a:latin typeface="Garamond" pitchFamily="18" charset="0"/>
                <a:cs typeface="Calibri"/>
              </a:rPr>
              <a:t>Otázky zaměřené na doslovné vybavení si faktu, jenž byl už alespoň jednou v nějaké podobě učitelem prezentován ve výuce. </a:t>
            </a:r>
            <a:r>
              <a:rPr lang="cs-CZ" sz="2800" b="1" dirty="0" smtClean="0">
                <a:latin typeface="Garamond" pitchFamily="18" charset="0"/>
              </a:rPr>
              <a:t>Na </a:t>
            </a:r>
            <a:r>
              <a:rPr lang="cs-CZ" sz="2800" b="1" dirty="0">
                <a:latin typeface="Garamond" pitchFamily="18" charset="0"/>
              </a:rPr>
              <a:t>tyto otázky existuje pouze jedna správná odpověď, kterou </a:t>
            </a:r>
            <a:r>
              <a:rPr lang="cs-CZ" sz="2800" b="1" dirty="0" smtClean="0">
                <a:latin typeface="Garamond" pitchFamily="18" charset="0"/>
              </a:rPr>
              <a:t>učitel zná.</a:t>
            </a:r>
            <a:endParaRPr lang="cs-CZ" sz="2800" b="1" spc="-5" dirty="0" smtClean="0">
              <a:latin typeface="Garamond" pitchFamily="18" charset="0"/>
              <a:cs typeface="Calibri"/>
            </a:endParaRPr>
          </a:p>
          <a:p>
            <a:pPr>
              <a:buNone/>
            </a:pPr>
            <a:endParaRPr lang="cs-CZ" sz="2800" b="1" spc="-5" dirty="0">
              <a:latin typeface="Garamond" pitchFamily="18" charset="0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Příklad UONKN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472608"/>
          </a:xfrm>
        </p:spPr>
        <p:txBody>
          <a:bodyPr>
            <a:noAutofit/>
          </a:bodyPr>
          <a:lstStyle/>
          <a:p>
            <a:pPr marL="12700" marR="476250">
              <a:spcBef>
                <a:spcPts val="80"/>
              </a:spcBef>
              <a:buNone/>
            </a:pPr>
            <a:r>
              <a:rPr lang="cs-CZ" sz="2400" b="1" dirty="0">
                <a:latin typeface="Garamond" pitchFamily="18" charset="0"/>
                <a:cs typeface="Calibri"/>
              </a:rPr>
              <a:t>U: </a:t>
            </a:r>
            <a:r>
              <a:rPr lang="cs-CZ" sz="2400" spc="-50" dirty="0">
                <a:latin typeface="Garamond" pitchFamily="18" charset="0"/>
                <a:cs typeface="Calibri"/>
              </a:rPr>
              <a:t>Tak </a:t>
            </a:r>
            <a:r>
              <a:rPr lang="cs-CZ" sz="2400" dirty="0">
                <a:latin typeface="Garamond" pitchFamily="18" charset="0"/>
                <a:cs typeface="Calibri"/>
              </a:rPr>
              <a:t>a poslední </a:t>
            </a:r>
            <a:r>
              <a:rPr lang="cs-CZ" sz="2400" spc="-5" dirty="0">
                <a:latin typeface="Garamond" pitchFamily="18" charset="0"/>
                <a:cs typeface="Calibri"/>
              </a:rPr>
              <a:t>informace </a:t>
            </a:r>
            <a:r>
              <a:rPr lang="cs-CZ" sz="2400" spc="-5" dirty="0" smtClean="0">
                <a:latin typeface="Garamond" pitchFamily="18" charset="0"/>
                <a:cs typeface="Calibri"/>
              </a:rPr>
              <a:t> bude </a:t>
            </a:r>
            <a:r>
              <a:rPr lang="cs-CZ" sz="2400" dirty="0" smtClean="0">
                <a:latin typeface="Garamond" pitchFamily="18" charset="0"/>
                <a:cs typeface="Calibri"/>
              </a:rPr>
              <a:t>ode </a:t>
            </a:r>
            <a:r>
              <a:rPr lang="cs-CZ" sz="2400" dirty="0">
                <a:latin typeface="Garamond" pitchFamily="18" charset="0"/>
                <a:cs typeface="Calibri"/>
              </a:rPr>
              <a:t>mě </a:t>
            </a:r>
            <a:r>
              <a:rPr lang="cs-CZ" sz="2400" spc="-10" dirty="0">
                <a:latin typeface="Garamond" pitchFamily="18" charset="0"/>
                <a:cs typeface="Calibri"/>
              </a:rPr>
              <a:t>(</a:t>
            </a:r>
            <a:r>
              <a:rPr lang="cs-CZ" sz="2400" i="1" spc="-10" dirty="0">
                <a:latin typeface="Garamond" pitchFamily="18" charset="0"/>
                <a:cs typeface="Calibri"/>
              </a:rPr>
              <a:t>ukazuje </a:t>
            </a:r>
            <a:r>
              <a:rPr lang="cs-CZ" sz="2400" i="1" dirty="0" smtClean="0">
                <a:latin typeface="Garamond" pitchFamily="18" charset="0"/>
                <a:cs typeface="Calibri"/>
              </a:rPr>
              <a:t>na pojem na </a:t>
            </a:r>
            <a:r>
              <a:rPr lang="cs-CZ" sz="2400" i="1" spc="-5" dirty="0" smtClean="0">
                <a:latin typeface="Garamond" pitchFamily="18" charset="0"/>
                <a:cs typeface="Calibri"/>
              </a:rPr>
              <a:t>tabuli</a:t>
            </a:r>
            <a:r>
              <a:rPr lang="cs-CZ" sz="2400" dirty="0" smtClean="0">
                <a:latin typeface="Garamond" pitchFamily="18" charset="0"/>
                <a:cs typeface="Calibri"/>
              </a:rPr>
              <a:t>), kdo to </a:t>
            </a:r>
            <a:r>
              <a:rPr lang="cs-CZ" sz="2400" spc="-5" dirty="0" smtClean="0">
                <a:latin typeface="Garamond" pitchFamily="18" charset="0"/>
                <a:cs typeface="Calibri"/>
              </a:rPr>
              <a:t>byl  </a:t>
            </a:r>
            <a:r>
              <a:rPr lang="cs-CZ" sz="2400" spc="-5" dirty="0">
                <a:latin typeface="Garamond" pitchFamily="18" charset="0"/>
                <a:cs typeface="Calibri"/>
              </a:rPr>
              <a:t>Antonín Koniáš? </a:t>
            </a:r>
            <a:r>
              <a:rPr lang="cs-CZ" sz="2400" dirty="0">
                <a:latin typeface="Garamond" pitchFamily="18" charset="0"/>
                <a:cs typeface="Calibri"/>
              </a:rPr>
              <a:t>Co dělal? Já jsem </a:t>
            </a:r>
            <a:r>
              <a:rPr lang="cs-CZ" sz="2400" spc="-10" dirty="0">
                <a:latin typeface="Garamond" pitchFamily="18" charset="0"/>
                <a:cs typeface="Calibri"/>
              </a:rPr>
              <a:t>vám </a:t>
            </a:r>
            <a:r>
              <a:rPr lang="cs-CZ" sz="2400" dirty="0">
                <a:latin typeface="Garamond" pitchFamily="18" charset="0"/>
                <a:cs typeface="Calibri"/>
              </a:rPr>
              <a:t>k </a:t>
            </a:r>
            <a:r>
              <a:rPr lang="cs-CZ" sz="2400" spc="-5" dirty="0">
                <a:latin typeface="Garamond" pitchFamily="18" charset="0"/>
                <a:cs typeface="Calibri"/>
              </a:rPr>
              <a:t>tomu četla </a:t>
            </a:r>
            <a:r>
              <a:rPr lang="cs-CZ" sz="2400" dirty="0">
                <a:latin typeface="Garamond" pitchFamily="18" charset="0"/>
                <a:cs typeface="Calibri"/>
              </a:rPr>
              <a:t>článek. Co dělal? </a:t>
            </a:r>
            <a:r>
              <a:rPr lang="cs-CZ" sz="2400" spc="-15" dirty="0">
                <a:latin typeface="Garamond" pitchFamily="18" charset="0"/>
                <a:cs typeface="Calibri"/>
              </a:rPr>
              <a:t>(</a:t>
            </a:r>
            <a:r>
              <a:rPr lang="cs-CZ" sz="2400" i="1" spc="-15" dirty="0">
                <a:latin typeface="Garamond" pitchFamily="18" charset="0"/>
                <a:cs typeface="Calibri"/>
              </a:rPr>
              <a:t>Kouká </a:t>
            </a:r>
            <a:r>
              <a:rPr lang="cs-CZ" sz="2400" i="1" dirty="0">
                <a:latin typeface="Garamond" pitchFamily="18" charset="0"/>
                <a:cs typeface="Calibri"/>
              </a:rPr>
              <a:t>do  </a:t>
            </a:r>
            <a:r>
              <a:rPr lang="cs-CZ" sz="2400" i="1" spc="-5" dirty="0">
                <a:latin typeface="Garamond" pitchFamily="18" charset="0"/>
                <a:cs typeface="Calibri"/>
              </a:rPr>
              <a:t>třídy</a:t>
            </a:r>
            <a:r>
              <a:rPr lang="cs-CZ" sz="2400" spc="-5" dirty="0">
                <a:latin typeface="Garamond" pitchFamily="18" charset="0"/>
                <a:cs typeface="Calibri"/>
              </a:rPr>
              <a:t>.)</a:t>
            </a:r>
            <a:endParaRPr lang="cs-CZ" sz="2400" dirty="0">
              <a:latin typeface="Garamond" pitchFamily="18" charset="0"/>
              <a:cs typeface="Calibri"/>
            </a:endParaRPr>
          </a:p>
          <a:p>
            <a:pPr marL="12700" marR="4342765">
              <a:spcBef>
                <a:spcPts val="125"/>
              </a:spcBef>
              <a:buNone/>
            </a:pPr>
            <a:r>
              <a:rPr lang="cs-CZ" sz="2400" b="1" dirty="0" smtClean="0">
                <a:latin typeface="Garamond" pitchFamily="18" charset="0"/>
                <a:cs typeface="Calibri"/>
              </a:rPr>
              <a:t>U</a:t>
            </a:r>
            <a:r>
              <a:rPr lang="cs-CZ" sz="2400" b="1" dirty="0">
                <a:latin typeface="Garamond" pitchFamily="18" charset="0"/>
                <a:cs typeface="Calibri"/>
              </a:rPr>
              <a:t>: </a:t>
            </a:r>
            <a:r>
              <a:rPr lang="cs-CZ" sz="2400" spc="-15" dirty="0" smtClean="0">
                <a:latin typeface="Garamond" pitchFamily="18" charset="0"/>
                <a:cs typeface="Calibri"/>
              </a:rPr>
              <a:t>No</a:t>
            </a:r>
            <a:r>
              <a:rPr lang="cs-CZ" sz="2400" spc="-15" dirty="0">
                <a:latin typeface="Garamond" pitchFamily="18" charset="0"/>
                <a:cs typeface="Calibri"/>
              </a:rPr>
              <a:t>, </a:t>
            </a:r>
            <a:r>
              <a:rPr lang="cs-CZ" sz="2400" spc="-5" dirty="0">
                <a:latin typeface="Garamond" pitchFamily="18" charset="0"/>
                <a:cs typeface="Calibri"/>
              </a:rPr>
              <a:t>řekla </a:t>
            </a:r>
            <a:r>
              <a:rPr lang="cs-CZ" sz="2400" spc="-10" dirty="0" smtClean="0">
                <a:latin typeface="Garamond" pitchFamily="18" charset="0"/>
                <a:cs typeface="Calibri"/>
              </a:rPr>
              <a:t>bys to </a:t>
            </a:r>
            <a:r>
              <a:rPr lang="cs-CZ" sz="2400" dirty="0" err="1">
                <a:latin typeface="Garamond" pitchFamily="18" charset="0"/>
                <a:cs typeface="Calibri"/>
              </a:rPr>
              <a:t>Jani</a:t>
            </a:r>
            <a:r>
              <a:rPr lang="cs-CZ" sz="2400" dirty="0">
                <a:latin typeface="Garamond" pitchFamily="18" charset="0"/>
                <a:cs typeface="Calibri"/>
              </a:rPr>
              <a:t>? </a:t>
            </a:r>
            <a:endParaRPr lang="cs-CZ" sz="2400" dirty="0" smtClean="0">
              <a:latin typeface="Garamond" pitchFamily="18" charset="0"/>
              <a:cs typeface="Calibri"/>
            </a:endParaRPr>
          </a:p>
          <a:p>
            <a:pPr marL="12700" marR="4342765">
              <a:spcBef>
                <a:spcPts val="125"/>
              </a:spcBef>
              <a:buNone/>
            </a:pPr>
            <a:r>
              <a:rPr lang="cs-CZ" sz="2400" dirty="0" smtClean="0">
                <a:latin typeface="Garamond" pitchFamily="18" charset="0"/>
                <a:cs typeface="Calibri"/>
              </a:rPr>
              <a:t>Jana</a:t>
            </a:r>
            <a:r>
              <a:rPr lang="cs-CZ" sz="2400" dirty="0">
                <a:latin typeface="Garamond" pitchFamily="18" charset="0"/>
                <a:cs typeface="Calibri"/>
              </a:rPr>
              <a:t>:</a:t>
            </a:r>
            <a:r>
              <a:rPr lang="cs-CZ" sz="2400" spc="-20" dirty="0">
                <a:latin typeface="Garamond" pitchFamily="18" charset="0"/>
                <a:cs typeface="Calibri"/>
              </a:rPr>
              <a:t> </a:t>
            </a:r>
            <a:r>
              <a:rPr lang="cs-CZ" sz="2400" spc="-10" dirty="0">
                <a:latin typeface="Garamond" pitchFamily="18" charset="0"/>
                <a:cs typeface="Calibri"/>
              </a:rPr>
              <a:t>Re-</a:t>
            </a:r>
            <a:endParaRPr lang="cs-CZ" sz="2400" dirty="0">
              <a:latin typeface="Garamond" pitchFamily="18" charset="0"/>
              <a:cs typeface="Calibri"/>
            </a:endParaRPr>
          </a:p>
          <a:p>
            <a:pPr marL="12700">
              <a:spcBef>
                <a:spcPts val="245"/>
              </a:spcBef>
              <a:buNone/>
            </a:pPr>
            <a:r>
              <a:rPr lang="cs-CZ" sz="2400" b="1" dirty="0">
                <a:latin typeface="Garamond" pitchFamily="18" charset="0"/>
                <a:cs typeface="Calibri"/>
              </a:rPr>
              <a:t>U: </a:t>
            </a:r>
            <a:r>
              <a:rPr lang="cs-CZ" sz="2400" spc="-15" dirty="0">
                <a:latin typeface="Garamond" pitchFamily="18" charset="0"/>
                <a:cs typeface="Calibri"/>
              </a:rPr>
              <a:t>No, </a:t>
            </a:r>
            <a:r>
              <a:rPr lang="cs-CZ" sz="2400" spc="-10" dirty="0">
                <a:latin typeface="Garamond" pitchFamily="18" charset="0"/>
                <a:cs typeface="Calibri"/>
              </a:rPr>
              <a:t>re-</a:t>
            </a:r>
            <a:endParaRPr lang="cs-CZ" sz="2400" dirty="0">
              <a:latin typeface="Garamond" pitchFamily="18" charset="0"/>
              <a:cs typeface="Calibri"/>
            </a:endParaRPr>
          </a:p>
          <a:p>
            <a:pPr marL="12700">
              <a:spcBef>
                <a:spcPts val="434"/>
              </a:spcBef>
              <a:buNone/>
            </a:pPr>
            <a:r>
              <a:rPr lang="cs-CZ" sz="2400" dirty="0">
                <a:latin typeface="Garamond" pitchFamily="18" charset="0"/>
                <a:cs typeface="Calibri"/>
              </a:rPr>
              <a:t>Jana:</a:t>
            </a:r>
            <a:r>
              <a:rPr lang="cs-CZ" sz="2400" spc="-15" dirty="0">
                <a:latin typeface="Garamond" pitchFamily="18" charset="0"/>
                <a:cs typeface="Calibri"/>
              </a:rPr>
              <a:t> Rekatolizace.</a:t>
            </a:r>
            <a:endParaRPr lang="cs-CZ" sz="2400" dirty="0">
              <a:latin typeface="Garamond" pitchFamily="18" charset="0"/>
              <a:cs typeface="Calibri"/>
            </a:endParaRPr>
          </a:p>
          <a:p>
            <a:pPr marL="12700" marR="5080">
              <a:spcBef>
                <a:spcPts val="35"/>
              </a:spcBef>
              <a:buNone/>
            </a:pPr>
            <a:r>
              <a:rPr lang="cs-CZ" sz="2400" b="1" dirty="0">
                <a:latin typeface="Garamond" pitchFamily="18" charset="0"/>
                <a:cs typeface="Calibri"/>
              </a:rPr>
              <a:t>U: </a:t>
            </a:r>
            <a:r>
              <a:rPr lang="cs-CZ" sz="2400" spc="-15" dirty="0">
                <a:latin typeface="Garamond" pitchFamily="18" charset="0"/>
                <a:cs typeface="Calibri"/>
              </a:rPr>
              <a:t>Rekatolizace </a:t>
            </a:r>
            <a:r>
              <a:rPr lang="cs-CZ" sz="2400" spc="-10" dirty="0">
                <a:latin typeface="Garamond" pitchFamily="18" charset="0"/>
                <a:cs typeface="Calibri"/>
              </a:rPr>
              <a:t>náboženství, </a:t>
            </a:r>
            <a:r>
              <a:rPr lang="cs-CZ" sz="2400" spc="-15" dirty="0">
                <a:latin typeface="Garamond" pitchFamily="18" charset="0"/>
                <a:cs typeface="Calibri"/>
              </a:rPr>
              <a:t>takže </a:t>
            </a:r>
            <a:r>
              <a:rPr lang="cs-CZ" sz="2400" spc="-5" dirty="0">
                <a:latin typeface="Garamond" pitchFamily="18" charset="0"/>
                <a:cs typeface="Calibri"/>
              </a:rPr>
              <a:t>znovu </a:t>
            </a:r>
            <a:r>
              <a:rPr lang="cs-CZ" sz="2400" dirty="0">
                <a:latin typeface="Garamond" pitchFamily="18" charset="0"/>
                <a:cs typeface="Calibri"/>
              </a:rPr>
              <a:t>se </a:t>
            </a:r>
            <a:r>
              <a:rPr lang="cs-CZ" sz="2400" spc="-10" dirty="0">
                <a:latin typeface="Garamond" pitchFamily="18" charset="0"/>
                <a:cs typeface="Calibri"/>
              </a:rPr>
              <a:t>obnovovalo </a:t>
            </a:r>
            <a:r>
              <a:rPr lang="cs-CZ" sz="2400" spc="-15" dirty="0">
                <a:latin typeface="Garamond" pitchFamily="18" charset="0"/>
                <a:cs typeface="Calibri"/>
              </a:rPr>
              <a:t>jaké </a:t>
            </a:r>
            <a:r>
              <a:rPr lang="cs-CZ" sz="2400" spc="-10" dirty="0">
                <a:latin typeface="Garamond" pitchFamily="18" charset="0"/>
                <a:cs typeface="Calibri"/>
              </a:rPr>
              <a:t>náboženství? (</a:t>
            </a:r>
            <a:r>
              <a:rPr lang="cs-CZ" sz="2400" i="1" spc="-10" dirty="0">
                <a:latin typeface="Garamond" pitchFamily="18" charset="0"/>
                <a:cs typeface="Calibri"/>
              </a:rPr>
              <a:t>Gestikuluje  rukama</a:t>
            </a:r>
            <a:r>
              <a:rPr lang="cs-CZ" sz="2400" spc="-10" dirty="0">
                <a:latin typeface="Garamond" pitchFamily="18" charset="0"/>
                <a:cs typeface="Calibri"/>
              </a:rPr>
              <a:t>.) </a:t>
            </a:r>
            <a:r>
              <a:rPr lang="cs-CZ" sz="2400" spc="-5" dirty="0">
                <a:latin typeface="Garamond" pitchFamily="18" charset="0"/>
                <a:cs typeface="Calibri"/>
              </a:rPr>
              <a:t>(</a:t>
            </a:r>
            <a:r>
              <a:rPr lang="cs-CZ" sz="2400" i="1" spc="-5" dirty="0">
                <a:latin typeface="Garamond" pitchFamily="18" charset="0"/>
                <a:cs typeface="Calibri"/>
              </a:rPr>
              <a:t>2 s</a:t>
            </a:r>
            <a:r>
              <a:rPr lang="cs-CZ" sz="2400" spc="-5" dirty="0">
                <a:latin typeface="Garamond" pitchFamily="18" charset="0"/>
                <a:cs typeface="Calibri"/>
              </a:rPr>
              <a:t>) </a:t>
            </a:r>
            <a:r>
              <a:rPr lang="cs-CZ" sz="2400" spc="-15" dirty="0">
                <a:latin typeface="Garamond" pitchFamily="18" charset="0"/>
                <a:cs typeface="Calibri"/>
              </a:rPr>
              <a:t>Jaké </a:t>
            </a:r>
            <a:r>
              <a:rPr lang="cs-CZ" sz="2400" spc="-5" dirty="0">
                <a:latin typeface="Garamond" pitchFamily="18" charset="0"/>
                <a:cs typeface="Calibri"/>
              </a:rPr>
              <a:t>jediné </a:t>
            </a:r>
            <a:r>
              <a:rPr lang="cs-CZ" sz="2400" spc="-10" dirty="0">
                <a:latin typeface="Garamond" pitchFamily="18" charset="0"/>
                <a:cs typeface="Calibri"/>
              </a:rPr>
              <a:t>náboženství? </a:t>
            </a:r>
            <a:r>
              <a:rPr lang="cs-CZ" sz="2400" spc="-5" dirty="0">
                <a:latin typeface="Garamond" pitchFamily="18" charset="0"/>
                <a:cs typeface="Calibri"/>
              </a:rPr>
              <a:t>(</a:t>
            </a:r>
            <a:r>
              <a:rPr lang="cs-CZ" sz="2400" i="1" spc="-5" dirty="0">
                <a:latin typeface="Garamond" pitchFamily="18" charset="0"/>
                <a:cs typeface="Calibri"/>
              </a:rPr>
              <a:t>Matěj se hlásí</a:t>
            </a:r>
            <a:r>
              <a:rPr lang="cs-CZ" sz="2400" spc="-5" dirty="0">
                <a:latin typeface="Garamond" pitchFamily="18" charset="0"/>
                <a:cs typeface="Calibri"/>
              </a:rPr>
              <a:t>.) </a:t>
            </a:r>
            <a:r>
              <a:rPr lang="cs-CZ" sz="2400" spc="-10" dirty="0">
                <a:latin typeface="Garamond" pitchFamily="18" charset="0"/>
                <a:cs typeface="Calibri"/>
              </a:rPr>
              <a:t>Jaké?</a:t>
            </a:r>
            <a:r>
              <a:rPr lang="cs-CZ" sz="2400" spc="5" dirty="0">
                <a:latin typeface="Garamond" pitchFamily="18" charset="0"/>
                <a:cs typeface="Calibri"/>
              </a:rPr>
              <a:t> </a:t>
            </a:r>
            <a:r>
              <a:rPr lang="cs-CZ" sz="2400" dirty="0" smtClean="0">
                <a:latin typeface="Garamond" pitchFamily="18" charset="0"/>
                <a:cs typeface="Calibri"/>
              </a:rPr>
              <a:t>Jediné, </a:t>
            </a:r>
            <a:r>
              <a:rPr lang="cs-CZ" sz="2400" spc="-10" dirty="0" smtClean="0">
                <a:latin typeface="Garamond" pitchFamily="18" charset="0"/>
                <a:cs typeface="Calibri"/>
              </a:rPr>
              <a:t>Matěji?</a:t>
            </a:r>
            <a:r>
              <a:rPr lang="cs-CZ" sz="2400" dirty="0" smtClean="0">
                <a:latin typeface="Garamond" pitchFamily="18" charset="0"/>
                <a:cs typeface="Calibri"/>
              </a:rPr>
              <a:t> </a:t>
            </a:r>
            <a:r>
              <a:rPr lang="cs-CZ" sz="2400" spc="-5" dirty="0" smtClean="0">
                <a:latin typeface="Garamond" pitchFamily="18" charset="0"/>
                <a:cs typeface="Calibri"/>
              </a:rPr>
              <a:t>(</a:t>
            </a:r>
            <a:r>
              <a:rPr lang="cs-CZ" sz="2400" i="1" dirty="0" smtClean="0">
                <a:latin typeface="Garamond" pitchFamily="18" charset="0"/>
                <a:cs typeface="Calibri"/>
              </a:rPr>
              <a:t>Dan </a:t>
            </a:r>
            <a:r>
              <a:rPr lang="cs-CZ" sz="2400" i="1" spc="-5" dirty="0">
                <a:latin typeface="Garamond" pitchFamily="18" charset="0"/>
                <a:cs typeface="Calibri"/>
              </a:rPr>
              <a:t>se</a:t>
            </a:r>
            <a:r>
              <a:rPr lang="cs-CZ" sz="2400" i="1" spc="-15" dirty="0">
                <a:latin typeface="Garamond" pitchFamily="18" charset="0"/>
                <a:cs typeface="Calibri"/>
              </a:rPr>
              <a:t> </a:t>
            </a:r>
            <a:r>
              <a:rPr lang="cs-CZ" sz="2400" i="1" spc="-5" dirty="0">
                <a:latin typeface="Garamond" pitchFamily="18" charset="0"/>
                <a:cs typeface="Calibri"/>
              </a:rPr>
              <a:t>hlásí</a:t>
            </a:r>
            <a:r>
              <a:rPr lang="cs-CZ" sz="2400" spc="-5" dirty="0">
                <a:latin typeface="Garamond" pitchFamily="18" charset="0"/>
                <a:cs typeface="Calibri"/>
              </a:rPr>
              <a:t>.)</a:t>
            </a:r>
            <a:endParaRPr lang="cs-CZ" sz="2400" dirty="0">
              <a:latin typeface="Garamond" pitchFamily="18" charset="0"/>
              <a:cs typeface="Calibri"/>
            </a:endParaRPr>
          </a:p>
          <a:p>
            <a:pPr marL="12700">
              <a:spcBef>
                <a:spcPts val="434"/>
              </a:spcBef>
              <a:buNone/>
            </a:pPr>
            <a:r>
              <a:rPr lang="cs-CZ" sz="2400" b="1" spc="-10" dirty="0" smtClean="0">
                <a:latin typeface="Garamond" pitchFamily="18" charset="0"/>
                <a:cs typeface="Calibri"/>
              </a:rPr>
              <a:t>Matěj</a:t>
            </a:r>
            <a:r>
              <a:rPr lang="cs-CZ" sz="2400" b="1" spc="-10" dirty="0">
                <a:latin typeface="Garamond" pitchFamily="18" charset="0"/>
                <a:cs typeface="Calibri"/>
              </a:rPr>
              <a:t>:</a:t>
            </a:r>
            <a:r>
              <a:rPr lang="cs-CZ" sz="2400" b="1" spc="-20" dirty="0">
                <a:latin typeface="Garamond" pitchFamily="18" charset="0"/>
                <a:cs typeface="Calibri"/>
              </a:rPr>
              <a:t> </a:t>
            </a:r>
            <a:r>
              <a:rPr lang="cs-CZ" sz="2400" spc="-10" dirty="0">
                <a:latin typeface="Garamond" pitchFamily="18" charset="0"/>
                <a:cs typeface="Calibri"/>
              </a:rPr>
              <a:t>Křesťanství.</a:t>
            </a:r>
            <a:endParaRPr lang="cs-CZ" sz="2400" dirty="0">
              <a:latin typeface="Garamond" pitchFamily="18" charset="0"/>
              <a:cs typeface="Calibri"/>
            </a:endParaRPr>
          </a:p>
          <a:p>
            <a:pPr marL="12700">
              <a:spcBef>
                <a:spcPts val="434"/>
              </a:spcBef>
              <a:buNone/>
            </a:pPr>
            <a:r>
              <a:rPr lang="cs-CZ" sz="2400" b="1" dirty="0">
                <a:latin typeface="Garamond" pitchFamily="18" charset="0"/>
                <a:cs typeface="Calibri"/>
              </a:rPr>
              <a:t>U: </a:t>
            </a:r>
            <a:r>
              <a:rPr lang="cs-CZ" sz="2400" spc="-15" dirty="0">
                <a:latin typeface="Garamond" pitchFamily="18" charset="0"/>
                <a:cs typeface="Calibri"/>
              </a:rPr>
              <a:t>No, </a:t>
            </a:r>
            <a:r>
              <a:rPr lang="cs-CZ" sz="2400" spc="-5" dirty="0">
                <a:latin typeface="Garamond" pitchFamily="18" charset="0"/>
                <a:cs typeface="Calibri"/>
              </a:rPr>
              <a:t>(</a:t>
            </a:r>
            <a:r>
              <a:rPr lang="cs-CZ" sz="2400" i="1" spc="-5" dirty="0">
                <a:latin typeface="Garamond" pitchFamily="18" charset="0"/>
                <a:cs typeface="Calibri"/>
              </a:rPr>
              <a:t>plácne </a:t>
            </a:r>
            <a:r>
              <a:rPr lang="cs-CZ" sz="2400" i="1" spc="-10" dirty="0">
                <a:latin typeface="Garamond" pitchFamily="18" charset="0"/>
                <a:cs typeface="Calibri"/>
              </a:rPr>
              <a:t>rukama </a:t>
            </a:r>
            <a:r>
              <a:rPr lang="cs-CZ" sz="2400" i="1" dirty="0">
                <a:latin typeface="Garamond" pitchFamily="18" charset="0"/>
                <a:cs typeface="Calibri"/>
              </a:rPr>
              <a:t>k </a:t>
            </a:r>
            <a:r>
              <a:rPr lang="cs-CZ" sz="2400" i="1" spc="-5" dirty="0">
                <a:latin typeface="Garamond" pitchFamily="18" charset="0"/>
                <a:cs typeface="Calibri"/>
              </a:rPr>
              <a:t>tělu, hlava </a:t>
            </a:r>
            <a:r>
              <a:rPr lang="cs-CZ" sz="2400" i="1" dirty="0">
                <a:latin typeface="Garamond" pitchFamily="18" charset="0"/>
                <a:cs typeface="Calibri"/>
              </a:rPr>
              <a:t>na </a:t>
            </a:r>
            <a:r>
              <a:rPr lang="cs-CZ" sz="2400" i="1" spc="-5" dirty="0">
                <a:latin typeface="Garamond" pitchFamily="18" charset="0"/>
                <a:cs typeface="Calibri"/>
              </a:rPr>
              <a:t>stranu</a:t>
            </a:r>
            <a:r>
              <a:rPr lang="cs-CZ" sz="2400" spc="-5" dirty="0">
                <a:latin typeface="Garamond" pitchFamily="18" charset="0"/>
                <a:cs typeface="Calibri"/>
              </a:rPr>
              <a:t>) </a:t>
            </a:r>
            <a:r>
              <a:rPr lang="cs-CZ" sz="2400" spc="-15" dirty="0">
                <a:latin typeface="Garamond" pitchFamily="18" charset="0"/>
                <a:cs typeface="Calibri"/>
              </a:rPr>
              <a:t>katolickou </a:t>
            </a:r>
            <a:r>
              <a:rPr lang="cs-CZ" sz="2400" dirty="0">
                <a:latin typeface="Garamond" pitchFamily="18" charset="0"/>
                <a:cs typeface="Calibri"/>
              </a:rPr>
              <a:t>víru. </a:t>
            </a:r>
            <a:r>
              <a:rPr lang="cs-CZ" sz="2400" spc="-10" dirty="0">
                <a:latin typeface="Garamond" pitchFamily="18" charset="0"/>
                <a:cs typeface="Calibri"/>
              </a:rPr>
              <a:t>(</a:t>
            </a:r>
            <a:r>
              <a:rPr lang="cs-CZ" sz="2400" i="1" spc="-10" dirty="0">
                <a:latin typeface="Garamond" pitchFamily="18" charset="0"/>
                <a:cs typeface="Calibri"/>
              </a:rPr>
              <a:t>Pomalu</a:t>
            </a:r>
            <a:r>
              <a:rPr lang="cs-CZ" sz="2400" spc="-10" dirty="0" smtClean="0">
                <a:latin typeface="Garamond" pitchFamily="18" charset="0"/>
                <a:cs typeface="Calibri"/>
              </a:rPr>
              <a:t>.)</a:t>
            </a:r>
            <a:endParaRPr lang="cs-CZ" sz="2400" dirty="0">
              <a:latin typeface="Garamond" pitchFamily="18" charset="0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Iniciace: UOVKN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4525963"/>
          </a:xfrm>
        </p:spPr>
        <p:txBody>
          <a:bodyPr>
            <a:normAutofit lnSpcReduction="10000"/>
          </a:bodyPr>
          <a:lstStyle/>
          <a:p>
            <a:pPr marL="355600" marR="836294">
              <a:lnSpc>
                <a:spcPct val="100099"/>
              </a:lnSpc>
              <a:spcBef>
                <a:spcPts val="95"/>
              </a:spcBef>
              <a:buClr>
                <a:srgbClr val="FF0000"/>
              </a:buClr>
              <a:buNone/>
              <a:tabLst>
                <a:tab pos="355600" algn="l"/>
              </a:tabLst>
            </a:pPr>
            <a:r>
              <a:rPr lang="cs-CZ" b="1" spc="-10" dirty="0" smtClean="0">
                <a:latin typeface="Garamond" pitchFamily="18" charset="0"/>
                <a:cs typeface="Calibri"/>
              </a:rPr>
              <a:t>	Otázky </a:t>
            </a:r>
            <a:r>
              <a:rPr lang="cs-CZ" b="1" spc="-5" dirty="0">
                <a:latin typeface="Garamond" pitchFamily="18" charset="0"/>
                <a:cs typeface="Calibri"/>
              </a:rPr>
              <a:t>směřující </a:t>
            </a:r>
            <a:r>
              <a:rPr lang="cs-CZ" b="1" dirty="0">
                <a:latin typeface="Garamond" pitchFamily="18" charset="0"/>
                <a:cs typeface="Calibri"/>
              </a:rPr>
              <a:t>k </a:t>
            </a:r>
            <a:r>
              <a:rPr lang="cs-CZ" b="1" spc="-10" dirty="0">
                <a:latin typeface="Garamond" pitchFamily="18" charset="0"/>
                <a:cs typeface="Calibri"/>
              </a:rPr>
              <a:t>tomu, aby </a:t>
            </a:r>
            <a:r>
              <a:rPr lang="cs-CZ" b="1" spc="-20" dirty="0" smtClean="0">
                <a:latin typeface="Garamond" pitchFamily="18" charset="0"/>
                <a:cs typeface="Calibri"/>
              </a:rPr>
              <a:t>žák </a:t>
            </a:r>
            <a:r>
              <a:rPr lang="cs-CZ" b="1" spc="-15" dirty="0" smtClean="0">
                <a:latin typeface="Garamond" pitchFamily="18" charset="0"/>
                <a:cs typeface="Calibri"/>
              </a:rPr>
              <a:t>prostřednictvím </a:t>
            </a:r>
            <a:r>
              <a:rPr lang="cs-CZ" b="1" spc="-5" dirty="0">
                <a:latin typeface="Garamond" pitchFamily="18" charset="0"/>
                <a:cs typeface="Calibri"/>
              </a:rPr>
              <a:t>vyšších </a:t>
            </a:r>
            <a:r>
              <a:rPr lang="cs-CZ" b="1" spc="-30" dirty="0">
                <a:latin typeface="Garamond" pitchFamily="18" charset="0"/>
                <a:cs typeface="Calibri"/>
              </a:rPr>
              <a:t>myšlenkových </a:t>
            </a:r>
            <a:r>
              <a:rPr lang="cs-CZ" b="1" spc="-15" dirty="0" smtClean="0">
                <a:latin typeface="Garamond" pitchFamily="18" charset="0"/>
                <a:cs typeface="Calibri"/>
              </a:rPr>
              <a:t>operací </a:t>
            </a:r>
            <a:r>
              <a:rPr lang="cs-CZ" b="1" spc="-5" dirty="0">
                <a:latin typeface="Garamond" pitchFamily="18" charset="0"/>
                <a:cs typeface="Calibri"/>
              </a:rPr>
              <a:t>dospěl </a:t>
            </a:r>
            <a:r>
              <a:rPr lang="cs-CZ" b="1" dirty="0">
                <a:latin typeface="Garamond" pitchFamily="18" charset="0"/>
                <a:cs typeface="Calibri"/>
              </a:rPr>
              <a:t>k </a:t>
            </a:r>
            <a:r>
              <a:rPr lang="cs-CZ" b="1" spc="-5" dirty="0">
                <a:latin typeface="Garamond" pitchFamily="18" charset="0"/>
                <a:cs typeface="Calibri"/>
              </a:rPr>
              <a:t>jednomu </a:t>
            </a:r>
            <a:r>
              <a:rPr lang="cs-CZ" b="1" spc="-20" dirty="0">
                <a:latin typeface="Garamond" pitchFamily="18" charset="0"/>
                <a:cs typeface="Calibri"/>
              </a:rPr>
              <a:t>správnému  </a:t>
            </a:r>
            <a:r>
              <a:rPr lang="cs-CZ" b="1" spc="-15" dirty="0" smtClean="0">
                <a:latin typeface="Garamond" pitchFamily="18" charset="0"/>
                <a:cs typeface="Calibri"/>
              </a:rPr>
              <a:t>řešení. </a:t>
            </a:r>
            <a:r>
              <a:rPr lang="cs-CZ" b="1" dirty="0" smtClean="0">
                <a:latin typeface="Garamond" pitchFamily="18" charset="0"/>
              </a:rPr>
              <a:t>Odpověď není přímo </a:t>
            </a:r>
            <a:r>
              <a:rPr lang="cs-CZ" b="1" dirty="0">
                <a:latin typeface="Garamond" pitchFamily="18" charset="0"/>
              </a:rPr>
              <a:t>dostupná z učebnice nebo jiného </a:t>
            </a:r>
            <a:r>
              <a:rPr lang="cs-CZ" b="1" dirty="0" smtClean="0">
                <a:latin typeface="Garamond" pitchFamily="18" charset="0"/>
              </a:rPr>
              <a:t>materiálu. Otázky </a:t>
            </a:r>
            <a:r>
              <a:rPr lang="cs-CZ" b="1" dirty="0">
                <a:latin typeface="Garamond" pitchFamily="18" charset="0"/>
              </a:rPr>
              <a:t>vždy směřují k jediné správné odpovědi.</a:t>
            </a:r>
            <a:endParaRPr lang="cs-CZ" b="1" spc="-15" dirty="0" smtClean="0">
              <a:latin typeface="Garamond" pitchFamily="18" charset="0"/>
              <a:cs typeface="Calibri"/>
            </a:endParaRPr>
          </a:p>
          <a:p>
            <a:pPr marL="355600" marR="836294">
              <a:lnSpc>
                <a:spcPct val="100099"/>
              </a:lnSpc>
              <a:spcBef>
                <a:spcPts val="95"/>
              </a:spcBef>
              <a:buClr>
                <a:srgbClr val="FF0000"/>
              </a:buClr>
              <a:buNone/>
              <a:tabLst>
                <a:tab pos="355600" algn="l"/>
              </a:tabLst>
            </a:pPr>
            <a:endParaRPr lang="cs-CZ" b="1" dirty="0">
              <a:latin typeface="Garamond" pitchFamily="18" charset="0"/>
              <a:cs typeface="Calibri"/>
            </a:endParaRPr>
          </a:p>
          <a:p>
            <a:pPr marL="355600" marR="5080">
              <a:lnSpc>
                <a:spcPct val="100299"/>
              </a:lnSpc>
              <a:spcBef>
                <a:spcPts val="835"/>
              </a:spcBef>
              <a:buClr>
                <a:srgbClr val="FF0000"/>
              </a:buClr>
              <a:buNone/>
              <a:tabLst>
                <a:tab pos="355600" algn="l"/>
              </a:tabLst>
            </a:pPr>
            <a:r>
              <a:rPr lang="cs-CZ" b="1" spc="-15" dirty="0" smtClean="0">
                <a:latin typeface="Garamond" pitchFamily="18" charset="0"/>
                <a:cs typeface="Calibri"/>
              </a:rPr>
              <a:t>	Často </a:t>
            </a:r>
            <a:r>
              <a:rPr lang="cs-CZ" b="1" dirty="0">
                <a:latin typeface="Garamond" pitchFamily="18" charset="0"/>
                <a:cs typeface="Calibri"/>
              </a:rPr>
              <a:t>se </a:t>
            </a:r>
            <a:r>
              <a:rPr lang="cs-CZ" b="1" spc="-10" dirty="0">
                <a:latin typeface="Garamond" pitchFamily="18" charset="0"/>
                <a:cs typeface="Calibri"/>
              </a:rPr>
              <a:t>používají </a:t>
            </a:r>
            <a:r>
              <a:rPr lang="cs-CZ" b="1" spc="-20" dirty="0">
                <a:latin typeface="Garamond" pitchFamily="18" charset="0"/>
                <a:cs typeface="Calibri"/>
              </a:rPr>
              <a:t>ve </a:t>
            </a:r>
            <a:r>
              <a:rPr lang="cs-CZ" b="1" dirty="0">
                <a:latin typeface="Garamond" pitchFamily="18" charset="0"/>
                <a:cs typeface="Calibri"/>
              </a:rPr>
              <a:t>výuce </a:t>
            </a:r>
            <a:r>
              <a:rPr lang="cs-CZ" b="1" spc="-5" dirty="0">
                <a:latin typeface="Garamond" pitchFamily="18" charset="0"/>
                <a:cs typeface="Calibri"/>
              </a:rPr>
              <a:t>mluvnice, </a:t>
            </a:r>
            <a:r>
              <a:rPr lang="cs-CZ" b="1" dirty="0">
                <a:latin typeface="Garamond" pitchFamily="18" charset="0"/>
                <a:cs typeface="Calibri"/>
              </a:rPr>
              <a:t>v  </a:t>
            </a:r>
            <a:r>
              <a:rPr lang="cs-CZ" b="1" spc="-20" dirty="0">
                <a:latin typeface="Garamond" pitchFamily="18" charset="0"/>
                <a:cs typeface="Calibri"/>
              </a:rPr>
              <a:t>přírodovědných </a:t>
            </a:r>
            <a:r>
              <a:rPr lang="cs-CZ" b="1" spc="-20" dirty="0" smtClean="0">
                <a:latin typeface="Garamond" pitchFamily="18" charset="0"/>
                <a:cs typeface="Calibri"/>
              </a:rPr>
              <a:t>předmětech, </a:t>
            </a:r>
            <a:r>
              <a:rPr lang="cs-CZ" b="1" spc="-5" dirty="0">
                <a:latin typeface="Garamond" pitchFamily="18" charset="0"/>
                <a:cs typeface="Calibri"/>
              </a:rPr>
              <a:t>při </a:t>
            </a:r>
            <a:r>
              <a:rPr lang="cs-CZ" b="1" spc="-10" dirty="0">
                <a:latin typeface="Garamond" pitchFamily="18" charset="0"/>
                <a:cs typeface="Calibri"/>
              </a:rPr>
              <a:t>výpočtech </a:t>
            </a:r>
            <a:r>
              <a:rPr lang="cs-CZ" b="1" spc="-25" dirty="0" smtClean="0">
                <a:latin typeface="Garamond" pitchFamily="18" charset="0"/>
                <a:cs typeface="Calibri"/>
              </a:rPr>
              <a:t>atd</a:t>
            </a:r>
            <a:r>
              <a:rPr lang="cs-CZ" b="1" spc="-25" dirty="0">
                <a:latin typeface="Garamond" pitchFamily="18" charset="0"/>
                <a:cs typeface="Calibri"/>
              </a:rPr>
              <a:t>.</a:t>
            </a:r>
            <a:endParaRPr lang="cs-CZ" b="1" dirty="0">
              <a:latin typeface="Garamond" pitchFamily="18" charset="0"/>
              <a:cs typeface="Calibri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Příklad UOVKN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2700" marR="5080">
              <a:lnSpc>
                <a:spcPct val="79700"/>
              </a:lnSpc>
              <a:spcBef>
                <a:spcPts val="855"/>
              </a:spcBef>
              <a:buNone/>
            </a:pPr>
            <a:r>
              <a:rPr lang="cs-CZ" i="1" spc="-10" dirty="0" smtClean="0">
                <a:latin typeface="Garamond" pitchFamily="18" charset="0"/>
                <a:cs typeface="Calibri"/>
              </a:rPr>
              <a:t>Žáci </a:t>
            </a:r>
            <a:r>
              <a:rPr lang="cs-CZ" i="1" dirty="0" smtClean="0">
                <a:latin typeface="Garamond" pitchFamily="18" charset="0"/>
                <a:cs typeface="Calibri"/>
              </a:rPr>
              <a:t>se dívali na </a:t>
            </a:r>
            <a:r>
              <a:rPr lang="cs-CZ" i="1" spc="-20" dirty="0" smtClean="0">
                <a:latin typeface="Garamond" pitchFamily="18" charset="0"/>
                <a:cs typeface="Calibri"/>
              </a:rPr>
              <a:t>kousek </a:t>
            </a:r>
            <a:r>
              <a:rPr lang="cs-CZ" i="1" spc="-5" dirty="0" smtClean="0">
                <a:latin typeface="Garamond" pitchFamily="18" charset="0"/>
                <a:cs typeface="Calibri"/>
              </a:rPr>
              <a:t>animovaného </a:t>
            </a:r>
            <a:r>
              <a:rPr lang="cs-CZ" i="1" spc="-5" dirty="0">
                <a:latin typeface="Garamond" pitchFamily="18" charset="0"/>
                <a:cs typeface="Calibri"/>
              </a:rPr>
              <a:t>seriálu </a:t>
            </a:r>
            <a:r>
              <a:rPr lang="cs-CZ" i="1" spc="-15" dirty="0">
                <a:latin typeface="Garamond" pitchFamily="18" charset="0"/>
                <a:cs typeface="Calibri"/>
              </a:rPr>
              <a:t>Dějiny  </a:t>
            </a:r>
            <a:r>
              <a:rPr lang="cs-CZ" i="1" spc="-5" dirty="0">
                <a:latin typeface="Garamond" pitchFamily="18" charset="0"/>
                <a:cs typeface="Calibri"/>
              </a:rPr>
              <a:t>udatného </a:t>
            </a:r>
            <a:r>
              <a:rPr lang="cs-CZ" i="1" spc="-25" dirty="0">
                <a:latin typeface="Garamond" pitchFamily="18" charset="0"/>
                <a:cs typeface="Calibri"/>
              </a:rPr>
              <a:t>českého </a:t>
            </a:r>
            <a:r>
              <a:rPr lang="cs-CZ" i="1" spc="-5" dirty="0">
                <a:latin typeface="Garamond" pitchFamily="18" charset="0"/>
                <a:cs typeface="Calibri"/>
              </a:rPr>
              <a:t>národa </a:t>
            </a:r>
            <a:r>
              <a:rPr lang="cs-CZ" i="1" dirty="0">
                <a:latin typeface="Garamond" pitchFamily="18" charset="0"/>
                <a:cs typeface="Calibri"/>
              </a:rPr>
              <a:t>o </a:t>
            </a:r>
            <a:r>
              <a:rPr lang="cs-CZ" i="1" spc="-5" dirty="0" smtClean="0">
                <a:latin typeface="Garamond" pitchFamily="18" charset="0"/>
                <a:cs typeface="Calibri"/>
              </a:rPr>
              <a:t>Oldřichovi </a:t>
            </a:r>
            <a:r>
              <a:rPr lang="cs-CZ" i="1" dirty="0">
                <a:latin typeface="Garamond" pitchFamily="18" charset="0"/>
                <a:cs typeface="Calibri"/>
              </a:rPr>
              <a:t>a </a:t>
            </a:r>
            <a:r>
              <a:rPr lang="cs-CZ" i="1" spc="-20" dirty="0">
                <a:latin typeface="Garamond" pitchFamily="18" charset="0"/>
                <a:cs typeface="Calibri"/>
              </a:rPr>
              <a:t>Boženě, </a:t>
            </a:r>
            <a:r>
              <a:rPr lang="cs-CZ" i="1" spc="-10" dirty="0">
                <a:latin typeface="Garamond" pitchFamily="18" charset="0"/>
                <a:cs typeface="Calibri"/>
              </a:rPr>
              <a:t>poté </a:t>
            </a:r>
            <a:r>
              <a:rPr lang="cs-CZ" i="1" dirty="0" smtClean="0">
                <a:latin typeface="Garamond" pitchFamily="18" charset="0"/>
                <a:cs typeface="Calibri"/>
              </a:rPr>
              <a:t>se </a:t>
            </a:r>
            <a:r>
              <a:rPr lang="cs-CZ" i="1" spc="-5" dirty="0">
                <a:latin typeface="Garamond" pitchFamily="18" charset="0"/>
                <a:cs typeface="Calibri"/>
              </a:rPr>
              <a:t>vrací </a:t>
            </a:r>
            <a:r>
              <a:rPr lang="cs-CZ" i="1" dirty="0">
                <a:latin typeface="Garamond" pitchFamily="18" charset="0"/>
                <a:cs typeface="Calibri"/>
              </a:rPr>
              <a:t>na </a:t>
            </a:r>
            <a:r>
              <a:rPr lang="cs-CZ" i="1" spc="-10" dirty="0">
                <a:latin typeface="Garamond" pitchFamily="18" charset="0"/>
                <a:cs typeface="Calibri"/>
              </a:rPr>
              <a:t>svá </a:t>
            </a:r>
            <a:r>
              <a:rPr lang="cs-CZ" i="1" spc="-15" dirty="0">
                <a:latin typeface="Garamond" pitchFamily="18" charset="0"/>
                <a:cs typeface="Calibri"/>
              </a:rPr>
              <a:t>místa, </a:t>
            </a:r>
            <a:r>
              <a:rPr lang="cs-CZ" i="1" spc="-35" dirty="0">
                <a:latin typeface="Garamond" pitchFamily="18" charset="0"/>
                <a:cs typeface="Calibri"/>
              </a:rPr>
              <a:t>kde </a:t>
            </a:r>
            <a:r>
              <a:rPr lang="cs-CZ" i="1" spc="-5" dirty="0">
                <a:latin typeface="Garamond" pitchFamily="18" charset="0"/>
                <a:cs typeface="Calibri"/>
              </a:rPr>
              <a:t>mají </a:t>
            </a:r>
            <a:r>
              <a:rPr lang="cs-CZ" i="1" spc="-20" dirty="0">
                <a:latin typeface="Garamond" pitchFamily="18" charset="0"/>
                <a:cs typeface="Calibri"/>
              </a:rPr>
              <a:t>nakopírovaný </a:t>
            </a:r>
            <a:r>
              <a:rPr lang="cs-CZ" i="1" dirty="0" smtClean="0">
                <a:latin typeface="Garamond" pitchFamily="18" charset="0"/>
                <a:cs typeface="Calibri"/>
              </a:rPr>
              <a:t>úryvek z </a:t>
            </a:r>
            <a:r>
              <a:rPr lang="cs-CZ" i="1" spc="-5" dirty="0">
                <a:latin typeface="Garamond" pitchFamily="18" charset="0"/>
                <a:cs typeface="Calibri"/>
              </a:rPr>
              <a:t>Dalimilovy</a:t>
            </a:r>
            <a:r>
              <a:rPr lang="cs-CZ" i="1" spc="-10" dirty="0">
                <a:latin typeface="Garamond" pitchFamily="18" charset="0"/>
                <a:cs typeface="Calibri"/>
              </a:rPr>
              <a:t> </a:t>
            </a:r>
            <a:r>
              <a:rPr lang="cs-CZ" i="1" spc="-20" dirty="0">
                <a:latin typeface="Garamond" pitchFamily="18" charset="0"/>
                <a:cs typeface="Calibri"/>
              </a:rPr>
              <a:t>kroniky.</a:t>
            </a:r>
            <a:endParaRPr lang="cs-CZ" dirty="0">
              <a:latin typeface="Garamond" pitchFamily="18" charset="0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cs-CZ" dirty="0" smtClean="0">
              <a:latin typeface="Garamond" pitchFamily="18" charset="0"/>
              <a:cs typeface="Times New Roman"/>
            </a:endParaRPr>
          </a:p>
          <a:p>
            <a:pPr marL="12700" marR="771525">
              <a:lnSpc>
                <a:spcPct val="89600"/>
              </a:lnSpc>
              <a:buNone/>
            </a:pPr>
            <a:r>
              <a:rPr lang="cs-CZ" b="1" spc="-5" dirty="0">
                <a:latin typeface="Garamond" pitchFamily="18" charset="0"/>
                <a:cs typeface="Calibri"/>
              </a:rPr>
              <a:t>U: </a:t>
            </a:r>
            <a:r>
              <a:rPr lang="cs-CZ" spc="-20" dirty="0">
                <a:latin typeface="Garamond" pitchFamily="18" charset="0"/>
                <a:cs typeface="Calibri"/>
              </a:rPr>
              <a:t>Kde </a:t>
            </a:r>
            <a:r>
              <a:rPr lang="cs-CZ" spc="-5" dirty="0">
                <a:latin typeface="Garamond" pitchFamily="18" charset="0"/>
                <a:cs typeface="Calibri"/>
              </a:rPr>
              <a:t>nám </a:t>
            </a:r>
            <a:r>
              <a:rPr lang="cs-CZ" spc="-25" dirty="0">
                <a:latin typeface="Garamond" pitchFamily="18" charset="0"/>
                <a:cs typeface="Calibri"/>
              </a:rPr>
              <a:t>končí </a:t>
            </a:r>
            <a:r>
              <a:rPr lang="cs-CZ" spc="-15" dirty="0">
                <a:latin typeface="Garamond" pitchFamily="18" charset="0"/>
                <a:cs typeface="Calibri"/>
              </a:rPr>
              <a:t>ten </a:t>
            </a:r>
            <a:r>
              <a:rPr lang="cs-CZ" spc="-5" dirty="0">
                <a:latin typeface="Garamond" pitchFamily="18" charset="0"/>
                <a:cs typeface="Calibri"/>
              </a:rPr>
              <a:t>příběh, </a:t>
            </a:r>
            <a:r>
              <a:rPr lang="cs-CZ" spc="-15" dirty="0">
                <a:latin typeface="Garamond" pitchFamily="18" charset="0"/>
                <a:cs typeface="Calibri"/>
              </a:rPr>
              <a:t>tady </a:t>
            </a:r>
            <a:r>
              <a:rPr lang="cs-CZ" dirty="0">
                <a:latin typeface="Garamond" pitchFamily="18" charset="0"/>
                <a:cs typeface="Calibri"/>
              </a:rPr>
              <a:t>v </a:t>
            </a:r>
            <a:r>
              <a:rPr lang="cs-CZ" spc="-10" dirty="0">
                <a:latin typeface="Garamond" pitchFamily="18" charset="0"/>
                <a:cs typeface="Calibri"/>
              </a:rPr>
              <a:t>tom </a:t>
            </a:r>
            <a:r>
              <a:rPr lang="cs-CZ" spc="-20" dirty="0">
                <a:latin typeface="Garamond" pitchFamily="18" charset="0"/>
                <a:cs typeface="Calibri"/>
              </a:rPr>
              <a:t>textu? </a:t>
            </a:r>
            <a:endParaRPr lang="cs-CZ" spc="-20" dirty="0" smtClean="0">
              <a:latin typeface="Garamond" pitchFamily="18" charset="0"/>
              <a:cs typeface="Calibri"/>
            </a:endParaRPr>
          </a:p>
          <a:p>
            <a:pPr marL="12700" marR="771525">
              <a:lnSpc>
                <a:spcPct val="89600"/>
              </a:lnSpc>
              <a:buNone/>
            </a:pPr>
            <a:r>
              <a:rPr lang="cs-CZ" b="1" spc="-5" dirty="0" smtClean="0">
                <a:latin typeface="Garamond" pitchFamily="18" charset="0"/>
                <a:cs typeface="Calibri"/>
              </a:rPr>
              <a:t>Filip</a:t>
            </a:r>
            <a:r>
              <a:rPr lang="cs-CZ" b="1" spc="-5" dirty="0">
                <a:latin typeface="Garamond" pitchFamily="18" charset="0"/>
                <a:cs typeface="Calibri"/>
              </a:rPr>
              <a:t>: </a:t>
            </a:r>
            <a:r>
              <a:rPr lang="cs-CZ" spc="-5" dirty="0">
                <a:latin typeface="Garamond" pitchFamily="18" charset="0"/>
                <a:cs typeface="Calibri"/>
              </a:rPr>
              <a:t>Já si </a:t>
            </a:r>
            <a:r>
              <a:rPr lang="cs-CZ" spc="-15" dirty="0">
                <a:latin typeface="Garamond" pitchFamily="18" charset="0"/>
                <a:cs typeface="Calibri"/>
              </a:rPr>
              <a:t>myslím, </a:t>
            </a:r>
            <a:r>
              <a:rPr lang="cs-CZ" spc="-35" dirty="0">
                <a:latin typeface="Garamond" pitchFamily="18" charset="0"/>
                <a:cs typeface="Calibri"/>
              </a:rPr>
              <a:t>že </a:t>
            </a:r>
            <a:r>
              <a:rPr lang="cs-CZ" spc="-15" dirty="0">
                <a:latin typeface="Garamond" pitchFamily="18" charset="0"/>
                <a:cs typeface="Calibri"/>
              </a:rPr>
              <a:t>tady ten </a:t>
            </a:r>
            <a:r>
              <a:rPr lang="cs-CZ" spc="-20" dirty="0">
                <a:latin typeface="Garamond" pitchFamily="18" charset="0"/>
                <a:cs typeface="Calibri"/>
              </a:rPr>
              <a:t>devátý verš, </a:t>
            </a:r>
            <a:r>
              <a:rPr lang="cs-CZ" dirty="0">
                <a:latin typeface="Garamond" pitchFamily="18" charset="0"/>
                <a:cs typeface="Calibri"/>
              </a:rPr>
              <a:t>o </a:t>
            </a:r>
            <a:r>
              <a:rPr lang="cs-CZ" spc="-20" dirty="0">
                <a:latin typeface="Garamond" pitchFamily="18" charset="0"/>
                <a:cs typeface="Calibri"/>
              </a:rPr>
              <a:t>té  </a:t>
            </a:r>
            <a:r>
              <a:rPr lang="cs-CZ" spc="-10" dirty="0">
                <a:latin typeface="Garamond" pitchFamily="18" charset="0"/>
                <a:cs typeface="Calibri"/>
              </a:rPr>
              <a:t>kněžně </a:t>
            </a:r>
            <a:r>
              <a:rPr lang="cs-CZ" spc="-15" dirty="0">
                <a:latin typeface="Garamond" pitchFamily="18" charset="0"/>
                <a:cs typeface="Calibri"/>
              </a:rPr>
              <a:t>Boře-,</a:t>
            </a:r>
            <a:r>
              <a:rPr lang="cs-CZ" spc="-5" dirty="0">
                <a:latin typeface="Garamond" pitchFamily="18" charset="0"/>
                <a:cs typeface="Calibri"/>
              </a:rPr>
              <a:t> </a:t>
            </a:r>
            <a:r>
              <a:rPr lang="cs-CZ" spc="-20" dirty="0">
                <a:latin typeface="Garamond" pitchFamily="18" charset="0"/>
                <a:cs typeface="Calibri"/>
              </a:rPr>
              <a:t>Boženě.</a:t>
            </a:r>
            <a:endParaRPr lang="cs-CZ" dirty="0">
              <a:latin typeface="Garamond" pitchFamily="18" charset="0"/>
              <a:cs typeface="Calibri"/>
            </a:endParaRPr>
          </a:p>
          <a:p>
            <a:pPr marL="12700" marR="687070">
              <a:lnSpc>
                <a:spcPct val="79700"/>
              </a:lnSpc>
              <a:spcBef>
                <a:spcPts val="770"/>
              </a:spcBef>
              <a:buNone/>
            </a:pPr>
            <a:r>
              <a:rPr lang="cs-CZ" b="1" spc="-5" dirty="0">
                <a:latin typeface="Garamond" pitchFamily="18" charset="0"/>
                <a:cs typeface="Calibri"/>
              </a:rPr>
              <a:t>U: </a:t>
            </a:r>
            <a:r>
              <a:rPr lang="cs-CZ" spc="-5" dirty="0" err="1">
                <a:latin typeface="Garamond" pitchFamily="18" charset="0"/>
                <a:cs typeface="Calibri"/>
              </a:rPr>
              <a:t>Hmm</a:t>
            </a:r>
            <a:r>
              <a:rPr lang="cs-CZ" spc="-5" dirty="0" smtClean="0">
                <a:latin typeface="Garamond" pitchFamily="18" charset="0"/>
                <a:cs typeface="Calibri"/>
              </a:rPr>
              <a:t>.</a:t>
            </a:r>
            <a:endParaRPr lang="cs-CZ" dirty="0">
              <a:latin typeface="Garamond" pitchFamily="18" charset="0"/>
              <a:cs typeface="Calibri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Iniciace: OONKN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/>
          </a:bodyPr>
          <a:lstStyle/>
          <a:p>
            <a:pPr marL="622300" marR="5080" indent="-609600">
              <a:lnSpc>
                <a:spcPct val="99900"/>
              </a:lnSpc>
              <a:spcBef>
                <a:spcPts val="105"/>
              </a:spcBef>
              <a:buNone/>
              <a:tabLst>
                <a:tab pos="621665" algn="l"/>
              </a:tabLst>
            </a:pPr>
            <a:r>
              <a:rPr lang="cs-CZ" spc="-5" dirty="0" smtClean="0">
                <a:cs typeface="Calibri"/>
              </a:rPr>
              <a:t>	</a:t>
            </a:r>
          </a:p>
          <a:p>
            <a:pPr marL="622300" marR="5080" indent="-609600">
              <a:lnSpc>
                <a:spcPct val="99900"/>
              </a:lnSpc>
              <a:spcBef>
                <a:spcPts val="105"/>
              </a:spcBef>
              <a:buNone/>
              <a:tabLst>
                <a:tab pos="621665" algn="l"/>
              </a:tabLst>
            </a:pPr>
            <a:r>
              <a:rPr lang="cs-CZ" b="1" spc="-5" dirty="0">
                <a:latin typeface="Garamond" pitchFamily="18" charset="0"/>
                <a:cs typeface="Calibri"/>
              </a:rPr>
              <a:t>	</a:t>
            </a:r>
            <a:r>
              <a:rPr lang="cs-CZ" b="1" dirty="0">
                <a:latin typeface="Garamond" pitchFamily="18" charset="0"/>
              </a:rPr>
              <a:t>Otázky jsou pokládány formou jednoduchého dotazování. Jako odpověď žáci </a:t>
            </a:r>
            <a:r>
              <a:rPr lang="cs-CZ" b="1" dirty="0" smtClean="0">
                <a:latin typeface="Garamond" pitchFamily="18" charset="0"/>
              </a:rPr>
              <a:t>vybírají odpovědi z početné množiny různých odpovědí. Na takové otázky </a:t>
            </a:r>
            <a:r>
              <a:rPr lang="cs-CZ" b="1" dirty="0">
                <a:latin typeface="Garamond" pitchFamily="18" charset="0"/>
              </a:rPr>
              <a:t>existuje více správných odpovědí</a:t>
            </a:r>
            <a:r>
              <a:rPr lang="cs-CZ" b="1" dirty="0" smtClean="0">
                <a:latin typeface="Garamond" pitchFamily="18" charset="0"/>
              </a:rPr>
              <a:t>.</a:t>
            </a:r>
            <a:endParaRPr lang="cs-CZ" b="1" dirty="0">
              <a:latin typeface="Garamond" pitchFamily="18" charset="0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Příklad OONKN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5080">
              <a:lnSpc>
                <a:spcPts val="3570"/>
              </a:lnSpc>
              <a:spcBef>
                <a:spcPts val="540"/>
              </a:spcBef>
              <a:buNone/>
            </a:pPr>
            <a:r>
              <a:rPr lang="cs-CZ" b="1" spc="-5" dirty="0">
                <a:latin typeface="Garamond" pitchFamily="18" charset="0"/>
                <a:cs typeface="Calibri"/>
              </a:rPr>
              <a:t>U: </a:t>
            </a:r>
            <a:r>
              <a:rPr lang="cs-CZ" spc="-5" dirty="0">
                <a:latin typeface="Garamond" pitchFamily="18" charset="0"/>
                <a:cs typeface="Calibri"/>
              </a:rPr>
              <a:t>Já </a:t>
            </a:r>
            <a:r>
              <a:rPr lang="cs-CZ" spc="-15" dirty="0">
                <a:latin typeface="Garamond" pitchFamily="18" charset="0"/>
                <a:cs typeface="Calibri"/>
              </a:rPr>
              <a:t>bych </a:t>
            </a:r>
            <a:r>
              <a:rPr lang="cs-CZ" spc="-5" dirty="0">
                <a:latin typeface="Garamond" pitchFamily="18" charset="0"/>
                <a:cs typeface="Calibri"/>
              </a:rPr>
              <a:t>se </a:t>
            </a:r>
            <a:r>
              <a:rPr lang="cs-CZ" spc="-20" dirty="0">
                <a:latin typeface="Garamond" pitchFamily="18" charset="0"/>
                <a:cs typeface="Calibri"/>
              </a:rPr>
              <a:t>vás </a:t>
            </a:r>
            <a:r>
              <a:rPr lang="cs-CZ" spc="-15" dirty="0">
                <a:latin typeface="Garamond" pitchFamily="18" charset="0"/>
                <a:cs typeface="Calibri"/>
              </a:rPr>
              <a:t>chtěla </a:t>
            </a:r>
            <a:r>
              <a:rPr lang="cs-CZ" spc="-30" dirty="0">
                <a:latin typeface="Garamond" pitchFamily="18" charset="0"/>
                <a:cs typeface="Calibri"/>
              </a:rPr>
              <a:t>zeptat, </a:t>
            </a:r>
            <a:r>
              <a:rPr lang="cs-CZ" spc="-10" dirty="0">
                <a:latin typeface="Garamond" pitchFamily="18" charset="0"/>
                <a:cs typeface="Calibri"/>
              </a:rPr>
              <a:t>jestli </a:t>
            </a:r>
            <a:r>
              <a:rPr lang="cs-CZ" spc="-5" dirty="0">
                <a:latin typeface="Garamond" pitchFamily="18" charset="0"/>
                <a:cs typeface="Calibri"/>
              </a:rPr>
              <a:t>si </a:t>
            </a:r>
            <a:r>
              <a:rPr lang="cs-CZ" spc="-20" dirty="0">
                <a:latin typeface="Garamond" pitchFamily="18" charset="0"/>
                <a:cs typeface="Calibri"/>
              </a:rPr>
              <a:t>myslíte, </a:t>
            </a:r>
            <a:r>
              <a:rPr lang="cs-CZ" spc="-40" dirty="0">
                <a:latin typeface="Garamond" pitchFamily="18" charset="0"/>
                <a:cs typeface="Calibri"/>
              </a:rPr>
              <a:t>že  </a:t>
            </a:r>
            <a:r>
              <a:rPr lang="cs-CZ" spc="-20" dirty="0">
                <a:latin typeface="Garamond" pitchFamily="18" charset="0"/>
                <a:cs typeface="Calibri"/>
              </a:rPr>
              <a:t>to </a:t>
            </a:r>
            <a:r>
              <a:rPr lang="cs-CZ" spc="-10" dirty="0">
                <a:latin typeface="Garamond" pitchFamily="18" charset="0"/>
                <a:cs typeface="Calibri"/>
              </a:rPr>
              <a:t>děti, </a:t>
            </a:r>
            <a:r>
              <a:rPr lang="cs-CZ" spc="-5" dirty="0">
                <a:latin typeface="Garamond" pitchFamily="18" charset="0"/>
                <a:cs typeface="Calibri"/>
              </a:rPr>
              <a:t>dejme </a:t>
            </a:r>
            <a:r>
              <a:rPr lang="cs-CZ" spc="-10" dirty="0">
                <a:latin typeface="Garamond" pitchFamily="18" charset="0"/>
                <a:cs typeface="Calibri"/>
              </a:rPr>
              <a:t>tomu </a:t>
            </a:r>
            <a:r>
              <a:rPr lang="cs-CZ" dirty="0">
                <a:latin typeface="Garamond" pitchFamily="18" charset="0"/>
                <a:cs typeface="Calibri"/>
              </a:rPr>
              <a:t>v </a:t>
            </a:r>
            <a:r>
              <a:rPr lang="cs-CZ" spc="-5" dirty="0">
                <a:latin typeface="Garamond" pitchFamily="18" charset="0"/>
                <a:cs typeface="Calibri"/>
              </a:rPr>
              <a:t>dnešní době, </a:t>
            </a:r>
            <a:r>
              <a:rPr lang="cs-CZ" spc="-20" dirty="0">
                <a:latin typeface="Garamond" pitchFamily="18" charset="0"/>
                <a:cs typeface="Calibri"/>
              </a:rPr>
              <a:t>ve </a:t>
            </a:r>
            <a:r>
              <a:rPr lang="cs-CZ" spc="-30" dirty="0">
                <a:latin typeface="Garamond" pitchFamily="18" charset="0"/>
                <a:cs typeface="Calibri"/>
              </a:rPr>
              <a:t>světě,  </a:t>
            </a:r>
            <a:r>
              <a:rPr lang="cs-CZ" spc="-15" dirty="0">
                <a:latin typeface="Garamond" pitchFamily="18" charset="0"/>
                <a:cs typeface="Calibri"/>
              </a:rPr>
              <a:t>tady </a:t>
            </a:r>
            <a:r>
              <a:rPr lang="cs-CZ" dirty="0">
                <a:latin typeface="Garamond" pitchFamily="18" charset="0"/>
                <a:cs typeface="Calibri"/>
              </a:rPr>
              <a:t>u </a:t>
            </a:r>
            <a:r>
              <a:rPr lang="cs-CZ" spc="-5" dirty="0">
                <a:latin typeface="Garamond" pitchFamily="18" charset="0"/>
                <a:cs typeface="Calibri"/>
              </a:rPr>
              <a:t>nás, mají</a:t>
            </a:r>
            <a:r>
              <a:rPr lang="cs-CZ" spc="15" dirty="0">
                <a:latin typeface="Garamond" pitchFamily="18" charset="0"/>
                <a:cs typeface="Calibri"/>
              </a:rPr>
              <a:t> </a:t>
            </a:r>
            <a:r>
              <a:rPr lang="cs-CZ" spc="-20" dirty="0">
                <a:latin typeface="Garamond" pitchFamily="18" charset="0"/>
                <a:cs typeface="Calibri"/>
              </a:rPr>
              <a:t>lehké.</a:t>
            </a:r>
            <a:endParaRPr lang="cs-CZ" dirty="0">
              <a:latin typeface="Garamond" pitchFamily="18" charset="0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  <a:buNone/>
            </a:pPr>
            <a:r>
              <a:rPr lang="cs-CZ" b="1" dirty="0">
                <a:latin typeface="Garamond" pitchFamily="18" charset="0"/>
                <a:cs typeface="Calibri"/>
              </a:rPr>
              <a:t>ŽŽ: </a:t>
            </a:r>
            <a:r>
              <a:rPr lang="cs-CZ" spc="-10" dirty="0">
                <a:latin typeface="Garamond" pitchFamily="18" charset="0"/>
                <a:cs typeface="Calibri"/>
              </a:rPr>
              <a:t>Ne.</a:t>
            </a:r>
            <a:endParaRPr lang="cs-CZ" dirty="0">
              <a:latin typeface="Garamond" pitchFamily="18" charset="0"/>
              <a:cs typeface="Calibri"/>
            </a:endParaRPr>
          </a:p>
          <a:p>
            <a:pPr marL="12700" marR="854075">
              <a:lnSpc>
                <a:spcPts val="3570"/>
              </a:lnSpc>
              <a:spcBef>
                <a:spcPts val="850"/>
              </a:spcBef>
              <a:buNone/>
            </a:pPr>
            <a:r>
              <a:rPr lang="cs-CZ" b="1" spc="-5" dirty="0">
                <a:latin typeface="Garamond" pitchFamily="18" charset="0"/>
                <a:cs typeface="Calibri"/>
              </a:rPr>
              <a:t>U: </a:t>
            </a:r>
            <a:r>
              <a:rPr lang="cs-CZ" spc="-10" dirty="0">
                <a:latin typeface="Garamond" pitchFamily="18" charset="0"/>
                <a:cs typeface="Calibri"/>
              </a:rPr>
              <a:t>Jestli </a:t>
            </a:r>
            <a:r>
              <a:rPr lang="cs-CZ" spc="-20" dirty="0">
                <a:latin typeface="Garamond" pitchFamily="18" charset="0"/>
                <a:cs typeface="Calibri"/>
              </a:rPr>
              <a:t>to </a:t>
            </a:r>
            <a:r>
              <a:rPr lang="cs-CZ" spc="-5" dirty="0">
                <a:latin typeface="Garamond" pitchFamily="18" charset="0"/>
                <a:cs typeface="Calibri"/>
              </a:rPr>
              <a:t>mají snadné. </a:t>
            </a:r>
            <a:r>
              <a:rPr lang="cs-CZ" dirty="0">
                <a:latin typeface="Garamond" pitchFamily="18" charset="0"/>
                <a:cs typeface="Calibri"/>
              </a:rPr>
              <a:t>A v </a:t>
            </a:r>
            <a:r>
              <a:rPr lang="cs-CZ" spc="-15" dirty="0">
                <a:latin typeface="Garamond" pitchFamily="18" charset="0"/>
                <a:cs typeface="Calibri"/>
              </a:rPr>
              <a:t>porovnání třeba  </a:t>
            </a:r>
            <a:r>
              <a:rPr lang="cs-CZ" dirty="0">
                <a:latin typeface="Garamond" pitchFamily="18" charset="0"/>
                <a:cs typeface="Calibri"/>
              </a:rPr>
              <a:t>s</a:t>
            </a:r>
            <a:r>
              <a:rPr lang="cs-CZ" spc="-5" dirty="0">
                <a:latin typeface="Garamond" pitchFamily="18" charset="0"/>
                <a:cs typeface="Calibri"/>
              </a:rPr>
              <a:t> dospělými.</a:t>
            </a:r>
            <a:endParaRPr lang="cs-CZ" dirty="0">
              <a:latin typeface="Garamond" pitchFamily="18" charset="0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  <a:buNone/>
            </a:pPr>
            <a:r>
              <a:rPr lang="cs-CZ" b="1" dirty="0">
                <a:latin typeface="Garamond" pitchFamily="18" charset="0"/>
                <a:cs typeface="Calibri"/>
              </a:rPr>
              <a:t>ŽŽ: </a:t>
            </a:r>
            <a:r>
              <a:rPr lang="cs-CZ" spc="-10" dirty="0">
                <a:latin typeface="Garamond" pitchFamily="18" charset="0"/>
                <a:cs typeface="Calibri"/>
              </a:rPr>
              <a:t>Ne.</a:t>
            </a:r>
            <a:endParaRPr lang="cs-CZ" dirty="0">
              <a:latin typeface="Garamond" pitchFamily="18" charset="0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  <a:buNone/>
            </a:pPr>
            <a:r>
              <a:rPr lang="cs-CZ" b="1" dirty="0">
                <a:latin typeface="Garamond" pitchFamily="18" charset="0"/>
                <a:cs typeface="Calibri"/>
              </a:rPr>
              <a:t>ŽŽ: </a:t>
            </a:r>
            <a:r>
              <a:rPr lang="cs-CZ" spc="-5" dirty="0">
                <a:latin typeface="Garamond" pitchFamily="18" charset="0"/>
                <a:cs typeface="Calibri"/>
              </a:rPr>
              <a:t>Nemají.</a:t>
            </a:r>
            <a:endParaRPr lang="cs-CZ" dirty="0">
              <a:latin typeface="Garamond" pitchFamily="18" charset="0"/>
              <a:cs typeface="Calibri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Iniciace: OOVKN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 fontScale="92500"/>
          </a:bodyPr>
          <a:lstStyle/>
          <a:p>
            <a:pPr marL="622300" marR="178435" indent="-609600">
              <a:lnSpc>
                <a:spcPct val="99900"/>
              </a:lnSpc>
              <a:spcBef>
                <a:spcPts val="880"/>
              </a:spcBef>
              <a:buNone/>
              <a:tabLst>
                <a:tab pos="621665" algn="l"/>
              </a:tabLst>
            </a:pPr>
            <a:endParaRPr lang="cs-CZ" spc="-5" dirty="0" smtClean="0"/>
          </a:p>
          <a:p>
            <a:pPr marL="622300" marR="178435" indent="-609600">
              <a:lnSpc>
                <a:spcPct val="99900"/>
              </a:lnSpc>
              <a:spcBef>
                <a:spcPts val="880"/>
              </a:spcBef>
              <a:buNone/>
              <a:tabLst>
                <a:tab pos="621665" algn="l"/>
              </a:tabLst>
            </a:pPr>
            <a:r>
              <a:rPr lang="cs-CZ" spc="-5" dirty="0"/>
              <a:t>	</a:t>
            </a:r>
            <a:r>
              <a:rPr lang="cs-CZ" b="1" spc="-5" dirty="0" smtClean="0">
                <a:latin typeface="Garamond" pitchFamily="18" charset="0"/>
              </a:rPr>
              <a:t>Žáci mohou </a:t>
            </a:r>
            <a:r>
              <a:rPr lang="cs-CZ" b="1" spc="-30" dirty="0" smtClean="0">
                <a:latin typeface="Garamond" pitchFamily="18" charset="0"/>
              </a:rPr>
              <a:t>za </a:t>
            </a:r>
            <a:r>
              <a:rPr lang="cs-CZ" b="1" spc="-5" dirty="0" smtClean="0">
                <a:latin typeface="Garamond" pitchFamily="18" charset="0"/>
              </a:rPr>
              <a:t>pomoci vyšších  </a:t>
            </a:r>
            <a:r>
              <a:rPr lang="cs-CZ" b="1" spc="-25" dirty="0" smtClean="0">
                <a:latin typeface="Garamond" pitchFamily="18" charset="0"/>
              </a:rPr>
              <a:t>myšlenkových </a:t>
            </a:r>
            <a:r>
              <a:rPr lang="cs-CZ" b="1" spc="-10" dirty="0" smtClean="0">
                <a:latin typeface="Garamond" pitchFamily="18" charset="0"/>
              </a:rPr>
              <a:t>postupů libovolně </a:t>
            </a:r>
            <a:r>
              <a:rPr lang="cs-CZ" b="1" spc="-15" dirty="0" smtClean="0">
                <a:latin typeface="Garamond" pitchFamily="18" charset="0"/>
              </a:rPr>
              <a:t>odpovědět. Odpověď není přímo dostupná z učebních materiálů. Zároveň neexistuje pouze jedna správná odpověď.</a:t>
            </a:r>
            <a:endParaRPr lang="cs-CZ" b="1" dirty="0" smtClean="0">
              <a:latin typeface="Garamond" pitchFamily="18" charset="0"/>
              <a:cs typeface="Arial"/>
            </a:endParaRPr>
          </a:p>
          <a:p>
            <a:pPr marL="622300" marR="5080" indent="-609600">
              <a:lnSpc>
                <a:spcPct val="100299"/>
              </a:lnSpc>
              <a:spcBef>
                <a:spcPts val="835"/>
              </a:spcBef>
              <a:buNone/>
              <a:tabLst>
                <a:tab pos="621665" algn="l"/>
              </a:tabLst>
            </a:pPr>
            <a:endParaRPr lang="cs-CZ" b="1" spc="-45" dirty="0" smtClean="0">
              <a:latin typeface="Garamond" pitchFamily="18" charset="0"/>
            </a:endParaRPr>
          </a:p>
          <a:p>
            <a:pPr marL="622300" marR="5080" indent="-609600">
              <a:lnSpc>
                <a:spcPct val="100299"/>
              </a:lnSpc>
              <a:spcBef>
                <a:spcPts val="835"/>
              </a:spcBef>
              <a:buNone/>
              <a:tabLst>
                <a:tab pos="621665" algn="l"/>
              </a:tabLst>
            </a:pPr>
            <a:r>
              <a:rPr lang="cs-CZ" b="1" spc="-45" dirty="0" smtClean="0">
                <a:latin typeface="Garamond" pitchFamily="18" charset="0"/>
              </a:rPr>
              <a:t>	Otázky, </a:t>
            </a:r>
            <a:r>
              <a:rPr lang="cs-CZ" b="1" spc="-25" dirty="0" smtClean="0">
                <a:latin typeface="Garamond" pitchFamily="18" charset="0"/>
              </a:rPr>
              <a:t>které </a:t>
            </a:r>
            <a:r>
              <a:rPr lang="cs-CZ" b="1" spc="-15" dirty="0" smtClean="0">
                <a:latin typeface="Garamond" pitchFamily="18" charset="0"/>
              </a:rPr>
              <a:t>žáky </a:t>
            </a:r>
            <a:r>
              <a:rPr lang="cs-CZ" b="1" spc="-25" dirty="0" smtClean="0">
                <a:latin typeface="Garamond" pitchFamily="18" charset="0"/>
              </a:rPr>
              <a:t>často </a:t>
            </a:r>
            <a:r>
              <a:rPr lang="cs-CZ" b="1" spc="-10" dirty="0" smtClean="0">
                <a:latin typeface="Garamond" pitchFamily="18" charset="0"/>
              </a:rPr>
              <a:t>vedou </a:t>
            </a:r>
            <a:r>
              <a:rPr lang="cs-CZ" b="1" dirty="0" smtClean="0">
                <a:latin typeface="Garamond" pitchFamily="18" charset="0"/>
              </a:rPr>
              <a:t>k </a:t>
            </a:r>
            <a:r>
              <a:rPr lang="cs-CZ" b="1" spc="-15" dirty="0" smtClean="0">
                <a:latin typeface="Garamond" pitchFamily="18" charset="0"/>
              </a:rPr>
              <a:t>argumentaci </a:t>
            </a:r>
            <a:r>
              <a:rPr lang="cs-CZ" b="1" dirty="0" smtClean="0">
                <a:latin typeface="Garamond" pitchFamily="18" charset="0"/>
              </a:rPr>
              <a:t>a </a:t>
            </a:r>
            <a:r>
              <a:rPr lang="cs-CZ" b="1" spc="-20" dirty="0" smtClean="0">
                <a:latin typeface="Garamond" pitchFamily="18" charset="0"/>
              </a:rPr>
              <a:t>vysvětlování</a:t>
            </a:r>
            <a:r>
              <a:rPr lang="cs-CZ" b="1" spc="-90" dirty="0" smtClean="0">
                <a:latin typeface="Garamond" pitchFamily="18" charset="0"/>
              </a:rPr>
              <a:t> </a:t>
            </a:r>
            <a:r>
              <a:rPr lang="cs-CZ" b="1" spc="-20" dirty="0" smtClean="0">
                <a:latin typeface="Garamond" pitchFamily="18" charset="0"/>
              </a:rPr>
              <a:t>svého stanoviska.</a:t>
            </a:r>
            <a:endParaRPr lang="cs-CZ" b="1" dirty="0" smtClean="0">
              <a:latin typeface="Garamond" pitchFamily="18" charset="0"/>
              <a:cs typeface="Arial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Příklad OOVKN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Autofit/>
          </a:bodyPr>
          <a:lstStyle/>
          <a:p>
            <a:pPr marL="12700" marR="80010">
              <a:lnSpc>
                <a:spcPts val="2370"/>
              </a:lnSpc>
              <a:spcBef>
                <a:spcPts val="400"/>
              </a:spcBef>
              <a:buNone/>
            </a:pPr>
            <a:r>
              <a:rPr lang="cs-CZ" sz="2400" b="1" dirty="0">
                <a:latin typeface="Garamond" pitchFamily="18" charset="0"/>
                <a:cs typeface="Calibri"/>
              </a:rPr>
              <a:t>U: </a:t>
            </a:r>
            <a:r>
              <a:rPr lang="cs-CZ" sz="2400" spc="-5" dirty="0">
                <a:latin typeface="Garamond" pitchFamily="18" charset="0"/>
                <a:cs typeface="Calibri"/>
              </a:rPr>
              <a:t>Já </a:t>
            </a:r>
            <a:r>
              <a:rPr lang="cs-CZ" sz="2400" spc="-15" dirty="0">
                <a:latin typeface="Garamond" pitchFamily="18" charset="0"/>
                <a:cs typeface="Calibri"/>
              </a:rPr>
              <a:t>bych </a:t>
            </a:r>
            <a:r>
              <a:rPr lang="cs-CZ" sz="2400" dirty="0">
                <a:latin typeface="Garamond" pitchFamily="18" charset="0"/>
                <a:cs typeface="Calibri"/>
              </a:rPr>
              <a:t>se </a:t>
            </a:r>
            <a:r>
              <a:rPr lang="cs-CZ" sz="2400" spc="-15" dirty="0">
                <a:latin typeface="Garamond" pitchFamily="18" charset="0"/>
                <a:cs typeface="Calibri"/>
              </a:rPr>
              <a:t>vás chtěla </a:t>
            </a:r>
            <a:r>
              <a:rPr lang="cs-CZ" sz="2400" spc="-20" dirty="0">
                <a:latin typeface="Garamond" pitchFamily="18" charset="0"/>
                <a:cs typeface="Calibri"/>
              </a:rPr>
              <a:t>zeptat, </a:t>
            </a:r>
            <a:r>
              <a:rPr lang="cs-CZ" sz="2400" spc="-10" dirty="0">
                <a:latin typeface="Garamond" pitchFamily="18" charset="0"/>
                <a:cs typeface="Calibri"/>
              </a:rPr>
              <a:t>jestli </a:t>
            </a:r>
            <a:r>
              <a:rPr lang="cs-CZ" sz="2400" dirty="0">
                <a:latin typeface="Garamond" pitchFamily="18" charset="0"/>
                <a:cs typeface="Calibri"/>
              </a:rPr>
              <a:t>si </a:t>
            </a:r>
            <a:r>
              <a:rPr lang="cs-CZ" sz="2400" spc="-15" dirty="0">
                <a:latin typeface="Garamond" pitchFamily="18" charset="0"/>
                <a:cs typeface="Calibri"/>
              </a:rPr>
              <a:t>myslíte, </a:t>
            </a:r>
            <a:r>
              <a:rPr lang="cs-CZ" sz="2400" spc="-25" dirty="0">
                <a:latin typeface="Garamond" pitchFamily="18" charset="0"/>
                <a:cs typeface="Calibri"/>
              </a:rPr>
              <a:t>že </a:t>
            </a:r>
            <a:r>
              <a:rPr lang="cs-CZ" sz="2400" spc="-10" dirty="0">
                <a:latin typeface="Garamond" pitchFamily="18" charset="0"/>
                <a:cs typeface="Calibri"/>
              </a:rPr>
              <a:t>to </a:t>
            </a:r>
            <a:r>
              <a:rPr lang="cs-CZ" sz="2400" spc="-5" dirty="0">
                <a:latin typeface="Garamond" pitchFamily="18" charset="0"/>
                <a:cs typeface="Calibri"/>
              </a:rPr>
              <a:t>děti, dejme tomu </a:t>
            </a:r>
            <a:r>
              <a:rPr lang="cs-CZ" sz="2400" dirty="0">
                <a:latin typeface="Garamond" pitchFamily="18" charset="0"/>
                <a:cs typeface="Calibri"/>
              </a:rPr>
              <a:t>v </a:t>
            </a:r>
            <a:r>
              <a:rPr lang="cs-CZ" sz="2400" spc="-10" dirty="0">
                <a:latin typeface="Garamond" pitchFamily="18" charset="0"/>
                <a:cs typeface="Calibri"/>
              </a:rPr>
              <a:t>dnešní  </a:t>
            </a:r>
            <a:r>
              <a:rPr lang="cs-CZ" sz="2400" spc="-5" dirty="0">
                <a:latin typeface="Garamond" pitchFamily="18" charset="0"/>
                <a:cs typeface="Calibri"/>
              </a:rPr>
              <a:t>době, </a:t>
            </a:r>
            <a:r>
              <a:rPr lang="cs-CZ" sz="2400" spc="-15" dirty="0">
                <a:latin typeface="Garamond" pitchFamily="18" charset="0"/>
                <a:cs typeface="Calibri"/>
              </a:rPr>
              <a:t>ve </a:t>
            </a:r>
            <a:r>
              <a:rPr lang="cs-CZ" sz="2400" spc="-20" dirty="0">
                <a:latin typeface="Garamond" pitchFamily="18" charset="0"/>
                <a:cs typeface="Calibri"/>
              </a:rPr>
              <a:t>světě, </a:t>
            </a:r>
            <a:r>
              <a:rPr lang="cs-CZ" sz="2400" spc="-15" dirty="0">
                <a:latin typeface="Garamond" pitchFamily="18" charset="0"/>
                <a:cs typeface="Calibri"/>
              </a:rPr>
              <a:t>tady </a:t>
            </a:r>
            <a:r>
              <a:rPr lang="cs-CZ" sz="2400" dirty="0">
                <a:latin typeface="Garamond" pitchFamily="18" charset="0"/>
                <a:cs typeface="Calibri"/>
              </a:rPr>
              <a:t>u </a:t>
            </a:r>
            <a:r>
              <a:rPr lang="cs-CZ" sz="2400" spc="-5" dirty="0">
                <a:latin typeface="Garamond" pitchFamily="18" charset="0"/>
                <a:cs typeface="Calibri"/>
              </a:rPr>
              <a:t>nás, mají</a:t>
            </a:r>
            <a:r>
              <a:rPr lang="cs-CZ" sz="2400" spc="50" dirty="0">
                <a:latin typeface="Garamond" pitchFamily="18" charset="0"/>
                <a:cs typeface="Calibri"/>
              </a:rPr>
              <a:t> </a:t>
            </a:r>
            <a:r>
              <a:rPr lang="cs-CZ" sz="2400" spc="-15" dirty="0" smtClean="0">
                <a:latin typeface="Garamond" pitchFamily="18" charset="0"/>
                <a:cs typeface="Calibri"/>
              </a:rPr>
              <a:t>lehké.</a:t>
            </a:r>
            <a:r>
              <a:rPr lang="cs-CZ" sz="2400" dirty="0" smtClean="0">
                <a:latin typeface="Garamond" pitchFamily="18" charset="0"/>
                <a:cs typeface="Calibri"/>
              </a:rPr>
              <a:t> (</a:t>
            </a:r>
            <a:r>
              <a:rPr lang="cs-CZ" sz="2400" b="1" spc="-10" dirty="0" smtClean="0">
                <a:latin typeface="Garamond" pitchFamily="18" charset="0"/>
                <a:cs typeface="Calibri"/>
              </a:rPr>
              <a:t>ŽŽ</a:t>
            </a:r>
            <a:r>
              <a:rPr lang="cs-CZ" sz="2400" b="1" spc="-10" dirty="0">
                <a:latin typeface="Garamond" pitchFamily="18" charset="0"/>
                <a:cs typeface="Calibri"/>
              </a:rPr>
              <a:t>:</a:t>
            </a:r>
            <a:r>
              <a:rPr lang="cs-CZ" sz="2400" b="1" spc="-90" dirty="0">
                <a:latin typeface="Garamond" pitchFamily="18" charset="0"/>
                <a:cs typeface="Calibri"/>
              </a:rPr>
              <a:t> </a:t>
            </a:r>
            <a:r>
              <a:rPr lang="cs-CZ" sz="2400" dirty="0">
                <a:latin typeface="Garamond" pitchFamily="18" charset="0"/>
                <a:cs typeface="Calibri"/>
              </a:rPr>
              <a:t>Ne</a:t>
            </a:r>
            <a:r>
              <a:rPr lang="cs-CZ" sz="2400" dirty="0" smtClean="0">
                <a:latin typeface="Garamond" pitchFamily="18" charset="0"/>
                <a:cs typeface="Calibri"/>
              </a:rPr>
              <a:t>.)</a:t>
            </a:r>
          </a:p>
          <a:p>
            <a:pPr marL="12700" marR="80010">
              <a:lnSpc>
                <a:spcPts val="2370"/>
              </a:lnSpc>
              <a:spcBef>
                <a:spcPts val="400"/>
              </a:spcBef>
              <a:buNone/>
            </a:pPr>
            <a:r>
              <a:rPr lang="cs-CZ" sz="2400" b="1" dirty="0" smtClean="0">
                <a:latin typeface="Garamond" pitchFamily="18" charset="0"/>
                <a:cs typeface="Calibri"/>
              </a:rPr>
              <a:t>U: </a:t>
            </a:r>
            <a:r>
              <a:rPr lang="cs-CZ" sz="2400" dirty="0" smtClean="0">
                <a:latin typeface="Garamond" pitchFamily="18" charset="0"/>
                <a:cs typeface="Calibri"/>
              </a:rPr>
              <a:t>Jestli to mají snadné. V porovnání třeba s dospělými.</a:t>
            </a:r>
            <a:endParaRPr lang="cs-CZ" sz="2400" dirty="0">
              <a:latin typeface="Garamond" pitchFamily="18" charset="0"/>
              <a:cs typeface="Calibri"/>
            </a:endParaRPr>
          </a:p>
          <a:p>
            <a:pPr marL="12700" marR="2513965">
              <a:lnSpc>
                <a:spcPts val="2930"/>
              </a:lnSpc>
              <a:spcBef>
                <a:spcPts val="114"/>
              </a:spcBef>
              <a:buNone/>
            </a:pPr>
            <a:r>
              <a:rPr lang="cs-CZ" sz="2400" b="1" spc="-10" dirty="0" smtClean="0">
                <a:latin typeface="Garamond" pitchFamily="18" charset="0"/>
                <a:cs typeface="Calibri"/>
              </a:rPr>
              <a:t>ŽŽ</a:t>
            </a:r>
            <a:r>
              <a:rPr lang="cs-CZ" sz="2400" b="1" spc="-10" dirty="0">
                <a:latin typeface="Garamond" pitchFamily="18" charset="0"/>
                <a:cs typeface="Calibri"/>
              </a:rPr>
              <a:t>:</a:t>
            </a:r>
            <a:r>
              <a:rPr lang="cs-CZ" sz="2400" b="1" spc="-5" dirty="0">
                <a:latin typeface="Garamond" pitchFamily="18" charset="0"/>
                <a:cs typeface="Calibri"/>
              </a:rPr>
              <a:t> </a:t>
            </a:r>
            <a:r>
              <a:rPr lang="cs-CZ" sz="2400" dirty="0" smtClean="0">
                <a:latin typeface="Garamond" pitchFamily="18" charset="0"/>
                <a:cs typeface="Calibri"/>
              </a:rPr>
              <a:t>Ne. </a:t>
            </a:r>
            <a:r>
              <a:rPr lang="cs-CZ" sz="2400" spc="-5" dirty="0" smtClean="0">
                <a:latin typeface="Garamond" pitchFamily="18" charset="0"/>
                <a:cs typeface="Calibri"/>
              </a:rPr>
              <a:t>Nemají</a:t>
            </a:r>
            <a:r>
              <a:rPr lang="cs-CZ" sz="2400" spc="-5" dirty="0">
                <a:latin typeface="Garamond" pitchFamily="18" charset="0"/>
                <a:cs typeface="Calibri"/>
              </a:rPr>
              <a:t>.</a:t>
            </a:r>
            <a:endParaRPr lang="cs-CZ" sz="2400" dirty="0">
              <a:latin typeface="Garamond" pitchFamily="18" charset="0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9"/>
              </a:spcBef>
              <a:buNone/>
            </a:pPr>
            <a:r>
              <a:rPr lang="cs-CZ" sz="2400" b="1" dirty="0">
                <a:latin typeface="Garamond" pitchFamily="18" charset="0"/>
                <a:cs typeface="Calibri"/>
              </a:rPr>
              <a:t>U: </a:t>
            </a:r>
            <a:r>
              <a:rPr lang="cs-CZ" sz="2400" b="1" spc="-10" dirty="0">
                <a:latin typeface="Garamond" pitchFamily="18" charset="0"/>
                <a:cs typeface="Calibri"/>
              </a:rPr>
              <a:t>Proč </a:t>
            </a:r>
            <a:r>
              <a:rPr lang="cs-CZ" sz="2400" b="1" spc="-15" dirty="0">
                <a:latin typeface="Garamond" pitchFamily="18" charset="0"/>
                <a:cs typeface="Calibri"/>
              </a:rPr>
              <a:t>říkáte </a:t>
            </a:r>
            <a:r>
              <a:rPr lang="cs-CZ" sz="2400" b="1" spc="-5" dirty="0">
                <a:latin typeface="Garamond" pitchFamily="18" charset="0"/>
                <a:cs typeface="Calibri"/>
              </a:rPr>
              <a:t>všichni ne? </a:t>
            </a:r>
            <a:r>
              <a:rPr lang="cs-CZ" sz="2400" b="1" spc="-10" dirty="0">
                <a:latin typeface="Garamond" pitchFamily="18" charset="0"/>
                <a:cs typeface="Calibri"/>
              </a:rPr>
              <a:t>Proč </a:t>
            </a:r>
            <a:r>
              <a:rPr lang="cs-CZ" sz="2400" b="1" spc="-5" dirty="0">
                <a:latin typeface="Garamond" pitchFamily="18" charset="0"/>
                <a:cs typeface="Calibri"/>
              </a:rPr>
              <a:t>si </a:t>
            </a:r>
            <a:r>
              <a:rPr lang="cs-CZ" sz="2400" b="1" spc="-15" dirty="0">
                <a:latin typeface="Garamond" pitchFamily="18" charset="0"/>
                <a:cs typeface="Calibri"/>
              </a:rPr>
              <a:t>to</a:t>
            </a:r>
            <a:r>
              <a:rPr lang="cs-CZ" sz="2400" b="1" spc="75" dirty="0">
                <a:latin typeface="Garamond" pitchFamily="18" charset="0"/>
                <a:cs typeface="Calibri"/>
              </a:rPr>
              <a:t> </a:t>
            </a:r>
            <a:r>
              <a:rPr lang="cs-CZ" sz="2400" b="1" spc="-15" dirty="0">
                <a:latin typeface="Garamond" pitchFamily="18" charset="0"/>
                <a:cs typeface="Calibri"/>
              </a:rPr>
              <a:t>myslíte?</a:t>
            </a:r>
            <a:endParaRPr lang="cs-CZ" sz="2400" dirty="0">
              <a:latin typeface="Garamond" pitchFamily="18" charset="0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9"/>
              </a:spcBef>
              <a:buNone/>
            </a:pPr>
            <a:r>
              <a:rPr lang="cs-CZ" sz="2400" spc="-10" dirty="0">
                <a:latin typeface="Garamond" pitchFamily="18" charset="0"/>
                <a:cs typeface="Calibri"/>
              </a:rPr>
              <a:t>ŽŽ: </a:t>
            </a:r>
            <a:r>
              <a:rPr lang="cs-CZ" sz="2400" i="1" spc="-10" dirty="0">
                <a:latin typeface="Garamond" pitchFamily="18" charset="0"/>
                <a:cs typeface="Calibri"/>
              </a:rPr>
              <a:t>sdělují </a:t>
            </a:r>
            <a:r>
              <a:rPr lang="cs-CZ" sz="2400" i="1" spc="-5" dirty="0">
                <a:latin typeface="Garamond" pitchFamily="18" charset="0"/>
                <a:cs typeface="Calibri"/>
              </a:rPr>
              <a:t>si </a:t>
            </a:r>
            <a:r>
              <a:rPr lang="cs-CZ" sz="2400" i="1" spc="-10" dirty="0">
                <a:latin typeface="Garamond" pitchFamily="18" charset="0"/>
                <a:cs typeface="Calibri"/>
              </a:rPr>
              <a:t>odpovědi mezi sebou, šum </a:t>
            </a:r>
            <a:r>
              <a:rPr lang="cs-CZ" sz="2400" i="1" spc="-5" dirty="0">
                <a:latin typeface="Garamond" pitchFamily="18" charset="0"/>
                <a:cs typeface="Calibri"/>
              </a:rPr>
              <a:t>ve třídě, </a:t>
            </a:r>
            <a:r>
              <a:rPr lang="cs-CZ" sz="2400" i="1" spc="-10" dirty="0">
                <a:latin typeface="Garamond" pitchFamily="18" charset="0"/>
                <a:cs typeface="Calibri"/>
              </a:rPr>
              <a:t>někteří </a:t>
            </a:r>
            <a:r>
              <a:rPr lang="cs-CZ" sz="2400" i="1" spc="-5" dirty="0">
                <a:latin typeface="Garamond" pitchFamily="18" charset="0"/>
                <a:cs typeface="Calibri"/>
              </a:rPr>
              <a:t>se </a:t>
            </a:r>
            <a:r>
              <a:rPr lang="cs-CZ" sz="2400" i="1" spc="-10" dirty="0">
                <a:latin typeface="Garamond" pitchFamily="18" charset="0"/>
                <a:cs typeface="Calibri"/>
              </a:rPr>
              <a:t>začínají</a:t>
            </a:r>
            <a:r>
              <a:rPr lang="cs-CZ" sz="2400" i="1" spc="65" dirty="0">
                <a:latin typeface="Garamond" pitchFamily="18" charset="0"/>
                <a:cs typeface="Calibri"/>
              </a:rPr>
              <a:t> </a:t>
            </a:r>
            <a:r>
              <a:rPr lang="cs-CZ" sz="2400" i="1" spc="-10" dirty="0" smtClean="0">
                <a:latin typeface="Garamond" pitchFamily="18" charset="0"/>
                <a:cs typeface="Calibri"/>
              </a:rPr>
              <a:t>hlásit.</a:t>
            </a:r>
            <a:endParaRPr lang="cs-CZ" sz="2400" dirty="0">
              <a:latin typeface="Garamond" pitchFamily="18" charset="0"/>
              <a:cs typeface="Calibri"/>
            </a:endParaRPr>
          </a:p>
          <a:p>
            <a:pPr marL="12700" marR="66675">
              <a:lnSpc>
                <a:spcPct val="90300"/>
              </a:lnSpc>
              <a:spcBef>
                <a:spcPts val="515"/>
              </a:spcBef>
              <a:buNone/>
            </a:pPr>
            <a:r>
              <a:rPr lang="cs-CZ" sz="2400" dirty="0">
                <a:latin typeface="Garamond" pitchFamily="18" charset="0"/>
                <a:cs typeface="Calibri"/>
              </a:rPr>
              <a:t>U: </a:t>
            </a:r>
            <a:r>
              <a:rPr lang="cs-CZ" sz="2400" spc="-60" dirty="0">
                <a:latin typeface="Garamond" pitchFamily="18" charset="0"/>
                <a:cs typeface="Calibri"/>
              </a:rPr>
              <a:t>Tak </a:t>
            </a:r>
            <a:r>
              <a:rPr lang="cs-CZ" sz="2400" spc="-5" dirty="0">
                <a:latin typeface="Garamond" pitchFamily="18" charset="0"/>
                <a:cs typeface="Calibri"/>
              </a:rPr>
              <a:t>moment. </a:t>
            </a:r>
            <a:r>
              <a:rPr lang="cs-CZ" sz="2400" spc="-20" dirty="0">
                <a:latin typeface="Garamond" pitchFamily="18" charset="0"/>
                <a:cs typeface="Calibri"/>
              </a:rPr>
              <a:t>Všichni </a:t>
            </a:r>
            <a:r>
              <a:rPr lang="cs-CZ" sz="2400" dirty="0">
                <a:latin typeface="Garamond" pitchFamily="18" charset="0"/>
                <a:cs typeface="Calibri"/>
              </a:rPr>
              <a:t>se </a:t>
            </a:r>
            <a:r>
              <a:rPr lang="cs-CZ" sz="2400" spc="-5" dirty="0">
                <a:latin typeface="Garamond" pitchFamily="18" charset="0"/>
                <a:cs typeface="Calibri"/>
              </a:rPr>
              <a:t>ztišíme. </a:t>
            </a:r>
            <a:r>
              <a:rPr lang="cs-CZ" sz="2400" dirty="0">
                <a:latin typeface="Garamond" pitchFamily="18" charset="0"/>
                <a:cs typeface="Calibri"/>
              </a:rPr>
              <a:t>A </a:t>
            </a:r>
            <a:r>
              <a:rPr lang="cs-CZ" sz="2400" spc="-10" dirty="0">
                <a:latin typeface="Garamond" pitchFamily="18" charset="0"/>
                <a:cs typeface="Calibri"/>
              </a:rPr>
              <a:t>bude odpovídat </a:t>
            </a:r>
            <a:r>
              <a:rPr lang="cs-CZ" sz="2400" dirty="0">
                <a:latin typeface="Garamond" pitchFamily="18" charset="0"/>
                <a:cs typeface="Calibri"/>
              </a:rPr>
              <a:t>a </a:t>
            </a:r>
            <a:r>
              <a:rPr lang="cs-CZ" sz="2400" spc="-10" dirty="0">
                <a:latin typeface="Garamond" pitchFamily="18" charset="0"/>
                <a:cs typeface="Calibri"/>
              </a:rPr>
              <a:t>bude </a:t>
            </a:r>
            <a:r>
              <a:rPr lang="cs-CZ" sz="2400" spc="-5" dirty="0">
                <a:latin typeface="Garamond" pitchFamily="18" charset="0"/>
                <a:cs typeface="Calibri"/>
              </a:rPr>
              <a:t>mluvit jenom </a:t>
            </a:r>
            <a:r>
              <a:rPr lang="cs-CZ" sz="2400" spc="-10" dirty="0">
                <a:latin typeface="Garamond" pitchFamily="18" charset="0"/>
                <a:cs typeface="Calibri"/>
              </a:rPr>
              <a:t>ten,  </a:t>
            </a:r>
            <a:r>
              <a:rPr lang="cs-CZ" sz="2400" spc="-25" dirty="0">
                <a:latin typeface="Garamond" pitchFamily="18" charset="0"/>
                <a:cs typeface="Calibri"/>
              </a:rPr>
              <a:t>kdo </a:t>
            </a:r>
            <a:r>
              <a:rPr lang="cs-CZ" sz="2400" dirty="0">
                <a:latin typeface="Garamond" pitchFamily="18" charset="0"/>
                <a:cs typeface="Calibri"/>
              </a:rPr>
              <a:t>se </a:t>
            </a:r>
            <a:r>
              <a:rPr lang="cs-CZ" sz="2400" spc="-10" dirty="0">
                <a:latin typeface="Garamond" pitchFamily="18" charset="0"/>
                <a:cs typeface="Calibri"/>
              </a:rPr>
              <a:t>bude </a:t>
            </a:r>
            <a:r>
              <a:rPr lang="cs-CZ" sz="2400" spc="-5" dirty="0">
                <a:latin typeface="Garamond" pitchFamily="18" charset="0"/>
                <a:cs typeface="Calibri"/>
              </a:rPr>
              <a:t>hlásit. </a:t>
            </a:r>
            <a:r>
              <a:rPr lang="cs-CZ" sz="2400" spc="-15" dirty="0">
                <a:latin typeface="Garamond" pitchFamily="18" charset="0"/>
                <a:cs typeface="Calibri"/>
              </a:rPr>
              <a:t>Nikdo </a:t>
            </a:r>
            <a:r>
              <a:rPr lang="cs-CZ" sz="2400" dirty="0">
                <a:latin typeface="Garamond" pitchFamily="18" charset="0"/>
                <a:cs typeface="Calibri"/>
              </a:rPr>
              <a:t>si </a:t>
            </a:r>
            <a:r>
              <a:rPr lang="cs-CZ" sz="2400" spc="-15" dirty="0">
                <a:latin typeface="Garamond" pitchFamily="18" charset="0"/>
                <a:cs typeface="Calibri"/>
              </a:rPr>
              <a:t>tady </a:t>
            </a:r>
            <a:r>
              <a:rPr lang="cs-CZ" sz="2400" spc="-10" dirty="0">
                <a:latin typeface="Garamond" pitchFamily="18" charset="0"/>
                <a:cs typeface="Calibri"/>
              </a:rPr>
              <a:t>nebude zase </a:t>
            </a:r>
            <a:r>
              <a:rPr lang="cs-CZ" sz="2400" spc="-15" dirty="0">
                <a:latin typeface="Garamond" pitchFamily="18" charset="0"/>
                <a:cs typeface="Calibri"/>
              </a:rPr>
              <a:t>pošuškávat. </a:t>
            </a:r>
            <a:r>
              <a:rPr lang="cs-CZ" sz="2400" spc="-45" dirty="0">
                <a:latin typeface="Garamond" pitchFamily="18" charset="0"/>
                <a:cs typeface="Calibri"/>
              </a:rPr>
              <a:t>Tak, </a:t>
            </a:r>
            <a:r>
              <a:rPr lang="cs-CZ" sz="2400" spc="-50" dirty="0">
                <a:latin typeface="Garamond" pitchFamily="18" charset="0"/>
                <a:cs typeface="Calibri"/>
              </a:rPr>
              <a:t>Terezko  </a:t>
            </a:r>
            <a:r>
              <a:rPr lang="cs-CZ" sz="2400" spc="-10" dirty="0">
                <a:latin typeface="Garamond" pitchFamily="18" charset="0"/>
                <a:cs typeface="Calibri"/>
              </a:rPr>
              <a:t>(</a:t>
            </a:r>
            <a:r>
              <a:rPr lang="cs-CZ" sz="2400" i="1" spc="-10" dirty="0">
                <a:latin typeface="Garamond" pitchFamily="18" charset="0"/>
                <a:cs typeface="Calibri"/>
              </a:rPr>
              <a:t>vyvolává hlásící </a:t>
            </a:r>
            <a:r>
              <a:rPr lang="cs-CZ" sz="2400" i="1" spc="-5" dirty="0">
                <a:latin typeface="Garamond" pitchFamily="18" charset="0"/>
                <a:cs typeface="Calibri"/>
              </a:rPr>
              <a:t>se</a:t>
            </a:r>
            <a:r>
              <a:rPr lang="cs-CZ" sz="2400" i="1" dirty="0">
                <a:latin typeface="Garamond" pitchFamily="18" charset="0"/>
                <a:cs typeface="Calibri"/>
              </a:rPr>
              <a:t> </a:t>
            </a:r>
            <a:r>
              <a:rPr lang="cs-CZ" sz="2400" i="1" spc="-20" dirty="0">
                <a:latin typeface="Garamond" pitchFamily="18" charset="0"/>
                <a:cs typeface="Calibri"/>
              </a:rPr>
              <a:t>žačku</a:t>
            </a:r>
            <a:r>
              <a:rPr lang="cs-CZ" sz="2400" spc="-20" dirty="0">
                <a:latin typeface="Garamond" pitchFamily="18" charset="0"/>
                <a:cs typeface="Calibri"/>
              </a:rPr>
              <a:t>).</a:t>
            </a:r>
            <a:endParaRPr lang="cs-CZ" sz="2400" dirty="0">
              <a:latin typeface="Garamond" pitchFamily="18" charset="0"/>
              <a:cs typeface="Calibri"/>
            </a:endParaRPr>
          </a:p>
          <a:p>
            <a:pPr marL="12700" marR="5080">
              <a:lnSpc>
                <a:spcPct val="90100"/>
              </a:lnSpc>
              <a:spcBef>
                <a:spcPts val="520"/>
              </a:spcBef>
              <a:buNone/>
            </a:pPr>
            <a:r>
              <a:rPr lang="cs-CZ" sz="2400" dirty="0">
                <a:latin typeface="Garamond" pitchFamily="18" charset="0"/>
                <a:cs typeface="Calibri"/>
              </a:rPr>
              <a:t>Ž </a:t>
            </a:r>
            <a:r>
              <a:rPr lang="cs-CZ" sz="2400" spc="-40" dirty="0">
                <a:latin typeface="Garamond" pitchFamily="18" charset="0"/>
                <a:cs typeface="Calibri"/>
              </a:rPr>
              <a:t>Terezka: </a:t>
            </a:r>
            <a:r>
              <a:rPr lang="cs-CZ" sz="2400" spc="-5" dirty="0">
                <a:latin typeface="Garamond" pitchFamily="18" charset="0"/>
                <a:cs typeface="Calibri"/>
              </a:rPr>
              <a:t>My děti </a:t>
            </a:r>
            <a:r>
              <a:rPr lang="cs-CZ" sz="2400" spc="-10" dirty="0">
                <a:latin typeface="Garamond" pitchFamily="18" charset="0"/>
                <a:cs typeface="Calibri"/>
              </a:rPr>
              <a:t>to </a:t>
            </a:r>
            <a:r>
              <a:rPr lang="cs-CZ" sz="2400" spc="-5" dirty="0">
                <a:latin typeface="Garamond" pitchFamily="18" charset="0"/>
                <a:cs typeface="Calibri"/>
              </a:rPr>
              <a:t>máme </a:t>
            </a:r>
            <a:r>
              <a:rPr lang="cs-CZ" sz="2400" spc="-40" dirty="0">
                <a:latin typeface="Garamond" pitchFamily="18" charset="0"/>
                <a:cs typeface="Calibri"/>
              </a:rPr>
              <a:t>jasný, </a:t>
            </a:r>
            <a:r>
              <a:rPr lang="cs-CZ" sz="2400" spc="-25" dirty="0">
                <a:latin typeface="Garamond" pitchFamily="18" charset="0"/>
                <a:cs typeface="Calibri"/>
              </a:rPr>
              <a:t>že </a:t>
            </a:r>
            <a:r>
              <a:rPr lang="cs-CZ" sz="2400" spc="-10" dirty="0">
                <a:latin typeface="Garamond" pitchFamily="18" charset="0"/>
                <a:cs typeface="Calibri"/>
              </a:rPr>
              <a:t>třeba nějakých </a:t>
            </a:r>
            <a:r>
              <a:rPr lang="cs-CZ" sz="2400" spc="-15" dirty="0">
                <a:latin typeface="Garamond" pitchFamily="18" charset="0"/>
                <a:cs typeface="Calibri"/>
              </a:rPr>
              <a:t>devět </a:t>
            </a:r>
            <a:r>
              <a:rPr lang="cs-CZ" sz="2400" spc="-5" dirty="0">
                <a:latin typeface="Garamond" pitchFamily="18" charset="0"/>
                <a:cs typeface="Calibri"/>
              </a:rPr>
              <a:t>let budeme </a:t>
            </a:r>
            <a:r>
              <a:rPr lang="cs-CZ" sz="2400" spc="-10" dirty="0">
                <a:latin typeface="Garamond" pitchFamily="18" charset="0"/>
                <a:cs typeface="Calibri"/>
              </a:rPr>
              <a:t>chodit  </a:t>
            </a:r>
            <a:r>
              <a:rPr lang="cs-CZ" sz="2400" spc="-5" dirty="0">
                <a:latin typeface="Garamond" pitchFamily="18" charset="0"/>
                <a:cs typeface="Calibri"/>
              </a:rPr>
              <a:t>na </a:t>
            </a:r>
            <a:r>
              <a:rPr lang="cs-CZ" sz="2400" spc="-20" dirty="0">
                <a:latin typeface="Garamond" pitchFamily="18" charset="0"/>
                <a:cs typeface="Calibri"/>
              </a:rPr>
              <a:t>školu </a:t>
            </a:r>
            <a:r>
              <a:rPr lang="cs-CZ" sz="2400" dirty="0">
                <a:latin typeface="Garamond" pitchFamily="18" charset="0"/>
                <a:cs typeface="Calibri"/>
              </a:rPr>
              <a:t>a </a:t>
            </a:r>
            <a:r>
              <a:rPr lang="cs-CZ" sz="2400" spc="-5" dirty="0">
                <a:latin typeface="Garamond" pitchFamily="18" charset="0"/>
                <a:cs typeface="Calibri"/>
              </a:rPr>
              <a:t>budeme </a:t>
            </a:r>
            <a:r>
              <a:rPr lang="cs-CZ" sz="2400" dirty="0">
                <a:latin typeface="Garamond" pitchFamily="18" charset="0"/>
                <a:cs typeface="Calibri"/>
              </a:rPr>
              <a:t>se </a:t>
            </a:r>
            <a:r>
              <a:rPr lang="cs-CZ" sz="2400" spc="-5" dirty="0">
                <a:latin typeface="Garamond" pitchFamily="18" charset="0"/>
                <a:cs typeface="Calibri"/>
              </a:rPr>
              <a:t>muset učit. </a:t>
            </a:r>
            <a:r>
              <a:rPr lang="cs-CZ" sz="2400" spc="-20" dirty="0">
                <a:latin typeface="Garamond" pitchFamily="18" charset="0"/>
                <a:cs typeface="Calibri"/>
              </a:rPr>
              <a:t>Že </a:t>
            </a:r>
            <a:r>
              <a:rPr lang="cs-CZ" sz="2400" spc="-5" dirty="0">
                <a:latin typeface="Garamond" pitchFamily="18" charset="0"/>
                <a:cs typeface="Calibri"/>
              </a:rPr>
              <a:t>sice máme </a:t>
            </a:r>
            <a:r>
              <a:rPr lang="cs-CZ" sz="2400" spc="-10" dirty="0">
                <a:latin typeface="Garamond" pitchFamily="18" charset="0"/>
                <a:cs typeface="Calibri"/>
              </a:rPr>
              <a:t>taky </a:t>
            </a:r>
            <a:r>
              <a:rPr lang="cs-CZ" sz="2400" spc="-5" dirty="0">
                <a:latin typeface="Garamond" pitchFamily="18" charset="0"/>
                <a:cs typeface="Calibri"/>
              </a:rPr>
              <a:t>nějaký </a:t>
            </a:r>
            <a:r>
              <a:rPr lang="cs-CZ" sz="2400" spc="-10" dirty="0">
                <a:latin typeface="Garamond" pitchFamily="18" charset="0"/>
                <a:cs typeface="Calibri"/>
              </a:rPr>
              <a:t>povinnosti, </a:t>
            </a:r>
            <a:r>
              <a:rPr lang="cs-CZ" sz="2400" spc="-5" dirty="0" smtClean="0">
                <a:latin typeface="Garamond" pitchFamily="18" charset="0"/>
                <a:cs typeface="Calibri"/>
              </a:rPr>
              <a:t>ale </a:t>
            </a:r>
            <a:r>
              <a:rPr lang="cs-CZ" sz="2400" spc="-5" dirty="0">
                <a:latin typeface="Garamond" pitchFamily="18" charset="0"/>
                <a:cs typeface="Calibri"/>
              </a:rPr>
              <a:t>máme </a:t>
            </a:r>
            <a:r>
              <a:rPr lang="cs-CZ" sz="2400" spc="-10" dirty="0">
                <a:latin typeface="Garamond" pitchFamily="18" charset="0"/>
                <a:cs typeface="Calibri"/>
              </a:rPr>
              <a:t>to </a:t>
            </a:r>
            <a:r>
              <a:rPr lang="cs-CZ" sz="2400" spc="-15" dirty="0">
                <a:latin typeface="Garamond" pitchFamily="18" charset="0"/>
                <a:cs typeface="Calibri"/>
              </a:rPr>
              <a:t>přece </a:t>
            </a:r>
            <a:r>
              <a:rPr lang="cs-CZ" sz="2400" spc="-5" dirty="0">
                <a:latin typeface="Garamond" pitchFamily="18" charset="0"/>
                <a:cs typeface="Calibri"/>
              </a:rPr>
              <a:t>jenom lehčí </a:t>
            </a:r>
            <a:r>
              <a:rPr lang="cs-CZ" sz="2400" spc="-10" dirty="0">
                <a:latin typeface="Garamond" pitchFamily="18" charset="0"/>
                <a:cs typeface="Calibri"/>
              </a:rPr>
              <a:t>než rodiče, </a:t>
            </a:r>
            <a:r>
              <a:rPr lang="cs-CZ" sz="2400" spc="-25" dirty="0">
                <a:latin typeface="Garamond" pitchFamily="18" charset="0"/>
                <a:cs typeface="Calibri"/>
              </a:rPr>
              <a:t>protože </a:t>
            </a:r>
            <a:r>
              <a:rPr lang="cs-CZ" sz="2400" spc="-15" dirty="0">
                <a:latin typeface="Garamond" pitchFamily="18" charset="0"/>
                <a:cs typeface="Calibri"/>
              </a:rPr>
              <a:t>rodiče </a:t>
            </a:r>
            <a:r>
              <a:rPr lang="cs-CZ" sz="2400" spc="-20" dirty="0">
                <a:latin typeface="Garamond" pitchFamily="18" charset="0"/>
                <a:cs typeface="Calibri"/>
              </a:rPr>
              <a:t>nikdy </a:t>
            </a:r>
            <a:r>
              <a:rPr lang="cs-CZ" sz="2400" spc="-10" dirty="0">
                <a:latin typeface="Garamond" pitchFamily="18" charset="0"/>
                <a:cs typeface="Calibri"/>
              </a:rPr>
              <a:t>neví, </a:t>
            </a:r>
            <a:r>
              <a:rPr lang="cs-CZ" sz="2400" spc="-25" dirty="0">
                <a:latin typeface="Garamond" pitchFamily="18" charset="0"/>
                <a:cs typeface="Calibri"/>
              </a:rPr>
              <a:t>kdy </a:t>
            </a:r>
            <a:r>
              <a:rPr lang="cs-CZ" sz="2400" spc="-10" dirty="0">
                <a:latin typeface="Garamond" pitchFamily="18" charset="0"/>
                <a:cs typeface="Calibri"/>
              </a:rPr>
              <a:t>dostanou  vyhazov </a:t>
            </a:r>
            <a:r>
              <a:rPr lang="cs-CZ" sz="2400" dirty="0">
                <a:latin typeface="Garamond" pitchFamily="18" charset="0"/>
                <a:cs typeface="Calibri"/>
              </a:rPr>
              <a:t>z </a:t>
            </a:r>
            <a:r>
              <a:rPr lang="cs-CZ" sz="2400" spc="-15" dirty="0">
                <a:latin typeface="Garamond" pitchFamily="18" charset="0"/>
                <a:cs typeface="Calibri"/>
              </a:rPr>
              <a:t>té práce, </a:t>
            </a:r>
            <a:r>
              <a:rPr lang="cs-CZ" sz="2400" spc="-5" dirty="0">
                <a:latin typeface="Garamond" pitchFamily="18" charset="0"/>
                <a:cs typeface="Calibri"/>
              </a:rPr>
              <a:t>nebo </a:t>
            </a:r>
            <a:r>
              <a:rPr lang="cs-CZ" sz="2400" spc="-20" dirty="0">
                <a:latin typeface="Garamond" pitchFamily="18" charset="0"/>
                <a:cs typeface="Calibri"/>
              </a:rPr>
              <a:t>nikdy </a:t>
            </a:r>
            <a:r>
              <a:rPr lang="cs-CZ" sz="2400" spc="-10" dirty="0">
                <a:latin typeface="Garamond" pitchFamily="18" charset="0"/>
                <a:cs typeface="Calibri"/>
              </a:rPr>
              <a:t>neví, jestli budou </a:t>
            </a:r>
            <a:r>
              <a:rPr lang="cs-CZ" sz="2400" spc="-5" dirty="0">
                <a:latin typeface="Garamond" pitchFamily="18" charset="0"/>
                <a:cs typeface="Calibri"/>
              </a:rPr>
              <a:t>mít</a:t>
            </a:r>
            <a:r>
              <a:rPr lang="cs-CZ" sz="2400" spc="100" dirty="0">
                <a:latin typeface="Garamond" pitchFamily="18" charset="0"/>
                <a:cs typeface="Calibri"/>
              </a:rPr>
              <a:t> </a:t>
            </a:r>
            <a:r>
              <a:rPr lang="cs-CZ" sz="2400" spc="-15" dirty="0">
                <a:latin typeface="Garamond" pitchFamily="18" charset="0"/>
                <a:cs typeface="Calibri"/>
              </a:rPr>
              <a:t>práci</a:t>
            </a:r>
            <a:r>
              <a:rPr lang="cs-CZ" sz="2400" spc="-15" dirty="0" smtClean="0">
                <a:latin typeface="Garamond" pitchFamily="18" charset="0"/>
                <a:cs typeface="Calibri"/>
              </a:rPr>
              <a:t>…</a:t>
            </a:r>
            <a:endParaRPr lang="cs-CZ" sz="2400" dirty="0">
              <a:latin typeface="Garamond" pitchFamily="18" charset="0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rgbClr val="990000"/>
                </a:solidFill>
                <a:latin typeface="Garamond" pitchFamily="18" charset="0"/>
              </a:rPr>
              <a:t>Jaké je rozložení typů otázek ve výuce?</a:t>
            </a:r>
            <a:endParaRPr lang="cs-CZ" sz="3600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39552" y="1556792"/>
          <a:ext cx="82296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Jaký je rozdíl mezi pedagogickou a běžnou komunikací?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Dáme si úkol </a:t>
            </a:r>
            <a:r>
              <a:rPr lang="cs-CZ" b="1" dirty="0" smtClean="0">
                <a:solidFill>
                  <a:srgbClr val="990000"/>
                </a:solidFill>
                <a:latin typeface="Garamond" pitchFamily="18" charset="0"/>
                <a:sym typeface="Wingdings" pitchFamily="2" charset="2"/>
              </a:rPr>
              <a:t>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sz="1600" b="1" dirty="0" smtClean="0">
              <a:latin typeface="Garamond" pitchFamily="18" charset="0"/>
            </a:endParaRPr>
          </a:p>
          <a:p>
            <a:pPr algn="ctr">
              <a:buNone/>
            </a:pPr>
            <a:r>
              <a:rPr lang="cs-CZ" b="1" dirty="0" smtClean="0">
                <a:latin typeface="Garamond" pitchFamily="18" charset="0"/>
              </a:rPr>
              <a:t>Vytvořte ve dvojicích od každého typu po jedné otázce.</a:t>
            </a:r>
          </a:p>
          <a:p>
            <a:pPr algn="ctr">
              <a:buNone/>
            </a:pPr>
            <a:endParaRPr lang="cs-CZ" b="1" dirty="0">
              <a:latin typeface="Garamond" pitchFamily="18" charset="0"/>
            </a:endParaRPr>
          </a:p>
          <a:p>
            <a:pPr algn="ctr">
              <a:buNone/>
            </a:pPr>
            <a:r>
              <a:rPr lang="cs-CZ" b="1" dirty="0" smtClean="0">
                <a:latin typeface="Garamond" pitchFamily="18" charset="0"/>
              </a:rPr>
              <a:t>Uzavřené + nižší</a:t>
            </a:r>
          </a:p>
          <a:p>
            <a:pPr algn="ctr">
              <a:buNone/>
            </a:pPr>
            <a:r>
              <a:rPr lang="cs-CZ" b="1" dirty="0" smtClean="0">
                <a:latin typeface="Garamond" pitchFamily="18" charset="0"/>
              </a:rPr>
              <a:t>Uzavřené + vyšší</a:t>
            </a:r>
          </a:p>
          <a:p>
            <a:pPr algn="ctr">
              <a:buNone/>
            </a:pPr>
            <a:r>
              <a:rPr lang="cs-CZ" b="1" dirty="0" smtClean="0">
                <a:latin typeface="Garamond" pitchFamily="18" charset="0"/>
              </a:rPr>
              <a:t>Otevřené + nižší</a:t>
            </a:r>
          </a:p>
          <a:p>
            <a:pPr algn="ctr">
              <a:buNone/>
            </a:pPr>
            <a:r>
              <a:rPr lang="cs-CZ" b="1" dirty="0" smtClean="0">
                <a:latin typeface="Garamond" pitchFamily="18" charset="0"/>
              </a:rPr>
              <a:t>Otevřené + vyšší</a:t>
            </a:r>
            <a:endParaRPr lang="cs-CZ" b="1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/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Replika: žákovské repliky…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>
                <a:latin typeface="Garamond" pitchFamily="18" charset="0"/>
              </a:rPr>
              <a:t>	Žákovské odpovědi se liší podle toho, jakou otázku učitelé položí a také podle toho, jak učitelé typicky reagují na žákovské odpovědi.</a:t>
            </a:r>
          </a:p>
          <a:p>
            <a:pPr>
              <a:buNone/>
            </a:pPr>
            <a:endParaRPr lang="cs-CZ" b="1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/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Feedback: odpovědi učitele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04800" indent="-292100">
              <a:lnSpc>
                <a:spcPct val="100000"/>
              </a:lnSpc>
              <a:spcBef>
                <a:spcPts val="1410"/>
              </a:spcBef>
              <a:buClr>
                <a:srgbClr val="C0504D"/>
              </a:buClr>
              <a:buSzPct val="88888"/>
              <a:buNone/>
              <a:tabLst>
                <a:tab pos="304800" algn="l"/>
              </a:tabLst>
            </a:pPr>
            <a:r>
              <a:rPr lang="cs-CZ" b="1" spc="-30" dirty="0" smtClean="0">
                <a:solidFill>
                  <a:srgbClr val="990000"/>
                </a:solidFill>
                <a:latin typeface="Garamond" pitchFamily="18" charset="0"/>
                <a:cs typeface="Calibri"/>
              </a:rPr>
              <a:t>	</a:t>
            </a:r>
          </a:p>
          <a:p>
            <a:pPr marL="304800" indent="-292100">
              <a:lnSpc>
                <a:spcPct val="100000"/>
              </a:lnSpc>
              <a:spcBef>
                <a:spcPts val="1410"/>
              </a:spcBef>
              <a:buClr>
                <a:srgbClr val="C0504D"/>
              </a:buClr>
              <a:buSzPct val="88888"/>
              <a:buNone/>
              <a:tabLst>
                <a:tab pos="304800" algn="l"/>
              </a:tabLst>
            </a:pPr>
            <a:r>
              <a:rPr lang="cs-CZ" b="1" spc="-30" dirty="0">
                <a:solidFill>
                  <a:srgbClr val="990000"/>
                </a:solidFill>
                <a:latin typeface="Garamond" pitchFamily="18" charset="0"/>
                <a:cs typeface="Calibri"/>
              </a:rPr>
              <a:t>	</a:t>
            </a:r>
            <a:r>
              <a:rPr lang="cs-CZ" b="1" spc="-30" dirty="0" smtClean="0">
                <a:latin typeface="Garamond" pitchFamily="18" charset="0"/>
                <a:cs typeface="Calibri"/>
              </a:rPr>
              <a:t>Drtivá většina žákovských odpovědí ve výuce je označena za </a:t>
            </a:r>
            <a:r>
              <a:rPr lang="cs-CZ" b="1" spc="-30" dirty="0" smtClean="0">
                <a:solidFill>
                  <a:srgbClr val="990000"/>
                </a:solidFill>
                <a:latin typeface="Garamond" pitchFamily="18" charset="0"/>
                <a:cs typeface="Calibri"/>
              </a:rPr>
              <a:t>odpovědi správné</a:t>
            </a:r>
            <a:r>
              <a:rPr lang="cs-CZ" b="1" spc="-30" dirty="0" smtClean="0">
                <a:latin typeface="Garamond" pitchFamily="18" charset="0"/>
                <a:cs typeface="Calibri"/>
              </a:rPr>
              <a:t>. Takové odpovědi si většinou nezasluhují zvláštní pochvalu či ocenění, protože jsou učiteli považovány za normální.</a:t>
            </a:r>
          </a:p>
          <a:p>
            <a:pPr marL="304800" indent="-292100">
              <a:lnSpc>
                <a:spcPct val="100000"/>
              </a:lnSpc>
              <a:spcBef>
                <a:spcPts val="1410"/>
              </a:spcBef>
              <a:buClr>
                <a:srgbClr val="C0504D"/>
              </a:buClr>
              <a:buSzPct val="88888"/>
              <a:buNone/>
              <a:tabLst>
                <a:tab pos="304800" algn="l"/>
              </a:tabLst>
            </a:pPr>
            <a:r>
              <a:rPr lang="cs-CZ" b="1" spc="-30" dirty="0" smtClean="0">
                <a:latin typeface="Garamond" pitchFamily="18" charset="0"/>
                <a:cs typeface="Calibri"/>
              </a:rPr>
              <a:t>	</a:t>
            </a:r>
            <a:r>
              <a:rPr lang="cs-CZ" b="1" spc="-30" dirty="0" smtClean="0">
                <a:solidFill>
                  <a:srgbClr val="990000"/>
                </a:solidFill>
                <a:latin typeface="Garamond" pitchFamily="18" charset="0"/>
                <a:cs typeface="Calibri"/>
              </a:rPr>
              <a:t>Špatné odpovědi </a:t>
            </a:r>
            <a:r>
              <a:rPr lang="cs-CZ" b="1" spc="-30" dirty="0" smtClean="0">
                <a:latin typeface="Garamond" pitchFamily="18" charset="0"/>
                <a:cs typeface="Calibri"/>
              </a:rPr>
              <a:t>jsou považovány za deviace a málokdy bývají didakticky vytěženy.</a:t>
            </a:r>
            <a:endParaRPr lang="cs-CZ" b="1" dirty="0">
              <a:latin typeface="Garamond" pitchFamily="18" charset="0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/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Feedback: odpovědi učitele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04800" indent="-292100">
              <a:lnSpc>
                <a:spcPct val="100000"/>
              </a:lnSpc>
              <a:spcBef>
                <a:spcPts val="1410"/>
              </a:spcBef>
              <a:buClr>
                <a:srgbClr val="C0504D"/>
              </a:buClr>
              <a:buSzPct val="88888"/>
              <a:buNone/>
              <a:tabLst>
                <a:tab pos="304800" algn="l"/>
              </a:tabLst>
            </a:pPr>
            <a:endParaRPr lang="cs-CZ" b="1" spc="-30" dirty="0" smtClean="0">
              <a:solidFill>
                <a:srgbClr val="990000"/>
              </a:solidFill>
              <a:latin typeface="Garamond" pitchFamily="18" charset="0"/>
              <a:cs typeface="Calibri"/>
            </a:endParaRPr>
          </a:p>
          <a:p>
            <a:pPr marL="304800" indent="-292100">
              <a:lnSpc>
                <a:spcPct val="100000"/>
              </a:lnSpc>
              <a:spcBef>
                <a:spcPts val="1410"/>
              </a:spcBef>
              <a:buClr>
                <a:srgbClr val="C0504D"/>
              </a:buClr>
              <a:buSzPct val="88888"/>
              <a:buNone/>
              <a:tabLst>
                <a:tab pos="304800" algn="l"/>
              </a:tabLst>
            </a:pPr>
            <a:r>
              <a:rPr lang="cs-CZ" b="1" spc="-30" dirty="0" smtClean="0">
                <a:solidFill>
                  <a:srgbClr val="990000"/>
                </a:solidFill>
                <a:latin typeface="Garamond" pitchFamily="18" charset="0"/>
                <a:cs typeface="Calibri"/>
              </a:rPr>
              <a:t>Zamlčené </a:t>
            </a:r>
            <a:r>
              <a:rPr lang="cs-CZ" b="1" spc="-30" dirty="0" smtClean="0">
                <a:solidFill>
                  <a:srgbClr val="990000"/>
                </a:solidFill>
                <a:latin typeface="Garamond" pitchFamily="18" charset="0"/>
                <a:cs typeface="Calibri"/>
              </a:rPr>
              <a:t>hodnocení</a:t>
            </a:r>
          </a:p>
          <a:p>
            <a:pPr marL="304800" indent="-292100">
              <a:lnSpc>
                <a:spcPct val="100000"/>
              </a:lnSpc>
              <a:spcBef>
                <a:spcPts val="1410"/>
              </a:spcBef>
              <a:buClr>
                <a:srgbClr val="C0504D"/>
              </a:buClr>
              <a:buSzPct val="88888"/>
              <a:buNone/>
              <a:tabLst>
                <a:tab pos="304800" algn="l"/>
              </a:tabLst>
            </a:pPr>
            <a:r>
              <a:rPr lang="cs-CZ" b="1" spc="-30" dirty="0" smtClean="0">
                <a:latin typeface="Garamond" pitchFamily="18" charset="0"/>
                <a:cs typeface="Calibri"/>
              </a:rPr>
              <a:t>Verifikační zpětná vazba</a:t>
            </a:r>
            <a:endParaRPr lang="cs-CZ" b="1" dirty="0">
              <a:latin typeface="Garamond" pitchFamily="18" charset="0"/>
              <a:cs typeface="Calibri"/>
            </a:endParaRPr>
          </a:p>
          <a:p>
            <a:pPr marL="304800" indent="-292100">
              <a:lnSpc>
                <a:spcPct val="100000"/>
              </a:lnSpc>
              <a:spcBef>
                <a:spcPts val="1315"/>
              </a:spcBef>
              <a:buClr>
                <a:srgbClr val="C0504D"/>
              </a:buClr>
              <a:buSzPct val="88888"/>
              <a:buNone/>
              <a:tabLst>
                <a:tab pos="304800" algn="l"/>
              </a:tabLst>
            </a:pPr>
            <a:r>
              <a:rPr lang="cs-CZ" b="1" spc="-15" dirty="0">
                <a:latin typeface="Garamond" pitchFamily="18" charset="0"/>
                <a:cs typeface="Calibri"/>
              </a:rPr>
              <a:t>Formativní </a:t>
            </a:r>
            <a:r>
              <a:rPr lang="cs-CZ" b="1" spc="-15" dirty="0" smtClean="0">
                <a:latin typeface="Garamond" pitchFamily="18" charset="0"/>
                <a:cs typeface="Calibri"/>
              </a:rPr>
              <a:t>zpětná vazba </a:t>
            </a:r>
            <a:r>
              <a:rPr lang="cs-CZ" b="1" spc="-5" dirty="0" smtClean="0">
                <a:latin typeface="Garamond" pitchFamily="18" charset="0"/>
                <a:cs typeface="Calibri"/>
              </a:rPr>
              <a:t>hodnoticí</a:t>
            </a:r>
            <a:endParaRPr lang="cs-CZ" b="1" dirty="0">
              <a:latin typeface="Garamond" pitchFamily="18" charset="0"/>
              <a:cs typeface="Calibri"/>
            </a:endParaRPr>
          </a:p>
          <a:p>
            <a:pPr marL="304800" indent="-292100">
              <a:lnSpc>
                <a:spcPct val="100000"/>
              </a:lnSpc>
              <a:spcBef>
                <a:spcPts val="1280"/>
              </a:spcBef>
              <a:buClr>
                <a:srgbClr val="C0504D"/>
              </a:buClr>
              <a:buSzPct val="88888"/>
              <a:buNone/>
              <a:tabLst>
                <a:tab pos="304800" algn="l"/>
              </a:tabLst>
            </a:pPr>
            <a:r>
              <a:rPr lang="cs-CZ" b="1" spc="-15" dirty="0">
                <a:latin typeface="Garamond" pitchFamily="18" charset="0"/>
                <a:cs typeface="Calibri"/>
              </a:rPr>
              <a:t>Formativní</a:t>
            </a:r>
            <a:r>
              <a:rPr lang="cs-CZ" b="1" spc="-20" dirty="0">
                <a:latin typeface="Garamond" pitchFamily="18" charset="0"/>
                <a:cs typeface="Calibri"/>
              </a:rPr>
              <a:t> </a:t>
            </a:r>
            <a:r>
              <a:rPr lang="cs-CZ" b="1" spc="-20" dirty="0" smtClean="0">
                <a:latin typeface="Garamond" pitchFamily="18" charset="0"/>
                <a:cs typeface="Calibri"/>
              </a:rPr>
              <a:t>zpětná vazba </a:t>
            </a:r>
            <a:r>
              <a:rPr lang="cs-CZ" b="1" spc="-20" dirty="0" err="1" smtClean="0">
                <a:latin typeface="Garamond" pitchFamily="18" charset="0"/>
                <a:cs typeface="Calibri"/>
              </a:rPr>
              <a:t>metakognitivní</a:t>
            </a:r>
            <a:endParaRPr lang="cs-CZ" b="1" dirty="0">
              <a:latin typeface="Garamond" pitchFamily="18" charset="0"/>
              <a:cs typeface="Calibri"/>
            </a:endParaRPr>
          </a:p>
          <a:p>
            <a:pPr marL="304800" indent="-292100">
              <a:lnSpc>
                <a:spcPct val="100000"/>
              </a:lnSpc>
              <a:spcBef>
                <a:spcPts val="1315"/>
              </a:spcBef>
              <a:buClr>
                <a:srgbClr val="C0504D"/>
              </a:buClr>
              <a:buSzPct val="88888"/>
              <a:buNone/>
              <a:tabLst>
                <a:tab pos="304800" algn="l"/>
              </a:tabLst>
            </a:pPr>
            <a:r>
              <a:rPr lang="cs-CZ" b="1" spc="-15" dirty="0">
                <a:latin typeface="Garamond" pitchFamily="18" charset="0"/>
                <a:cs typeface="Calibri"/>
              </a:rPr>
              <a:t>Formativní </a:t>
            </a:r>
            <a:r>
              <a:rPr lang="cs-CZ" b="1" spc="-15" dirty="0" smtClean="0">
                <a:latin typeface="Garamond" pitchFamily="18" charset="0"/>
                <a:cs typeface="Calibri"/>
              </a:rPr>
              <a:t>zpětná vazba </a:t>
            </a:r>
            <a:r>
              <a:rPr lang="cs-CZ" b="1" dirty="0" smtClean="0">
                <a:latin typeface="Garamond" pitchFamily="18" charset="0"/>
                <a:cs typeface="Calibri"/>
              </a:rPr>
              <a:t>s</a:t>
            </a:r>
            <a:r>
              <a:rPr lang="cs-CZ" b="1" spc="-5" dirty="0" smtClean="0">
                <a:latin typeface="Garamond" pitchFamily="18" charset="0"/>
                <a:cs typeface="Calibri"/>
              </a:rPr>
              <a:t> </a:t>
            </a:r>
            <a:r>
              <a:rPr lang="cs-CZ" b="1" spc="-5" dirty="0" smtClean="0">
                <a:latin typeface="Garamond" pitchFamily="18" charset="0"/>
                <a:cs typeface="Calibri"/>
              </a:rPr>
              <a:t>lešením</a:t>
            </a:r>
            <a:endParaRPr lang="cs-CZ" b="1" dirty="0">
              <a:latin typeface="Garamond" pitchFamily="18" charset="0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Feedback: verifikační ZV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5080">
              <a:lnSpc>
                <a:spcPts val="4300"/>
              </a:lnSpc>
              <a:spcBef>
                <a:spcPts val="259"/>
              </a:spcBef>
              <a:buClr>
                <a:srgbClr val="C0504D"/>
              </a:buClr>
              <a:buNone/>
              <a:tabLst>
                <a:tab pos="355600" algn="l"/>
              </a:tabLst>
            </a:pPr>
            <a:r>
              <a:rPr lang="cs-CZ" spc="-5" dirty="0" smtClean="0">
                <a:cs typeface="Calibri"/>
              </a:rPr>
              <a:t>	</a:t>
            </a:r>
            <a:endParaRPr lang="cs-CZ" b="1" spc="-5" dirty="0" smtClean="0">
              <a:latin typeface="Garamond" pitchFamily="18" charset="0"/>
              <a:cs typeface="Calibri"/>
            </a:endParaRPr>
          </a:p>
          <a:p>
            <a:pPr marL="355600" marR="5080">
              <a:lnSpc>
                <a:spcPts val="4300"/>
              </a:lnSpc>
              <a:spcBef>
                <a:spcPts val="259"/>
              </a:spcBef>
              <a:buClr>
                <a:srgbClr val="C0504D"/>
              </a:buClr>
              <a:buNone/>
              <a:tabLst>
                <a:tab pos="355600" algn="l"/>
              </a:tabLst>
            </a:pPr>
            <a:r>
              <a:rPr lang="cs-CZ" b="1" spc="-5" dirty="0">
                <a:latin typeface="Garamond" pitchFamily="18" charset="0"/>
                <a:cs typeface="Calibri"/>
              </a:rPr>
              <a:t>	</a:t>
            </a:r>
            <a:r>
              <a:rPr lang="cs-CZ" b="1" spc="-5" dirty="0" smtClean="0">
                <a:latin typeface="Garamond" pitchFamily="18" charset="0"/>
                <a:cs typeface="Calibri"/>
              </a:rPr>
              <a:t>Obsahuje </a:t>
            </a:r>
            <a:r>
              <a:rPr lang="cs-CZ" b="1" spc="-30" dirty="0" smtClean="0">
                <a:latin typeface="Garamond" pitchFamily="18" charset="0"/>
                <a:cs typeface="Calibri"/>
              </a:rPr>
              <a:t>prosté </a:t>
            </a:r>
            <a:r>
              <a:rPr lang="cs-CZ" b="1" spc="-15" dirty="0" smtClean="0">
                <a:latin typeface="Garamond" pitchFamily="18" charset="0"/>
                <a:cs typeface="Calibri"/>
              </a:rPr>
              <a:t>potvrzení </a:t>
            </a:r>
            <a:r>
              <a:rPr lang="cs-CZ" b="1" dirty="0" smtClean="0">
                <a:latin typeface="Garamond" pitchFamily="18" charset="0"/>
                <a:cs typeface="Calibri"/>
              </a:rPr>
              <a:t>či </a:t>
            </a:r>
            <a:r>
              <a:rPr lang="cs-CZ" b="1" spc="-10" dirty="0" smtClean="0">
                <a:latin typeface="Garamond" pitchFamily="18" charset="0"/>
                <a:cs typeface="Calibri"/>
              </a:rPr>
              <a:t>vyvrácení  </a:t>
            </a:r>
            <a:r>
              <a:rPr lang="cs-CZ" b="1" spc="-20" dirty="0" smtClean="0">
                <a:latin typeface="Garamond" pitchFamily="18" charset="0"/>
                <a:cs typeface="Calibri"/>
              </a:rPr>
              <a:t>správnosti</a:t>
            </a:r>
            <a:r>
              <a:rPr lang="cs-CZ" b="1" spc="-10" dirty="0" smtClean="0">
                <a:latin typeface="Garamond" pitchFamily="18" charset="0"/>
                <a:cs typeface="Calibri"/>
              </a:rPr>
              <a:t> odpovědi.</a:t>
            </a:r>
          </a:p>
          <a:p>
            <a:pPr marL="355600" marR="5080">
              <a:lnSpc>
                <a:spcPts val="4300"/>
              </a:lnSpc>
              <a:spcBef>
                <a:spcPts val="259"/>
              </a:spcBef>
              <a:buClr>
                <a:srgbClr val="C0504D"/>
              </a:buClr>
              <a:buNone/>
              <a:tabLst>
                <a:tab pos="355600" algn="l"/>
              </a:tabLst>
            </a:pPr>
            <a:endParaRPr lang="cs-CZ" b="1" dirty="0" smtClean="0">
              <a:latin typeface="Garamond" pitchFamily="18" charset="0"/>
              <a:cs typeface="Calibri"/>
            </a:endParaRPr>
          </a:p>
          <a:p>
            <a:pPr marL="355600">
              <a:spcBef>
                <a:spcPts val="740"/>
              </a:spcBef>
              <a:buClr>
                <a:srgbClr val="C0504D"/>
              </a:buClr>
              <a:buNone/>
              <a:tabLst>
                <a:tab pos="355600" algn="l"/>
              </a:tabLst>
            </a:pPr>
            <a:r>
              <a:rPr lang="cs-CZ" b="1" dirty="0" smtClean="0">
                <a:latin typeface="Garamond" pitchFamily="18" charset="0"/>
                <a:cs typeface="Calibri"/>
              </a:rPr>
              <a:t>	Je</a:t>
            </a:r>
            <a:r>
              <a:rPr lang="cs-CZ" b="1" spc="-15" dirty="0" smtClean="0">
                <a:latin typeface="Garamond" pitchFamily="18" charset="0"/>
                <a:cs typeface="Calibri"/>
              </a:rPr>
              <a:t> </a:t>
            </a:r>
            <a:r>
              <a:rPr lang="cs-CZ" b="1" spc="-10" dirty="0" smtClean="0">
                <a:latin typeface="Garamond" pitchFamily="18" charset="0"/>
                <a:cs typeface="Calibri"/>
              </a:rPr>
              <a:t>rychlá a z toho důvodu je ve výuce používána velmi často.</a:t>
            </a:r>
            <a:endParaRPr lang="cs-CZ" b="1" dirty="0" smtClean="0">
              <a:latin typeface="Garamond" pitchFamily="18" charset="0"/>
              <a:cs typeface="Calibri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/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Příklad verifikační ZV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marR="5080">
              <a:lnSpc>
                <a:spcPct val="99900"/>
              </a:lnSpc>
              <a:spcBef>
                <a:spcPts val="105"/>
              </a:spcBef>
              <a:buNone/>
            </a:pPr>
            <a:endParaRPr lang="cs-CZ" b="1" dirty="0" smtClean="0">
              <a:latin typeface="Garamond" pitchFamily="18" charset="0"/>
              <a:cs typeface="Calibri"/>
            </a:endParaRPr>
          </a:p>
          <a:p>
            <a:pPr marL="12700" marR="5080">
              <a:lnSpc>
                <a:spcPct val="99900"/>
              </a:lnSpc>
              <a:spcBef>
                <a:spcPts val="105"/>
              </a:spcBef>
              <a:buNone/>
            </a:pPr>
            <a:endParaRPr lang="cs-CZ" b="1" dirty="0" smtClean="0">
              <a:latin typeface="Garamond" pitchFamily="18" charset="0"/>
              <a:cs typeface="Calibri"/>
            </a:endParaRPr>
          </a:p>
          <a:p>
            <a:pPr marL="12700" marR="5080">
              <a:lnSpc>
                <a:spcPct val="99900"/>
              </a:lnSpc>
              <a:spcBef>
                <a:spcPts val="105"/>
              </a:spcBef>
              <a:buNone/>
            </a:pPr>
            <a:r>
              <a:rPr lang="cs-CZ" b="1" dirty="0" smtClean="0">
                <a:latin typeface="Garamond" pitchFamily="18" charset="0"/>
                <a:cs typeface="Calibri"/>
              </a:rPr>
              <a:t>U</a:t>
            </a:r>
            <a:r>
              <a:rPr lang="cs-CZ" b="1" dirty="0">
                <a:latin typeface="Garamond" pitchFamily="18" charset="0"/>
                <a:cs typeface="Calibri"/>
              </a:rPr>
              <a:t>: </a:t>
            </a:r>
            <a:r>
              <a:rPr lang="cs-CZ" spc="-20" dirty="0">
                <a:latin typeface="Garamond" pitchFamily="18" charset="0"/>
                <a:cs typeface="Calibri"/>
              </a:rPr>
              <a:t>Jaká </a:t>
            </a:r>
            <a:r>
              <a:rPr lang="cs-CZ" dirty="0">
                <a:latin typeface="Garamond" pitchFamily="18" charset="0"/>
                <a:cs typeface="Calibri"/>
              </a:rPr>
              <a:t>je </a:t>
            </a:r>
            <a:r>
              <a:rPr lang="cs-CZ" spc="-10" dirty="0">
                <a:latin typeface="Garamond" pitchFamily="18" charset="0"/>
                <a:cs typeface="Calibri"/>
              </a:rPr>
              <a:t>lepší pozice, </a:t>
            </a:r>
            <a:r>
              <a:rPr lang="cs-CZ" spc="-25" dirty="0">
                <a:latin typeface="Garamond" pitchFamily="18" charset="0"/>
                <a:cs typeface="Calibri"/>
              </a:rPr>
              <a:t>pro </a:t>
            </a:r>
            <a:r>
              <a:rPr lang="cs-CZ" spc="-20" dirty="0">
                <a:latin typeface="Garamond" pitchFamily="18" charset="0"/>
                <a:cs typeface="Calibri"/>
              </a:rPr>
              <a:t>žadatele </a:t>
            </a:r>
            <a:r>
              <a:rPr lang="cs-CZ" dirty="0">
                <a:latin typeface="Garamond" pitchFamily="18" charset="0"/>
                <a:cs typeface="Calibri"/>
              </a:rPr>
              <a:t>o </a:t>
            </a:r>
            <a:r>
              <a:rPr lang="cs-CZ" spc="-20" dirty="0" smtClean="0">
                <a:latin typeface="Garamond" pitchFamily="18" charset="0"/>
                <a:cs typeface="Calibri"/>
              </a:rPr>
              <a:t>hypotéku</a:t>
            </a:r>
            <a:r>
              <a:rPr lang="cs-CZ" spc="-20" dirty="0">
                <a:latin typeface="Garamond" pitchFamily="18" charset="0"/>
                <a:cs typeface="Calibri"/>
              </a:rPr>
              <a:t>? </a:t>
            </a:r>
            <a:r>
              <a:rPr lang="cs-CZ" spc="-5" dirty="0">
                <a:latin typeface="Garamond" pitchFamily="18" charset="0"/>
                <a:cs typeface="Calibri"/>
              </a:rPr>
              <a:t>Mít smlouvu na dobu </a:t>
            </a:r>
            <a:r>
              <a:rPr lang="cs-CZ" spc="-15" dirty="0">
                <a:latin typeface="Garamond" pitchFamily="18" charset="0"/>
                <a:cs typeface="Calibri"/>
              </a:rPr>
              <a:t>určitou</a:t>
            </a:r>
            <a:r>
              <a:rPr lang="cs-CZ" spc="-15" dirty="0" smtClean="0">
                <a:latin typeface="Garamond" pitchFamily="18" charset="0"/>
                <a:cs typeface="Calibri"/>
              </a:rPr>
              <a:t>, </a:t>
            </a:r>
            <a:r>
              <a:rPr lang="cs-CZ" spc="-5" dirty="0">
                <a:latin typeface="Garamond" pitchFamily="18" charset="0"/>
                <a:cs typeface="Calibri"/>
              </a:rPr>
              <a:t>nebo </a:t>
            </a:r>
            <a:r>
              <a:rPr lang="cs-CZ" spc="-15" dirty="0">
                <a:latin typeface="Garamond" pitchFamily="18" charset="0"/>
                <a:cs typeface="Calibri"/>
              </a:rPr>
              <a:t>neurčitou?</a:t>
            </a:r>
            <a:endParaRPr lang="cs-CZ" dirty="0">
              <a:latin typeface="Garamond" pitchFamily="18" charset="0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44"/>
              </a:spcBef>
              <a:buNone/>
            </a:pPr>
            <a:r>
              <a:rPr lang="cs-CZ" b="1" dirty="0">
                <a:latin typeface="Garamond" pitchFamily="18" charset="0"/>
                <a:cs typeface="Calibri"/>
              </a:rPr>
              <a:t>Ž:</a:t>
            </a:r>
            <a:r>
              <a:rPr lang="cs-CZ" b="1" spc="-10" dirty="0">
                <a:latin typeface="Garamond" pitchFamily="18" charset="0"/>
                <a:cs typeface="Calibri"/>
              </a:rPr>
              <a:t> </a:t>
            </a:r>
            <a:r>
              <a:rPr lang="cs-CZ" spc="-15" dirty="0">
                <a:latin typeface="Garamond" pitchFamily="18" charset="0"/>
                <a:cs typeface="Calibri"/>
              </a:rPr>
              <a:t>Neurčitou.</a:t>
            </a:r>
            <a:endParaRPr lang="cs-CZ" dirty="0">
              <a:latin typeface="Garamond" pitchFamily="18" charset="0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  <a:buNone/>
            </a:pPr>
            <a:r>
              <a:rPr lang="cs-CZ" b="1" dirty="0">
                <a:latin typeface="Garamond" pitchFamily="18" charset="0"/>
                <a:cs typeface="Calibri"/>
              </a:rPr>
              <a:t>U: </a:t>
            </a:r>
            <a:r>
              <a:rPr lang="cs-CZ" spc="-25" dirty="0">
                <a:latin typeface="Garamond" pitchFamily="18" charset="0"/>
                <a:cs typeface="Calibri"/>
              </a:rPr>
              <a:t>No, </a:t>
            </a:r>
            <a:r>
              <a:rPr lang="cs-CZ" spc="-15" dirty="0">
                <a:latin typeface="Garamond" pitchFamily="18" charset="0"/>
                <a:cs typeface="Calibri"/>
              </a:rPr>
              <a:t>neurčitou,</a:t>
            </a:r>
            <a:r>
              <a:rPr lang="cs-CZ" spc="10" dirty="0">
                <a:latin typeface="Garamond" pitchFamily="18" charset="0"/>
                <a:cs typeface="Calibri"/>
              </a:rPr>
              <a:t> </a:t>
            </a:r>
            <a:r>
              <a:rPr lang="cs-CZ" spc="-15" dirty="0">
                <a:latin typeface="Garamond" pitchFamily="18" charset="0"/>
                <a:cs typeface="Calibri"/>
              </a:rPr>
              <a:t>samozřejmě</a:t>
            </a:r>
            <a:r>
              <a:rPr lang="cs-CZ" spc="-15" dirty="0" smtClean="0">
                <a:latin typeface="Garamond" pitchFamily="18" charset="0"/>
                <a:cs typeface="Calibri"/>
              </a:rPr>
              <a:t>.</a:t>
            </a:r>
            <a:endParaRPr lang="cs-CZ" dirty="0" smtClean="0">
              <a:latin typeface="Garamond" pitchFamily="18" charset="0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714202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Feedback: formativní ZV hodnoticí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pc="-5" dirty="0" smtClean="0">
                <a:latin typeface="Garamond" pitchFamily="18" charset="0"/>
                <a:cs typeface="Calibri"/>
              </a:rPr>
              <a:t>	</a:t>
            </a:r>
          </a:p>
          <a:p>
            <a:pPr>
              <a:buNone/>
            </a:pPr>
            <a:r>
              <a:rPr lang="cs-CZ" b="1" spc="-5" dirty="0">
                <a:latin typeface="Garamond" pitchFamily="18" charset="0"/>
                <a:cs typeface="Calibri"/>
              </a:rPr>
              <a:t>	</a:t>
            </a:r>
            <a:endParaRPr lang="cs-CZ" b="1" spc="-5" dirty="0" smtClean="0">
              <a:latin typeface="Garamond" pitchFamily="18" charset="0"/>
              <a:cs typeface="Calibri"/>
            </a:endParaRPr>
          </a:p>
          <a:p>
            <a:pPr>
              <a:buNone/>
            </a:pPr>
            <a:r>
              <a:rPr lang="cs-CZ" b="1" spc="-5" dirty="0" smtClean="0">
                <a:latin typeface="Garamond" pitchFamily="18" charset="0"/>
                <a:cs typeface="Calibri"/>
              </a:rPr>
              <a:t>	Obsahuje </a:t>
            </a:r>
            <a:r>
              <a:rPr lang="cs-CZ" b="1" spc="-15" dirty="0" smtClean="0">
                <a:latin typeface="Garamond" pitchFamily="18" charset="0"/>
                <a:cs typeface="Calibri"/>
              </a:rPr>
              <a:t>informace </a:t>
            </a:r>
            <a:r>
              <a:rPr lang="cs-CZ" b="1" dirty="0" smtClean="0">
                <a:latin typeface="Garamond" pitchFamily="18" charset="0"/>
                <a:cs typeface="Calibri"/>
              </a:rPr>
              <a:t>o </a:t>
            </a:r>
            <a:r>
              <a:rPr lang="cs-CZ" b="1" spc="-15" dirty="0" smtClean="0">
                <a:latin typeface="Garamond" pitchFamily="18" charset="0"/>
                <a:cs typeface="Calibri"/>
              </a:rPr>
              <a:t>tom, </a:t>
            </a:r>
            <a:r>
              <a:rPr lang="cs-CZ" b="1" spc="-30" dirty="0" smtClean="0">
                <a:latin typeface="Garamond" pitchFamily="18" charset="0"/>
                <a:cs typeface="Calibri"/>
              </a:rPr>
              <a:t>jaké </a:t>
            </a:r>
            <a:r>
              <a:rPr lang="cs-CZ" b="1" spc="-20" dirty="0" smtClean="0">
                <a:latin typeface="Garamond" pitchFamily="18" charset="0"/>
                <a:cs typeface="Calibri"/>
              </a:rPr>
              <a:t>změny </a:t>
            </a:r>
            <a:r>
              <a:rPr lang="cs-CZ" b="1" spc="-25" dirty="0" smtClean="0">
                <a:latin typeface="Garamond" pitchFamily="18" charset="0"/>
                <a:cs typeface="Calibri"/>
              </a:rPr>
              <a:t>provést, </a:t>
            </a:r>
            <a:r>
              <a:rPr lang="cs-CZ" b="1" spc="-10" dirty="0" smtClean="0">
                <a:latin typeface="Garamond" pitchFamily="18" charset="0"/>
                <a:cs typeface="Calibri"/>
              </a:rPr>
              <a:t>aby byl </a:t>
            </a:r>
            <a:r>
              <a:rPr lang="cs-CZ" b="1" spc="-25" dirty="0" smtClean="0">
                <a:latin typeface="Garamond" pitchFamily="18" charset="0"/>
                <a:cs typeface="Calibri"/>
              </a:rPr>
              <a:t>výkon </a:t>
            </a:r>
            <a:r>
              <a:rPr lang="cs-CZ" b="1" spc="-30" dirty="0" smtClean="0">
                <a:latin typeface="Garamond" pitchFamily="18" charset="0"/>
                <a:cs typeface="Calibri"/>
              </a:rPr>
              <a:t>žáka</a:t>
            </a:r>
            <a:r>
              <a:rPr lang="cs-CZ" b="1" spc="30" dirty="0" smtClean="0">
                <a:latin typeface="Garamond" pitchFamily="18" charset="0"/>
                <a:cs typeface="Calibri"/>
              </a:rPr>
              <a:t> </a:t>
            </a:r>
            <a:r>
              <a:rPr lang="cs-CZ" b="1" spc="-10" dirty="0" smtClean="0">
                <a:latin typeface="Garamond" pitchFamily="18" charset="0"/>
                <a:cs typeface="Calibri"/>
              </a:rPr>
              <a:t>lepší.</a:t>
            </a:r>
            <a:endParaRPr lang="cs-CZ" b="1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Příklad formativně hodnoticí ZV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55600" marR="285750">
              <a:lnSpc>
                <a:spcPct val="79900"/>
              </a:lnSpc>
              <a:spcBef>
                <a:spcPts val="675"/>
              </a:spcBef>
              <a:buNone/>
            </a:pPr>
            <a:r>
              <a:rPr lang="cs-CZ" b="1" spc="-5" dirty="0" smtClean="0">
                <a:latin typeface="Garamond" pitchFamily="18" charset="0"/>
                <a:cs typeface="Calibri"/>
              </a:rPr>
              <a:t>	U: </a:t>
            </a:r>
            <a:r>
              <a:rPr lang="cs-CZ" spc="-50" dirty="0">
                <a:latin typeface="Garamond" pitchFamily="18" charset="0"/>
                <a:cs typeface="Calibri"/>
              </a:rPr>
              <a:t>Takže </a:t>
            </a:r>
            <a:r>
              <a:rPr lang="cs-CZ" spc="-5" dirty="0">
                <a:latin typeface="Garamond" pitchFamily="18" charset="0"/>
                <a:cs typeface="Calibri"/>
              </a:rPr>
              <a:t>můžu </a:t>
            </a:r>
            <a:r>
              <a:rPr lang="cs-CZ" spc="-15" dirty="0">
                <a:latin typeface="Garamond" pitchFamily="18" charset="0"/>
                <a:cs typeface="Calibri"/>
              </a:rPr>
              <a:t>někoho </a:t>
            </a:r>
            <a:r>
              <a:rPr lang="cs-CZ" spc="-10" dirty="0">
                <a:latin typeface="Garamond" pitchFamily="18" charset="0"/>
                <a:cs typeface="Calibri"/>
              </a:rPr>
              <a:t>poprosit, </a:t>
            </a:r>
            <a:r>
              <a:rPr lang="cs-CZ" spc="-5" dirty="0">
                <a:latin typeface="Garamond" pitchFamily="18" charset="0"/>
                <a:cs typeface="Calibri"/>
              </a:rPr>
              <a:t>aby </a:t>
            </a:r>
            <a:r>
              <a:rPr lang="cs-CZ" dirty="0">
                <a:latin typeface="Garamond" pitchFamily="18" charset="0"/>
                <a:cs typeface="Calibri"/>
              </a:rPr>
              <a:t>nás </a:t>
            </a:r>
            <a:r>
              <a:rPr lang="cs-CZ" spc="-5" dirty="0">
                <a:latin typeface="Garamond" pitchFamily="18" charset="0"/>
                <a:cs typeface="Calibri"/>
              </a:rPr>
              <a:t>seznámil se </a:t>
            </a:r>
            <a:r>
              <a:rPr lang="cs-CZ" spc="-10" dirty="0">
                <a:latin typeface="Garamond" pitchFamily="18" charset="0"/>
                <a:cs typeface="Calibri"/>
              </a:rPr>
              <a:t>životem  </a:t>
            </a:r>
            <a:r>
              <a:rPr lang="cs-CZ" spc="-20" dirty="0">
                <a:latin typeface="Garamond" pitchFamily="18" charset="0"/>
                <a:cs typeface="Calibri"/>
              </a:rPr>
              <a:t>této </a:t>
            </a:r>
            <a:r>
              <a:rPr lang="cs-CZ" spc="-10" dirty="0">
                <a:latin typeface="Garamond" pitchFamily="18" charset="0"/>
                <a:cs typeface="Calibri"/>
              </a:rPr>
              <a:t>spisovatelky? </a:t>
            </a:r>
            <a:r>
              <a:rPr lang="cs-CZ" spc="-50" dirty="0">
                <a:latin typeface="Garamond" pitchFamily="18" charset="0"/>
                <a:cs typeface="Calibri"/>
              </a:rPr>
              <a:t>Terezko, </a:t>
            </a:r>
            <a:r>
              <a:rPr lang="cs-CZ" spc="-10" dirty="0">
                <a:latin typeface="Garamond" pitchFamily="18" charset="0"/>
                <a:cs typeface="Calibri"/>
              </a:rPr>
              <a:t>zkus. (</a:t>
            </a:r>
            <a:r>
              <a:rPr lang="cs-CZ" i="1" spc="-10" dirty="0">
                <a:latin typeface="Garamond" pitchFamily="18" charset="0"/>
                <a:cs typeface="Calibri"/>
              </a:rPr>
              <a:t>vyvolává </a:t>
            </a:r>
            <a:r>
              <a:rPr lang="cs-CZ" i="1" spc="-5" dirty="0">
                <a:latin typeface="Garamond" pitchFamily="18" charset="0"/>
                <a:cs typeface="Calibri"/>
              </a:rPr>
              <a:t>hlásící se</a:t>
            </a:r>
            <a:r>
              <a:rPr lang="cs-CZ" i="1" spc="35" dirty="0">
                <a:latin typeface="Garamond" pitchFamily="18" charset="0"/>
                <a:cs typeface="Calibri"/>
              </a:rPr>
              <a:t> </a:t>
            </a:r>
            <a:r>
              <a:rPr lang="cs-CZ" i="1" spc="-10" dirty="0">
                <a:latin typeface="Garamond" pitchFamily="18" charset="0"/>
                <a:cs typeface="Calibri"/>
              </a:rPr>
              <a:t>žákyni</a:t>
            </a:r>
            <a:r>
              <a:rPr lang="cs-CZ" spc="-10" dirty="0">
                <a:latin typeface="Garamond" pitchFamily="18" charset="0"/>
                <a:cs typeface="Calibri"/>
              </a:rPr>
              <a:t>)</a:t>
            </a:r>
            <a:endParaRPr lang="cs-CZ" dirty="0">
              <a:latin typeface="Garamond" pitchFamily="18" charset="0"/>
              <a:cs typeface="Calibri"/>
            </a:endParaRPr>
          </a:p>
          <a:p>
            <a:pPr marL="355600" marR="600710">
              <a:lnSpc>
                <a:spcPct val="79900"/>
              </a:lnSpc>
              <a:spcBef>
                <a:spcPts val="600"/>
              </a:spcBef>
              <a:buNone/>
            </a:pPr>
            <a:r>
              <a:rPr lang="cs-CZ" b="1" dirty="0" smtClean="0">
                <a:latin typeface="Garamond" pitchFamily="18" charset="0"/>
                <a:cs typeface="Calibri"/>
              </a:rPr>
              <a:t>	</a:t>
            </a:r>
            <a:r>
              <a:rPr lang="cs-CZ" b="1" spc="-40" dirty="0" smtClean="0">
                <a:latin typeface="Garamond" pitchFamily="18" charset="0"/>
                <a:cs typeface="Calibri"/>
              </a:rPr>
              <a:t>Tereza</a:t>
            </a:r>
            <a:r>
              <a:rPr lang="cs-CZ" b="1" spc="-40" dirty="0">
                <a:latin typeface="Garamond" pitchFamily="18" charset="0"/>
                <a:cs typeface="Calibri"/>
              </a:rPr>
              <a:t>: </a:t>
            </a:r>
            <a:r>
              <a:rPr lang="cs-CZ" spc="-10" dirty="0">
                <a:latin typeface="Garamond" pitchFamily="18" charset="0"/>
                <a:cs typeface="Calibri"/>
              </a:rPr>
              <a:t>Narodila </a:t>
            </a:r>
            <a:r>
              <a:rPr lang="cs-CZ" spc="-5" dirty="0">
                <a:latin typeface="Garamond" pitchFamily="18" charset="0"/>
                <a:cs typeface="Calibri"/>
              </a:rPr>
              <a:t>se </a:t>
            </a:r>
            <a:r>
              <a:rPr lang="cs-CZ" spc="-20" dirty="0">
                <a:latin typeface="Garamond" pitchFamily="18" charset="0"/>
                <a:cs typeface="Calibri"/>
              </a:rPr>
              <a:t>roku </a:t>
            </a:r>
            <a:r>
              <a:rPr lang="cs-CZ" spc="-5" dirty="0">
                <a:latin typeface="Garamond" pitchFamily="18" charset="0"/>
                <a:cs typeface="Calibri"/>
              </a:rPr>
              <a:t>1953 </a:t>
            </a:r>
            <a:r>
              <a:rPr lang="cs-CZ" dirty="0">
                <a:latin typeface="Garamond" pitchFamily="18" charset="0"/>
                <a:cs typeface="Calibri"/>
              </a:rPr>
              <a:t>v </a:t>
            </a:r>
            <a:r>
              <a:rPr lang="cs-CZ" spc="-5" dirty="0">
                <a:latin typeface="Garamond" pitchFamily="18" charset="0"/>
                <a:cs typeface="Calibri"/>
              </a:rPr>
              <a:t>Olomouci, </a:t>
            </a:r>
            <a:r>
              <a:rPr lang="cs-CZ" spc="-10" dirty="0">
                <a:latin typeface="Garamond" pitchFamily="18" charset="0"/>
                <a:cs typeface="Calibri"/>
              </a:rPr>
              <a:t>dětství </a:t>
            </a:r>
            <a:r>
              <a:rPr lang="cs-CZ" spc="-15" dirty="0">
                <a:latin typeface="Garamond" pitchFamily="18" charset="0"/>
                <a:cs typeface="Calibri"/>
              </a:rPr>
              <a:t>kromě  </a:t>
            </a:r>
            <a:r>
              <a:rPr lang="cs-CZ" dirty="0">
                <a:latin typeface="Garamond" pitchFamily="18" charset="0"/>
                <a:cs typeface="Calibri"/>
              </a:rPr>
              <a:t>prvních </a:t>
            </a:r>
            <a:r>
              <a:rPr lang="cs-CZ" spc="-5" dirty="0">
                <a:latin typeface="Garamond" pitchFamily="18" charset="0"/>
                <a:cs typeface="Calibri"/>
              </a:rPr>
              <a:t>tří let </a:t>
            </a:r>
            <a:r>
              <a:rPr lang="cs-CZ" spc="-15" dirty="0">
                <a:latin typeface="Garamond" pitchFamily="18" charset="0"/>
                <a:cs typeface="Calibri"/>
              </a:rPr>
              <a:t>prožila </a:t>
            </a:r>
            <a:r>
              <a:rPr lang="cs-CZ" dirty="0">
                <a:latin typeface="Garamond" pitchFamily="18" charset="0"/>
                <a:cs typeface="Calibri"/>
              </a:rPr>
              <a:t>v </a:t>
            </a:r>
            <a:r>
              <a:rPr lang="cs-CZ" spc="-20" dirty="0">
                <a:latin typeface="Garamond" pitchFamily="18" charset="0"/>
                <a:cs typeface="Calibri"/>
              </a:rPr>
              <a:t>Praze, </a:t>
            </a:r>
            <a:r>
              <a:rPr lang="cs-CZ" dirty="0">
                <a:latin typeface="Garamond" pitchFamily="18" charset="0"/>
                <a:cs typeface="Calibri"/>
              </a:rPr>
              <a:t>v </a:t>
            </a:r>
            <a:r>
              <a:rPr lang="cs-CZ" spc="-15" dirty="0">
                <a:latin typeface="Garamond" pitchFamily="18" charset="0"/>
                <a:cs typeface="Calibri"/>
              </a:rPr>
              <a:t>roce </a:t>
            </a:r>
            <a:r>
              <a:rPr lang="cs-CZ" spc="-5" dirty="0">
                <a:latin typeface="Garamond" pitchFamily="18" charset="0"/>
                <a:cs typeface="Calibri"/>
              </a:rPr>
              <a:t>1983</a:t>
            </a:r>
            <a:r>
              <a:rPr lang="cs-CZ" spc="10" dirty="0">
                <a:latin typeface="Garamond" pitchFamily="18" charset="0"/>
                <a:cs typeface="Calibri"/>
              </a:rPr>
              <a:t> </a:t>
            </a:r>
            <a:r>
              <a:rPr lang="cs-CZ" spc="-15" dirty="0" smtClean="0">
                <a:latin typeface="Garamond" pitchFamily="18" charset="0"/>
                <a:cs typeface="Calibri"/>
              </a:rPr>
              <a:t>emigrovala</a:t>
            </a:r>
            <a:r>
              <a:rPr lang="cs-CZ" dirty="0" smtClean="0">
                <a:latin typeface="Garamond" pitchFamily="18" charset="0"/>
                <a:cs typeface="Calibri"/>
              </a:rPr>
              <a:t> s </a:t>
            </a:r>
            <a:r>
              <a:rPr lang="cs-CZ" spc="-10" dirty="0">
                <a:latin typeface="Garamond" pitchFamily="18" charset="0"/>
                <a:cs typeface="Calibri"/>
              </a:rPr>
              <a:t>rodinou </a:t>
            </a:r>
            <a:r>
              <a:rPr lang="cs-CZ" dirty="0">
                <a:latin typeface="Garamond" pitchFamily="18" charset="0"/>
                <a:cs typeface="Calibri"/>
              </a:rPr>
              <a:t>do </a:t>
            </a:r>
            <a:r>
              <a:rPr lang="cs-CZ" spc="-20" dirty="0">
                <a:latin typeface="Garamond" pitchFamily="18" charset="0"/>
                <a:cs typeface="Calibri"/>
              </a:rPr>
              <a:t>Rakouska. </a:t>
            </a:r>
            <a:r>
              <a:rPr lang="cs-CZ" spc="-10" dirty="0">
                <a:latin typeface="Garamond" pitchFamily="18" charset="0"/>
                <a:cs typeface="Calibri"/>
              </a:rPr>
              <a:t>Psala </a:t>
            </a:r>
            <a:r>
              <a:rPr lang="cs-CZ" spc="-5" dirty="0">
                <a:latin typeface="Garamond" pitchFamily="18" charset="0"/>
                <a:cs typeface="Calibri"/>
              </a:rPr>
              <a:t>divadelní </a:t>
            </a:r>
            <a:r>
              <a:rPr lang="cs-CZ" dirty="0">
                <a:latin typeface="Garamond" pitchFamily="18" charset="0"/>
                <a:cs typeface="Calibri"/>
              </a:rPr>
              <a:t>hry a </a:t>
            </a:r>
            <a:r>
              <a:rPr lang="cs-CZ" spc="-40" dirty="0">
                <a:latin typeface="Garamond" pitchFamily="18" charset="0"/>
                <a:cs typeface="Calibri"/>
              </a:rPr>
              <a:t>knihy,</a:t>
            </a:r>
            <a:r>
              <a:rPr lang="cs-CZ" spc="-5" dirty="0">
                <a:latin typeface="Garamond" pitchFamily="18" charset="0"/>
                <a:cs typeface="Calibri"/>
              </a:rPr>
              <a:t> </a:t>
            </a:r>
            <a:r>
              <a:rPr lang="cs-CZ" spc="-10" dirty="0" smtClean="0">
                <a:latin typeface="Garamond" pitchFamily="18" charset="0"/>
                <a:cs typeface="Calibri"/>
              </a:rPr>
              <a:t>především</a:t>
            </a:r>
            <a:r>
              <a:rPr lang="cs-CZ" dirty="0" smtClean="0">
                <a:latin typeface="Garamond" pitchFamily="18" charset="0"/>
                <a:cs typeface="Calibri"/>
              </a:rPr>
              <a:t> </a:t>
            </a:r>
            <a:r>
              <a:rPr lang="cs-CZ" spc="-15" dirty="0" smtClean="0">
                <a:latin typeface="Garamond" pitchFamily="18" charset="0"/>
                <a:cs typeface="Calibri"/>
              </a:rPr>
              <a:t>pro </a:t>
            </a:r>
            <a:r>
              <a:rPr lang="cs-CZ" spc="-5" dirty="0">
                <a:latin typeface="Garamond" pitchFamily="18" charset="0"/>
                <a:cs typeface="Calibri"/>
              </a:rPr>
              <a:t>děti </a:t>
            </a:r>
            <a:r>
              <a:rPr lang="cs-CZ" dirty="0">
                <a:latin typeface="Garamond" pitchFamily="18" charset="0"/>
                <a:cs typeface="Calibri"/>
              </a:rPr>
              <a:t>a </a:t>
            </a:r>
            <a:r>
              <a:rPr lang="cs-CZ" spc="-5" dirty="0">
                <a:latin typeface="Garamond" pitchFamily="18" charset="0"/>
                <a:cs typeface="Calibri"/>
              </a:rPr>
              <a:t>mládež. </a:t>
            </a:r>
            <a:r>
              <a:rPr lang="cs-CZ" dirty="0">
                <a:latin typeface="Garamond" pitchFamily="18" charset="0"/>
                <a:cs typeface="Calibri"/>
              </a:rPr>
              <a:t>V </a:t>
            </a:r>
            <a:r>
              <a:rPr lang="cs-CZ" spc="-15" dirty="0">
                <a:latin typeface="Garamond" pitchFamily="18" charset="0"/>
                <a:cs typeface="Calibri"/>
              </a:rPr>
              <a:t>roce </a:t>
            </a:r>
            <a:r>
              <a:rPr lang="cs-CZ" spc="-5" dirty="0">
                <a:latin typeface="Garamond" pitchFamily="18" charset="0"/>
                <a:cs typeface="Calibri"/>
              </a:rPr>
              <a:t>1995 se </a:t>
            </a:r>
            <a:r>
              <a:rPr lang="cs-CZ" spc="-15" dirty="0">
                <a:latin typeface="Garamond" pitchFamily="18" charset="0"/>
                <a:cs typeface="Calibri"/>
              </a:rPr>
              <a:t>vrátila </a:t>
            </a:r>
            <a:r>
              <a:rPr lang="cs-CZ" spc="-10" dirty="0">
                <a:latin typeface="Garamond" pitchFamily="18" charset="0"/>
                <a:cs typeface="Calibri"/>
              </a:rPr>
              <a:t>zpátky </a:t>
            </a:r>
            <a:r>
              <a:rPr lang="cs-CZ" dirty="0">
                <a:latin typeface="Garamond" pitchFamily="18" charset="0"/>
                <a:cs typeface="Calibri"/>
              </a:rPr>
              <a:t>do </a:t>
            </a:r>
            <a:r>
              <a:rPr lang="cs-CZ" spc="-10" dirty="0">
                <a:latin typeface="Garamond" pitchFamily="18" charset="0"/>
                <a:cs typeface="Calibri"/>
              </a:rPr>
              <a:t>Česka</a:t>
            </a:r>
            <a:r>
              <a:rPr lang="cs-CZ" spc="-10" dirty="0" smtClean="0">
                <a:latin typeface="Garamond" pitchFamily="18" charset="0"/>
                <a:cs typeface="Calibri"/>
              </a:rPr>
              <a:t>, </a:t>
            </a:r>
            <a:r>
              <a:rPr lang="cs-CZ" dirty="0">
                <a:latin typeface="Garamond" pitchFamily="18" charset="0"/>
                <a:cs typeface="Calibri"/>
              </a:rPr>
              <a:t>dnes </a:t>
            </a:r>
            <a:r>
              <a:rPr lang="cs-CZ" spc="-10" dirty="0">
                <a:latin typeface="Garamond" pitchFamily="18" charset="0"/>
                <a:cs typeface="Calibri"/>
              </a:rPr>
              <a:t>pracuje </a:t>
            </a:r>
            <a:r>
              <a:rPr lang="cs-CZ" spc="-25" dirty="0">
                <a:latin typeface="Garamond" pitchFamily="18" charset="0"/>
                <a:cs typeface="Calibri"/>
              </a:rPr>
              <a:t>jako </a:t>
            </a:r>
            <a:r>
              <a:rPr lang="cs-CZ" spc="-15" dirty="0">
                <a:latin typeface="Garamond" pitchFamily="18" charset="0"/>
                <a:cs typeface="Calibri"/>
              </a:rPr>
              <a:t>spisovatelka </a:t>
            </a:r>
            <a:r>
              <a:rPr lang="cs-CZ" dirty="0">
                <a:latin typeface="Garamond" pitchFamily="18" charset="0"/>
                <a:cs typeface="Calibri"/>
              </a:rPr>
              <a:t>a </a:t>
            </a:r>
            <a:r>
              <a:rPr lang="cs-CZ" spc="-10" dirty="0">
                <a:latin typeface="Garamond" pitchFamily="18" charset="0"/>
                <a:cs typeface="Calibri"/>
              </a:rPr>
              <a:t>scénáristka. </a:t>
            </a:r>
            <a:r>
              <a:rPr lang="cs-CZ" spc="-30" dirty="0">
                <a:latin typeface="Garamond" pitchFamily="18" charset="0"/>
                <a:cs typeface="Calibri"/>
              </a:rPr>
              <a:t>Po </a:t>
            </a:r>
            <a:r>
              <a:rPr lang="cs-CZ" spc="-10" dirty="0">
                <a:latin typeface="Garamond" pitchFamily="18" charset="0"/>
                <a:cs typeface="Calibri"/>
              </a:rPr>
              <a:t>maturitě </a:t>
            </a:r>
            <a:r>
              <a:rPr lang="cs-CZ" dirty="0">
                <a:latin typeface="Garamond" pitchFamily="18" charset="0"/>
                <a:cs typeface="Calibri"/>
              </a:rPr>
              <a:t>na  </a:t>
            </a:r>
            <a:r>
              <a:rPr lang="cs-CZ" spc="-5" dirty="0">
                <a:latin typeface="Garamond" pitchFamily="18" charset="0"/>
                <a:cs typeface="Calibri"/>
              </a:rPr>
              <a:t>gymnáziu Jana </a:t>
            </a:r>
            <a:r>
              <a:rPr lang="cs-CZ" dirty="0">
                <a:latin typeface="Garamond" pitchFamily="18" charset="0"/>
                <a:cs typeface="Calibri"/>
              </a:rPr>
              <a:t>Nerudy </a:t>
            </a:r>
            <a:r>
              <a:rPr lang="cs-CZ" spc="-5" dirty="0">
                <a:latin typeface="Garamond" pitchFamily="18" charset="0"/>
                <a:cs typeface="Calibri"/>
              </a:rPr>
              <a:t>nemohla dále </a:t>
            </a:r>
            <a:r>
              <a:rPr lang="cs-CZ" dirty="0">
                <a:latin typeface="Garamond" pitchFamily="18" charset="0"/>
                <a:cs typeface="Calibri"/>
              </a:rPr>
              <a:t>z </a:t>
            </a:r>
            <a:r>
              <a:rPr lang="cs-CZ" spc="-10" dirty="0">
                <a:latin typeface="Garamond" pitchFamily="18" charset="0"/>
                <a:cs typeface="Calibri"/>
              </a:rPr>
              <a:t>politických </a:t>
            </a:r>
            <a:r>
              <a:rPr lang="cs-CZ" spc="-5" dirty="0">
                <a:latin typeface="Garamond" pitchFamily="18" charset="0"/>
                <a:cs typeface="Calibri"/>
              </a:rPr>
              <a:t>důvodů  </a:t>
            </a:r>
            <a:r>
              <a:rPr lang="cs-CZ" spc="-15" dirty="0">
                <a:latin typeface="Garamond" pitchFamily="18" charset="0"/>
                <a:cs typeface="Calibri"/>
              </a:rPr>
              <a:t>studovat.</a:t>
            </a:r>
            <a:endParaRPr lang="cs-CZ" dirty="0">
              <a:latin typeface="Garamond" pitchFamily="18" charset="0"/>
              <a:cs typeface="Calibri"/>
            </a:endParaRPr>
          </a:p>
          <a:p>
            <a:pPr marL="355600" marR="136525">
              <a:lnSpc>
                <a:spcPct val="79900"/>
              </a:lnSpc>
              <a:spcBef>
                <a:spcPts val="600"/>
              </a:spcBef>
              <a:buNone/>
            </a:pPr>
            <a:r>
              <a:rPr lang="cs-CZ" b="1" spc="-5" dirty="0" smtClean="0">
                <a:latin typeface="Garamond" pitchFamily="18" charset="0"/>
                <a:cs typeface="Calibri"/>
              </a:rPr>
              <a:t>	U</a:t>
            </a:r>
            <a:r>
              <a:rPr lang="cs-CZ" b="1" spc="-5" dirty="0">
                <a:latin typeface="Garamond" pitchFamily="18" charset="0"/>
                <a:cs typeface="Calibri"/>
              </a:rPr>
              <a:t>: </a:t>
            </a:r>
            <a:r>
              <a:rPr lang="cs-CZ" spc="-10" dirty="0">
                <a:latin typeface="Garamond" pitchFamily="18" charset="0"/>
                <a:cs typeface="Calibri"/>
              </a:rPr>
              <a:t>Výborně. </a:t>
            </a:r>
            <a:r>
              <a:rPr lang="cs-CZ" spc="-5" dirty="0">
                <a:latin typeface="Garamond" pitchFamily="18" charset="0"/>
                <a:cs typeface="Calibri"/>
              </a:rPr>
              <a:t>Já </a:t>
            </a:r>
            <a:r>
              <a:rPr lang="cs-CZ" spc="-15" dirty="0">
                <a:latin typeface="Garamond" pitchFamily="18" charset="0"/>
                <a:cs typeface="Calibri"/>
              </a:rPr>
              <a:t>myslím, </a:t>
            </a:r>
            <a:r>
              <a:rPr lang="cs-CZ" spc="-30" dirty="0">
                <a:latin typeface="Garamond" pitchFamily="18" charset="0"/>
                <a:cs typeface="Calibri"/>
              </a:rPr>
              <a:t>že </a:t>
            </a:r>
            <a:r>
              <a:rPr lang="cs-CZ" spc="-15" dirty="0">
                <a:latin typeface="Garamond" pitchFamily="18" charset="0"/>
                <a:cs typeface="Calibri"/>
              </a:rPr>
              <a:t>to </a:t>
            </a:r>
            <a:r>
              <a:rPr lang="cs-CZ" spc="-5" dirty="0">
                <a:latin typeface="Garamond" pitchFamily="18" charset="0"/>
                <a:cs typeface="Calibri"/>
              </a:rPr>
              <a:t>bylo úplně </a:t>
            </a:r>
            <a:r>
              <a:rPr lang="cs-CZ" spc="-10" dirty="0">
                <a:latin typeface="Garamond" pitchFamily="18" charset="0"/>
                <a:cs typeface="Calibri"/>
              </a:rPr>
              <a:t>úžasné. </a:t>
            </a:r>
            <a:r>
              <a:rPr lang="cs-CZ" spc="-5" dirty="0">
                <a:latin typeface="Garamond" pitchFamily="18" charset="0"/>
                <a:cs typeface="Calibri"/>
              </a:rPr>
              <a:t>Jenom </a:t>
            </a:r>
            <a:r>
              <a:rPr lang="cs-CZ" dirty="0">
                <a:latin typeface="Garamond" pitchFamily="18" charset="0"/>
                <a:cs typeface="Calibri"/>
              </a:rPr>
              <a:t>jde o </a:t>
            </a:r>
            <a:r>
              <a:rPr lang="cs-CZ" spc="-30" dirty="0">
                <a:latin typeface="Garamond" pitchFamily="18" charset="0"/>
                <a:cs typeface="Calibri"/>
              </a:rPr>
              <a:t>to,  </a:t>
            </a:r>
            <a:r>
              <a:rPr lang="cs-CZ" spc="-25" dirty="0">
                <a:latin typeface="Garamond" pitchFamily="18" charset="0"/>
                <a:cs typeface="Calibri"/>
              </a:rPr>
              <a:t>když </a:t>
            </a:r>
            <a:r>
              <a:rPr lang="cs-CZ" spc="-10" dirty="0">
                <a:latin typeface="Garamond" pitchFamily="18" charset="0"/>
                <a:cs typeface="Calibri"/>
              </a:rPr>
              <a:t>teď </a:t>
            </a:r>
            <a:r>
              <a:rPr lang="cs-CZ" spc="-5" dirty="0">
                <a:latin typeface="Garamond" pitchFamily="18" charset="0"/>
                <a:cs typeface="Calibri"/>
              </a:rPr>
              <a:t>mluvíš </a:t>
            </a:r>
            <a:r>
              <a:rPr lang="cs-CZ" dirty="0">
                <a:latin typeface="Garamond" pitchFamily="18" charset="0"/>
                <a:cs typeface="Calibri"/>
              </a:rPr>
              <a:t>o </a:t>
            </a:r>
            <a:r>
              <a:rPr lang="cs-CZ" spc="-10" dirty="0">
                <a:latin typeface="Garamond" pitchFamily="18" charset="0"/>
                <a:cs typeface="Calibri"/>
              </a:rPr>
              <a:t>současnosti, </a:t>
            </a:r>
            <a:r>
              <a:rPr lang="cs-CZ" spc="-15" dirty="0">
                <a:latin typeface="Garamond" pitchFamily="18" charset="0"/>
                <a:cs typeface="Calibri"/>
              </a:rPr>
              <a:t>tak to </a:t>
            </a:r>
            <a:r>
              <a:rPr lang="cs-CZ" spc="-5" dirty="0">
                <a:latin typeface="Garamond" pitchFamily="18" charset="0"/>
                <a:cs typeface="Calibri"/>
              </a:rPr>
              <a:t>gymnázium ona </a:t>
            </a:r>
            <a:r>
              <a:rPr lang="cs-CZ" spc="-15" dirty="0">
                <a:latin typeface="Garamond" pitchFamily="18" charset="0"/>
                <a:cs typeface="Calibri"/>
              </a:rPr>
              <a:t>určitě  </a:t>
            </a:r>
            <a:r>
              <a:rPr lang="cs-CZ" spc="-10" dirty="0">
                <a:latin typeface="Garamond" pitchFamily="18" charset="0"/>
                <a:cs typeface="Calibri"/>
              </a:rPr>
              <a:t>studovala před </a:t>
            </a:r>
            <a:r>
              <a:rPr lang="cs-CZ" spc="-35" dirty="0">
                <a:latin typeface="Garamond" pitchFamily="18" charset="0"/>
                <a:cs typeface="Calibri"/>
              </a:rPr>
              <a:t>lety. </a:t>
            </a:r>
            <a:r>
              <a:rPr lang="cs-CZ" spc="-50" dirty="0">
                <a:latin typeface="Garamond" pitchFamily="18" charset="0"/>
                <a:cs typeface="Calibri"/>
              </a:rPr>
              <a:t>Takže </a:t>
            </a:r>
            <a:r>
              <a:rPr lang="cs-CZ" dirty="0">
                <a:latin typeface="Garamond" pitchFamily="18" charset="0"/>
                <a:cs typeface="Calibri"/>
              </a:rPr>
              <a:t>je </a:t>
            </a:r>
            <a:r>
              <a:rPr lang="cs-CZ" spc="-10" dirty="0">
                <a:latin typeface="Garamond" pitchFamily="18" charset="0"/>
                <a:cs typeface="Calibri"/>
              </a:rPr>
              <a:t>potřeba </a:t>
            </a:r>
            <a:r>
              <a:rPr lang="cs-CZ" spc="-5" dirty="0">
                <a:latin typeface="Garamond" pitchFamily="18" charset="0"/>
                <a:cs typeface="Calibri"/>
              </a:rPr>
              <a:t>ty </a:t>
            </a:r>
            <a:r>
              <a:rPr lang="cs-CZ" spc="-10" dirty="0">
                <a:latin typeface="Garamond" pitchFamily="18" charset="0"/>
                <a:cs typeface="Calibri"/>
              </a:rPr>
              <a:t>informace </a:t>
            </a:r>
            <a:r>
              <a:rPr lang="cs-CZ" spc="-5" dirty="0">
                <a:latin typeface="Garamond" pitchFamily="18" charset="0"/>
                <a:cs typeface="Calibri"/>
              </a:rPr>
              <a:t>pěkně </a:t>
            </a:r>
            <a:r>
              <a:rPr lang="cs-CZ" spc="-10" dirty="0" smtClean="0">
                <a:latin typeface="Garamond" pitchFamily="18" charset="0"/>
                <a:cs typeface="Calibri"/>
              </a:rPr>
              <a:t>seřadit </a:t>
            </a:r>
            <a:r>
              <a:rPr lang="cs-CZ" spc="-20" dirty="0">
                <a:latin typeface="Garamond" pitchFamily="18" charset="0"/>
                <a:cs typeface="Calibri"/>
              </a:rPr>
              <a:t>chronologicky, </a:t>
            </a:r>
            <a:r>
              <a:rPr lang="cs-CZ" dirty="0">
                <a:latin typeface="Garamond" pitchFamily="18" charset="0"/>
                <a:cs typeface="Calibri"/>
              </a:rPr>
              <a:t>jak </a:t>
            </a:r>
            <a:r>
              <a:rPr lang="cs-CZ" spc="-5" dirty="0">
                <a:latin typeface="Garamond" pitchFamily="18" charset="0"/>
                <a:cs typeface="Calibri"/>
              </a:rPr>
              <a:t>jdou </a:t>
            </a:r>
            <a:r>
              <a:rPr lang="cs-CZ" spc="-20" dirty="0">
                <a:latin typeface="Garamond" pitchFamily="18" charset="0"/>
                <a:cs typeface="Calibri"/>
              </a:rPr>
              <a:t>za</a:t>
            </a:r>
            <a:r>
              <a:rPr lang="cs-CZ" spc="-5" dirty="0">
                <a:latin typeface="Garamond" pitchFamily="18" charset="0"/>
                <a:cs typeface="Calibri"/>
              </a:rPr>
              <a:t> sebou.</a:t>
            </a:r>
            <a:endParaRPr lang="cs-CZ" dirty="0">
              <a:latin typeface="Garamond" pitchFamily="18" charset="0"/>
              <a:cs typeface="Calibri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Feedback: Formativní ZV </a:t>
            </a:r>
            <a:r>
              <a:rPr lang="cs-CZ" b="1" dirty="0" err="1" smtClean="0">
                <a:solidFill>
                  <a:srgbClr val="990000"/>
                </a:solidFill>
                <a:latin typeface="Garamond" pitchFamily="18" charset="0"/>
              </a:rPr>
              <a:t>metakognitivní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marR="5080">
              <a:lnSpc>
                <a:spcPts val="4300"/>
              </a:lnSpc>
              <a:spcBef>
                <a:spcPts val="259"/>
              </a:spcBef>
              <a:buClr>
                <a:srgbClr val="C0504D"/>
              </a:buClr>
              <a:buSzPct val="88888"/>
              <a:buNone/>
              <a:tabLst>
                <a:tab pos="355600" algn="l"/>
              </a:tabLst>
            </a:pPr>
            <a:r>
              <a:rPr lang="cs-CZ" b="1" spc="-55" dirty="0" smtClean="0">
                <a:latin typeface="Garamond" pitchFamily="18" charset="0"/>
                <a:cs typeface="Calibri"/>
              </a:rPr>
              <a:t>	Vede </a:t>
            </a:r>
            <a:r>
              <a:rPr lang="cs-CZ" b="1" dirty="0">
                <a:latin typeface="Garamond" pitchFamily="18" charset="0"/>
                <a:cs typeface="Calibri"/>
              </a:rPr>
              <a:t>k </a:t>
            </a:r>
            <a:r>
              <a:rPr lang="cs-CZ" b="1" spc="-20" dirty="0">
                <a:latin typeface="Garamond" pitchFamily="18" charset="0"/>
                <a:cs typeface="Calibri"/>
              </a:rPr>
              <a:t>přemýšlení </a:t>
            </a:r>
            <a:r>
              <a:rPr lang="cs-CZ" b="1" dirty="0">
                <a:latin typeface="Garamond" pitchFamily="18" charset="0"/>
                <a:cs typeface="Calibri"/>
              </a:rPr>
              <a:t>o </a:t>
            </a:r>
            <a:r>
              <a:rPr lang="cs-CZ" b="1" spc="-15" dirty="0">
                <a:latin typeface="Garamond" pitchFamily="18" charset="0"/>
                <a:cs typeface="Calibri"/>
              </a:rPr>
              <a:t>tom, </a:t>
            </a:r>
            <a:r>
              <a:rPr lang="cs-CZ" b="1" dirty="0">
                <a:latin typeface="Garamond" pitchFamily="18" charset="0"/>
                <a:cs typeface="Calibri"/>
              </a:rPr>
              <a:t>jak </a:t>
            </a:r>
            <a:r>
              <a:rPr lang="cs-CZ" b="1" spc="-20" dirty="0">
                <a:latin typeface="Garamond" pitchFamily="18" charset="0"/>
                <a:cs typeface="Calibri"/>
              </a:rPr>
              <a:t>myslíme </a:t>
            </a:r>
            <a:r>
              <a:rPr lang="cs-CZ" b="1" dirty="0">
                <a:latin typeface="Garamond" pitchFamily="18" charset="0"/>
                <a:cs typeface="Calibri"/>
              </a:rPr>
              <a:t>a </a:t>
            </a:r>
            <a:r>
              <a:rPr lang="cs-CZ" b="1" dirty="0" smtClean="0">
                <a:latin typeface="Garamond" pitchFamily="18" charset="0"/>
                <a:cs typeface="Calibri"/>
              </a:rPr>
              <a:t>jak </a:t>
            </a:r>
            <a:r>
              <a:rPr lang="cs-CZ" b="1" dirty="0">
                <a:latin typeface="Garamond" pitchFamily="18" charset="0"/>
                <a:cs typeface="Calibri"/>
              </a:rPr>
              <a:t>se</a:t>
            </a:r>
            <a:r>
              <a:rPr lang="cs-CZ" b="1" spc="-20" dirty="0">
                <a:latin typeface="Garamond" pitchFamily="18" charset="0"/>
                <a:cs typeface="Calibri"/>
              </a:rPr>
              <a:t> </a:t>
            </a:r>
            <a:r>
              <a:rPr lang="cs-CZ" b="1" spc="-5" dirty="0">
                <a:latin typeface="Garamond" pitchFamily="18" charset="0"/>
                <a:cs typeface="Calibri"/>
              </a:rPr>
              <a:t>učíme</a:t>
            </a:r>
            <a:r>
              <a:rPr lang="cs-CZ" b="1" spc="-5" dirty="0" smtClean="0">
                <a:latin typeface="Garamond" pitchFamily="18" charset="0"/>
                <a:cs typeface="Calibri"/>
              </a:rPr>
              <a:t>.</a:t>
            </a:r>
          </a:p>
          <a:p>
            <a:pPr marL="355600" marR="5080">
              <a:lnSpc>
                <a:spcPts val="4300"/>
              </a:lnSpc>
              <a:spcBef>
                <a:spcPts val="259"/>
              </a:spcBef>
              <a:buClr>
                <a:srgbClr val="C0504D"/>
              </a:buClr>
              <a:buSzPct val="88888"/>
              <a:buNone/>
              <a:tabLst>
                <a:tab pos="355600" algn="l"/>
              </a:tabLst>
            </a:pPr>
            <a:endParaRPr lang="cs-CZ" b="1" dirty="0">
              <a:latin typeface="Garamond" pitchFamily="18" charset="0"/>
              <a:cs typeface="Calibri"/>
            </a:endParaRPr>
          </a:p>
          <a:p>
            <a:pPr marL="355600">
              <a:spcBef>
                <a:spcPts val="740"/>
              </a:spcBef>
              <a:buClr>
                <a:srgbClr val="C0504D"/>
              </a:buClr>
              <a:buSzPct val="88888"/>
              <a:buNone/>
              <a:tabLst>
                <a:tab pos="355600" algn="l"/>
              </a:tabLst>
            </a:pPr>
            <a:r>
              <a:rPr lang="cs-CZ" b="1" spc="-15" dirty="0" smtClean="0">
                <a:latin typeface="Garamond" pitchFamily="18" charset="0"/>
                <a:cs typeface="Calibri"/>
              </a:rPr>
              <a:t>	Zviditelňuje </a:t>
            </a:r>
            <a:r>
              <a:rPr lang="cs-CZ" b="1" spc="-15" dirty="0">
                <a:latin typeface="Garamond" pitchFamily="18" charset="0"/>
                <a:cs typeface="Calibri"/>
              </a:rPr>
              <a:t>proces</a:t>
            </a:r>
            <a:r>
              <a:rPr lang="cs-CZ" b="1" spc="5" dirty="0">
                <a:latin typeface="Garamond" pitchFamily="18" charset="0"/>
                <a:cs typeface="Calibri"/>
              </a:rPr>
              <a:t> </a:t>
            </a:r>
            <a:r>
              <a:rPr lang="cs-CZ" b="1" spc="-20" dirty="0">
                <a:latin typeface="Garamond" pitchFamily="18" charset="0"/>
                <a:cs typeface="Calibri"/>
              </a:rPr>
              <a:t>myšlení</a:t>
            </a:r>
            <a:r>
              <a:rPr lang="cs-CZ" b="1" spc="-20" dirty="0" smtClean="0">
                <a:latin typeface="Garamond" pitchFamily="18" charset="0"/>
                <a:cs typeface="Calibri"/>
              </a:rPr>
              <a:t>.</a:t>
            </a:r>
          </a:p>
          <a:p>
            <a:pPr marL="355600">
              <a:spcBef>
                <a:spcPts val="740"/>
              </a:spcBef>
              <a:buClr>
                <a:srgbClr val="C0504D"/>
              </a:buClr>
              <a:buSzPct val="88888"/>
              <a:buNone/>
              <a:tabLst>
                <a:tab pos="355600" algn="l"/>
              </a:tabLst>
            </a:pPr>
            <a:endParaRPr lang="cs-CZ" b="1" dirty="0">
              <a:latin typeface="Garamond" pitchFamily="18" charset="0"/>
              <a:cs typeface="Calibri"/>
            </a:endParaRPr>
          </a:p>
          <a:p>
            <a:pPr marL="355600">
              <a:spcBef>
                <a:spcPts val="844"/>
              </a:spcBef>
              <a:buClr>
                <a:srgbClr val="C0504D"/>
              </a:buClr>
              <a:buSzPct val="88888"/>
              <a:buNone/>
              <a:tabLst>
                <a:tab pos="355600" algn="l"/>
              </a:tabLst>
            </a:pPr>
            <a:r>
              <a:rPr lang="cs-CZ" b="1" spc="-10" dirty="0" smtClean="0">
                <a:latin typeface="Garamond" pitchFamily="18" charset="0"/>
                <a:cs typeface="Calibri"/>
              </a:rPr>
              <a:t>	Umožňuje </a:t>
            </a:r>
            <a:r>
              <a:rPr lang="cs-CZ" b="1" spc="-5" dirty="0">
                <a:latin typeface="Garamond" pitchFamily="18" charset="0"/>
                <a:cs typeface="Calibri"/>
              </a:rPr>
              <a:t>učit </a:t>
            </a:r>
            <a:r>
              <a:rPr lang="cs-CZ" b="1" dirty="0">
                <a:latin typeface="Garamond" pitchFamily="18" charset="0"/>
                <a:cs typeface="Calibri"/>
              </a:rPr>
              <a:t>se od</a:t>
            </a:r>
            <a:r>
              <a:rPr lang="cs-CZ" b="1" spc="-30" dirty="0">
                <a:latin typeface="Garamond" pitchFamily="18" charset="0"/>
                <a:cs typeface="Calibri"/>
              </a:rPr>
              <a:t> </a:t>
            </a:r>
            <a:r>
              <a:rPr lang="cs-CZ" b="1" spc="-20" dirty="0">
                <a:latin typeface="Garamond" pitchFamily="18" charset="0"/>
                <a:cs typeface="Calibri"/>
              </a:rPr>
              <a:t>ostatních.</a:t>
            </a:r>
            <a:endParaRPr lang="cs-CZ" b="1" dirty="0">
              <a:latin typeface="Garamond" pitchFamily="18" charset="0"/>
              <a:cs typeface="Calibri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Příklad formativní ZV </a:t>
            </a:r>
            <a:r>
              <a:rPr lang="cs-CZ" b="1" dirty="0" err="1" smtClean="0">
                <a:solidFill>
                  <a:srgbClr val="990000"/>
                </a:solidFill>
                <a:latin typeface="Garamond" pitchFamily="18" charset="0"/>
              </a:rPr>
              <a:t>metakognitivní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55600" marR="5080">
              <a:lnSpc>
                <a:spcPct val="80200"/>
              </a:lnSpc>
              <a:spcBef>
                <a:spcPts val="835"/>
              </a:spcBef>
              <a:buNone/>
            </a:pPr>
            <a:r>
              <a:rPr lang="cs-CZ" i="1" spc="-30" dirty="0" smtClean="0">
                <a:cs typeface="Calibri"/>
              </a:rPr>
              <a:t>	</a:t>
            </a:r>
            <a:r>
              <a:rPr lang="cs-CZ" i="1" spc="-30" dirty="0" smtClean="0">
                <a:latin typeface="Garamond" pitchFamily="18" charset="0"/>
                <a:cs typeface="Calibri"/>
              </a:rPr>
              <a:t>Variace </a:t>
            </a:r>
            <a:r>
              <a:rPr lang="cs-CZ" i="1" dirty="0">
                <a:latin typeface="Garamond" pitchFamily="18" charset="0"/>
                <a:cs typeface="Calibri"/>
              </a:rPr>
              <a:t>v </a:t>
            </a:r>
            <a:r>
              <a:rPr lang="cs-CZ" i="1" spc="-10" dirty="0">
                <a:latin typeface="Garamond" pitchFamily="18" charset="0"/>
                <a:cs typeface="Calibri"/>
              </a:rPr>
              <a:t>matematice: </a:t>
            </a:r>
            <a:r>
              <a:rPr lang="cs-CZ" i="1" spc="-15" dirty="0">
                <a:latin typeface="Garamond" pitchFamily="18" charset="0"/>
                <a:cs typeface="Calibri"/>
              </a:rPr>
              <a:t>žáci </a:t>
            </a:r>
            <a:r>
              <a:rPr lang="cs-CZ" i="1" spc="-10" dirty="0">
                <a:latin typeface="Garamond" pitchFamily="18" charset="0"/>
                <a:cs typeface="Calibri"/>
              </a:rPr>
              <a:t>sestavují </a:t>
            </a:r>
            <a:r>
              <a:rPr lang="cs-CZ" i="1" spc="-25" dirty="0">
                <a:latin typeface="Garamond" pitchFamily="18" charset="0"/>
                <a:cs typeface="Calibri"/>
              </a:rPr>
              <a:t>ze </a:t>
            </a:r>
            <a:r>
              <a:rPr lang="cs-CZ" i="1" spc="-5" dirty="0">
                <a:latin typeface="Garamond" pitchFamily="18" charset="0"/>
                <a:cs typeface="Calibri"/>
              </a:rPr>
              <a:t>tří </a:t>
            </a:r>
            <a:r>
              <a:rPr lang="cs-CZ" i="1" spc="-10" dirty="0" smtClean="0">
                <a:latin typeface="Garamond" pitchFamily="18" charset="0"/>
                <a:cs typeface="Calibri"/>
              </a:rPr>
              <a:t>barev </a:t>
            </a:r>
            <a:r>
              <a:rPr lang="cs-CZ" i="1" spc="-5" dirty="0">
                <a:latin typeface="Garamond" pitchFamily="18" charset="0"/>
                <a:cs typeface="Calibri"/>
              </a:rPr>
              <a:t>různé </a:t>
            </a:r>
            <a:r>
              <a:rPr lang="cs-CZ" i="1" dirty="0">
                <a:latin typeface="Garamond" pitchFamily="18" charset="0"/>
                <a:cs typeface="Calibri"/>
              </a:rPr>
              <a:t>šály </a:t>
            </a:r>
            <a:r>
              <a:rPr lang="cs-CZ" i="1" spc="-15" dirty="0">
                <a:latin typeface="Garamond" pitchFamily="18" charset="0"/>
                <a:cs typeface="Calibri"/>
              </a:rPr>
              <a:t>tak, </a:t>
            </a:r>
            <a:r>
              <a:rPr lang="cs-CZ" i="1" spc="-25" dirty="0">
                <a:latin typeface="Garamond" pitchFamily="18" charset="0"/>
                <a:cs typeface="Calibri"/>
              </a:rPr>
              <a:t>že </a:t>
            </a:r>
            <a:r>
              <a:rPr lang="cs-CZ" i="1" dirty="0">
                <a:latin typeface="Garamond" pitchFamily="18" charset="0"/>
                <a:cs typeface="Calibri"/>
              </a:rPr>
              <a:t>barvy </a:t>
            </a:r>
            <a:r>
              <a:rPr lang="cs-CZ" i="1" spc="-5" dirty="0">
                <a:latin typeface="Garamond" pitchFamily="18" charset="0"/>
                <a:cs typeface="Calibri"/>
              </a:rPr>
              <a:t>kladou </a:t>
            </a:r>
            <a:r>
              <a:rPr lang="cs-CZ" i="1" dirty="0">
                <a:latin typeface="Garamond" pitchFamily="18" charset="0"/>
                <a:cs typeface="Calibri"/>
              </a:rPr>
              <a:t>v </a:t>
            </a:r>
            <a:r>
              <a:rPr lang="cs-CZ" i="1" spc="-5" dirty="0">
                <a:latin typeface="Garamond" pitchFamily="18" charset="0"/>
                <a:cs typeface="Calibri"/>
              </a:rPr>
              <a:t>různém pořadí </a:t>
            </a:r>
            <a:r>
              <a:rPr lang="cs-CZ" i="1" spc="-30" dirty="0" smtClean="0">
                <a:latin typeface="Garamond" pitchFamily="18" charset="0"/>
                <a:cs typeface="Calibri"/>
              </a:rPr>
              <a:t>za </a:t>
            </a:r>
            <a:r>
              <a:rPr lang="cs-CZ" i="1" spc="-5" dirty="0">
                <a:latin typeface="Garamond" pitchFamily="18" charset="0"/>
                <a:cs typeface="Calibri"/>
              </a:rPr>
              <a:t>sebe. Aleš </a:t>
            </a:r>
            <a:r>
              <a:rPr lang="cs-CZ" i="1" dirty="0">
                <a:latin typeface="Garamond" pitchFamily="18" charset="0"/>
                <a:cs typeface="Calibri"/>
              </a:rPr>
              <a:t>vytvořil </a:t>
            </a:r>
            <a:r>
              <a:rPr lang="cs-CZ" i="1" spc="-10" dirty="0">
                <a:latin typeface="Garamond" pitchFamily="18" charset="0"/>
                <a:cs typeface="Calibri"/>
              </a:rPr>
              <a:t>čtvrtou</a:t>
            </a:r>
            <a:r>
              <a:rPr lang="cs-CZ" i="1" spc="50" dirty="0">
                <a:latin typeface="Garamond" pitchFamily="18" charset="0"/>
                <a:cs typeface="Calibri"/>
              </a:rPr>
              <a:t> </a:t>
            </a:r>
            <a:r>
              <a:rPr lang="cs-CZ" i="1" dirty="0">
                <a:latin typeface="Garamond" pitchFamily="18" charset="0"/>
                <a:cs typeface="Calibri"/>
              </a:rPr>
              <a:t>šálu.</a:t>
            </a:r>
            <a:endParaRPr lang="cs-CZ" dirty="0">
              <a:latin typeface="Garamond" pitchFamily="18" charset="0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cs-CZ" sz="4000" dirty="0" smtClean="0">
              <a:latin typeface="Garamond" pitchFamily="18" charset="0"/>
              <a:cs typeface="Times New Roman"/>
            </a:endParaRPr>
          </a:p>
          <a:p>
            <a:pPr marL="355600" marR="254635">
              <a:lnSpc>
                <a:spcPct val="79700"/>
              </a:lnSpc>
              <a:buNone/>
            </a:pPr>
            <a:r>
              <a:rPr lang="cs-CZ" b="1" dirty="0" smtClean="0">
                <a:latin typeface="Garamond" pitchFamily="18" charset="0"/>
                <a:cs typeface="Calibri"/>
              </a:rPr>
              <a:t>	U</a:t>
            </a:r>
            <a:r>
              <a:rPr lang="cs-CZ" b="1" dirty="0">
                <a:latin typeface="Garamond" pitchFamily="18" charset="0"/>
                <a:cs typeface="Calibri"/>
              </a:rPr>
              <a:t>: </a:t>
            </a:r>
            <a:r>
              <a:rPr lang="cs-CZ" spc="-10" dirty="0">
                <a:latin typeface="Garamond" pitchFamily="18" charset="0"/>
                <a:cs typeface="Calibri"/>
              </a:rPr>
              <a:t>Děkuji, </a:t>
            </a:r>
            <a:r>
              <a:rPr lang="cs-CZ" spc="-60" dirty="0">
                <a:latin typeface="Garamond" pitchFamily="18" charset="0"/>
                <a:cs typeface="Calibri"/>
              </a:rPr>
              <a:t>super. </a:t>
            </a:r>
            <a:r>
              <a:rPr lang="cs-CZ" spc="-5" dirty="0">
                <a:latin typeface="Garamond" pitchFamily="18" charset="0"/>
                <a:cs typeface="Calibri"/>
              </a:rPr>
              <a:t>Mohu se </a:t>
            </a:r>
            <a:r>
              <a:rPr lang="cs-CZ" spc="-20" dirty="0">
                <a:latin typeface="Garamond" pitchFamily="18" charset="0"/>
                <a:cs typeface="Calibri"/>
              </a:rPr>
              <a:t>tě </a:t>
            </a:r>
            <a:r>
              <a:rPr lang="cs-CZ" spc="-25" dirty="0">
                <a:latin typeface="Garamond" pitchFamily="18" charset="0"/>
                <a:cs typeface="Calibri"/>
              </a:rPr>
              <a:t>zeptat, </a:t>
            </a:r>
            <a:r>
              <a:rPr lang="cs-CZ" spc="-5" dirty="0">
                <a:latin typeface="Garamond" pitchFamily="18" charset="0"/>
                <a:cs typeface="Calibri"/>
              </a:rPr>
              <a:t>jak jsi  </a:t>
            </a:r>
            <a:r>
              <a:rPr lang="cs-CZ" spc="-10" dirty="0">
                <a:latin typeface="Garamond" pitchFamily="18" charset="0"/>
                <a:cs typeface="Calibri"/>
              </a:rPr>
              <a:t>postupoval, </a:t>
            </a:r>
            <a:r>
              <a:rPr lang="cs-CZ" spc="-15" dirty="0">
                <a:latin typeface="Garamond" pitchFamily="18" charset="0"/>
                <a:cs typeface="Calibri"/>
              </a:rPr>
              <a:t>abys </a:t>
            </a:r>
            <a:r>
              <a:rPr lang="cs-CZ" spc="-10" dirty="0">
                <a:latin typeface="Garamond" pitchFamily="18" charset="0"/>
                <a:cs typeface="Calibri"/>
              </a:rPr>
              <a:t>věděl, </a:t>
            </a:r>
            <a:r>
              <a:rPr lang="cs-CZ" spc="-35" dirty="0">
                <a:latin typeface="Garamond" pitchFamily="18" charset="0"/>
                <a:cs typeface="Calibri"/>
              </a:rPr>
              <a:t>že </a:t>
            </a:r>
            <a:r>
              <a:rPr lang="cs-CZ" spc="-20" dirty="0">
                <a:latin typeface="Garamond" pitchFamily="18" charset="0"/>
                <a:cs typeface="Calibri"/>
              </a:rPr>
              <a:t>ta </a:t>
            </a:r>
            <a:r>
              <a:rPr lang="cs-CZ" spc="-5" dirty="0">
                <a:latin typeface="Garamond" pitchFamily="18" charset="0"/>
                <a:cs typeface="Calibri"/>
              </a:rPr>
              <a:t>šála už tu </a:t>
            </a:r>
            <a:r>
              <a:rPr lang="cs-CZ" spc="-10" dirty="0">
                <a:latin typeface="Garamond" pitchFamily="18" charset="0"/>
                <a:cs typeface="Calibri"/>
              </a:rPr>
              <a:t>nebyla  použitá?</a:t>
            </a:r>
            <a:endParaRPr lang="cs-CZ" dirty="0">
              <a:latin typeface="Garamond" pitchFamily="18" charset="0"/>
              <a:cs typeface="Calibri"/>
            </a:endParaRPr>
          </a:p>
          <a:p>
            <a:pPr marL="355600" marR="20320">
              <a:lnSpc>
                <a:spcPct val="80000"/>
              </a:lnSpc>
              <a:spcBef>
                <a:spcPts val="760"/>
              </a:spcBef>
              <a:buNone/>
            </a:pPr>
            <a:r>
              <a:rPr lang="cs-CZ" b="1" spc="-5" dirty="0" smtClean="0">
                <a:latin typeface="Garamond" pitchFamily="18" charset="0"/>
                <a:cs typeface="Calibri"/>
              </a:rPr>
              <a:t>	Aleš</a:t>
            </a:r>
            <a:r>
              <a:rPr lang="cs-CZ" b="1" spc="-5" dirty="0">
                <a:latin typeface="Garamond" pitchFamily="18" charset="0"/>
                <a:cs typeface="Calibri"/>
              </a:rPr>
              <a:t>: </a:t>
            </a:r>
            <a:r>
              <a:rPr lang="cs-CZ" spc="-85" dirty="0">
                <a:latin typeface="Garamond" pitchFamily="18" charset="0"/>
                <a:cs typeface="Calibri"/>
              </a:rPr>
              <a:t>Tak </a:t>
            </a:r>
            <a:r>
              <a:rPr lang="cs-CZ" spc="-10" dirty="0">
                <a:latin typeface="Garamond" pitchFamily="18" charset="0"/>
                <a:cs typeface="Calibri"/>
              </a:rPr>
              <a:t>zvolím </a:t>
            </a:r>
            <a:r>
              <a:rPr lang="cs-CZ" spc="-5" dirty="0">
                <a:latin typeface="Garamond" pitchFamily="18" charset="0"/>
                <a:cs typeface="Calibri"/>
              </a:rPr>
              <a:t>si </a:t>
            </a:r>
            <a:r>
              <a:rPr lang="cs-CZ" spc="-20" dirty="0">
                <a:latin typeface="Garamond" pitchFamily="18" charset="0"/>
                <a:cs typeface="Calibri"/>
              </a:rPr>
              <a:t>nějakou </a:t>
            </a:r>
            <a:r>
              <a:rPr lang="cs-CZ" dirty="0">
                <a:latin typeface="Garamond" pitchFamily="18" charset="0"/>
                <a:cs typeface="Calibri"/>
              </a:rPr>
              <a:t>barvu. </a:t>
            </a:r>
            <a:r>
              <a:rPr lang="cs-CZ" i="1" spc="-20" dirty="0" smtClean="0">
                <a:latin typeface="Garamond" pitchFamily="18" charset="0"/>
                <a:cs typeface="Calibri"/>
              </a:rPr>
              <a:t>(</a:t>
            </a:r>
            <a:r>
              <a:rPr lang="cs-CZ" i="1" spc="-20" dirty="0">
                <a:latin typeface="Garamond" pitchFamily="18" charset="0"/>
                <a:cs typeface="Calibri"/>
              </a:rPr>
              <a:t>Ukazuje </a:t>
            </a:r>
            <a:r>
              <a:rPr lang="cs-CZ" i="1" dirty="0">
                <a:latin typeface="Garamond" pitchFamily="18" charset="0"/>
                <a:cs typeface="Calibri"/>
              </a:rPr>
              <a:t>do prvního </a:t>
            </a:r>
            <a:r>
              <a:rPr lang="cs-CZ" i="1" spc="-5" dirty="0">
                <a:latin typeface="Garamond" pitchFamily="18" charset="0"/>
                <a:cs typeface="Calibri"/>
              </a:rPr>
              <a:t>sloupce </a:t>
            </a:r>
            <a:r>
              <a:rPr lang="cs-CZ" i="1" spc="-40" dirty="0">
                <a:latin typeface="Garamond" pitchFamily="18" charset="0"/>
                <a:cs typeface="Calibri"/>
              </a:rPr>
              <a:t>barev, </a:t>
            </a:r>
            <a:r>
              <a:rPr lang="cs-CZ" i="1" spc="-25" dirty="0">
                <a:latin typeface="Garamond" pitchFamily="18" charset="0"/>
                <a:cs typeface="Calibri"/>
              </a:rPr>
              <a:t>že </a:t>
            </a:r>
            <a:r>
              <a:rPr lang="cs-CZ" i="1" spc="-5" dirty="0">
                <a:latin typeface="Garamond" pitchFamily="18" charset="0"/>
                <a:cs typeface="Calibri"/>
              </a:rPr>
              <a:t>před </a:t>
            </a:r>
            <a:r>
              <a:rPr lang="cs-CZ" i="1" dirty="0">
                <a:latin typeface="Garamond" pitchFamily="18" charset="0"/>
                <a:cs typeface="Calibri"/>
              </a:rPr>
              <a:t>ním  </a:t>
            </a:r>
            <a:r>
              <a:rPr lang="cs-CZ" i="1" spc="-5" dirty="0">
                <a:latin typeface="Garamond" pitchFamily="18" charset="0"/>
                <a:cs typeface="Calibri"/>
              </a:rPr>
              <a:t>byly </a:t>
            </a:r>
            <a:r>
              <a:rPr lang="cs-CZ" i="1" dirty="0">
                <a:latin typeface="Garamond" pitchFamily="18" charset="0"/>
                <a:cs typeface="Calibri"/>
              </a:rPr>
              <a:t>v prvním </a:t>
            </a:r>
            <a:r>
              <a:rPr lang="cs-CZ" i="1" spc="-5" dirty="0">
                <a:latin typeface="Garamond" pitchFamily="18" charset="0"/>
                <a:cs typeface="Calibri"/>
              </a:rPr>
              <a:t>sloupci </a:t>
            </a:r>
            <a:r>
              <a:rPr lang="cs-CZ" i="1" spc="-10" dirty="0">
                <a:latin typeface="Garamond" pitchFamily="18" charset="0"/>
                <a:cs typeface="Calibri"/>
              </a:rPr>
              <a:t>použité </a:t>
            </a:r>
            <a:r>
              <a:rPr lang="cs-CZ" i="1" spc="-5" dirty="0">
                <a:latin typeface="Garamond" pitchFamily="18" charset="0"/>
                <a:cs typeface="Calibri"/>
              </a:rPr>
              <a:t>již </a:t>
            </a:r>
            <a:r>
              <a:rPr lang="cs-CZ" i="1" spc="-15" dirty="0">
                <a:latin typeface="Garamond" pitchFamily="18" charset="0"/>
                <a:cs typeface="Calibri"/>
              </a:rPr>
              <a:t>všechny </a:t>
            </a:r>
            <a:r>
              <a:rPr lang="cs-CZ" i="1" spc="-20" dirty="0">
                <a:latin typeface="Garamond" pitchFamily="18" charset="0"/>
                <a:cs typeface="Calibri"/>
              </a:rPr>
              <a:t>barvy.) </a:t>
            </a:r>
            <a:r>
              <a:rPr lang="cs-CZ" dirty="0" smtClean="0">
                <a:latin typeface="Garamond" pitchFamily="18" charset="0"/>
                <a:cs typeface="Calibri"/>
              </a:rPr>
              <a:t>A </a:t>
            </a:r>
            <a:r>
              <a:rPr lang="cs-CZ" spc="-5" dirty="0">
                <a:latin typeface="Garamond" pitchFamily="18" charset="0"/>
                <a:cs typeface="Calibri"/>
              </a:rPr>
              <a:t>pak se </a:t>
            </a:r>
            <a:r>
              <a:rPr lang="cs-CZ" spc="-10" dirty="0">
                <a:latin typeface="Garamond" pitchFamily="18" charset="0"/>
                <a:cs typeface="Calibri"/>
              </a:rPr>
              <a:t>podívám, </a:t>
            </a:r>
            <a:r>
              <a:rPr lang="cs-CZ" spc="-20" dirty="0">
                <a:latin typeface="Garamond" pitchFamily="18" charset="0"/>
                <a:cs typeface="Calibri"/>
              </a:rPr>
              <a:t>ta </a:t>
            </a:r>
            <a:r>
              <a:rPr lang="cs-CZ" spc="-5" dirty="0">
                <a:latin typeface="Garamond" pitchFamily="18" charset="0"/>
                <a:cs typeface="Calibri"/>
              </a:rPr>
              <a:t>druhá, </a:t>
            </a:r>
            <a:r>
              <a:rPr lang="cs-CZ" spc="-10" dirty="0">
                <a:latin typeface="Garamond" pitchFamily="18" charset="0"/>
                <a:cs typeface="Calibri"/>
              </a:rPr>
              <a:t>jestli </a:t>
            </a:r>
            <a:r>
              <a:rPr lang="cs-CZ" spc="-5" dirty="0">
                <a:latin typeface="Garamond" pitchFamily="18" charset="0"/>
                <a:cs typeface="Calibri"/>
              </a:rPr>
              <a:t>už se </a:t>
            </a:r>
            <a:r>
              <a:rPr lang="cs-CZ" spc="-15" dirty="0">
                <a:latin typeface="Garamond" pitchFamily="18" charset="0"/>
                <a:cs typeface="Calibri"/>
              </a:rPr>
              <a:t>tam  </a:t>
            </a:r>
            <a:r>
              <a:rPr lang="cs-CZ" spc="-10" dirty="0">
                <a:latin typeface="Garamond" pitchFamily="18" charset="0"/>
                <a:cs typeface="Calibri"/>
              </a:rPr>
              <a:t>vyskytovala. </a:t>
            </a:r>
            <a:r>
              <a:rPr lang="cs-CZ" dirty="0">
                <a:latin typeface="Garamond" pitchFamily="18" charset="0"/>
                <a:cs typeface="Calibri"/>
              </a:rPr>
              <a:t>A </a:t>
            </a:r>
            <a:r>
              <a:rPr lang="cs-CZ" spc="-15" dirty="0">
                <a:latin typeface="Garamond" pitchFamily="18" charset="0"/>
                <a:cs typeface="Calibri"/>
              </a:rPr>
              <a:t>tak to</a:t>
            </a:r>
            <a:r>
              <a:rPr lang="cs-CZ" dirty="0">
                <a:latin typeface="Garamond" pitchFamily="18" charset="0"/>
                <a:cs typeface="Calibri"/>
              </a:rPr>
              <a:t> </a:t>
            </a:r>
            <a:r>
              <a:rPr lang="cs-CZ" spc="-10" dirty="0">
                <a:latin typeface="Garamond" pitchFamily="18" charset="0"/>
                <a:cs typeface="Calibri"/>
              </a:rPr>
              <a:t>promíchám.</a:t>
            </a:r>
            <a:endParaRPr lang="cs-CZ" dirty="0">
              <a:latin typeface="Garamond" pitchFamily="18" charset="0"/>
              <a:cs typeface="Calibri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52128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Pedagogická komunikace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>
                <a:latin typeface="Garamond" pitchFamily="18" charset="0"/>
              </a:rPr>
              <a:t>	</a:t>
            </a:r>
          </a:p>
          <a:p>
            <a:pPr>
              <a:buNone/>
            </a:pPr>
            <a:endParaRPr lang="cs-CZ" b="1" dirty="0">
              <a:latin typeface="Garamond" pitchFamily="18" charset="0"/>
            </a:endParaRPr>
          </a:p>
          <a:p>
            <a:pPr>
              <a:buNone/>
            </a:pPr>
            <a:r>
              <a:rPr lang="cs-CZ" b="1" dirty="0" smtClean="0">
                <a:latin typeface="Garamond" pitchFamily="18" charset="0"/>
              </a:rPr>
              <a:t>	Vzájemná výměna </a:t>
            </a:r>
            <a:r>
              <a:rPr lang="cs-CZ" b="1" dirty="0">
                <a:latin typeface="Garamond" pitchFamily="18" charset="0"/>
              </a:rPr>
              <a:t>informací mezi </a:t>
            </a:r>
            <a:r>
              <a:rPr lang="cs-CZ" b="1" dirty="0" smtClean="0">
                <a:latin typeface="Garamond" pitchFamily="18" charset="0"/>
              </a:rPr>
              <a:t>účastníky výchovně vzdělávacího </a:t>
            </a:r>
            <a:r>
              <a:rPr lang="cs-CZ" b="1" dirty="0">
                <a:latin typeface="Garamond" pitchFamily="18" charset="0"/>
              </a:rPr>
              <a:t>procesu, která </a:t>
            </a:r>
            <a:r>
              <a:rPr lang="cs-CZ" b="1" dirty="0" smtClean="0">
                <a:latin typeface="Garamond" pitchFamily="18" charset="0"/>
              </a:rPr>
              <a:t>slouží výukovým cílům.</a:t>
            </a:r>
          </a:p>
          <a:p>
            <a:pPr algn="r">
              <a:buNone/>
            </a:pPr>
            <a:r>
              <a:rPr lang="cs-CZ" b="1" dirty="0" err="1" smtClean="0">
                <a:solidFill>
                  <a:srgbClr val="990000"/>
                </a:solidFill>
                <a:latin typeface="Garamond" pitchFamily="18" charset="0"/>
              </a:rPr>
              <a:t>Gavora</a:t>
            </a:r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, 1988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Feedback: Formativní ZV s lešením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589915">
              <a:lnSpc>
                <a:spcPct val="100299"/>
              </a:lnSpc>
              <a:spcBef>
                <a:spcPts val="85"/>
              </a:spcBef>
              <a:buClr>
                <a:srgbClr val="C0504D"/>
              </a:buClr>
              <a:buSzPct val="88888"/>
              <a:buNone/>
              <a:tabLst>
                <a:tab pos="355600" algn="l"/>
              </a:tabLst>
            </a:pPr>
            <a:r>
              <a:rPr lang="cs-CZ" b="1" spc="-10" dirty="0" smtClean="0">
                <a:latin typeface="Garamond" pitchFamily="18" charset="0"/>
                <a:cs typeface="Calibri"/>
              </a:rPr>
              <a:t>	Učitel </a:t>
            </a:r>
            <a:r>
              <a:rPr lang="cs-CZ" b="1" spc="-5" dirty="0">
                <a:latin typeface="Garamond" pitchFamily="18" charset="0"/>
                <a:cs typeface="Calibri"/>
              </a:rPr>
              <a:t>na </a:t>
            </a:r>
            <a:r>
              <a:rPr lang="cs-CZ" b="1" spc="-40" dirty="0">
                <a:latin typeface="Garamond" pitchFamily="18" charset="0"/>
                <a:cs typeface="Calibri"/>
              </a:rPr>
              <a:t>žákovskou </a:t>
            </a:r>
            <a:r>
              <a:rPr lang="cs-CZ" b="1" spc="-10" dirty="0">
                <a:latin typeface="Garamond" pitchFamily="18" charset="0"/>
                <a:cs typeface="Calibri"/>
              </a:rPr>
              <a:t>odpověď reaguje  </a:t>
            </a:r>
            <a:r>
              <a:rPr lang="cs-CZ" b="1" spc="-15" dirty="0">
                <a:latin typeface="Garamond" pitchFamily="18" charset="0"/>
                <a:cs typeface="Calibri"/>
              </a:rPr>
              <a:t>novou </a:t>
            </a:r>
            <a:r>
              <a:rPr lang="cs-CZ" b="1" spc="-25" dirty="0">
                <a:latin typeface="Garamond" pitchFamily="18" charset="0"/>
                <a:cs typeface="Calibri"/>
              </a:rPr>
              <a:t>otázkou.</a:t>
            </a:r>
            <a:endParaRPr lang="cs-CZ" b="1" dirty="0">
              <a:latin typeface="Garamond" pitchFamily="18" charset="0"/>
              <a:cs typeface="Calibri"/>
            </a:endParaRPr>
          </a:p>
          <a:p>
            <a:pPr>
              <a:lnSpc>
                <a:spcPct val="100000"/>
              </a:lnSpc>
              <a:buClr>
                <a:srgbClr val="C0504D"/>
              </a:buClr>
              <a:buFont typeface="Arial"/>
              <a:buChar char="§"/>
            </a:pPr>
            <a:endParaRPr lang="cs-CZ" sz="3600" b="1" dirty="0" smtClean="0">
              <a:latin typeface="Garamond" pitchFamily="18" charset="0"/>
              <a:cs typeface="Times New Roman"/>
            </a:endParaRPr>
          </a:p>
          <a:p>
            <a:pPr marL="355600">
              <a:buClr>
                <a:srgbClr val="C0504D"/>
              </a:buClr>
              <a:buSzPct val="88888"/>
              <a:buNone/>
              <a:tabLst>
                <a:tab pos="355600" algn="l"/>
              </a:tabLst>
            </a:pPr>
            <a:r>
              <a:rPr lang="cs-CZ" b="1" spc="-10" dirty="0" smtClean="0">
                <a:latin typeface="Garamond" pitchFamily="18" charset="0"/>
                <a:cs typeface="Calibri"/>
              </a:rPr>
              <a:t>	Poskytuje </a:t>
            </a:r>
            <a:r>
              <a:rPr lang="cs-CZ" b="1" spc="-15" dirty="0">
                <a:latin typeface="Garamond" pitchFamily="18" charset="0"/>
                <a:cs typeface="Calibri"/>
              </a:rPr>
              <a:t>nové </a:t>
            </a:r>
            <a:r>
              <a:rPr lang="cs-CZ" b="1" spc="-25" dirty="0">
                <a:latin typeface="Garamond" pitchFamily="18" charset="0"/>
                <a:cs typeface="Calibri"/>
              </a:rPr>
              <a:t>vodítko </a:t>
            </a:r>
            <a:r>
              <a:rPr lang="cs-CZ" b="1" dirty="0">
                <a:latin typeface="Garamond" pitchFamily="18" charset="0"/>
                <a:cs typeface="Calibri"/>
              </a:rPr>
              <a:t>k </a:t>
            </a:r>
            <a:r>
              <a:rPr lang="cs-CZ" b="1" spc="-20" dirty="0">
                <a:latin typeface="Garamond" pitchFamily="18" charset="0"/>
                <a:cs typeface="Calibri"/>
              </a:rPr>
              <a:t>přemýšlení.</a:t>
            </a:r>
            <a:endParaRPr lang="cs-CZ" b="1" dirty="0">
              <a:latin typeface="Garamond" pitchFamily="18" charset="0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C0504D"/>
              </a:buClr>
              <a:buFont typeface="Arial"/>
              <a:buChar char="§"/>
            </a:pPr>
            <a:endParaRPr lang="cs-CZ" sz="3600" b="1" dirty="0" smtClean="0">
              <a:latin typeface="Garamond" pitchFamily="18" charset="0"/>
              <a:cs typeface="Times New Roman"/>
            </a:endParaRPr>
          </a:p>
          <a:p>
            <a:pPr marL="355600" marR="5080">
              <a:lnSpc>
                <a:spcPct val="99900"/>
              </a:lnSpc>
              <a:buClr>
                <a:srgbClr val="C0504D"/>
              </a:buClr>
              <a:buSzPct val="88888"/>
              <a:buNone/>
              <a:tabLst>
                <a:tab pos="355600" algn="l"/>
              </a:tabLst>
            </a:pPr>
            <a:r>
              <a:rPr lang="cs-CZ" b="1" spc="-5" dirty="0" smtClean="0">
                <a:latin typeface="Garamond" pitchFamily="18" charset="0"/>
                <a:cs typeface="Calibri"/>
              </a:rPr>
              <a:t>	Cílem </a:t>
            </a:r>
            <a:r>
              <a:rPr lang="cs-CZ" b="1" dirty="0">
                <a:latin typeface="Garamond" pitchFamily="18" charset="0"/>
                <a:cs typeface="Calibri"/>
              </a:rPr>
              <a:t>je </a:t>
            </a:r>
            <a:r>
              <a:rPr lang="cs-CZ" b="1" spc="-10" dirty="0">
                <a:latin typeface="Garamond" pitchFamily="18" charset="0"/>
                <a:cs typeface="Calibri"/>
              </a:rPr>
              <a:t>přimět </a:t>
            </a:r>
            <a:r>
              <a:rPr lang="cs-CZ" b="1" spc="-35" dirty="0">
                <a:latin typeface="Garamond" pitchFamily="18" charset="0"/>
                <a:cs typeface="Calibri"/>
              </a:rPr>
              <a:t>žáka </a:t>
            </a:r>
            <a:r>
              <a:rPr lang="cs-CZ" b="1" dirty="0">
                <a:latin typeface="Garamond" pitchFamily="18" charset="0"/>
                <a:cs typeface="Calibri"/>
              </a:rPr>
              <a:t>k </a:t>
            </a:r>
            <a:r>
              <a:rPr lang="cs-CZ" b="1" spc="-10" dirty="0">
                <a:latin typeface="Garamond" pitchFamily="18" charset="0"/>
                <a:cs typeface="Calibri"/>
              </a:rPr>
              <a:t>přesnější </a:t>
            </a:r>
            <a:r>
              <a:rPr lang="cs-CZ" b="1" spc="-5" dirty="0">
                <a:latin typeface="Garamond" pitchFamily="18" charset="0"/>
                <a:cs typeface="Calibri"/>
              </a:rPr>
              <a:t>nebo  </a:t>
            </a:r>
            <a:r>
              <a:rPr lang="cs-CZ" b="1" spc="-20" dirty="0">
                <a:latin typeface="Garamond" pitchFamily="18" charset="0"/>
                <a:cs typeface="Calibri"/>
              </a:rPr>
              <a:t>promyšlenější </a:t>
            </a:r>
            <a:r>
              <a:rPr lang="cs-CZ" b="1" spc="-10" dirty="0" smtClean="0">
                <a:latin typeface="Garamond" pitchFamily="18" charset="0"/>
                <a:cs typeface="Calibri"/>
              </a:rPr>
              <a:t>odpovědi a tím přimět </a:t>
            </a:r>
            <a:r>
              <a:rPr lang="cs-CZ" b="1" spc="-35" dirty="0" smtClean="0">
                <a:latin typeface="Garamond" pitchFamily="18" charset="0"/>
                <a:cs typeface="Calibri"/>
              </a:rPr>
              <a:t>žáka</a:t>
            </a:r>
            <a:r>
              <a:rPr lang="cs-CZ" b="1" spc="-10" dirty="0" smtClean="0">
                <a:latin typeface="Garamond" pitchFamily="18" charset="0"/>
                <a:cs typeface="Calibri"/>
              </a:rPr>
              <a:t> </a:t>
            </a:r>
            <a:r>
              <a:rPr lang="cs-CZ" b="1" spc="-25" dirty="0">
                <a:latin typeface="Garamond" pitchFamily="18" charset="0"/>
                <a:cs typeface="Calibri"/>
              </a:rPr>
              <a:t>argumentovat.</a:t>
            </a:r>
            <a:endParaRPr lang="cs-CZ" b="1" dirty="0">
              <a:latin typeface="Garamond" pitchFamily="18" charset="0"/>
              <a:cs typeface="Calibri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Příklad formativní ZV s lešením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marR="5080" indent="0">
              <a:lnSpc>
                <a:spcPts val="2400"/>
              </a:lnSpc>
              <a:spcBef>
                <a:spcPts val="600"/>
              </a:spcBef>
              <a:buNone/>
            </a:pPr>
            <a:r>
              <a:rPr lang="cs-CZ" b="1" spc="-10" dirty="0" smtClean="0">
                <a:latin typeface="Garamond" pitchFamily="18" charset="0"/>
                <a:cs typeface="Calibri"/>
              </a:rPr>
              <a:t>Matěj</a:t>
            </a:r>
            <a:r>
              <a:rPr lang="cs-CZ" b="1" spc="-10" dirty="0">
                <a:latin typeface="Garamond" pitchFamily="18" charset="0"/>
                <a:cs typeface="Calibri"/>
              </a:rPr>
              <a:t>: </a:t>
            </a:r>
            <a:r>
              <a:rPr lang="cs-CZ" spc="-5" dirty="0">
                <a:latin typeface="Garamond" pitchFamily="18" charset="0"/>
                <a:cs typeface="Calibri"/>
              </a:rPr>
              <a:t>Naše </a:t>
            </a:r>
            <a:r>
              <a:rPr lang="cs-CZ" spc="-25" dirty="0">
                <a:latin typeface="Garamond" pitchFamily="18" charset="0"/>
                <a:cs typeface="Calibri"/>
              </a:rPr>
              <a:t>soustava </a:t>
            </a:r>
            <a:r>
              <a:rPr lang="cs-CZ" spc="-5" dirty="0">
                <a:latin typeface="Garamond" pitchFamily="18" charset="0"/>
                <a:cs typeface="Calibri"/>
              </a:rPr>
              <a:t>se skládá </a:t>
            </a:r>
            <a:r>
              <a:rPr lang="cs-CZ" dirty="0">
                <a:latin typeface="Garamond" pitchFamily="18" charset="0"/>
                <a:cs typeface="Calibri"/>
              </a:rPr>
              <a:t>z </a:t>
            </a:r>
            <a:r>
              <a:rPr lang="cs-CZ" spc="-5" dirty="0">
                <a:latin typeface="Garamond" pitchFamily="18" charset="0"/>
                <a:cs typeface="Calibri"/>
              </a:rPr>
              <a:t>osmi planet </a:t>
            </a:r>
            <a:r>
              <a:rPr lang="cs-CZ" dirty="0">
                <a:latin typeface="Garamond" pitchFamily="18" charset="0"/>
                <a:cs typeface="Calibri"/>
              </a:rPr>
              <a:t>a z </a:t>
            </a:r>
            <a:r>
              <a:rPr lang="cs-CZ" spc="-10" dirty="0">
                <a:latin typeface="Garamond" pitchFamily="18" charset="0"/>
                <a:cs typeface="Calibri"/>
              </a:rPr>
              <a:t>toho </a:t>
            </a:r>
            <a:r>
              <a:rPr lang="cs-CZ" spc="-5" dirty="0">
                <a:latin typeface="Garamond" pitchFamily="18" charset="0"/>
                <a:cs typeface="Calibri"/>
              </a:rPr>
              <a:t>jedna </a:t>
            </a:r>
            <a:r>
              <a:rPr lang="cs-CZ" dirty="0" smtClean="0">
                <a:latin typeface="Garamond" pitchFamily="18" charset="0"/>
                <a:cs typeface="Calibri"/>
              </a:rPr>
              <a:t>je </a:t>
            </a:r>
            <a:r>
              <a:rPr lang="cs-CZ" spc="-10" dirty="0">
                <a:latin typeface="Garamond" pitchFamily="18" charset="0"/>
                <a:cs typeface="Calibri"/>
              </a:rPr>
              <a:t>Země. </a:t>
            </a:r>
            <a:r>
              <a:rPr lang="cs-CZ" spc="-5" dirty="0">
                <a:latin typeface="Garamond" pitchFamily="18" charset="0"/>
                <a:cs typeface="Calibri"/>
              </a:rPr>
              <a:t>Planety obíhají </a:t>
            </a:r>
            <a:r>
              <a:rPr lang="cs-CZ" spc="-20" dirty="0">
                <a:latin typeface="Garamond" pitchFamily="18" charset="0"/>
                <a:cs typeface="Calibri"/>
              </a:rPr>
              <a:t>kolem </a:t>
            </a:r>
            <a:r>
              <a:rPr lang="cs-CZ" spc="-60" dirty="0" smtClean="0">
                <a:latin typeface="Garamond" pitchFamily="18" charset="0"/>
                <a:cs typeface="Calibri"/>
              </a:rPr>
              <a:t>osy. </a:t>
            </a:r>
            <a:r>
              <a:rPr lang="cs-CZ" spc="-10" dirty="0" smtClean="0">
                <a:latin typeface="Garamond" pitchFamily="18" charset="0"/>
                <a:cs typeface="Calibri"/>
              </a:rPr>
              <a:t>Středem </a:t>
            </a:r>
            <a:r>
              <a:rPr lang="cs-CZ" spc="-5" dirty="0">
                <a:latin typeface="Garamond" pitchFamily="18" charset="0"/>
                <a:cs typeface="Calibri"/>
              </a:rPr>
              <a:t>Sluneční  </a:t>
            </a:r>
            <a:r>
              <a:rPr lang="cs-CZ" spc="-20" dirty="0">
                <a:latin typeface="Garamond" pitchFamily="18" charset="0"/>
                <a:cs typeface="Calibri"/>
              </a:rPr>
              <a:t>soustavy </a:t>
            </a:r>
            <a:r>
              <a:rPr lang="cs-CZ" dirty="0">
                <a:latin typeface="Garamond" pitchFamily="18" charset="0"/>
                <a:cs typeface="Calibri"/>
              </a:rPr>
              <a:t>je </a:t>
            </a:r>
            <a:r>
              <a:rPr lang="cs-CZ" spc="-5" dirty="0">
                <a:latin typeface="Garamond" pitchFamily="18" charset="0"/>
                <a:cs typeface="Calibri"/>
              </a:rPr>
              <a:t>Slunce. Planety jsou </a:t>
            </a:r>
            <a:r>
              <a:rPr lang="cs-CZ" dirty="0">
                <a:latin typeface="Garamond" pitchFamily="18" charset="0"/>
                <a:cs typeface="Calibri"/>
              </a:rPr>
              <a:t>v </a:t>
            </a:r>
            <a:r>
              <a:rPr lang="cs-CZ" spc="-20" dirty="0">
                <a:latin typeface="Garamond" pitchFamily="18" charset="0"/>
                <a:cs typeface="Calibri"/>
              </a:rPr>
              <a:t>tomto </a:t>
            </a:r>
            <a:r>
              <a:rPr lang="cs-CZ" spc="-10" dirty="0">
                <a:latin typeface="Garamond" pitchFamily="18" charset="0"/>
                <a:cs typeface="Calibri"/>
              </a:rPr>
              <a:t>pořadí: </a:t>
            </a:r>
            <a:r>
              <a:rPr lang="cs-CZ" spc="-40" dirty="0">
                <a:latin typeface="Garamond" pitchFamily="18" charset="0"/>
                <a:cs typeface="Calibri"/>
              </a:rPr>
              <a:t>Merkur, </a:t>
            </a:r>
            <a:r>
              <a:rPr lang="cs-CZ" spc="-25" dirty="0" smtClean="0">
                <a:latin typeface="Garamond" pitchFamily="18" charset="0"/>
                <a:cs typeface="Calibri"/>
              </a:rPr>
              <a:t>Venuše</a:t>
            </a:r>
            <a:r>
              <a:rPr lang="cs-CZ" spc="-25" dirty="0">
                <a:latin typeface="Garamond" pitchFamily="18" charset="0"/>
                <a:cs typeface="Calibri"/>
              </a:rPr>
              <a:t>, </a:t>
            </a:r>
            <a:r>
              <a:rPr lang="cs-CZ" spc="-10" dirty="0">
                <a:latin typeface="Garamond" pitchFamily="18" charset="0"/>
                <a:cs typeface="Calibri"/>
              </a:rPr>
              <a:t>Země, Mars, </a:t>
            </a:r>
            <a:r>
              <a:rPr lang="cs-CZ" spc="-5" dirty="0" smtClean="0">
                <a:latin typeface="Garamond" pitchFamily="18" charset="0"/>
                <a:cs typeface="Calibri"/>
              </a:rPr>
              <a:t>Jupiter, </a:t>
            </a:r>
            <a:r>
              <a:rPr lang="cs-CZ" spc="-5" dirty="0">
                <a:latin typeface="Garamond" pitchFamily="18" charset="0"/>
                <a:cs typeface="Calibri"/>
              </a:rPr>
              <a:t>Saturn, </a:t>
            </a:r>
            <a:r>
              <a:rPr lang="cs-CZ" spc="-15" dirty="0">
                <a:latin typeface="Garamond" pitchFamily="18" charset="0"/>
                <a:cs typeface="Calibri"/>
              </a:rPr>
              <a:t>Uran,</a:t>
            </a:r>
            <a:r>
              <a:rPr lang="cs-CZ" spc="30" dirty="0">
                <a:latin typeface="Garamond" pitchFamily="18" charset="0"/>
                <a:cs typeface="Calibri"/>
              </a:rPr>
              <a:t> </a:t>
            </a:r>
            <a:r>
              <a:rPr lang="cs-CZ" spc="-5" dirty="0">
                <a:latin typeface="Garamond" pitchFamily="18" charset="0"/>
                <a:cs typeface="Calibri"/>
              </a:rPr>
              <a:t>Neptun.</a:t>
            </a:r>
            <a:endParaRPr lang="cs-CZ" dirty="0">
              <a:latin typeface="Garamond" pitchFamily="18" charset="0"/>
              <a:cs typeface="Calibri"/>
            </a:endParaRPr>
          </a:p>
          <a:p>
            <a:pPr marL="0" marR="15875" indent="0">
              <a:lnSpc>
                <a:spcPts val="2400"/>
              </a:lnSpc>
              <a:spcBef>
                <a:spcPts val="600"/>
              </a:spcBef>
              <a:buNone/>
            </a:pPr>
            <a:r>
              <a:rPr lang="cs-CZ" b="1" dirty="0" smtClean="0">
                <a:latin typeface="Garamond" pitchFamily="18" charset="0"/>
                <a:cs typeface="Calibri"/>
              </a:rPr>
              <a:t>U</a:t>
            </a:r>
            <a:r>
              <a:rPr lang="cs-CZ" b="1" dirty="0">
                <a:latin typeface="Garamond" pitchFamily="18" charset="0"/>
                <a:cs typeface="Calibri"/>
              </a:rPr>
              <a:t>: </a:t>
            </a:r>
            <a:r>
              <a:rPr lang="cs-CZ" spc="-20" dirty="0">
                <a:latin typeface="Garamond" pitchFamily="18" charset="0"/>
                <a:cs typeface="Calibri"/>
              </a:rPr>
              <a:t>No, </a:t>
            </a:r>
            <a:r>
              <a:rPr lang="cs-CZ" spc="-5" dirty="0">
                <a:latin typeface="Garamond" pitchFamily="18" charset="0"/>
                <a:cs typeface="Calibri"/>
              </a:rPr>
              <a:t>není </a:t>
            </a:r>
            <a:r>
              <a:rPr lang="cs-CZ" spc="-15" dirty="0">
                <a:latin typeface="Garamond" pitchFamily="18" charset="0"/>
                <a:cs typeface="Calibri"/>
              </a:rPr>
              <a:t>to </a:t>
            </a:r>
            <a:r>
              <a:rPr lang="cs-CZ" spc="-5" dirty="0">
                <a:latin typeface="Garamond" pitchFamily="18" charset="0"/>
                <a:cs typeface="Calibri"/>
              </a:rPr>
              <a:t>zlé, </a:t>
            </a:r>
            <a:r>
              <a:rPr lang="cs-CZ" dirty="0">
                <a:latin typeface="Garamond" pitchFamily="18" charset="0"/>
                <a:cs typeface="Calibri"/>
              </a:rPr>
              <a:t>ale </a:t>
            </a:r>
            <a:r>
              <a:rPr lang="cs-CZ" spc="-15" dirty="0">
                <a:latin typeface="Garamond" pitchFamily="18" charset="0"/>
                <a:cs typeface="Calibri"/>
              </a:rPr>
              <a:t>vadí </a:t>
            </a:r>
            <a:r>
              <a:rPr lang="cs-CZ" dirty="0">
                <a:latin typeface="Garamond" pitchFamily="18" charset="0"/>
                <a:cs typeface="Calibri"/>
              </a:rPr>
              <a:t>mi, </a:t>
            </a:r>
            <a:r>
              <a:rPr lang="cs-CZ" spc="-30" dirty="0">
                <a:latin typeface="Garamond" pitchFamily="18" charset="0"/>
                <a:cs typeface="Calibri"/>
              </a:rPr>
              <a:t>že </a:t>
            </a:r>
            <a:r>
              <a:rPr lang="cs-CZ" spc="-5" dirty="0">
                <a:latin typeface="Garamond" pitchFamily="18" charset="0"/>
                <a:cs typeface="Calibri"/>
              </a:rPr>
              <a:t>se </a:t>
            </a:r>
            <a:r>
              <a:rPr lang="cs-CZ" spc="-10" dirty="0">
                <a:latin typeface="Garamond" pitchFamily="18" charset="0"/>
                <a:cs typeface="Calibri"/>
              </a:rPr>
              <a:t>otáčí </a:t>
            </a:r>
            <a:r>
              <a:rPr lang="cs-CZ" spc="-20" dirty="0">
                <a:latin typeface="Garamond" pitchFamily="18" charset="0"/>
                <a:cs typeface="Calibri"/>
              </a:rPr>
              <a:t>kolem </a:t>
            </a:r>
            <a:r>
              <a:rPr lang="cs-CZ" spc="-60" dirty="0">
                <a:latin typeface="Garamond" pitchFamily="18" charset="0"/>
                <a:cs typeface="Calibri"/>
              </a:rPr>
              <a:t>osy, </a:t>
            </a:r>
            <a:r>
              <a:rPr lang="cs-CZ" spc="-5" dirty="0">
                <a:latin typeface="Garamond" pitchFamily="18" charset="0"/>
                <a:cs typeface="Calibri"/>
              </a:rPr>
              <a:t>jo. </a:t>
            </a:r>
            <a:r>
              <a:rPr lang="cs-CZ" dirty="0">
                <a:latin typeface="Garamond" pitchFamily="18" charset="0"/>
                <a:cs typeface="Calibri"/>
              </a:rPr>
              <a:t>Ale  </a:t>
            </a:r>
            <a:r>
              <a:rPr lang="cs-CZ" spc="-10" dirty="0">
                <a:latin typeface="Garamond" pitchFamily="18" charset="0"/>
                <a:cs typeface="Calibri"/>
              </a:rPr>
              <a:t>tam, </a:t>
            </a:r>
            <a:r>
              <a:rPr lang="cs-CZ" spc="-20" dirty="0">
                <a:latin typeface="Garamond" pitchFamily="18" charset="0"/>
                <a:cs typeface="Calibri"/>
              </a:rPr>
              <a:t>představ </a:t>
            </a:r>
            <a:r>
              <a:rPr lang="cs-CZ" spc="-5" dirty="0">
                <a:latin typeface="Garamond" pitchFamily="18" charset="0"/>
                <a:cs typeface="Calibri"/>
              </a:rPr>
              <a:t>si, </a:t>
            </a:r>
            <a:r>
              <a:rPr lang="cs-CZ" spc="-30" dirty="0">
                <a:latin typeface="Garamond" pitchFamily="18" charset="0"/>
                <a:cs typeface="Calibri"/>
              </a:rPr>
              <a:t>že </a:t>
            </a:r>
            <a:r>
              <a:rPr lang="cs-CZ" dirty="0">
                <a:latin typeface="Garamond" pitchFamily="18" charset="0"/>
                <a:cs typeface="Calibri"/>
              </a:rPr>
              <a:t>máš </a:t>
            </a:r>
            <a:r>
              <a:rPr lang="cs-CZ" spc="-5" dirty="0">
                <a:latin typeface="Garamond" pitchFamily="18" charset="0"/>
                <a:cs typeface="Calibri"/>
              </a:rPr>
              <a:t>planetu </a:t>
            </a:r>
            <a:r>
              <a:rPr lang="cs-CZ" dirty="0">
                <a:latin typeface="Garamond" pitchFamily="18" charset="0"/>
                <a:cs typeface="Calibri"/>
              </a:rPr>
              <a:t>a máš </a:t>
            </a:r>
            <a:r>
              <a:rPr lang="cs-CZ" spc="-5" dirty="0">
                <a:latin typeface="Garamond" pitchFamily="18" charset="0"/>
                <a:cs typeface="Calibri"/>
              </a:rPr>
              <a:t>osu </a:t>
            </a:r>
            <a:r>
              <a:rPr lang="cs-CZ" spc="-40" dirty="0" smtClean="0">
                <a:latin typeface="Garamond" pitchFamily="18" charset="0"/>
                <a:cs typeface="Calibri"/>
              </a:rPr>
              <a:t>tady </a:t>
            </a:r>
            <a:r>
              <a:rPr lang="cs-CZ" dirty="0">
                <a:latin typeface="Garamond" pitchFamily="18" charset="0"/>
                <a:cs typeface="Calibri"/>
              </a:rPr>
              <a:t>(</a:t>
            </a:r>
            <a:r>
              <a:rPr lang="cs-CZ" i="1" dirty="0">
                <a:latin typeface="Garamond" pitchFamily="18" charset="0"/>
                <a:cs typeface="Calibri"/>
              </a:rPr>
              <a:t>kreslí na  </a:t>
            </a:r>
            <a:r>
              <a:rPr lang="cs-CZ" i="1" spc="-10" dirty="0">
                <a:latin typeface="Garamond" pitchFamily="18" charset="0"/>
                <a:cs typeface="Calibri"/>
              </a:rPr>
              <a:t>tabuli </a:t>
            </a:r>
            <a:r>
              <a:rPr lang="cs-CZ" i="1" spc="-5" dirty="0">
                <a:latin typeface="Garamond" pitchFamily="18" charset="0"/>
                <a:cs typeface="Calibri"/>
              </a:rPr>
              <a:t>planetu </a:t>
            </a:r>
            <a:r>
              <a:rPr lang="cs-CZ" i="1" dirty="0">
                <a:latin typeface="Garamond" pitchFamily="18" charset="0"/>
                <a:cs typeface="Calibri"/>
              </a:rPr>
              <a:t>a </a:t>
            </a:r>
            <a:r>
              <a:rPr lang="cs-CZ" i="1" spc="-5" dirty="0">
                <a:latin typeface="Garamond" pitchFamily="18" charset="0"/>
                <a:cs typeface="Calibri"/>
              </a:rPr>
              <a:t>mimo </a:t>
            </a:r>
            <a:r>
              <a:rPr lang="cs-CZ" i="1" dirty="0">
                <a:latin typeface="Garamond" pitchFamily="18" charset="0"/>
                <a:cs typeface="Calibri"/>
              </a:rPr>
              <a:t>ni kreslí osu</a:t>
            </a:r>
            <a:r>
              <a:rPr lang="cs-CZ" dirty="0" smtClean="0">
                <a:latin typeface="Garamond" pitchFamily="18" charset="0"/>
                <a:cs typeface="Calibri"/>
              </a:rPr>
              <a:t>). </a:t>
            </a:r>
            <a:r>
              <a:rPr lang="cs-CZ" spc="-5" dirty="0">
                <a:latin typeface="Garamond" pitchFamily="18" charset="0"/>
                <a:cs typeface="Calibri"/>
              </a:rPr>
              <a:t>Myslíš, </a:t>
            </a:r>
            <a:r>
              <a:rPr lang="cs-CZ" spc="-30" dirty="0">
                <a:latin typeface="Garamond" pitchFamily="18" charset="0"/>
                <a:cs typeface="Calibri"/>
              </a:rPr>
              <a:t>že </a:t>
            </a:r>
            <a:r>
              <a:rPr lang="cs-CZ" spc="-5" dirty="0">
                <a:latin typeface="Garamond" pitchFamily="18" charset="0"/>
                <a:cs typeface="Calibri"/>
              </a:rPr>
              <a:t>se </a:t>
            </a:r>
            <a:r>
              <a:rPr lang="cs-CZ" spc="-15" dirty="0">
                <a:latin typeface="Garamond" pitchFamily="18" charset="0"/>
                <a:cs typeface="Calibri"/>
              </a:rPr>
              <a:t>ta </a:t>
            </a:r>
            <a:r>
              <a:rPr lang="cs-CZ" spc="-10" dirty="0">
                <a:latin typeface="Garamond" pitchFamily="18" charset="0"/>
                <a:cs typeface="Calibri"/>
              </a:rPr>
              <a:t>planeta </a:t>
            </a:r>
            <a:r>
              <a:rPr lang="cs-CZ" spc="-10" dirty="0" smtClean="0">
                <a:latin typeface="Garamond" pitchFamily="18" charset="0"/>
                <a:cs typeface="Calibri"/>
              </a:rPr>
              <a:t>otáčí </a:t>
            </a:r>
            <a:r>
              <a:rPr lang="cs-CZ" spc="-5" dirty="0">
                <a:latin typeface="Garamond" pitchFamily="18" charset="0"/>
                <a:cs typeface="Calibri"/>
              </a:rPr>
              <a:t>takhle </a:t>
            </a:r>
            <a:r>
              <a:rPr lang="cs-CZ" spc="-20" dirty="0">
                <a:latin typeface="Garamond" pitchFamily="18" charset="0"/>
                <a:cs typeface="Calibri"/>
              </a:rPr>
              <a:t>dokola? </a:t>
            </a:r>
            <a:r>
              <a:rPr lang="cs-CZ" i="1" spc="-15" dirty="0">
                <a:latin typeface="Garamond" pitchFamily="18" charset="0"/>
                <a:cs typeface="Calibri"/>
              </a:rPr>
              <a:t>(ukazuje, </a:t>
            </a:r>
            <a:r>
              <a:rPr lang="cs-CZ" i="1" dirty="0">
                <a:latin typeface="Garamond" pitchFamily="18" charset="0"/>
                <a:cs typeface="Calibri"/>
              </a:rPr>
              <a:t>jak </a:t>
            </a:r>
            <a:r>
              <a:rPr lang="cs-CZ" i="1" spc="-5" dirty="0">
                <a:latin typeface="Garamond" pitchFamily="18" charset="0"/>
                <a:cs typeface="Calibri"/>
              </a:rPr>
              <a:t>by </a:t>
            </a:r>
            <a:r>
              <a:rPr lang="cs-CZ" i="1" dirty="0">
                <a:latin typeface="Garamond" pitchFamily="18" charset="0"/>
                <a:cs typeface="Calibri"/>
              </a:rPr>
              <a:t>se </a:t>
            </a:r>
            <a:r>
              <a:rPr lang="cs-CZ" i="1" spc="-10" dirty="0">
                <a:latin typeface="Garamond" pitchFamily="18" charset="0"/>
                <a:cs typeface="Calibri"/>
              </a:rPr>
              <a:t>planeta </a:t>
            </a:r>
            <a:r>
              <a:rPr lang="cs-CZ" i="1" spc="-5" dirty="0">
                <a:latin typeface="Garamond" pitchFamily="18" charset="0"/>
                <a:cs typeface="Calibri"/>
              </a:rPr>
              <a:t>mohla  </a:t>
            </a:r>
            <a:r>
              <a:rPr lang="cs-CZ" i="1" spc="-10" dirty="0" smtClean="0">
                <a:latin typeface="Garamond" pitchFamily="18" charset="0"/>
                <a:cs typeface="Calibri"/>
              </a:rPr>
              <a:t>otáčet).</a:t>
            </a:r>
            <a:endParaRPr lang="cs-CZ" dirty="0">
              <a:latin typeface="Garamond" pitchFamily="18" charset="0"/>
              <a:cs typeface="Calibri"/>
            </a:endParaRPr>
          </a:p>
          <a:p>
            <a:pPr marL="0" marR="15875" indent="0">
              <a:lnSpc>
                <a:spcPts val="2400"/>
              </a:lnSpc>
              <a:spcBef>
                <a:spcPts val="600"/>
              </a:spcBef>
              <a:buNone/>
            </a:pPr>
            <a:r>
              <a:rPr lang="cs-CZ" b="1" spc="-10" dirty="0" smtClean="0">
                <a:latin typeface="Garamond" pitchFamily="18" charset="0"/>
                <a:cs typeface="Calibri"/>
              </a:rPr>
              <a:t>Matěj</a:t>
            </a:r>
            <a:r>
              <a:rPr lang="cs-CZ" b="1" spc="-10" dirty="0">
                <a:latin typeface="Garamond" pitchFamily="18" charset="0"/>
                <a:cs typeface="Calibri"/>
              </a:rPr>
              <a:t>: </a:t>
            </a:r>
            <a:r>
              <a:rPr lang="cs-CZ" spc="-5" dirty="0">
                <a:latin typeface="Garamond" pitchFamily="18" charset="0"/>
                <a:cs typeface="Calibri"/>
              </a:rPr>
              <a:t>Ne.</a:t>
            </a:r>
            <a:endParaRPr lang="cs-CZ" dirty="0">
              <a:latin typeface="Garamond" pitchFamily="18" charset="0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 smtClean="0">
                <a:latin typeface="Garamond" pitchFamily="18" charset="0"/>
                <a:cs typeface="Calibri"/>
              </a:rPr>
              <a:t>U</a:t>
            </a:r>
            <a:r>
              <a:rPr lang="cs-CZ" b="1" dirty="0">
                <a:latin typeface="Garamond" pitchFamily="18" charset="0"/>
                <a:cs typeface="Calibri"/>
              </a:rPr>
              <a:t>: </a:t>
            </a:r>
            <a:r>
              <a:rPr lang="cs-CZ" spc="-55" dirty="0">
                <a:latin typeface="Garamond" pitchFamily="18" charset="0"/>
                <a:cs typeface="Calibri"/>
              </a:rPr>
              <a:t>Takže </a:t>
            </a:r>
            <a:r>
              <a:rPr lang="cs-CZ" spc="-20" dirty="0">
                <a:latin typeface="Garamond" pitchFamily="18" charset="0"/>
                <a:cs typeface="Calibri"/>
              </a:rPr>
              <a:t>kolem jaké</a:t>
            </a:r>
            <a:r>
              <a:rPr lang="cs-CZ" spc="60" dirty="0">
                <a:latin typeface="Garamond" pitchFamily="18" charset="0"/>
                <a:cs typeface="Calibri"/>
              </a:rPr>
              <a:t> </a:t>
            </a:r>
            <a:r>
              <a:rPr lang="cs-CZ" spc="-15" dirty="0">
                <a:latin typeface="Garamond" pitchFamily="18" charset="0"/>
                <a:cs typeface="Calibri"/>
              </a:rPr>
              <a:t>osy?</a:t>
            </a:r>
            <a:endParaRPr lang="cs-CZ" dirty="0">
              <a:latin typeface="Garamond" pitchFamily="18" charset="0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spc="-10" dirty="0" smtClean="0">
                <a:latin typeface="Garamond" pitchFamily="18" charset="0"/>
                <a:cs typeface="Calibri"/>
              </a:rPr>
              <a:t>Matěj</a:t>
            </a:r>
            <a:r>
              <a:rPr lang="cs-CZ" b="1" spc="-10" dirty="0">
                <a:latin typeface="Garamond" pitchFamily="18" charset="0"/>
                <a:cs typeface="Calibri"/>
              </a:rPr>
              <a:t>: </a:t>
            </a:r>
            <a:r>
              <a:rPr lang="cs-CZ" spc="-10" dirty="0">
                <a:latin typeface="Garamond" pitchFamily="18" charset="0"/>
                <a:cs typeface="Calibri"/>
              </a:rPr>
              <a:t>Kolem</a:t>
            </a:r>
            <a:r>
              <a:rPr lang="cs-CZ" dirty="0">
                <a:latin typeface="Garamond" pitchFamily="18" charset="0"/>
                <a:cs typeface="Calibri"/>
              </a:rPr>
              <a:t> </a:t>
            </a:r>
            <a:r>
              <a:rPr lang="cs-CZ" spc="-20" dirty="0">
                <a:latin typeface="Garamond" pitchFamily="18" charset="0"/>
                <a:cs typeface="Calibri"/>
              </a:rPr>
              <a:t>své.</a:t>
            </a:r>
            <a:endParaRPr lang="cs-CZ" dirty="0">
              <a:latin typeface="Garamond" pitchFamily="18" charset="0"/>
              <a:cs typeface="Calibri"/>
            </a:endParaRPr>
          </a:p>
          <a:p>
            <a:pPr marL="0" marR="70485" indent="0">
              <a:lnSpc>
                <a:spcPts val="2400"/>
              </a:lnSpc>
              <a:spcBef>
                <a:spcPts val="600"/>
              </a:spcBef>
              <a:buNone/>
            </a:pPr>
            <a:r>
              <a:rPr lang="cs-CZ" b="1" dirty="0" smtClean="0">
                <a:latin typeface="Garamond" pitchFamily="18" charset="0"/>
                <a:cs typeface="Calibri"/>
              </a:rPr>
              <a:t>U</a:t>
            </a:r>
            <a:r>
              <a:rPr lang="cs-CZ" b="1" dirty="0">
                <a:latin typeface="Garamond" pitchFamily="18" charset="0"/>
                <a:cs typeface="Calibri"/>
              </a:rPr>
              <a:t>: </a:t>
            </a:r>
            <a:r>
              <a:rPr lang="cs-CZ" spc="-70" dirty="0">
                <a:latin typeface="Garamond" pitchFamily="18" charset="0"/>
                <a:cs typeface="Calibri"/>
              </a:rPr>
              <a:t>Tam </a:t>
            </a:r>
            <a:r>
              <a:rPr lang="cs-CZ" spc="-5" dirty="0">
                <a:latin typeface="Garamond" pitchFamily="18" charset="0"/>
                <a:cs typeface="Calibri"/>
              </a:rPr>
              <a:t>musí být </a:t>
            </a:r>
            <a:r>
              <a:rPr lang="cs-CZ" spc="-20" dirty="0">
                <a:latin typeface="Garamond" pitchFamily="18" charset="0"/>
                <a:cs typeface="Calibri"/>
              </a:rPr>
              <a:t>kolem </a:t>
            </a:r>
            <a:r>
              <a:rPr lang="cs-CZ" spc="-25" dirty="0">
                <a:latin typeface="Garamond" pitchFamily="18" charset="0"/>
                <a:cs typeface="Calibri"/>
              </a:rPr>
              <a:t>své </a:t>
            </a:r>
            <a:r>
              <a:rPr lang="cs-CZ" spc="-60" dirty="0">
                <a:latin typeface="Garamond" pitchFamily="18" charset="0"/>
                <a:cs typeface="Calibri"/>
              </a:rPr>
              <a:t>osy, </a:t>
            </a:r>
            <a:r>
              <a:rPr lang="cs-CZ" spc="-5" dirty="0">
                <a:latin typeface="Garamond" pitchFamily="18" charset="0"/>
                <a:cs typeface="Calibri"/>
              </a:rPr>
              <a:t>jo? </a:t>
            </a:r>
            <a:r>
              <a:rPr lang="cs-CZ" spc="-55" dirty="0">
                <a:latin typeface="Garamond" pitchFamily="18" charset="0"/>
                <a:cs typeface="Calibri"/>
              </a:rPr>
              <a:t>Takže </a:t>
            </a:r>
            <a:r>
              <a:rPr lang="cs-CZ" dirty="0">
                <a:latin typeface="Garamond" pitchFamily="18" charset="0"/>
                <a:cs typeface="Calibri"/>
              </a:rPr>
              <a:t>… </a:t>
            </a:r>
            <a:r>
              <a:rPr lang="cs-CZ" spc="-20" dirty="0">
                <a:latin typeface="Garamond" pitchFamily="18" charset="0"/>
                <a:cs typeface="Calibri"/>
              </a:rPr>
              <a:t>kolem </a:t>
            </a:r>
            <a:r>
              <a:rPr lang="cs-CZ" spc="-60" dirty="0">
                <a:latin typeface="Garamond" pitchFamily="18" charset="0"/>
                <a:cs typeface="Calibri"/>
              </a:rPr>
              <a:t>osy, </a:t>
            </a:r>
            <a:r>
              <a:rPr lang="cs-CZ" spc="-10" dirty="0">
                <a:latin typeface="Garamond" pitchFamily="18" charset="0"/>
                <a:cs typeface="Calibri"/>
              </a:rPr>
              <a:t>točí </a:t>
            </a:r>
            <a:r>
              <a:rPr lang="cs-CZ" spc="-5" dirty="0">
                <a:latin typeface="Garamond" pitchFamily="18" charset="0"/>
                <a:cs typeface="Calibri"/>
              </a:rPr>
              <a:t>se  </a:t>
            </a:r>
            <a:r>
              <a:rPr lang="cs-CZ" spc="-20" dirty="0">
                <a:latin typeface="Garamond" pitchFamily="18" charset="0"/>
                <a:cs typeface="Calibri"/>
              </a:rPr>
              <a:t>kolem osy </a:t>
            </a:r>
            <a:r>
              <a:rPr lang="cs-CZ" dirty="0">
                <a:latin typeface="Garamond" pitchFamily="18" charset="0"/>
                <a:cs typeface="Calibri"/>
              </a:rPr>
              <a:t>… </a:t>
            </a:r>
            <a:r>
              <a:rPr lang="cs-CZ" spc="-5" dirty="0">
                <a:latin typeface="Garamond" pitchFamily="18" charset="0"/>
                <a:cs typeface="Calibri"/>
              </a:rPr>
              <a:t>musí </a:t>
            </a:r>
            <a:r>
              <a:rPr lang="cs-CZ" spc="-15" dirty="0">
                <a:latin typeface="Garamond" pitchFamily="18" charset="0"/>
                <a:cs typeface="Calibri"/>
              </a:rPr>
              <a:t>to </a:t>
            </a:r>
            <a:r>
              <a:rPr lang="cs-CZ" spc="-5" dirty="0">
                <a:latin typeface="Garamond" pitchFamily="18" charset="0"/>
                <a:cs typeface="Calibri"/>
              </a:rPr>
              <a:t>být </a:t>
            </a:r>
            <a:r>
              <a:rPr lang="cs-CZ" spc="-10" dirty="0">
                <a:latin typeface="Garamond" pitchFamily="18" charset="0"/>
                <a:cs typeface="Calibri"/>
              </a:rPr>
              <a:t>tedy </a:t>
            </a:r>
            <a:r>
              <a:rPr lang="cs-CZ" spc="-15" dirty="0">
                <a:latin typeface="Garamond" pitchFamily="18" charset="0"/>
                <a:cs typeface="Calibri"/>
              </a:rPr>
              <a:t>naprosto</a:t>
            </a:r>
            <a:r>
              <a:rPr lang="cs-CZ" spc="25" dirty="0">
                <a:latin typeface="Garamond" pitchFamily="18" charset="0"/>
                <a:cs typeface="Calibri"/>
              </a:rPr>
              <a:t> </a:t>
            </a:r>
            <a:r>
              <a:rPr lang="cs-CZ" spc="-10" dirty="0">
                <a:latin typeface="Garamond" pitchFamily="18" charset="0"/>
                <a:cs typeface="Calibri"/>
              </a:rPr>
              <a:t>přesné.</a:t>
            </a:r>
            <a:endParaRPr lang="cs-CZ" dirty="0">
              <a:latin typeface="Garamond" pitchFamily="18" charset="0"/>
              <a:cs typeface="Calibri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Výzkum pedagogické komunikace v ČR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Garamond" pitchFamily="18" charset="0"/>
              </a:rPr>
              <a:t>Mareš J., &amp; </a:t>
            </a:r>
            <a:r>
              <a:rPr lang="cs-CZ" dirty="0" err="1" smtClean="0">
                <a:latin typeface="Garamond" pitchFamily="18" charset="0"/>
              </a:rPr>
              <a:t>Křivohlavý</a:t>
            </a:r>
            <a:r>
              <a:rPr lang="cs-CZ" dirty="0" smtClean="0">
                <a:latin typeface="Garamond" pitchFamily="18" charset="0"/>
              </a:rPr>
              <a:t>, J. (1995). </a:t>
            </a:r>
            <a:r>
              <a:rPr lang="cs-CZ" i="1" dirty="0" smtClean="0">
                <a:latin typeface="Garamond" pitchFamily="18" charset="0"/>
              </a:rPr>
              <a:t>Komunikace ve škole.</a:t>
            </a:r>
          </a:p>
          <a:p>
            <a:r>
              <a:rPr lang="cs-CZ" dirty="0" err="1" smtClean="0">
                <a:latin typeface="Garamond" pitchFamily="18" charset="0"/>
              </a:rPr>
              <a:t>Gavora</a:t>
            </a:r>
            <a:r>
              <a:rPr lang="cs-CZ" dirty="0" smtClean="0">
                <a:latin typeface="Garamond" pitchFamily="18" charset="0"/>
              </a:rPr>
              <a:t>, P. (2005). </a:t>
            </a:r>
            <a:r>
              <a:rPr lang="cs-CZ" i="1" dirty="0" smtClean="0">
                <a:latin typeface="Garamond" pitchFamily="18" charset="0"/>
              </a:rPr>
              <a:t>Učitel a žáci v komunikaci.</a:t>
            </a:r>
          </a:p>
          <a:p>
            <a:r>
              <a:rPr lang="cs-CZ" dirty="0" smtClean="0">
                <a:solidFill>
                  <a:srgbClr val="990000"/>
                </a:solidFill>
                <a:latin typeface="Garamond" pitchFamily="18" charset="0"/>
              </a:rPr>
              <a:t>Šeďová, K., Švaříček, R., &amp; Šalamounová, Z. (2012). </a:t>
            </a:r>
            <a:r>
              <a:rPr lang="cs-CZ" i="1" dirty="0" smtClean="0">
                <a:solidFill>
                  <a:srgbClr val="990000"/>
                </a:solidFill>
                <a:latin typeface="Garamond" pitchFamily="18" charset="0"/>
              </a:rPr>
              <a:t>Komunikace ve školní třídě.</a:t>
            </a:r>
          </a:p>
          <a:p>
            <a:r>
              <a:rPr lang="cs-CZ" dirty="0" smtClean="0">
                <a:latin typeface="Garamond" pitchFamily="18" charset="0"/>
              </a:rPr>
              <a:t>Šeďová, K., Švaříček, R., Sedláček, M., &amp; Šalamounová, Z. (2016). </a:t>
            </a:r>
            <a:r>
              <a:rPr lang="cs-CZ" i="1" dirty="0" smtClean="0">
                <a:latin typeface="Garamond" pitchFamily="18" charset="0"/>
              </a:rPr>
              <a:t>Jak se učitelé učí. Cestou profesního rozvoje k dialogickému vyučování.</a:t>
            </a:r>
            <a:endParaRPr lang="cs-CZ" i="1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858218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990000"/>
                </a:solidFill>
                <a:latin typeface="Garamond" pitchFamily="18" charset="0"/>
              </a:rPr>
              <a:t>Výzkum pedagogické komunikace zde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 smtClean="0">
                <a:latin typeface="Garamond" pitchFamily="18" charset="0"/>
              </a:rPr>
              <a:t>	Analyzujte předložený text s cílem pečlivě charakterizovat výukovou komunikaci zachycenou v ukázce.</a:t>
            </a:r>
            <a:endParaRPr lang="cs-CZ" b="1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990000"/>
                </a:solidFill>
                <a:latin typeface="Garamond" pitchFamily="18" charset="0"/>
              </a:rPr>
              <a:t>Flandersovo</a:t>
            </a:r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 pravidlo 2/3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b="1" dirty="0" err="1" smtClean="0">
                <a:latin typeface="Garamond" pitchFamily="18" charset="0"/>
              </a:rPr>
              <a:t>Flanders</a:t>
            </a:r>
            <a:r>
              <a:rPr lang="cs-CZ" b="1" dirty="0" smtClean="0">
                <a:latin typeface="Garamond" pitchFamily="18" charset="0"/>
              </a:rPr>
              <a:t> (</a:t>
            </a:r>
            <a:r>
              <a:rPr lang="cs-CZ" b="1" dirty="0">
                <a:latin typeface="Garamond" pitchFamily="18" charset="0"/>
              </a:rPr>
              <a:t>1970)</a:t>
            </a:r>
          </a:p>
          <a:p>
            <a:endParaRPr lang="cs-CZ" dirty="0" smtClean="0">
              <a:latin typeface="Garamond" pitchFamily="18" charset="0"/>
            </a:endParaRPr>
          </a:p>
          <a:p>
            <a:endParaRPr lang="cs-CZ" dirty="0" smtClean="0">
              <a:latin typeface="Garamond" pitchFamily="18" charset="0"/>
            </a:endParaRPr>
          </a:p>
          <a:p>
            <a:r>
              <a:rPr lang="cs-CZ" dirty="0" smtClean="0">
                <a:latin typeface="Garamond" pitchFamily="18" charset="0"/>
              </a:rPr>
              <a:t>45 min. vyučovací hodina</a:t>
            </a:r>
          </a:p>
          <a:p>
            <a:r>
              <a:rPr lang="cs-CZ" dirty="0" smtClean="0">
                <a:latin typeface="Garamond" pitchFamily="18" charset="0"/>
              </a:rPr>
              <a:t>30 min. verbální komunikace</a:t>
            </a:r>
          </a:p>
          <a:p>
            <a:r>
              <a:rPr lang="cs-CZ" dirty="0" smtClean="0">
                <a:latin typeface="Garamond" pitchFamily="18" charset="0"/>
              </a:rPr>
              <a:t>20 min. promluvy učitele</a:t>
            </a:r>
          </a:p>
          <a:p>
            <a:r>
              <a:rPr lang="cs-CZ" dirty="0" smtClean="0">
                <a:latin typeface="Garamond" pitchFamily="18" charset="0"/>
              </a:rPr>
              <a:t>10 min. promluvy žáka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b="1" dirty="0" smtClean="0">
                <a:latin typeface="Garamond" pitchFamily="18" charset="0"/>
              </a:rPr>
              <a:t>Švaříček, Šeďová &amp; Šalamounová (2012)</a:t>
            </a:r>
          </a:p>
          <a:p>
            <a:pPr>
              <a:buNone/>
            </a:pPr>
            <a:endParaRPr lang="cs-CZ" dirty="0">
              <a:latin typeface="Garamond" pitchFamily="18" charset="0"/>
            </a:endParaRPr>
          </a:p>
          <a:p>
            <a:r>
              <a:rPr lang="cs-CZ" dirty="0" smtClean="0">
                <a:latin typeface="Garamond" pitchFamily="18" charset="0"/>
              </a:rPr>
              <a:t>45 min. vyučovací hodina</a:t>
            </a:r>
          </a:p>
          <a:p>
            <a:r>
              <a:rPr lang="cs-CZ" dirty="0" smtClean="0">
                <a:latin typeface="Garamond" pitchFamily="18" charset="0"/>
              </a:rPr>
              <a:t>36 min. verbální komunikace</a:t>
            </a:r>
          </a:p>
          <a:p>
            <a:r>
              <a:rPr lang="cs-CZ" dirty="0" smtClean="0">
                <a:latin typeface="Garamond" pitchFamily="18" charset="0"/>
              </a:rPr>
              <a:t>27 min. promluvy učitele</a:t>
            </a:r>
          </a:p>
          <a:p>
            <a:r>
              <a:rPr lang="cs-CZ" dirty="0" smtClean="0">
                <a:latin typeface="Garamond" pitchFamily="18" charset="0"/>
              </a:rPr>
              <a:t>9 min. promluvy žáka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Struktura výukové komunikace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b="1" dirty="0" smtClean="0">
                <a:latin typeface="Garamond" pitchFamily="18" charset="0"/>
              </a:rPr>
              <a:t>IRF struktura</a:t>
            </a:r>
          </a:p>
          <a:p>
            <a:pPr algn="ctr">
              <a:buNone/>
            </a:pPr>
            <a:endParaRPr lang="cs-CZ" b="1" dirty="0" smtClean="0">
              <a:latin typeface="Garamond" pitchFamily="18" charset="0"/>
            </a:endParaRPr>
          </a:p>
          <a:p>
            <a:pPr algn="ctr">
              <a:buNone/>
            </a:pPr>
            <a:r>
              <a:rPr lang="cs-CZ" dirty="0" smtClean="0">
                <a:latin typeface="Garamond" pitchFamily="18" charset="0"/>
              </a:rPr>
              <a:t>[předchozí sekvence]</a:t>
            </a:r>
          </a:p>
          <a:p>
            <a:pPr algn="ctr">
              <a:buNone/>
            </a:pPr>
            <a:r>
              <a:rPr lang="cs-CZ" b="1" dirty="0">
                <a:latin typeface="Garamond" pitchFamily="18" charset="0"/>
              </a:rPr>
              <a:t>i</a:t>
            </a:r>
            <a:r>
              <a:rPr lang="cs-CZ" b="1" dirty="0" smtClean="0">
                <a:latin typeface="Garamond" pitchFamily="18" charset="0"/>
              </a:rPr>
              <a:t>niciace → replika → feedback</a:t>
            </a:r>
          </a:p>
          <a:p>
            <a:pPr algn="ctr">
              <a:buNone/>
            </a:pPr>
            <a:r>
              <a:rPr lang="cs-CZ" dirty="0" smtClean="0">
                <a:latin typeface="Garamond" pitchFamily="18" charset="0"/>
              </a:rPr>
              <a:t>[nová sekvence]</a:t>
            </a:r>
          </a:p>
          <a:p>
            <a:pPr algn="ctr">
              <a:buNone/>
            </a:pPr>
            <a:endParaRPr lang="cs-CZ" dirty="0" smtClean="0">
              <a:latin typeface="Garamond" pitchFamily="18" charset="0"/>
            </a:endParaRPr>
          </a:p>
          <a:p>
            <a:pPr algn="ctr">
              <a:buNone/>
            </a:pPr>
            <a:r>
              <a:rPr lang="cs-CZ" dirty="0" smtClean="0">
                <a:latin typeface="Garamond" pitchFamily="18" charset="0"/>
              </a:rPr>
              <a:t>U: </a:t>
            </a:r>
            <a:r>
              <a:rPr lang="cs-CZ" b="1" dirty="0" smtClean="0">
                <a:latin typeface="Garamond" pitchFamily="18" charset="0"/>
              </a:rPr>
              <a:t>Kdy se narodil Karel IV.?</a:t>
            </a:r>
          </a:p>
          <a:p>
            <a:pPr algn="ctr">
              <a:buNone/>
            </a:pPr>
            <a:r>
              <a:rPr lang="cs-CZ" dirty="0" smtClean="0">
                <a:latin typeface="Garamond" pitchFamily="18" charset="0"/>
              </a:rPr>
              <a:t>Ž: </a:t>
            </a:r>
            <a:r>
              <a:rPr lang="cs-CZ" b="1" dirty="0" smtClean="0">
                <a:latin typeface="Garamond" pitchFamily="18" charset="0"/>
              </a:rPr>
              <a:t>1262.</a:t>
            </a:r>
          </a:p>
          <a:p>
            <a:pPr algn="ctr">
              <a:buNone/>
            </a:pPr>
            <a:r>
              <a:rPr lang="cs-CZ" dirty="0" smtClean="0">
                <a:latin typeface="Garamond" pitchFamily="18" charset="0"/>
              </a:rPr>
              <a:t>U: </a:t>
            </a:r>
            <a:r>
              <a:rPr lang="cs-CZ" b="1" dirty="0" smtClean="0">
                <a:latin typeface="Garamond" pitchFamily="18" charset="0"/>
              </a:rPr>
              <a:t>Špatně. 1316.</a:t>
            </a:r>
            <a:endParaRPr lang="cs-CZ" b="1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Iniciace: otázky ve výuce</a:t>
            </a:r>
            <a:endParaRPr lang="cs-CZ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2700" algn="ctr">
              <a:lnSpc>
                <a:spcPct val="100000"/>
              </a:lnSpc>
              <a:spcBef>
                <a:spcPts val="980"/>
              </a:spcBef>
              <a:buNone/>
              <a:tabLst>
                <a:tab pos="621665" algn="l"/>
              </a:tabLst>
            </a:pPr>
            <a:r>
              <a:rPr lang="cs-CZ" sz="3600" b="1" spc="-25" dirty="0">
                <a:latin typeface="Garamond" pitchFamily="18" charset="0"/>
                <a:cs typeface="Calibri"/>
              </a:rPr>
              <a:t>Uzavřené</a:t>
            </a:r>
            <a:r>
              <a:rPr lang="cs-CZ" sz="3600" b="1" spc="-95" dirty="0">
                <a:latin typeface="Garamond" pitchFamily="18" charset="0"/>
                <a:cs typeface="Calibri"/>
              </a:rPr>
              <a:t> </a:t>
            </a:r>
            <a:r>
              <a:rPr lang="cs-CZ" sz="3600" b="1" spc="-10" dirty="0" smtClean="0">
                <a:latin typeface="Garamond" pitchFamily="18" charset="0"/>
                <a:cs typeface="Calibri"/>
              </a:rPr>
              <a:t>otázky</a:t>
            </a:r>
          </a:p>
          <a:p>
            <a:pPr marL="12700" algn="ctr">
              <a:lnSpc>
                <a:spcPct val="100000"/>
              </a:lnSpc>
              <a:spcBef>
                <a:spcPts val="980"/>
              </a:spcBef>
              <a:buNone/>
              <a:tabLst>
                <a:tab pos="621665" algn="l"/>
              </a:tabLst>
            </a:pPr>
            <a:r>
              <a:rPr lang="cs-CZ" sz="3600" b="1" spc="-10" dirty="0">
                <a:solidFill>
                  <a:srgbClr val="990000"/>
                </a:solidFill>
                <a:latin typeface="Garamond" pitchFamily="18" charset="0"/>
                <a:cs typeface="Calibri"/>
              </a:rPr>
              <a:t>a</a:t>
            </a:r>
            <a:endParaRPr lang="cs-CZ" sz="3600" b="1" dirty="0">
              <a:solidFill>
                <a:srgbClr val="990000"/>
              </a:solidFill>
              <a:latin typeface="Garamond" pitchFamily="18" charset="0"/>
              <a:cs typeface="Calibri"/>
            </a:endParaRPr>
          </a:p>
          <a:p>
            <a:pPr marL="12700" algn="ctr">
              <a:lnSpc>
                <a:spcPct val="100000"/>
              </a:lnSpc>
              <a:spcBef>
                <a:spcPts val="880"/>
              </a:spcBef>
              <a:buNone/>
              <a:tabLst>
                <a:tab pos="621665" algn="l"/>
              </a:tabLst>
            </a:pPr>
            <a:r>
              <a:rPr lang="cs-CZ" sz="3600" b="1" spc="-20" dirty="0" smtClean="0">
                <a:latin typeface="Garamond" pitchFamily="18" charset="0"/>
                <a:cs typeface="Calibri"/>
              </a:rPr>
              <a:t>Otevřené</a:t>
            </a:r>
            <a:r>
              <a:rPr lang="cs-CZ" sz="3600" b="1" spc="-80" dirty="0" smtClean="0">
                <a:latin typeface="Garamond" pitchFamily="18" charset="0"/>
                <a:cs typeface="Calibri"/>
              </a:rPr>
              <a:t> </a:t>
            </a:r>
            <a:r>
              <a:rPr lang="cs-CZ" sz="3600" b="1" spc="-10" dirty="0">
                <a:latin typeface="Garamond" pitchFamily="18" charset="0"/>
                <a:cs typeface="Calibri"/>
              </a:rPr>
              <a:t>otázky</a:t>
            </a:r>
            <a:endParaRPr lang="cs-CZ" sz="3600" b="1" dirty="0">
              <a:latin typeface="Garamond" pitchFamily="18" charset="0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  <a:buNone/>
            </a:pPr>
            <a:r>
              <a:rPr lang="cs-CZ" sz="5400" b="1" dirty="0" smtClean="0">
                <a:solidFill>
                  <a:srgbClr val="990000"/>
                </a:solidFill>
                <a:latin typeface="Garamond" pitchFamily="18" charset="0"/>
                <a:cs typeface="Times New Roman"/>
              </a:rPr>
              <a:t>…</a:t>
            </a:r>
          </a:p>
          <a:p>
            <a:pPr marL="12700" algn="ctr">
              <a:lnSpc>
                <a:spcPct val="100000"/>
              </a:lnSpc>
              <a:spcBef>
                <a:spcPts val="5"/>
              </a:spcBef>
              <a:buNone/>
              <a:tabLst>
                <a:tab pos="621665" algn="l"/>
              </a:tabLst>
            </a:pPr>
            <a:r>
              <a:rPr lang="cs-CZ" sz="3600" b="1" spc="-10" dirty="0" smtClean="0">
                <a:latin typeface="Garamond" pitchFamily="18" charset="0"/>
                <a:cs typeface="Calibri"/>
              </a:rPr>
              <a:t>Otázky </a:t>
            </a:r>
            <a:r>
              <a:rPr lang="cs-CZ" sz="3600" b="1" spc="-10" dirty="0">
                <a:latin typeface="Garamond" pitchFamily="18" charset="0"/>
                <a:cs typeface="Calibri"/>
              </a:rPr>
              <a:t>nižší </a:t>
            </a:r>
            <a:r>
              <a:rPr lang="cs-CZ" sz="3600" b="1" spc="-20" dirty="0">
                <a:latin typeface="Garamond" pitchFamily="18" charset="0"/>
                <a:cs typeface="Calibri"/>
              </a:rPr>
              <a:t>kognitivní </a:t>
            </a:r>
            <a:r>
              <a:rPr lang="cs-CZ" sz="3600" b="1" spc="-15" dirty="0" smtClean="0">
                <a:latin typeface="Garamond" pitchFamily="18" charset="0"/>
                <a:cs typeface="Calibri"/>
              </a:rPr>
              <a:t>náročnosti</a:t>
            </a:r>
          </a:p>
          <a:p>
            <a:pPr marL="12700" algn="ctr">
              <a:lnSpc>
                <a:spcPct val="100000"/>
              </a:lnSpc>
              <a:spcBef>
                <a:spcPts val="5"/>
              </a:spcBef>
              <a:buNone/>
              <a:tabLst>
                <a:tab pos="621665" algn="l"/>
              </a:tabLst>
            </a:pPr>
            <a:r>
              <a:rPr lang="cs-CZ" sz="3600" b="1" spc="-15" dirty="0">
                <a:solidFill>
                  <a:srgbClr val="990000"/>
                </a:solidFill>
                <a:latin typeface="Garamond" pitchFamily="18" charset="0"/>
                <a:cs typeface="Calibri"/>
              </a:rPr>
              <a:t>a</a:t>
            </a:r>
            <a:endParaRPr lang="cs-CZ" sz="3600" b="1" dirty="0">
              <a:solidFill>
                <a:srgbClr val="990000"/>
              </a:solidFill>
              <a:latin typeface="Garamond" pitchFamily="18" charset="0"/>
              <a:cs typeface="Calibri"/>
            </a:endParaRPr>
          </a:p>
          <a:p>
            <a:pPr marL="12700" algn="ctr">
              <a:lnSpc>
                <a:spcPct val="100000"/>
              </a:lnSpc>
              <a:spcBef>
                <a:spcPts val="844"/>
              </a:spcBef>
              <a:buNone/>
              <a:tabLst>
                <a:tab pos="621665" algn="l"/>
              </a:tabLst>
            </a:pPr>
            <a:r>
              <a:rPr lang="cs-CZ" sz="3600" b="1" spc="-10" dirty="0" smtClean="0">
                <a:latin typeface="Garamond" pitchFamily="18" charset="0"/>
                <a:cs typeface="Calibri"/>
              </a:rPr>
              <a:t>Otázky </a:t>
            </a:r>
            <a:r>
              <a:rPr lang="cs-CZ" sz="3600" b="1" spc="-10" dirty="0">
                <a:latin typeface="Garamond" pitchFamily="18" charset="0"/>
                <a:cs typeface="Calibri"/>
              </a:rPr>
              <a:t>vyšší </a:t>
            </a:r>
            <a:r>
              <a:rPr lang="cs-CZ" sz="3600" b="1" spc="-20" dirty="0">
                <a:latin typeface="Garamond" pitchFamily="18" charset="0"/>
                <a:cs typeface="Calibri"/>
              </a:rPr>
              <a:t>kognitivní</a:t>
            </a:r>
            <a:r>
              <a:rPr lang="cs-CZ" sz="3600" b="1" spc="-5" dirty="0">
                <a:latin typeface="Garamond" pitchFamily="18" charset="0"/>
                <a:cs typeface="Calibri"/>
              </a:rPr>
              <a:t> </a:t>
            </a:r>
            <a:r>
              <a:rPr lang="cs-CZ" sz="3600" b="1" spc="-15" dirty="0">
                <a:latin typeface="Garamond" pitchFamily="18" charset="0"/>
                <a:cs typeface="Calibri"/>
              </a:rPr>
              <a:t>náročnosti</a:t>
            </a:r>
            <a:endParaRPr lang="cs-CZ" sz="3600" b="1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Iniciace: otázky ve výuce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b="1" dirty="0" smtClean="0">
                <a:latin typeface="Garamond" pitchFamily="18" charset="0"/>
              </a:rPr>
              <a:t>Uzavřené otázky nižší kognitivní náročnosti</a:t>
            </a:r>
          </a:p>
          <a:p>
            <a:pPr algn="ctr">
              <a:buNone/>
            </a:pPr>
            <a:r>
              <a:rPr lang="cs-CZ" b="1" dirty="0">
                <a:solidFill>
                  <a:srgbClr val="990000"/>
                </a:solidFill>
                <a:latin typeface="Garamond" pitchFamily="18" charset="0"/>
              </a:rPr>
              <a:t>a</a:t>
            </a:r>
            <a:endParaRPr lang="cs-CZ" b="1" dirty="0" smtClean="0">
              <a:solidFill>
                <a:srgbClr val="990000"/>
              </a:solidFill>
              <a:latin typeface="Garamond" pitchFamily="18" charset="0"/>
            </a:endParaRPr>
          </a:p>
          <a:p>
            <a:pPr algn="ctr">
              <a:buNone/>
            </a:pPr>
            <a:r>
              <a:rPr lang="cs-CZ" b="1" dirty="0" smtClean="0">
                <a:latin typeface="Garamond" pitchFamily="18" charset="0"/>
              </a:rPr>
              <a:t>Uzavřené otázky vyšší kognitivní náročnosti</a:t>
            </a:r>
          </a:p>
          <a:p>
            <a:pPr algn="ctr">
              <a:buNone/>
            </a:pPr>
            <a:r>
              <a:rPr lang="cs-CZ" b="1" dirty="0" smtClean="0">
                <a:solidFill>
                  <a:srgbClr val="990000"/>
                </a:solidFill>
                <a:latin typeface="Garamond" pitchFamily="18" charset="0"/>
              </a:rPr>
              <a:t>…</a:t>
            </a:r>
          </a:p>
          <a:p>
            <a:pPr algn="ctr">
              <a:buNone/>
            </a:pPr>
            <a:r>
              <a:rPr lang="cs-CZ" b="1" dirty="0" smtClean="0">
                <a:latin typeface="Garamond" pitchFamily="18" charset="0"/>
              </a:rPr>
              <a:t>Otevřené otázky nižší kognitivní náročnosti</a:t>
            </a:r>
          </a:p>
          <a:p>
            <a:pPr algn="ctr">
              <a:buNone/>
            </a:pPr>
            <a:r>
              <a:rPr lang="cs-CZ" b="1" dirty="0">
                <a:solidFill>
                  <a:srgbClr val="990000"/>
                </a:solidFill>
                <a:latin typeface="Garamond" pitchFamily="18" charset="0"/>
              </a:rPr>
              <a:t>a</a:t>
            </a:r>
            <a:r>
              <a:rPr lang="cs-CZ" b="1" dirty="0" smtClean="0">
                <a:latin typeface="Garamond" pitchFamily="18" charset="0"/>
              </a:rPr>
              <a:t> </a:t>
            </a:r>
          </a:p>
          <a:p>
            <a:pPr algn="ctr">
              <a:buNone/>
            </a:pPr>
            <a:r>
              <a:rPr lang="cs-CZ" b="1" dirty="0" smtClean="0">
                <a:latin typeface="Garamond" pitchFamily="18" charset="0"/>
              </a:rPr>
              <a:t>Otevřené otázky vyšší kognitivní náročnosti</a:t>
            </a:r>
            <a:endParaRPr lang="cs-CZ" b="1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Vlastní 1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763313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</TotalTime>
  <Words>1011</Words>
  <Application>Microsoft Office PowerPoint</Application>
  <PresentationFormat>Předvádění na obrazovce (4:3)</PresentationFormat>
  <Paragraphs>180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 sady Office</vt:lpstr>
      <vt:lpstr>Snímek 1</vt:lpstr>
      <vt:lpstr>Jaký je rozdíl mezi pedagogickou a běžnou komunikací?</vt:lpstr>
      <vt:lpstr>Pedagogická komunikace</vt:lpstr>
      <vt:lpstr>Výzkum pedagogické komunikace v ČR</vt:lpstr>
      <vt:lpstr>Výzkum pedagogické komunikace zde</vt:lpstr>
      <vt:lpstr>Flandersovo pravidlo 2/3</vt:lpstr>
      <vt:lpstr>Struktura výukové komunikace</vt:lpstr>
      <vt:lpstr>Iniciace: otázky ve výuce</vt:lpstr>
      <vt:lpstr>Iniciace: otázky ve výuce</vt:lpstr>
      <vt:lpstr>Iniciace: Bloomova taxonomie kognitivní náročnosti…</vt:lpstr>
      <vt:lpstr>Iniciace: UONKN</vt:lpstr>
      <vt:lpstr>Příklad UONKN</vt:lpstr>
      <vt:lpstr>Iniciace: UOVKN</vt:lpstr>
      <vt:lpstr>Příklad UOVKN</vt:lpstr>
      <vt:lpstr>Iniciace: OONKN</vt:lpstr>
      <vt:lpstr>Příklad OONKN</vt:lpstr>
      <vt:lpstr>Iniciace: OOVKN</vt:lpstr>
      <vt:lpstr>Příklad OOVKN</vt:lpstr>
      <vt:lpstr>Jaké je rozložení typů otázek ve výuce?</vt:lpstr>
      <vt:lpstr>Dáme si úkol </vt:lpstr>
      <vt:lpstr>Replika: žákovské repliky…</vt:lpstr>
      <vt:lpstr>Feedback: odpovědi učitele</vt:lpstr>
      <vt:lpstr>Feedback: odpovědi učitele</vt:lpstr>
      <vt:lpstr>Feedback: verifikační ZV</vt:lpstr>
      <vt:lpstr>Příklad verifikační ZV</vt:lpstr>
      <vt:lpstr>Feedback: formativní ZV hodnoticí</vt:lpstr>
      <vt:lpstr>Příklad formativně hodnoticí ZV</vt:lpstr>
      <vt:lpstr>Feedback: Formativní ZV metakognitivní</vt:lpstr>
      <vt:lpstr>Příklad formativní ZV metakognitivní</vt:lpstr>
      <vt:lpstr>Feedback: Formativní ZV s lešením</vt:lpstr>
      <vt:lpstr>Příklad formativní ZV s lešením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Ingrid Čejková</dc:creator>
  <cp:lastModifiedBy>Ingrid Čejková</cp:lastModifiedBy>
  <cp:revision>70</cp:revision>
  <dcterms:created xsi:type="dcterms:W3CDTF">2017-11-12T15:17:04Z</dcterms:created>
  <dcterms:modified xsi:type="dcterms:W3CDTF">2017-11-21T08:00:13Z</dcterms:modified>
</cp:coreProperties>
</file>