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0"/>
  </p:handoutMasterIdLst>
  <p:sldIdLst>
    <p:sldId id="256" r:id="rId2"/>
    <p:sldId id="257" r:id="rId3"/>
    <p:sldId id="259" r:id="rId4"/>
    <p:sldId id="276" r:id="rId5"/>
    <p:sldId id="260" r:id="rId6"/>
    <p:sldId id="261" r:id="rId7"/>
    <p:sldId id="262" r:id="rId8"/>
    <p:sldId id="277" r:id="rId9"/>
    <p:sldId id="264" r:id="rId10"/>
    <p:sldId id="265" r:id="rId11"/>
    <p:sldId id="266" r:id="rId12"/>
    <p:sldId id="267" r:id="rId13"/>
    <p:sldId id="274" r:id="rId14"/>
    <p:sldId id="273" r:id="rId15"/>
    <p:sldId id="272" r:id="rId16"/>
    <p:sldId id="275" r:id="rId17"/>
    <p:sldId id="278" r:id="rId18"/>
    <p:sldId id="268" r:id="rId19"/>
  </p:sldIdLst>
  <p:sldSz cx="9144000" cy="6858000" type="screen4x3"/>
  <p:notesSz cx="6858000" cy="99456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02AB6E-D2FB-4A72-AD2F-E79B6AE62B26}" type="datetimeFigureOut">
              <a:rPr lang="cs-CZ" smtClean="0"/>
              <a:pPr/>
              <a:t>3. 11. 2017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5FC1C9-EF45-4592-BDCB-EE1CB4BB091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3. 11. 2017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3. 11. 2017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3. 11. 2017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3. 11. 2017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3. 11. 2017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3. 11. 2017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3. 11. 2017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3. 11. 2017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3. 11. 2017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3. 11. 2017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3. 11. 2017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3. 11. 2017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683568" y="1268760"/>
            <a:ext cx="7772400" cy="3600400"/>
          </a:xfrm>
        </p:spPr>
        <p:txBody>
          <a:bodyPr>
            <a:normAutofit/>
          </a:bodyPr>
          <a:lstStyle/>
          <a:p>
            <a:r>
              <a:rPr lang="cs-CZ" sz="6000" b="1" dirty="0" smtClean="0">
                <a:latin typeface="Garamond" pitchFamily="18" charset="0"/>
              </a:rPr>
              <a:t>Žáci…</a:t>
            </a:r>
            <a:br>
              <a:rPr lang="cs-CZ" sz="6000" b="1" dirty="0" smtClean="0">
                <a:latin typeface="Garamond" pitchFamily="18" charset="0"/>
              </a:rPr>
            </a:br>
            <a:r>
              <a:rPr lang="cs-CZ" sz="6000" b="1" dirty="0" smtClean="0">
                <a:latin typeface="Garamond" pitchFamily="18" charset="0"/>
              </a:rPr>
              <a:t/>
            </a:r>
            <a:br>
              <a:rPr lang="cs-CZ" sz="6000" b="1" dirty="0" smtClean="0">
                <a:latin typeface="Garamond" pitchFamily="18" charset="0"/>
              </a:rPr>
            </a:br>
            <a:r>
              <a:rPr lang="cs-CZ" sz="6000" b="1" dirty="0" smtClean="0">
                <a:latin typeface="Garamond" pitchFamily="18" charset="0"/>
              </a:rPr>
              <a:t>to je to, oč tu běží.</a:t>
            </a:r>
            <a:endParaRPr lang="cs-CZ" sz="6000" b="1" dirty="0">
              <a:latin typeface="Garamond" pitchFamily="18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4581128"/>
            <a:ext cx="2249507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908720"/>
            <a:ext cx="1767469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5400" b="1" dirty="0" smtClean="0">
                <a:latin typeface="Garamond" pitchFamily="18" charset="0"/>
              </a:rPr>
              <a:t>Kulturní kapitál…</a:t>
            </a:r>
            <a:br>
              <a:rPr lang="cs-CZ" sz="5400" b="1" dirty="0" smtClean="0">
                <a:latin typeface="Garamond" pitchFamily="18" charset="0"/>
              </a:rPr>
            </a:br>
            <a:r>
              <a:rPr lang="cs-CZ" sz="2000" dirty="0" err="1" smtClean="0">
                <a:latin typeface="Garamond" pitchFamily="18" charset="0"/>
              </a:rPr>
              <a:t>Pierre</a:t>
            </a:r>
            <a:r>
              <a:rPr lang="cs-CZ" sz="2000" dirty="0" smtClean="0">
                <a:latin typeface="Garamond" pitchFamily="18" charset="0"/>
              </a:rPr>
              <a:t> </a:t>
            </a:r>
            <a:r>
              <a:rPr lang="cs-CZ" sz="2000" dirty="0" err="1" smtClean="0">
                <a:latin typeface="Garamond" pitchFamily="18" charset="0"/>
              </a:rPr>
              <a:t>Bourdieu</a:t>
            </a:r>
            <a:r>
              <a:rPr lang="cs-CZ" sz="2000" dirty="0" smtClean="0">
                <a:latin typeface="Garamond" pitchFamily="18" charset="0"/>
              </a:rPr>
              <a:t>, 1986</a:t>
            </a:r>
            <a:endParaRPr lang="cs-CZ" sz="5400" b="1" dirty="0">
              <a:latin typeface="Garamond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18457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sz="2400" b="1" dirty="0" smtClean="0">
                <a:latin typeface="Garamond" pitchFamily="18" charset="0"/>
              </a:rPr>
              <a:t>	… jde o nabyté předpoklady jedince vedoucí k dosažení určitého sociálního statusu.</a:t>
            </a:r>
          </a:p>
          <a:p>
            <a:pPr>
              <a:buNone/>
            </a:pPr>
            <a:endParaRPr lang="cs-CZ" sz="2400" b="1" dirty="0" smtClean="0">
              <a:latin typeface="Garamond" pitchFamily="18" charset="0"/>
            </a:endParaRPr>
          </a:p>
          <a:p>
            <a:pPr>
              <a:buNone/>
            </a:pPr>
            <a:r>
              <a:rPr lang="cs-CZ" sz="2400" b="1" dirty="0" smtClean="0">
                <a:solidFill>
                  <a:schemeClr val="accent6">
                    <a:lumMod val="75000"/>
                  </a:schemeClr>
                </a:solidFill>
                <a:latin typeface="Garamond" pitchFamily="18" charset="0"/>
              </a:rPr>
              <a:t>	Vtělený: </a:t>
            </a:r>
            <a:r>
              <a:rPr lang="cs-CZ" sz="2400" b="1" dirty="0" smtClean="0">
                <a:latin typeface="Garamond" pitchFamily="18" charset="0"/>
              </a:rPr>
              <a:t>jde o způsob myšlení. Obsahuje osobnostní schopnosti, znalosti, vkus a preference člověka. Vyjadřuje, jak se umíme pohybovat v sociálním prostoru.</a:t>
            </a:r>
          </a:p>
          <a:p>
            <a:endParaRPr lang="cs-CZ" sz="2400" b="1" dirty="0" smtClean="0">
              <a:latin typeface="Garamond" pitchFamily="18" charset="0"/>
            </a:endParaRPr>
          </a:p>
          <a:p>
            <a:pPr>
              <a:buNone/>
            </a:pPr>
            <a:r>
              <a:rPr lang="cs-CZ" sz="2400" b="1" dirty="0" smtClean="0">
                <a:solidFill>
                  <a:schemeClr val="accent6">
                    <a:lumMod val="75000"/>
                  </a:schemeClr>
                </a:solidFill>
                <a:latin typeface="Garamond" pitchFamily="18" charset="0"/>
              </a:rPr>
              <a:t>	Objektivizovaný: </a:t>
            </a:r>
            <a:r>
              <a:rPr lang="cs-CZ" sz="2400" b="1" dirty="0" smtClean="0">
                <a:latin typeface="Garamond" pitchFamily="18" charset="0"/>
              </a:rPr>
              <a:t>vychází z odlišného vybavení domácností, jako jsou knihy, hudební nástroje, obrazy, kulturní artefakty.</a:t>
            </a:r>
          </a:p>
          <a:p>
            <a:endParaRPr lang="cs-CZ" sz="2400" b="1" dirty="0" smtClean="0">
              <a:latin typeface="Garamond" pitchFamily="18" charset="0"/>
            </a:endParaRPr>
          </a:p>
          <a:p>
            <a:pPr>
              <a:buNone/>
            </a:pPr>
            <a:r>
              <a:rPr lang="cs-CZ" sz="2400" b="1" dirty="0" smtClean="0">
                <a:solidFill>
                  <a:schemeClr val="accent6">
                    <a:lumMod val="75000"/>
                  </a:schemeClr>
                </a:solidFill>
                <a:latin typeface="Garamond" pitchFamily="18" charset="0"/>
              </a:rPr>
              <a:t>	Institucionalizovaný: </a:t>
            </a:r>
            <a:r>
              <a:rPr lang="cs-CZ" sz="2400" b="1" dirty="0" smtClean="0">
                <a:latin typeface="Garamond" pitchFamily="18" charset="0"/>
              </a:rPr>
              <a:t>představují jej společensky uznávané doklady o výšce kulturního kapitálu v rodině.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b="1" dirty="0" smtClean="0">
                <a:solidFill>
                  <a:srgbClr val="00B050"/>
                </a:solidFill>
                <a:latin typeface="Garamond" pitchFamily="18" charset="0"/>
              </a:rPr>
              <a:t>Druhy inteligence</a:t>
            </a:r>
            <a:endParaRPr lang="cs-CZ" sz="5400" b="1" dirty="0">
              <a:solidFill>
                <a:srgbClr val="00B050"/>
              </a:solidFill>
              <a:latin typeface="Garamond" pitchFamily="18" charset="0"/>
            </a:endParaRPr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556792"/>
            <a:ext cx="8712968" cy="5099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cs-CZ" sz="5400" b="1" dirty="0" smtClean="0">
                <a:latin typeface="Garamond" pitchFamily="18" charset="0"/>
              </a:rPr>
              <a:t>Druhy inteligence</a:t>
            </a:r>
            <a:endParaRPr lang="cs-CZ" sz="5400" b="1" dirty="0">
              <a:latin typeface="Garamond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600200"/>
            <a:ext cx="8208912" cy="4781128"/>
          </a:xfr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>
              <a:lnSpc>
                <a:spcPct val="160000"/>
              </a:lnSpc>
              <a:buNone/>
            </a:pPr>
            <a:endParaRPr lang="cs-CZ" sz="2800" b="1" dirty="0" smtClean="0">
              <a:latin typeface="Garamond" pitchFamily="18" charset="0"/>
            </a:endParaRPr>
          </a:p>
          <a:p>
            <a:pPr>
              <a:lnSpc>
                <a:spcPct val="160000"/>
              </a:lnSpc>
              <a:buNone/>
            </a:pPr>
            <a:endParaRPr lang="cs-CZ" sz="2800" b="1" dirty="0" smtClean="0">
              <a:latin typeface="Garamond" pitchFamily="18" charset="0"/>
            </a:endParaRPr>
          </a:p>
          <a:p>
            <a:pPr>
              <a:lnSpc>
                <a:spcPct val="160000"/>
              </a:lnSpc>
              <a:buNone/>
            </a:pPr>
            <a:endParaRPr lang="cs-CZ" sz="2800" b="1" dirty="0" smtClean="0">
              <a:latin typeface="Garamond" pitchFamily="18" charset="0"/>
            </a:endParaRPr>
          </a:p>
          <a:p>
            <a:pPr>
              <a:lnSpc>
                <a:spcPct val="160000"/>
              </a:lnSpc>
              <a:buNone/>
            </a:pPr>
            <a:endParaRPr lang="cs-CZ" sz="2800" b="1" dirty="0" smtClean="0">
              <a:latin typeface="Garamond" pitchFamily="18" charset="0"/>
            </a:endParaRPr>
          </a:p>
          <a:p>
            <a:pPr>
              <a:lnSpc>
                <a:spcPct val="160000"/>
              </a:lnSpc>
              <a:buNone/>
            </a:pPr>
            <a:endParaRPr lang="cs-CZ" sz="2800" b="1" dirty="0" smtClean="0">
              <a:latin typeface="Garamond" pitchFamily="18" charset="0"/>
            </a:endParaRPr>
          </a:p>
          <a:p>
            <a:pPr>
              <a:lnSpc>
                <a:spcPct val="160000"/>
              </a:lnSpc>
              <a:buNone/>
            </a:pPr>
            <a:endParaRPr lang="cs-CZ" sz="2800" b="1" dirty="0" smtClean="0">
              <a:latin typeface="Garamond" pitchFamily="18" charset="0"/>
            </a:endParaRPr>
          </a:p>
          <a:p>
            <a:pPr>
              <a:lnSpc>
                <a:spcPct val="160000"/>
              </a:lnSpc>
              <a:buNone/>
            </a:pPr>
            <a:endParaRPr lang="cs-CZ" sz="2800" b="1" dirty="0" smtClean="0">
              <a:latin typeface="Garamond" pitchFamily="18" charset="0"/>
            </a:endParaRPr>
          </a:p>
          <a:p>
            <a:pPr>
              <a:buNone/>
            </a:pPr>
            <a:endParaRPr lang="cs-CZ" b="1" dirty="0" smtClean="0">
              <a:latin typeface="Garamond" pitchFamily="18" charset="0"/>
            </a:endParaRPr>
          </a:p>
          <a:p>
            <a:pPr algn="r">
              <a:buNone/>
            </a:pPr>
            <a:endParaRPr lang="cs-CZ" sz="2200" dirty="0" smtClean="0">
              <a:latin typeface="Garamond" pitchFamily="18" charset="0"/>
            </a:endParaRPr>
          </a:p>
          <a:p>
            <a:pPr algn="r">
              <a:buNone/>
            </a:pPr>
            <a:r>
              <a:rPr lang="cs-CZ" sz="3300" dirty="0" err="1" smtClean="0">
                <a:latin typeface="Garamond" pitchFamily="18" charset="0"/>
              </a:rPr>
              <a:t>Howard</a:t>
            </a:r>
            <a:r>
              <a:rPr lang="cs-CZ" sz="3300" dirty="0" smtClean="0">
                <a:latin typeface="Garamond" pitchFamily="18" charset="0"/>
              </a:rPr>
              <a:t> </a:t>
            </a:r>
            <a:r>
              <a:rPr lang="cs-CZ" sz="3300" dirty="0" err="1" smtClean="0">
                <a:latin typeface="Garamond" pitchFamily="18" charset="0"/>
              </a:rPr>
              <a:t>Gardner</a:t>
            </a:r>
            <a:r>
              <a:rPr lang="cs-CZ" sz="3300" dirty="0" smtClean="0">
                <a:latin typeface="Garamond" pitchFamily="18" charset="0"/>
              </a:rPr>
              <a:t>, 1983</a:t>
            </a:r>
            <a:endParaRPr lang="cs-CZ" sz="3300" dirty="0">
              <a:latin typeface="Garamond" pitchFamily="18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1412776"/>
            <a:ext cx="1728192" cy="881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2060848"/>
            <a:ext cx="1862748" cy="5196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43808" y="2708920"/>
            <a:ext cx="1218361" cy="1025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8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56176" y="3284984"/>
            <a:ext cx="1688117" cy="678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9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23728" y="3933056"/>
            <a:ext cx="1944216" cy="756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0" name="Picture 8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915816" y="5013176"/>
            <a:ext cx="1086799" cy="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1" name="Picture 9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228184" y="4509120"/>
            <a:ext cx="1600200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TextovéPole 18"/>
          <p:cNvSpPr txBox="1"/>
          <p:nvPr/>
        </p:nvSpPr>
        <p:spPr>
          <a:xfrm>
            <a:off x="611560" y="1628800"/>
            <a:ext cx="2016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latin typeface="Garamond" pitchFamily="18" charset="0"/>
              </a:rPr>
              <a:t>Lingvistická</a:t>
            </a:r>
            <a:endParaRPr lang="cs-CZ" sz="2400" b="1" dirty="0">
              <a:latin typeface="Garamond" pitchFamily="18" charset="0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4716016" y="1556792"/>
            <a:ext cx="3024336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60000"/>
              </a:lnSpc>
              <a:buNone/>
            </a:pPr>
            <a:r>
              <a:rPr lang="cs-CZ" sz="2400" b="1" dirty="0" err="1" smtClean="0">
                <a:latin typeface="Garamond" pitchFamily="18" charset="0"/>
              </a:rPr>
              <a:t>Logicko</a:t>
            </a:r>
            <a:r>
              <a:rPr lang="cs-CZ" sz="2400" b="1" dirty="0" smtClean="0">
                <a:latin typeface="Garamond" pitchFamily="18" charset="0"/>
              </a:rPr>
              <a:t> matematická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611560" y="2492896"/>
            <a:ext cx="292650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latin typeface="Garamond" pitchFamily="18" charset="0"/>
              </a:rPr>
              <a:t>Vizuálně prostorová</a:t>
            </a:r>
          </a:p>
          <a:p>
            <a:endParaRPr lang="cs-CZ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4499992" y="2996952"/>
            <a:ext cx="27363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latin typeface="Garamond" pitchFamily="18" charset="0"/>
              </a:rPr>
              <a:t>Zvukově hudební</a:t>
            </a:r>
          </a:p>
          <a:p>
            <a:endParaRPr lang="cs-CZ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683568" y="4005064"/>
            <a:ext cx="18722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latin typeface="Garamond" pitchFamily="18" charset="0"/>
              </a:rPr>
              <a:t>Pohybová</a:t>
            </a:r>
          </a:p>
          <a:p>
            <a:endParaRPr lang="cs-CZ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4572000" y="4149080"/>
            <a:ext cx="252028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latin typeface="Garamond" pitchFamily="18" charset="0"/>
              </a:rPr>
              <a:t>Interpersonální</a:t>
            </a:r>
          </a:p>
          <a:p>
            <a:endParaRPr lang="cs-CZ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683568" y="5085184"/>
            <a:ext cx="259228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err="1" smtClean="0">
                <a:latin typeface="Garamond" pitchFamily="18" charset="0"/>
              </a:rPr>
              <a:t>Intrapersonální</a:t>
            </a:r>
            <a:endParaRPr lang="cs-CZ" sz="2400" b="1" dirty="0" smtClean="0">
              <a:latin typeface="Garamond" pitchFamily="18" charset="0"/>
            </a:endParaRP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9526" y="188640"/>
            <a:ext cx="9153525" cy="6192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827584" y="6381328"/>
            <a:ext cx="7776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err="1" smtClean="0">
                <a:latin typeface="Garamond" pitchFamily="18" charset="0"/>
              </a:rPr>
              <a:t>Isabella</a:t>
            </a:r>
            <a:r>
              <a:rPr lang="cs-CZ" dirty="0" smtClean="0">
                <a:latin typeface="Garamond" pitchFamily="18" charset="0"/>
              </a:rPr>
              <a:t> Pavelková, Alena Škaloudová, &amp; Vladimír Hrabal, 2010</a:t>
            </a:r>
            <a:endParaRPr lang="cs-CZ" dirty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60649"/>
            <a:ext cx="9144000" cy="61206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827584" y="6381328"/>
            <a:ext cx="7776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err="1" smtClean="0">
                <a:latin typeface="Garamond" pitchFamily="18" charset="0"/>
              </a:rPr>
              <a:t>Isabella</a:t>
            </a:r>
            <a:r>
              <a:rPr lang="cs-CZ" dirty="0" smtClean="0">
                <a:latin typeface="Garamond" pitchFamily="18" charset="0"/>
              </a:rPr>
              <a:t> Pavelková, Alena Škaloudová, &amp; Vladimír Hrabal, 2010</a:t>
            </a:r>
            <a:endParaRPr lang="cs-CZ" dirty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60649"/>
            <a:ext cx="9144000" cy="6120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ovéPole 5"/>
          <p:cNvSpPr txBox="1"/>
          <p:nvPr/>
        </p:nvSpPr>
        <p:spPr>
          <a:xfrm>
            <a:off x="827584" y="6381328"/>
            <a:ext cx="7776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err="1" smtClean="0">
                <a:latin typeface="Garamond" pitchFamily="18" charset="0"/>
              </a:rPr>
              <a:t>Isabella</a:t>
            </a:r>
            <a:r>
              <a:rPr lang="cs-CZ" dirty="0" smtClean="0">
                <a:latin typeface="Garamond" pitchFamily="18" charset="0"/>
              </a:rPr>
              <a:t> Pavelková, Alena Škaloudová, &amp; Vladimír Hrabal, 2010</a:t>
            </a:r>
            <a:endParaRPr lang="cs-CZ" dirty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b="1" dirty="0" smtClean="0">
                <a:solidFill>
                  <a:srgbClr val="FF0000"/>
                </a:solidFill>
                <a:latin typeface="Garamond" pitchFamily="18" charset="0"/>
              </a:rPr>
              <a:t>Exkurze do školní třídy…</a:t>
            </a:r>
            <a:endParaRPr lang="cs-CZ" sz="5400" b="1" dirty="0">
              <a:solidFill>
                <a:srgbClr val="FF0000"/>
              </a:solidFill>
              <a:latin typeface="Garamond" pitchFamily="18" charset="0"/>
            </a:endParaRPr>
          </a:p>
        </p:txBody>
      </p:sp>
      <p:pic>
        <p:nvPicPr>
          <p:cNvPr id="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3224" y="1628800"/>
            <a:ext cx="8519256" cy="504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b="1" dirty="0" smtClean="0">
                <a:solidFill>
                  <a:srgbClr val="FF0000"/>
                </a:solidFill>
                <a:latin typeface="Garamond" pitchFamily="18" charset="0"/>
              </a:rPr>
              <a:t>Strategie…</a:t>
            </a:r>
            <a:endParaRPr lang="cs-CZ" sz="5400" b="1" dirty="0">
              <a:solidFill>
                <a:srgbClr val="FF0000"/>
              </a:solidFill>
              <a:latin typeface="Garamond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cs-CZ" dirty="0" smtClean="0"/>
              <a:t>	</a:t>
            </a:r>
          </a:p>
          <a:p>
            <a:pPr algn="ctr">
              <a:buNone/>
            </a:pPr>
            <a:r>
              <a:rPr lang="cs-CZ" sz="4400" b="1" dirty="0" smtClean="0">
                <a:latin typeface="Garamond" pitchFamily="18" charset="0"/>
              </a:rPr>
              <a:t>	Jak budete postupovat, aby se všichni tito žáci byli schopni kvalitně vzdělávat v jedné třídě?</a:t>
            </a:r>
            <a:endParaRPr lang="cs-CZ" sz="4400" b="1" dirty="0">
              <a:latin typeface="Garamond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latin typeface="Garamond" pitchFamily="18" charset="0"/>
              </a:rPr>
              <a:t>Všichni se mohou naučit všemu,</a:t>
            </a:r>
            <a:br>
              <a:rPr lang="cs-CZ" b="1" dirty="0" smtClean="0">
                <a:latin typeface="Garamond" pitchFamily="18" charset="0"/>
              </a:rPr>
            </a:br>
            <a:r>
              <a:rPr lang="cs-CZ" b="1" dirty="0" smtClean="0">
                <a:latin typeface="Garamond" pitchFamily="18" charset="0"/>
              </a:rPr>
              <a:t>ale každý jiným způsobem…</a:t>
            </a:r>
            <a:endParaRPr lang="cs-CZ" b="1" dirty="0">
              <a:latin typeface="Garamond" pitchFamily="18" charset="0"/>
            </a:endParaRPr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7" y="1747388"/>
            <a:ext cx="8445924" cy="47779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00392" y="188640"/>
            <a:ext cx="648072" cy="1500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b="1" dirty="0" smtClean="0">
                <a:latin typeface="Garamond" pitchFamily="18" charset="0"/>
              </a:rPr>
              <a:t>Exkurze do školní třídy…</a:t>
            </a:r>
            <a:endParaRPr lang="cs-CZ" sz="5400" b="1" dirty="0">
              <a:latin typeface="Garamond" pitchFamily="18" charset="0"/>
            </a:endParaRPr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17" y="1412776"/>
            <a:ext cx="8788172" cy="5256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b="1" dirty="0" smtClean="0">
                <a:solidFill>
                  <a:srgbClr val="FF0000"/>
                </a:solidFill>
                <a:latin typeface="Garamond" pitchFamily="18" charset="0"/>
              </a:rPr>
              <a:t>Dívky</a:t>
            </a:r>
            <a:r>
              <a:rPr lang="cs-CZ" sz="5400" b="1" dirty="0" smtClean="0">
                <a:latin typeface="Garamond" pitchFamily="18" charset="0"/>
              </a:rPr>
              <a:t> a </a:t>
            </a:r>
            <a:r>
              <a:rPr lang="cs-CZ" sz="5400" b="1" dirty="0" smtClean="0">
                <a:solidFill>
                  <a:srgbClr val="0070C0"/>
                </a:solidFill>
                <a:latin typeface="Garamond" pitchFamily="18" charset="0"/>
              </a:rPr>
              <a:t>chlapci</a:t>
            </a:r>
            <a:endParaRPr lang="cs-CZ" sz="5400" b="1" dirty="0">
              <a:solidFill>
                <a:srgbClr val="0070C0"/>
              </a:solidFill>
              <a:latin typeface="Garamond" pitchFamily="18" charset="0"/>
            </a:endParaRPr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412776"/>
            <a:ext cx="8784975" cy="5265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864096"/>
          </a:xfrm>
        </p:spPr>
        <p:txBody>
          <a:bodyPr>
            <a:normAutofit fontScale="90000"/>
          </a:bodyPr>
          <a:lstStyle/>
          <a:p>
            <a:r>
              <a:rPr lang="cs-CZ" sz="6000" b="1" dirty="0" err="1" smtClean="0">
                <a:latin typeface="Garamond" pitchFamily="18" charset="0"/>
              </a:rPr>
              <a:t>Genderové</a:t>
            </a:r>
            <a:r>
              <a:rPr lang="cs-CZ" sz="6000" b="1" dirty="0" smtClean="0">
                <a:latin typeface="Garamond" pitchFamily="18" charset="0"/>
              </a:rPr>
              <a:t> aspekty školství</a:t>
            </a:r>
            <a:br>
              <a:rPr lang="cs-CZ" sz="6000" b="1" dirty="0" smtClean="0">
                <a:latin typeface="Garamond" pitchFamily="18" charset="0"/>
              </a:rPr>
            </a:br>
            <a:r>
              <a:rPr lang="cs-CZ" sz="2000" dirty="0" smtClean="0">
                <a:latin typeface="Garamond" pitchFamily="18" charset="0"/>
              </a:rPr>
              <a:t>Lucie </a:t>
            </a:r>
            <a:r>
              <a:rPr lang="cs-CZ" sz="2000" dirty="0" err="1" smtClean="0">
                <a:latin typeface="Garamond" pitchFamily="18" charset="0"/>
              </a:rPr>
              <a:t>Jarkovská</a:t>
            </a:r>
            <a:r>
              <a:rPr lang="cs-CZ" sz="2000" dirty="0" smtClean="0">
                <a:latin typeface="Garamond" pitchFamily="18" charset="0"/>
              </a:rPr>
              <a:t> &amp; Kateřina Lišková, 2008</a:t>
            </a:r>
            <a:r>
              <a:rPr lang="cs-CZ" sz="2400" b="1" dirty="0" smtClean="0">
                <a:latin typeface="Garamond" pitchFamily="18" charset="0"/>
              </a:rPr>
              <a:t/>
            </a:r>
            <a:br>
              <a:rPr lang="cs-CZ" sz="2400" b="1" dirty="0" smtClean="0">
                <a:latin typeface="Garamond" pitchFamily="18" charset="0"/>
              </a:rPr>
            </a:br>
            <a:r>
              <a:rPr lang="cs-CZ" sz="2400" b="1" dirty="0" smtClean="0">
                <a:latin typeface="Garamond" pitchFamily="18" charset="0"/>
              </a:rPr>
              <a:t/>
            </a:r>
            <a:br>
              <a:rPr lang="cs-CZ" sz="2400" b="1" dirty="0" smtClean="0">
                <a:latin typeface="Garamond" pitchFamily="18" charset="0"/>
              </a:rPr>
            </a:br>
            <a:endParaRPr lang="cs-CZ" sz="2400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0" y="1628800"/>
            <a:ext cx="9144000" cy="446449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sz="2700" b="1" dirty="0" smtClean="0">
                <a:solidFill>
                  <a:srgbClr val="FF0000"/>
                </a:solidFill>
                <a:latin typeface="Garamond" pitchFamily="18" charset="0"/>
              </a:rPr>
              <a:t>	</a:t>
            </a:r>
            <a:r>
              <a:rPr lang="cs-CZ" sz="2400" b="1" dirty="0" smtClean="0">
                <a:solidFill>
                  <a:srgbClr val="FF0000"/>
                </a:solidFill>
                <a:latin typeface="Garamond" pitchFamily="18" charset="0"/>
              </a:rPr>
              <a:t>Dívky mají tendenci stát se ve třídě neviditelné.</a:t>
            </a:r>
          </a:p>
          <a:p>
            <a:pPr>
              <a:buNone/>
            </a:pPr>
            <a:r>
              <a:rPr lang="cs-CZ" sz="2400" b="1" dirty="0" smtClean="0">
                <a:solidFill>
                  <a:srgbClr val="0070C0"/>
                </a:solidFill>
                <a:latin typeface="Garamond" pitchFamily="18" charset="0"/>
              </a:rPr>
              <a:t>	Učitelé ve výuce více komunikují s chlapci.</a:t>
            </a:r>
            <a:r>
              <a:rPr lang="cs-CZ" sz="2400" b="1" dirty="0" smtClean="0">
                <a:solidFill>
                  <a:srgbClr val="002060"/>
                </a:solidFill>
                <a:latin typeface="Garamond" pitchFamily="18" charset="0"/>
              </a:rPr>
              <a:t/>
            </a:r>
            <a:br>
              <a:rPr lang="cs-CZ" sz="2400" b="1" dirty="0" smtClean="0">
                <a:solidFill>
                  <a:srgbClr val="002060"/>
                </a:solidFill>
                <a:latin typeface="Garamond" pitchFamily="18" charset="0"/>
              </a:rPr>
            </a:br>
            <a:r>
              <a:rPr lang="cs-CZ" sz="2400" b="1" dirty="0" smtClean="0">
                <a:solidFill>
                  <a:srgbClr val="FF0000"/>
                </a:solidFill>
                <a:latin typeface="Garamond" pitchFamily="18" charset="0"/>
              </a:rPr>
              <a:t/>
            </a:r>
            <a:br>
              <a:rPr lang="cs-CZ" sz="2400" b="1" dirty="0" smtClean="0">
                <a:solidFill>
                  <a:srgbClr val="FF0000"/>
                </a:solidFill>
                <a:latin typeface="Garamond" pitchFamily="18" charset="0"/>
              </a:rPr>
            </a:br>
            <a:r>
              <a:rPr lang="cs-CZ" sz="2400" b="1" dirty="0" smtClean="0">
                <a:solidFill>
                  <a:srgbClr val="FF0000"/>
                </a:solidFill>
                <a:latin typeface="Garamond" pitchFamily="18" charset="0"/>
              </a:rPr>
              <a:t>Dívky jsou chváleny za píli.</a:t>
            </a:r>
            <a:br>
              <a:rPr lang="cs-CZ" sz="2400" b="1" dirty="0" smtClean="0">
                <a:solidFill>
                  <a:srgbClr val="FF0000"/>
                </a:solidFill>
                <a:latin typeface="Garamond" pitchFamily="18" charset="0"/>
              </a:rPr>
            </a:br>
            <a:r>
              <a:rPr lang="cs-CZ" sz="2400" b="1" dirty="0" smtClean="0">
                <a:solidFill>
                  <a:srgbClr val="0070C0"/>
                </a:solidFill>
                <a:latin typeface="Garamond" pitchFamily="18" charset="0"/>
              </a:rPr>
              <a:t>Chlapci jsou chváleni za intelektuální výkon.</a:t>
            </a:r>
            <a:r>
              <a:rPr lang="cs-CZ" sz="2400" b="1" dirty="0" smtClean="0">
                <a:solidFill>
                  <a:srgbClr val="002060"/>
                </a:solidFill>
                <a:latin typeface="Garamond" pitchFamily="18" charset="0"/>
              </a:rPr>
              <a:t/>
            </a:r>
            <a:br>
              <a:rPr lang="cs-CZ" sz="2400" b="1" dirty="0" smtClean="0">
                <a:solidFill>
                  <a:srgbClr val="002060"/>
                </a:solidFill>
                <a:latin typeface="Garamond" pitchFamily="18" charset="0"/>
              </a:rPr>
            </a:br>
            <a:r>
              <a:rPr lang="cs-CZ" sz="2400" b="1" dirty="0" smtClean="0">
                <a:solidFill>
                  <a:srgbClr val="FF0000"/>
                </a:solidFill>
                <a:latin typeface="Garamond" pitchFamily="18" charset="0"/>
              </a:rPr>
              <a:t/>
            </a:r>
            <a:br>
              <a:rPr lang="cs-CZ" sz="2400" b="1" dirty="0" smtClean="0">
                <a:solidFill>
                  <a:srgbClr val="FF0000"/>
                </a:solidFill>
                <a:latin typeface="Garamond" pitchFamily="18" charset="0"/>
              </a:rPr>
            </a:br>
            <a:r>
              <a:rPr lang="cs-CZ" sz="2400" b="1" dirty="0" smtClean="0">
                <a:solidFill>
                  <a:srgbClr val="FF0000"/>
                </a:solidFill>
                <a:latin typeface="Garamond" pitchFamily="18" charset="0"/>
              </a:rPr>
              <a:t>Dívky mají lepší známky, než chlapci (protože jsou  šprti).</a:t>
            </a:r>
            <a:br>
              <a:rPr lang="cs-CZ" sz="2400" b="1" dirty="0" smtClean="0">
                <a:solidFill>
                  <a:srgbClr val="FF0000"/>
                </a:solidFill>
                <a:latin typeface="Garamond" pitchFamily="18" charset="0"/>
              </a:rPr>
            </a:br>
            <a:r>
              <a:rPr lang="cs-CZ" sz="2400" b="1" dirty="0" smtClean="0">
                <a:solidFill>
                  <a:srgbClr val="0070C0"/>
                </a:solidFill>
                <a:latin typeface="Garamond" pitchFamily="18" charset="0"/>
              </a:rPr>
              <a:t>Má se za to, že chlapci dospívají později, což je omlouvá.</a:t>
            </a:r>
            <a:r>
              <a:rPr lang="cs-CZ" sz="2400" b="1" dirty="0" smtClean="0">
                <a:solidFill>
                  <a:srgbClr val="002060"/>
                </a:solidFill>
                <a:latin typeface="Garamond" pitchFamily="18" charset="0"/>
              </a:rPr>
              <a:t/>
            </a:r>
            <a:br>
              <a:rPr lang="cs-CZ" sz="2400" b="1" dirty="0" smtClean="0">
                <a:solidFill>
                  <a:srgbClr val="002060"/>
                </a:solidFill>
                <a:latin typeface="Garamond" pitchFamily="18" charset="0"/>
              </a:rPr>
            </a:br>
            <a:r>
              <a:rPr lang="cs-CZ" sz="2400" b="1" dirty="0" smtClean="0">
                <a:solidFill>
                  <a:srgbClr val="FF0000"/>
                </a:solidFill>
                <a:latin typeface="Garamond" pitchFamily="18" charset="0"/>
              </a:rPr>
              <a:t/>
            </a:r>
            <a:br>
              <a:rPr lang="cs-CZ" sz="2400" b="1" dirty="0" smtClean="0">
                <a:solidFill>
                  <a:srgbClr val="FF0000"/>
                </a:solidFill>
                <a:latin typeface="Garamond" pitchFamily="18" charset="0"/>
              </a:rPr>
            </a:br>
            <a:r>
              <a:rPr lang="cs-CZ" sz="2400" b="1" dirty="0" smtClean="0">
                <a:solidFill>
                  <a:srgbClr val="FF0000"/>
                </a:solidFill>
                <a:latin typeface="Garamond" pitchFamily="18" charset="0"/>
              </a:rPr>
              <a:t>Dívky mají vyšší vzdělanostní aspirace, než chlapci.</a:t>
            </a:r>
            <a:br>
              <a:rPr lang="cs-CZ" sz="2400" b="1" dirty="0" smtClean="0">
                <a:solidFill>
                  <a:srgbClr val="FF0000"/>
                </a:solidFill>
                <a:latin typeface="Garamond" pitchFamily="18" charset="0"/>
              </a:rPr>
            </a:br>
            <a:r>
              <a:rPr lang="cs-CZ" sz="2400" b="1" dirty="0" smtClean="0">
                <a:latin typeface="Garamond" pitchFamily="18" charset="0"/>
              </a:rPr>
              <a:t/>
            </a:r>
            <a:br>
              <a:rPr lang="cs-CZ" sz="2400" b="1" dirty="0" smtClean="0">
                <a:latin typeface="Garamond" pitchFamily="18" charset="0"/>
              </a:rPr>
            </a:br>
            <a:r>
              <a:rPr lang="cs-CZ" sz="2400" b="1" dirty="0" smtClean="0">
                <a:solidFill>
                  <a:srgbClr val="0070C0"/>
                </a:solidFill>
                <a:latin typeface="Garamond" pitchFamily="18" charset="0"/>
              </a:rPr>
              <a:t>Chlapci jsou vnímáni jako nadaní a neúspěch = nezodpovědnost.</a:t>
            </a:r>
            <a:endParaRPr lang="cs-CZ" sz="2400" b="1" dirty="0" smtClean="0">
              <a:solidFill>
                <a:srgbClr val="002060"/>
              </a:solidFill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b="1" dirty="0" smtClean="0">
                <a:solidFill>
                  <a:srgbClr val="7030A0"/>
                </a:solidFill>
                <a:latin typeface="Garamond" pitchFamily="18" charset="0"/>
              </a:rPr>
              <a:t>Ach… ta inkluze…</a:t>
            </a:r>
            <a:endParaRPr lang="cs-CZ" sz="5400" b="1" dirty="0">
              <a:solidFill>
                <a:srgbClr val="7030A0"/>
              </a:solidFill>
              <a:latin typeface="Garamond" pitchFamily="18" charset="0"/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412776"/>
            <a:ext cx="8424936" cy="504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b="1" dirty="0" smtClean="0">
                <a:solidFill>
                  <a:srgbClr val="7030A0"/>
                </a:solidFill>
                <a:latin typeface="Garamond" pitchFamily="18" charset="0"/>
              </a:rPr>
              <a:t>Inkluze </a:t>
            </a:r>
            <a:r>
              <a:rPr lang="cs-CZ" sz="5400" b="1" dirty="0" smtClean="0">
                <a:solidFill>
                  <a:srgbClr val="7030A0"/>
                </a:solidFill>
                <a:latin typeface="Garamond" pitchFamily="18" charset="0"/>
                <a:sym typeface="Wingdings" pitchFamily="2" charset="2"/>
              </a:rPr>
              <a:t></a:t>
            </a:r>
            <a:endParaRPr lang="cs-CZ" sz="5400" b="1" dirty="0">
              <a:solidFill>
                <a:srgbClr val="7030A0"/>
              </a:solidFill>
              <a:latin typeface="Garamond" pitchFamily="18" charset="0"/>
            </a:endParaRP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1" y="1504571"/>
            <a:ext cx="8712967" cy="5092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143000"/>
          </a:xfrm>
        </p:spPr>
        <p:txBody>
          <a:bodyPr>
            <a:noAutofit/>
          </a:bodyPr>
          <a:lstStyle/>
          <a:p>
            <a:r>
              <a:rPr lang="cs-CZ" b="1" dirty="0" smtClean="0">
                <a:solidFill>
                  <a:srgbClr val="0070C0"/>
                </a:solidFill>
                <a:latin typeface="Garamond" pitchFamily="18" charset="0"/>
              </a:rPr>
              <a:t>Omezený</a:t>
            </a:r>
            <a:r>
              <a:rPr lang="cs-CZ" b="1" dirty="0" smtClean="0">
                <a:latin typeface="Garamond" pitchFamily="18" charset="0"/>
              </a:rPr>
              <a:t> a 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  <a:latin typeface="Garamond" pitchFamily="18" charset="0"/>
              </a:rPr>
              <a:t>rozvinutý</a:t>
            </a:r>
            <a:r>
              <a:rPr lang="cs-CZ" b="1" dirty="0" smtClean="0">
                <a:latin typeface="Garamond" pitchFamily="18" charset="0"/>
              </a:rPr>
              <a:t> jazykový kód</a:t>
            </a:r>
            <a:endParaRPr lang="cs-CZ" b="1" dirty="0">
              <a:latin typeface="Garamond" pitchFamily="18" charset="0"/>
            </a:endParaRP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786" y="1484783"/>
            <a:ext cx="8849701" cy="5211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5400" b="1" dirty="0" smtClean="0">
                <a:latin typeface="Garamond" pitchFamily="18" charset="0"/>
              </a:rPr>
              <a:t>Jazykový kód</a:t>
            </a:r>
            <a:br>
              <a:rPr lang="cs-CZ" sz="5400" b="1" dirty="0" smtClean="0">
                <a:latin typeface="Garamond" pitchFamily="18" charset="0"/>
              </a:rPr>
            </a:br>
            <a:r>
              <a:rPr lang="cs-CZ" sz="2000" dirty="0" err="1" smtClean="0">
                <a:latin typeface="Garamond" pitchFamily="18" charset="0"/>
              </a:rPr>
              <a:t>Basil</a:t>
            </a:r>
            <a:r>
              <a:rPr lang="cs-CZ" sz="2000" dirty="0" smtClean="0">
                <a:latin typeface="Garamond" pitchFamily="18" charset="0"/>
              </a:rPr>
              <a:t> Bernstein, 1971</a:t>
            </a:r>
            <a:endParaRPr lang="cs-CZ" sz="5400" b="1" dirty="0">
              <a:latin typeface="Garamond" pitchFamily="18" charset="0"/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853136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cs-CZ" b="1" dirty="0" smtClean="0">
                <a:solidFill>
                  <a:srgbClr val="0070C0"/>
                </a:solidFill>
                <a:latin typeface="Garamond" pitchFamily="18" charset="0"/>
              </a:rPr>
              <a:t>	Promluvy jsou stručné a vyžadují informace na pozadí.</a:t>
            </a:r>
            <a:br>
              <a:rPr lang="cs-CZ" b="1" dirty="0" smtClean="0">
                <a:solidFill>
                  <a:srgbClr val="0070C0"/>
                </a:solidFill>
                <a:latin typeface="Garamond" pitchFamily="18" charset="0"/>
              </a:rPr>
            </a:b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  <a:latin typeface="Garamond" pitchFamily="18" charset="0"/>
              </a:rPr>
              <a:t>Promluvy jsou důkladné, kompletní a plné detailů.</a:t>
            </a:r>
            <a:br>
              <a:rPr lang="cs-CZ" b="1" dirty="0" smtClean="0">
                <a:solidFill>
                  <a:schemeClr val="accent6">
                    <a:lumMod val="75000"/>
                  </a:schemeClr>
                </a:solidFill>
                <a:latin typeface="Garamond" pitchFamily="18" charset="0"/>
              </a:rPr>
            </a:br>
            <a:r>
              <a:rPr lang="cs-CZ" b="1" dirty="0" smtClean="0">
                <a:solidFill>
                  <a:srgbClr val="0070C0"/>
                </a:solidFill>
                <a:latin typeface="Garamond" pitchFamily="18" charset="0"/>
              </a:rPr>
              <a:t/>
            </a:r>
            <a:br>
              <a:rPr lang="cs-CZ" b="1" dirty="0" smtClean="0">
                <a:solidFill>
                  <a:srgbClr val="0070C0"/>
                </a:solidFill>
                <a:latin typeface="Garamond" pitchFamily="18" charset="0"/>
              </a:rPr>
            </a:br>
            <a:r>
              <a:rPr lang="cs-CZ" b="1" dirty="0" smtClean="0">
                <a:solidFill>
                  <a:srgbClr val="0070C0"/>
                </a:solidFill>
                <a:latin typeface="Garamond" pitchFamily="18" charset="0"/>
              </a:rPr>
              <a:t>Používají jej zejména děti z nižších vrstev.</a:t>
            </a:r>
            <a:br>
              <a:rPr lang="cs-CZ" b="1" dirty="0" smtClean="0">
                <a:solidFill>
                  <a:srgbClr val="0070C0"/>
                </a:solidFill>
                <a:latin typeface="Garamond" pitchFamily="18" charset="0"/>
              </a:rPr>
            </a:b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  <a:latin typeface="Garamond" pitchFamily="18" charset="0"/>
              </a:rPr>
              <a:t>Používají jej zejména děti středních a vyšších vrstev.</a:t>
            </a:r>
            <a:br>
              <a:rPr lang="cs-CZ" b="1" dirty="0" smtClean="0">
                <a:solidFill>
                  <a:schemeClr val="accent6">
                    <a:lumMod val="75000"/>
                  </a:schemeClr>
                </a:solidFill>
                <a:latin typeface="Garamond" pitchFamily="18" charset="0"/>
              </a:rPr>
            </a:br>
            <a:r>
              <a:rPr lang="cs-CZ" b="1" dirty="0" smtClean="0">
                <a:solidFill>
                  <a:srgbClr val="0070C0"/>
                </a:solidFill>
                <a:latin typeface="Garamond" pitchFamily="18" charset="0"/>
              </a:rPr>
              <a:t/>
            </a:r>
            <a:br>
              <a:rPr lang="cs-CZ" b="1" dirty="0" smtClean="0">
                <a:solidFill>
                  <a:srgbClr val="0070C0"/>
                </a:solidFill>
                <a:latin typeface="Garamond" pitchFamily="18" charset="0"/>
              </a:rPr>
            </a:br>
            <a:r>
              <a:rPr lang="cs-CZ" b="1" dirty="0" smtClean="0">
                <a:solidFill>
                  <a:srgbClr val="0070C0"/>
                </a:solidFill>
                <a:latin typeface="Garamond" pitchFamily="18" charset="0"/>
              </a:rPr>
              <a:t>Je v rozporu s akademickou povahou školy.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  <a:latin typeface="Garamond" pitchFamily="18" charset="0"/>
              </a:rPr>
              <a:t/>
            </a:r>
            <a:br>
              <a:rPr lang="cs-CZ" b="1" dirty="0" smtClean="0">
                <a:solidFill>
                  <a:schemeClr val="accent6">
                    <a:lumMod val="75000"/>
                  </a:schemeClr>
                </a:solidFill>
                <a:latin typeface="Garamond" pitchFamily="18" charset="0"/>
              </a:rPr>
            </a:b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  <a:latin typeface="Garamond" pitchFamily="18" charset="0"/>
              </a:rPr>
              <a:t>Je v souladu s akademickou  povahou školy.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b="1" dirty="0" smtClean="0">
                <a:solidFill>
                  <a:schemeClr val="accent6">
                    <a:lumMod val="75000"/>
                  </a:schemeClr>
                </a:solidFill>
                <a:latin typeface="Garamond" pitchFamily="18" charset="0"/>
              </a:rPr>
              <a:t>Kulturní kapitál</a:t>
            </a:r>
            <a:endParaRPr lang="cs-CZ" sz="5400" b="1" dirty="0">
              <a:solidFill>
                <a:schemeClr val="accent6">
                  <a:lumMod val="75000"/>
                </a:schemeClr>
              </a:solidFill>
              <a:latin typeface="Garamond" pitchFamily="18" charset="0"/>
            </a:endParaRPr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450" y="1484784"/>
            <a:ext cx="8756043" cy="5112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</TotalTime>
  <Words>96</Words>
  <Application>Microsoft Office PowerPoint</Application>
  <PresentationFormat>Předvádění na obrazovce (4:3)</PresentationFormat>
  <Paragraphs>47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Motiv sady Office</vt:lpstr>
      <vt:lpstr>Žáci…  to je to, oč tu běží.</vt:lpstr>
      <vt:lpstr>Exkurze do školní třídy…</vt:lpstr>
      <vt:lpstr>Dívky a chlapci</vt:lpstr>
      <vt:lpstr>Genderové aspekty školství Lucie Jarkovská &amp; Kateřina Lišková, 2008  </vt:lpstr>
      <vt:lpstr>Ach… ta inkluze…</vt:lpstr>
      <vt:lpstr>Inkluze </vt:lpstr>
      <vt:lpstr>Omezený a rozvinutý jazykový kód</vt:lpstr>
      <vt:lpstr>Jazykový kód Basil Bernstein, 1971</vt:lpstr>
      <vt:lpstr>Kulturní kapitál</vt:lpstr>
      <vt:lpstr>Kulturní kapitál… Pierre Bourdieu, 1986</vt:lpstr>
      <vt:lpstr>Druhy inteligence</vt:lpstr>
      <vt:lpstr>Druhy inteligence</vt:lpstr>
      <vt:lpstr>Snímek 13</vt:lpstr>
      <vt:lpstr>Snímek 14</vt:lpstr>
      <vt:lpstr>Snímek 15</vt:lpstr>
      <vt:lpstr>Exkurze do školní třídy…</vt:lpstr>
      <vt:lpstr>Strategie…</vt:lpstr>
      <vt:lpstr>Všichni se mohou naučit všemu, ale každý jiným způsobem…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Ingrid Čejková</dc:creator>
  <cp:lastModifiedBy>Ingrid Čejková</cp:lastModifiedBy>
  <cp:revision>42</cp:revision>
  <dcterms:created xsi:type="dcterms:W3CDTF">2017-11-01T19:36:28Z</dcterms:created>
  <dcterms:modified xsi:type="dcterms:W3CDTF">2017-11-03T10:06:08Z</dcterms:modified>
</cp:coreProperties>
</file>