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0" r:id="rId3"/>
    <p:sldId id="257" r:id="rId4"/>
    <p:sldId id="258" r:id="rId5"/>
    <p:sldId id="259" r:id="rId6"/>
    <p:sldId id="261" r:id="rId7"/>
    <p:sldId id="260" r:id="rId8"/>
    <p:sldId id="263" r:id="rId9"/>
    <p:sldId id="262" r:id="rId10"/>
    <p:sldId id="264" r:id="rId11"/>
    <p:sldId id="271" r:id="rId12"/>
    <p:sldId id="265" r:id="rId13"/>
    <p:sldId id="272" r:id="rId14"/>
    <p:sldId id="273" r:id="rId15"/>
    <p:sldId id="274" r:id="rId16"/>
    <p:sldId id="282" r:id="rId17"/>
    <p:sldId id="266" r:id="rId18"/>
    <p:sldId id="269" r:id="rId19"/>
    <p:sldId id="268" r:id="rId20"/>
    <p:sldId id="27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9FE1F53-9B86-47CF-916E-95F817D184AB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74C6BC7-6632-4F30-83A8-CD1DDF7385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533400"/>
            <a:ext cx="5904656" cy="3111624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Diagnostika skupin ve školním prostředí</a:t>
            </a:r>
            <a:br>
              <a:rPr lang="cs-CZ" sz="4000" dirty="0" smtClean="0"/>
            </a:br>
            <a:r>
              <a:rPr lang="cs-CZ" sz="4000" dirty="0" smtClean="0"/>
              <a:t>- žáci ve třídě 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dirty="0" smtClean="0"/>
              <a:t>SO-RA-D (vliv a sympatie)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Vliv žáků </a:t>
            </a:r>
          </a:p>
          <a:p>
            <a:pPr lvl="1"/>
            <a:r>
              <a:rPr lang="cs-CZ" dirty="0" smtClean="0"/>
              <a:t>Ke každému jménu spolužáka (ne k sobě samému) napište v záznamovém archu jednu z číslic 1 až 5 do sloupce, které je označen nadpisem VLIV </a:t>
            </a:r>
          </a:p>
          <a:p>
            <a:pPr lvl="1"/>
            <a:r>
              <a:rPr lang="cs-CZ" dirty="0" smtClean="0"/>
              <a:t>1= nejvlivnější </a:t>
            </a:r>
          </a:p>
          <a:p>
            <a:pPr lvl="1"/>
            <a:r>
              <a:rPr lang="cs-CZ" dirty="0" smtClean="0"/>
              <a:t>5= nemá žádný a nebo téměř žádný vliv </a:t>
            </a:r>
          </a:p>
          <a:p>
            <a:endParaRPr lang="cs-CZ" dirty="0" smtClean="0"/>
          </a:p>
          <a:p>
            <a:pPr>
              <a:buNone/>
            </a:pPr>
            <a:r>
              <a:rPr lang="pl-PL" dirty="0" smtClean="0"/>
              <a:t>     Vysvětlit, co to znamená vlivný žák. </a:t>
            </a:r>
          </a:p>
          <a:p>
            <a:pPr>
              <a:buNone/>
            </a:pPr>
            <a:endParaRPr lang="pl-PL" dirty="0" smtClean="0"/>
          </a:p>
          <a:p>
            <a:r>
              <a:rPr lang="cs-CZ" b="1" dirty="0" smtClean="0"/>
              <a:t>Sympatie žáků </a:t>
            </a:r>
          </a:p>
          <a:p>
            <a:pPr lvl="1"/>
            <a:r>
              <a:rPr lang="cs-CZ" dirty="0" smtClean="0"/>
              <a:t>Instrukce stejná, </a:t>
            </a:r>
          </a:p>
          <a:p>
            <a:pPr lvl="1"/>
            <a:r>
              <a:rPr lang="cs-CZ" dirty="0" smtClean="0"/>
              <a:t>Co je sympatický žák? </a:t>
            </a:r>
          </a:p>
          <a:p>
            <a:endParaRPr lang="cs-CZ" dirty="0" smtClean="0"/>
          </a:p>
          <a:p>
            <a:r>
              <a:rPr lang="cs-CZ" b="1" dirty="0" smtClean="0"/>
              <a:t>Zdůvodnění sympatií </a:t>
            </a:r>
          </a:p>
          <a:p>
            <a:pPr lvl="1"/>
            <a:r>
              <a:rPr lang="cs-CZ" dirty="0" smtClean="0"/>
              <a:t>Nakonec se zamyslete nad tím, proč je vám který spolužák sympatický nebo nesympatický. Napište do posledního sloupce… </a:t>
            </a:r>
          </a:p>
          <a:p>
            <a:pPr lvl="1"/>
            <a:r>
              <a:rPr lang="cs-CZ" dirty="0" smtClean="0"/>
              <a:t>Vést žáky k zamyšlení a přemýšlení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Sociometrické statusy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Populární děti, hvězdy </a:t>
            </a:r>
            <a:r>
              <a:rPr lang="cs-CZ" dirty="0" smtClean="0"/>
              <a:t>(mnoho pozitivních a málo negativních voleb)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Šedé eminence </a:t>
            </a:r>
            <a:r>
              <a:rPr lang="cs-CZ" dirty="0" smtClean="0"/>
              <a:t>(pozitivně nominovány hvězdami a samy hvězdy volí, od ostatních málo voleb)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Děti průměrné</a:t>
            </a:r>
            <a:r>
              <a:rPr lang="cs-CZ" dirty="0" smtClean="0"/>
              <a:t> (průměrný počet pozitivních i negativních voleb)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Kontroverzní děti </a:t>
            </a:r>
            <a:r>
              <a:rPr lang="cs-CZ" dirty="0" smtClean="0"/>
              <a:t>(mnoho nominací pozitivních, ale i negativních)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Outsideři</a:t>
            </a:r>
            <a:r>
              <a:rPr lang="cs-CZ" dirty="0" smtClean="0"/>
              <a:t> (mnoho voleb dávají, ale žádné volby nedostávají)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Odmítané děti </a:t>
            </a:r>
            <a:r>
              <a:rPr lang="cs-CZ" dirty="0" smtClean="0"/>
              <a:t>(dostávají mnoho negativních voleb)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Antihvězdy</a:t>
            </a:r>
            <a:r>
              <a:rPr lang="cs-CZ" dirty="0" smtClean="0"/>
              <a:t> (nejvyšší počet negativních voleb)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Izolované děti</a:t>
            </a:r>
            <a:r>
              <a:rPr lang="cs-CZ" dirty="0" smtClean="0"/>
              <a:t> (ignorované, samy nevolí) </a:t>
            </a:r>
          </a:p>
          <a:p>
            <a:r>
              <a:rPr lang="cs-CZ" dirty="0" smtClean="0"/>
              <a:t>Atd.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Statisticky </a:t>
            </a:r>
          </a:p>
          <a:p>
            <a:r>
              <a:rPr lang="cs-CZ" dirty="0" smtClean="0"/>
              <a:t>Graficky </a:t>
            </a:r>
          </a:p>
          <a:p>
            <a:endParaRPr lang="cs-CZ" dirty="0" smtClean="0"/>
          </a:p>
          <a:p>
            <a:r>
              <a:rPr lang="cs-CZ" b="1" dirty="0" smtClean="0"/>
              <a:t>Sociometrické matice </a:t>
            </a:r>
          </a:p>
          <a:p>
            <a:pPr lvl="1"/>
            <a:r>
              <a:rPr lang="it-IT" dirty="0" smtClean="0"/>
              <a:t>Matice pro vliv a matice pro sympatie </a:t>
            </a:r>
          </a:p>
          <a:p>
            <a:pPr lvl="1"/>
            <a:r>
              <a:rPr lang="cs-CZ" dirty="0" smtClean="0"/>
              <a:t>Sečtou se volby pro každého žáka </a:t>
            </a:r>
          </a:p>
          <a:p>
            <a:pPr lvl="1"/>
            <a:r>
              <a:rPr lang="cs-CZ" dirty="0" smtClean="0"/>
              <a:t>Zvlášť hoši o hoších, dívky o dívkách, hoši o dívkách… </a:t>
            </a:r>
          </a:p>
          <a:p>
            <a:endParaRPr lang="cs-CZ" dirty="0" smtClean="0"/>
          </a:p>
          <a:p>
            <a:r>
              <a:rPr lang="cs-CZ" b="1" dirty="0" smtClean="0"/>
              <a:t>Sociometrické indexy </a:t>
            </a:r>
          </a:p>
          <a:p>
            <a:pPr lvl="1"/>
            <a:r>
              <a:rPr lang="cs-CZ" dirty="0" smtClean="0"/>
              <a:t>Individuální index vlivu - celkový součet hodnot získaných voleb dělíme počtem žáků, kteří jeho vliv hodnotili </a:t>
            </a:r>
          </a:p>
          <a:p>
            <a:pPr lvl="1"/>
            <a:r>
              <a:rPr lang="cs-CZ" dirty="0" smtClean="0"/>
              <a:t>Individuální index sympatií – dtto </a:t>
            </a:r>
          </a:p>
          <a:p>
            <a:pPr lvl="1"/>
            <a:r>
              <a:rPr lang="cs-CZ" dirty="0" smtClean="0"/>
              <a:t>Index náklonnosti a index ovlivnitelnosti – jsou průměry voleb, které žák udílí 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Index celkového hodnocení jedince. Sečtou se indexy vlivu a sympatií u jedince a dělí dvěma. </a:t>
            </a:r>
          </a:p>
          <a:p>
            <a:endParaRPr lang="cs-CZ" dirty="0" smtClean="0"/>
          </a:p>
          <a:p>
            <a:r>
              <a:rPr lang="cs-CZ" b="1" dirty="0" smtClean="0"/>
              <a:t>Zpracování slovních hodnocení </a:t>
            </a:r>
          </a:p>
          <a:p>
            <a:pPr lvl="1"/>
            <a:r>
              <a:rPr lang="cs-CZ" dirty="0" smtClean="0"/>
              <a:t>Kategorizace 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dirty="0" smtClean="0"/>
              <a:t>sociogramy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Znázornění vztahů ve třídě v málo početné třídě nebo zvlášť holky a kluky </a:t>
            </a:r>
          </a:p>
          <a:p>
            <a:r>
              <a:rPr lang="pl-PL" dirty="0" smtClean="0"/>
              <a:t>Přehledné je to do cca 15 žáků </a:t>
            </a:r>
          </a:p>
          <a:p>
            <a:pPr>
              <a:buNone/>
            </a:pPr>
            <a:endParaRPr lang="pl-PL" b="1" dirty="0" smtClean="0"/>
          </a:p>
          <a:p>
            <a:r>
              <a:rPr lang="cs-CZ" b="1" dirty="0" smtClean="0"/>
              <a:t>Orbitální sociogram </a:t>
            </a:r>
          </a:p>
          <a:p>
            <a:pPr lvl="1"/>
            <a:r>
              <a:rPr lang="cs-CZ" dirty="0" smtClean="0"/>
              <a:t>Soustředné kružnice, zvlášť pro sympatie i vliv, zvlášť pro pozitivní (hodnocení 1) a zvlášť pro negativní volby (hodnocení 5). </a:t>
            </a:r>
          </a:p>
          <a:p>
            <a:pPr lvl="1"/>
            <a:r>
              <a:rPr lang="cs-CZ" dirty="0" smtClean="0"/>
              <a:t>Jinak označujeme volbu +, jinou barvou volbu -, jinak reciproční kladné nebo záporně, jinak, když jeden volí pozitivně, druhý recipročně negativně. </a:t>
            </a:r>
          </a:p>
          <a:p>
            <a:pPr lvl="1"/>
            <a:r>
              <a:rPr lang="cs-CZ" dirty="0" smtClean="0"/>
              <a:t>Čím blíže je žák středu kružnic, tím více voleb dostal </a:t>
            </a:r>
          </a:p>
          <a:p>
            <a:endParaRPr lang="cs-CZ" dirty="0" smtClean="0"/>
          </a:p>
          <a:p>
            <a:r>
              <a:rPr lang="cs-CZ" b="1" dirty="0" smtClean="0"/>
              <a:t>Čtvercový diagram </a:t>
            </a:r>
          </a:p>
          <a:p>
            <a:pPr lvl="1"/>
            <a:r>
              <a:rPr lang="cs-CZ" dirty="0" smtClean="0"/>
              <a:t>Zobrazuje průměrné hodnocení jednotlivých žáků jak ve vlivu (vertikální osa), tak v sympatiích (horizontální osa) Chlapci modře, dívky červeně. </a:t>
            </a:r>
          </a:p>
          <a:p>
            <a:endParaRPr lang="cs-CZ" dirty="0" smtClean="0"/>
          </a:p>
          <a:p>
            <a:r>
              <a:rPr lang="cs-CZ" b="1" dirty="0" smtClean="0"/>
              <a:t>Lineární sociogram (</a:t>
            </a:r>
            <a:r>
              <a:rPr lang="cs-CZ" b="1" dirty="0" err="1" smtClean="0"/>
              <a:t>meziskupinový</a:t>
            </a:r>
            <a:r>
              <a:rPr lang="cs-CZ" b="1" dirty="0" smtClean="0"/>
              <a:t>) </a:t>
            </a:r>
          </a:p>
          <a:p>
            <a:pPr lvl="1"/>
            <a:r>
              <a:rPr lang="cs-CZ" dirty="0" smtClean="0"/>
              <a:t>Zachycuje vzájemné sympatie mezi chlapci a dívkami ve skupině. </a:t>
            </a:r>
          </a:p>
          <a:p>
            <a:pPr lvl="1"/>
            <a:r>
              <a:rPr lang="cs-CZ" dirty="0" smtClean="0"/>
              <a:t>Zobrazuje všechna hodnocení 1 , která získali chlapci od dívek a naopak </a:t>
            </a:r>
          </a:p>
          <a:p>
            <a:endParaRPr lang="cs-CZ" dirty="0" smtClean="0"/>
          </a:p>
          <a:p>
            <a:r>
              <a:rPr lang="cs-CZ" dirty="0" smtClean="0"/>
              <a:t>H</a:t>
            </a:r>
            <a:r>
              <a:rPr lang="cs-CZ" b="1" dirty="0" smtClean="0"/>
              <a:t>istogramy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80728"/>
            <a:ext cx="6066805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764704"/>
            <a:ext cx="6048671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</a:t>
            </a:r>
            <a:r>
              <a:rPr lang="cs-CZ" dirty="0" err="1" smtClean="0"/>
              <a:t>so</a:t>
            </a:r>
            <a:r>
              <a:rPr lang="cs-CZ" dirty="0" smtClean="0"/>
              <a:t>-</a:t>
            </a:r>
            <a:r>
              <a:rPr lang="cs-CZ" dirty="0" err="1" smtClean="0"/>
              <a:t>ra</a:t>
            </a:r>
            <a:r>
              <a:rPr lang="cs-CZ" dirty="0" smtClean="0"/>
              <a:t>-d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 smtClean="0"/>
              <a:t>1. vydání – 1979: </a:t>
            </a:r>
            <a:r>
              <a:rPr lang="cs-CZ" altLang="cs-CZ" i="1" dirty="0" smtClean="0"/>
              <a:t>Sociometricko-ratingový test.</a:t>
            </a:r>
            <a:r>
              <a:rPr lang="cs-CZ" altLang="cs-CZ" dirty="0" smtClean="0"/>
              <a:t> Psychodiagnostika Bratislava, T-118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 smtClean="0"/>
              <a:t>2. upravené vydání – 2005: </a:t>
            </a:r>
            <a:r>
              <a:rPr lang="cs-CZ" altLang="cs-CZ" i="1" dirty="0" smtClean="0"/>
              <a:t>Sociometricko-ratingový dotazník </a:t>
            </a:r>
            <a:r>
              <a:rPr lang="cs-CZ" altLang="cs-CZ" i="1" dirty="0" err="1" smtClean="0"/>
              <a:t>Vl</a:t>
            </a:r>
            <a:r>
              <a:rPr lang="cs-CZ" altLang="cs-CZ" i="1" dirty="0" smtClean="0"/>
              <a:t>. Hrabala, st. </a:t>
            </a:r>
            <a:r>
              <a:rPr lang="cs-CZ" altLang="cs-CZ" dirty="0" smtClean="0"/>
              <a:t>IPPP ČR Praha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 err="1" smtClean="0"/>
              <a:t>Sorad</a:t>
            </a:r>
            <a:r>
              <a:rPr lang="cs-CZ" altLang="cs-CZ" dirty="0" smtClean="0"/>
              <a:t> – verze pro VP a školní psychology,  vydalo </a:t>
            </a:r>
            <a:r>
              <a:rPr lang="cs-CZ" altLang="cs-CZ" dirty="0" err="1" smtClean="0"/>
              <a:t>Hogrefe</a:t>
            </a:r>
            <a:r>
              <a:rPr lang="cs-CZ" altLang="cs-CZ" dirty="0" smtClean="0"/>
              <a:t>- </a:t>
            </a:r>
            <a:r>
              <a:rPr lang="cs-CZ" altLang="cs-CZ" dirty="0" err="1" smtClean="0"/>
              <a:t>Testcentrum</a:t>
            </a:r>
            <a:r>
              <a:rPr lang="cs-CZ" altLang="cs-CZ" dirty="0" smtClean="0"/>
              <a:t>, Praha 2011</a:t>
            </a:r>
          </a:p>
          <a:p>
            <a:pPr marL="0" indent="0">
              <a:lnSpc>
                <a:spcPct val="90000"/>
              </a:lnSpc>
              <a:buClr>
                <a:srgbClr val="FF0000"/>
              </a:buClr>
              <a:buNone/>
            </a:pPr>
            <a:r>
              <a:rPr lang="cs-CZ" altLang="cs-CZ" dirty="0" smtClean="0"/>
              <a:t>   autor upravené verze: </a:t>
            </a:r>
            <a:r>
              <a:rPr lang="cs-CZ" altLang="cs-CZ" dirty="0" err="1" smtClean="0"/>
              <a:t>Vl</a:t>
            </a:r>
            <a:r>
              <a:rPr lang="cs-CZ" altLang="cs-CZ" dirty="0" smtClean="0"/>
              <a:t>. Hrabal, ml.</a:t>
            </a: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cs-CZ" altLang="cs-CZ" dirty="0" smtClean="0"/>
              <a:t>Třídní kompas, Sociometrická ratingová metoda, verze pro třídní učitele, </a:t>
            </a:r>
            <a:r>
              <a:rPr lang="cs-CZ" altLang="cs-CZ" dirty="0" err="1" smtClean="0"/>
              <a:t>Testcentrum</a:t>
            </a:r>
            <a:r>
              <a:rPr lang="cs-CZ" altLang="cs-CZ" dirty="0" smtClean="0"/>
              <a:t> 2011. Autor </a:t>
            </a:r>
            <a:r>
              <a:rPr lang="cs-CZ" altLang="cs-CZ" dirty="0" err="1" smtClean="0"/>
              <a:t>Vl</a:t>
            </a:r>
            <a:r>
              <a:rPr lang="cs-CZ" altLang="cs-CZ" dirty="0" smtClean="0"/>
              <a:t>. Hrabal, ml.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a atmosféra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Klima stálejší, atmosféra je proměnlivější </a:t>
            </a:r>
          </a:p>
          <a:p>
            <a:r>
              <a:rPr lang="cs-CZ" dirty="0" smtClean="0"/>
              <a:t>Zjišťujeme aktuální stav a žádoucí stav </a:t>
            </a:r>
          </a:p>
          <a:p>
            <a:r>
              <a:rPr lang="cs-CZ" dirty="0" smtClean="0"/>
              <a:t>Klima a atmosféru vytváří žáci, učitel, prostředí </a:t>
            </a:r>
          </a:p>
          <a:p>
            <a:r>
              <a:rPr lang="cs-CZ" dirty="0" smtClean="0"/>
              <a:t>Interakce U-Ž, </a:t>
            </a:r>
            <a:r>
              <a:rPr lang="cs-CZ" dirty="0" err="1" smtClean="0"/>
              <a:t>Ž</a:t>
            </a:r>
            <a:r>
              <a:rPr lang="cs-CZ" dirty="0" smtClean="0"/>
              <a:t>-Ž </a:t>
            </a:r>
          </a:p>
          <a:p>
            <a:r>
              <a:rPr lang="cs-CZ" dirty="0" smtClean="0"/>
              <a:t>Proměnné: spokojenost, autonomie, spontánnost, kamarádství, koheze, soutěživost, konflikty, variabilnost činností, pořádek, organizovanost, individualizace, obtížnost úkolů, učitelovo řízení, kontrola…. </a:t>
            </a:r>
          </a:p>
          <a:p>
            <a:r>
              <a:rPr lang="cs-CZ" dirty="0" smtClean="0"/>
              <a:t>Vliv věku žáků, pohlaví, ročník, typ školy, zaměření třídy, </a:t>
            </a:r>
            <a:r>
              <a:rPr lang="cs-CZ" dirty="0" err="1" smtClean="0"/>
              <a:t>sociokulturní</a:t>
            </a:r>
            <a:r>
              <a:rPr lang="cs-CZ" dirty="0" smtClean="0"/>
              <a:t> prostředí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6984776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Dotazník ces (PŘEKLAD MAREŠ, LAŠEK)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 žáky 12-18 let </a:t>
            </a:r>
          </a:p>
          <a:p>
            <a:r>
              <a:rPr lang="cs-CZ" dirty="0" smtClean="0"/>
              <a:t>23 položek </a:t>
            </a:r>
          </a:p>
          <a:p>
            <a:r>
              <a:rPr lang="cs-CZ" dirty="0" smtClean="0"/>
              <a:t>2 formy: aktuální stav a požadovaný stav </a:t>
            </a:r>
          </a:p>
          <a:p>
            <a:r>
              <a:rPr lang="cs-CZ" dirty="0" smtClean="0"/>
              <a:t>Vztahuje se i k učiteli a může vyplnit i učitel </a:t>
            </a:r>
          </a:p>
          <a:p>
            <a:r>
              <a:rPr lang="cs-CZ" dirty="0" smtClean="0"/>
              <a:t>Zjišťuje se: učitelova pomoc žákům, orientace žáků na úkoly, vztahy mezi žáky, zájem o průběh výuky, klid a pořádek ve třídě, jasnost pravidel </a:t>
            </a:r>
          </a:p>
          <a:p>
            <a:r>
              <a:rPr lang="cs-CZ" dirty="0" smtClean="0"/>
              <a:t>Anonymní vyplnění </a:t>
            </a:r>
          </a:p>
          <a:p>
            <a:r>
              <a:rPr lang="cs-CZ" dirty="0" smtClean="0"/>
              <a:t>Cíl: popis klimatu z pohledu žáků, porovnání pohledu žáků a učitelů, porovnání reality a přání, rozdíly mezi vyučujícími,… </a:t>
            </a:r>
          </a:p>
          <a:p>
            <a:r>
              <a:rPr lang="en-US" dirty="0" err="1" smtClean="0"/>
              <a:t>Ano</a:t>
            </a:r>
            <a:r>
              <a:rPr lang="en-US" dirty="0" smtClean="0"/>
              <a:t> 1 </a:t>
            </a:r>
            <a:r>
              <a:rPr lang="en-US" dirty="0" err="1" smtClean="0"/>
              <a:t>bod</a:t>
            </a:r>
            <a:r>
              <a:rPr lang="en-US" dirty="0" smtClean="0"/>
              <a:t>, Ne 3 body, </a:t>
            </a:r>
            <a:r>
              <a:rPr lang="en-US" dirty="0" err="1" smtClean="0"/>
              <a:t>Nejasné</a:t>
            </a:r>
            <a:r>
              <a:rPr lang="en-US" dirty="0" smtClean="0"/>
              <a:t> 2 body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ovlivňuje pozici žáka ve třídě – sociální skupině?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Vnější faktory</a:t>
            </a:r>
          </a:p>
          <a:p>
            <a:pPr lvl="1"/>
            <a:r>
              <a:rPr lang="cs-CZ" dirty="0" smtClean="0"/>
              <a:t>Sociální zázemí</a:t>
            </a:r>
          </a:p>
          <a:p>
            <a:pPr lvl="1"/>
            <a:r>
              <a:rPr lang="cs-CZ" dirty="0" smtClean="0"/>
              <a:t>Vztah U – Ž</a:t>
            </a:r>
          </a:p>
          <a:p>
            <a:pPr lvl="1"/>
            <a:r>
              <a:rPr lang="cs-CZ" dirty="0" smtClean="0"/>
              <a:t>Historie pobytu ve skupině</a:t>
            </a:r>
          </a:p>
          <a:p>
            <a:r>
              <a:rPr lang="cs-CZ" dirty="0" smtClean="0"/>
              <a:t>Vnitřní faktory</a:t>
            </a:r>
          </a:p>
          <a:p>
            <a:pPr lvl="1"/>
            <a:r>
              <a:rPr lang="cs-CZ" dirty="0" smtClean="0"/>
              <a:t>Zdravotní stav a fyzický vzhled</a:t>
            </a:r>
          </a:p>
          <a:p>
            <a:pPr lvl="1"/>
            <a:r>
              <a:rPr lang="cs-CZ" dirty="0" smtClean="0"/>
              <a:t>Inteligence</a:t>
            </a:r>
          </a:p>
          <a:p>
            <a:pPr lvl="1"/>
            <a:r>
              <a:rPr lang="cs-CZ" dirty="0" smtClean="0"/>
              <a:t>Studijní úspěšnost</a:t>
            </a:r>
          </a:p>
          <a:p>
            <a:pPr lvl="1"/>
            <a:r>
              <a:rPr lang="cs-CZ" dirty="0" smtClean="0"/>
              <a:t>Sebedůvěra a sebevědomí</a:t>
            </a:r>
          </a:p>
          <a:p>
            <a:pPr lvl="1"/>
            <a:r>
              <a:rPr lang="cs-CZ" dirty="0" smtClean="0"/>
              <a:t>Angažovanost ve třídě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239000" cy="18722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dotazník sociální opory u dětí a dospívajících (Mareš &amp; ježek, 2005)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Opora poskytovaná (Jak často?) </a:t>
            </a:r>
          </a:p>
          <a:p>
            <a:pPr lvl="1"/>
            <a:r>
              <a:rPr lang="cs-CZ" dirty="0" smtClean="0"/>
              <a:t>Rodiči </a:t>
            </a:r>
          </a:p>
          <a:p>
            <a:pPr lvl="1"/>
            <a:r>
              <a:rPr lang="cs-CZ" dirty="0" smtClean="0"/>
              <a:t>Učitelem </a:t>
            </a:r>
          </a:p>
          <a:p>
            <a:pPr lvl="1"/>
            <a:r>
              <a:rPr lang="cs-CZ" dirty="0" smtClean="0"/>
              <a:t>Spolužáky </a:t>
            </a:r>
          </a:p>
          <a:p>
            <a:pPr lvl="1"/>
            <a:r>
              <a:rPr lang="cs-CZ" dirty="0" smtClean="0"/>
              <a:t>Kamarádem </a:t>
            </a:r>
          </a:p>
          <a:p>
            <a:pPr lvl="1"/>
            <a:r>
              <a:rPr lang="cs-CZ" dirty="0" smtClean="0"/>
              <a:t>Školou </a:t>
            </a:r>
          </a:p>
          <a:p>
            <a:r>
              <a:rPr lang="cs-CZ" dirty="0" smtClean="0"/>
              <a:t>Subjektivní důležitost (Jak důležité?)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Proč diagnostikovat třídní kolektiv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7239000" cy="3672408"/>
          </a:xfrm>
        </p:spPr>
        <p:txBody>
          <a:bodyPr/>
          <a:lstStyle/>
          <a:p>
            <a:r>
              <a:rPr lang="cs-CZ" dirty="0" smtClean="0"/>
              <a:t>Preventivně</a:t>
            </a:r>
          </a:p>
          <a:p>
            <a:r>
              <a:rPr lang="cs-CZ" dirty="0" smtClean="0"/>
              <a:t>Při problémech (konflikty, soupeření, šikana,  nezačlenění žáci…)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Zásady diagnostiky vztahů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Diagnostika je vždy prvním krokem, po kterém by měly následovat další kroky (intervence)</a:t>
            </a:r>
          </a:p>
          <a:p>
            <a:r>
              <a:rPr lang="cs-CZ" dirty="0" smtClean="0"/>
              <a:t>Není možné diagnostikovat anonymně</a:t>
            </a:r>
          </a:p>
          <a:p>
            <a:r>
              <a:rPr lang="cs-CZ" dirty="0" smtClean="0"/>
              <a:t>Zjišťování vztahů ve třídě vyžaduje etický přístup – sdělování záměrů a výsledků?</a:t>
            </a:r>
          </a:p>
          <a:p>
            <a:r>
              <a:rPr lang="cs-CZ" dirty="0" smtClean="0"/>
              <a:t>Je třeba dokumentovat veškeré kroky a archivovat veškerý získaný materiál</a:t>
            </a:r>
          </a:p>
          <a:p>
            <a:r>
              <a:rPr lang="cs-CZ" dirty="0" smtClean="0"/>
              <a:t>Učit nejvhodnější dobu dg.</a:t>
            </a:r>
          </a:p>
          <a:p>
            <a:r>
              <a:rPr lang="cs-CZ" dirty="0" smtClean="0"/>
              <a:t>Min. účast 80 % žáků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DIAGNOSTIKY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Klinické metody</a:t>
            </a:r>
          </a:p>
          <a:p>
            <a:pPr lvl="1"/>
            <a:r>
              <a:rPr lang="cs-CZ" dirty="0" smtClean="0"/>
              <a:t>Pozorování (výuka, přestávky, výlety…)</a:t>
            </a:r>
          </a:p>
          <a:p>
            <a:pPr lvl="1"/>
            <a:r>
              <a:rPr lang="cs-CZ" dirty="0" smtClean="0"/>
              <a:t>Rozhovor (dítě, rodič, učitel)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b="1" dirty="0" smtClean="0"/>
              <a:t>Diagnostické nástroje</a:t>
            </a:r>
          </a:p>
          <a:p>
            <a:pPr lvl="1"/>
            <a:r>
              <a:rPr lang="cs-CZ" dirty="0" smtClean="0"/>
              <a:t>Škály</a:t>
            </a:r>
          </a:p>
          <a:p>
            <a:pPr lvl="1"/>
            <a:r>
              <a:rPr lang="cs-CZ" dirty="0" smtClean="0"/>
              <a:t>Dotazníky</a:t>
            </a:r>
          </a:p>
          <a:p>
            <a:pPr lvl="1"/>
            <a:r>
              <a:rPr lang="cs-CZ" dirty="0" smtClean="0"/>
              <a:t>Projektivní techniky (nedokončené věty, jabloň, příběhy, kresby…)</a:t>
            </a:r>
          </a:p>
          <a:p>
            <a:pPr lvl="1"/>
            <a:r>
              <a:rPr lang="cs-CZ" dirty="0" err="1" smtClean="0"/>
              <a:t>Sociometrie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Zážitkové akce, psychohry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Sociometrie</a:t>
            </a:r>
            <a:r>
              <a:rPr lang="cs-CZ" b="1" dirty="0" smtClean="0">
                <a:solidFill>
                  <a:srgbClr val="FF0000"/>
                </a:solidFill>
              </a:rPr>
              <a:t> = věda o měření mezilidských a sociálních vztahů</a:t>
            </a:r>
          </a:p>
          <a:p>
            <a:r>
              <a:rPr lang="cs-CZ" dirty="0" smtClean="0"/>
              <a:t>Sociometrické testy – obvykle otázka volby, někde se zdůvodněním</a:t>
            </a:r>
          </a:p>
          <a:p>
            <a:r>
              <a:rPr lang="cs-CZ" dirty="0" smtClean="0"/>
              <a:t>Zpracovávají se sociometrické tabulky</a:t>
            </a:r>
          </a:p>
          <a:p>
            <a:endParaRPr lang="cs-CZ" dirty="0" smtClean="0"/>
          </a:p>
          <a:p>
            <a:r>
              <a:rPr lang="cs-CZ" dirty="0" smtClean="0"/>
              <a:t>Užití:</a:t>
            </a:r>
          </a:p>
          <a:p>
            <a:pPr lvl="1"/>
            <a:r>
              <a:rPr lang="cs-CZ" dirty="0" smtClean="0"/>
              <a:t>V malých sociálních skupinách</a:t>
            </a:r>
          </a:p>
          <a:p>
            <a:pPr lvl="1"/>
            <a:r>
              <a:rPr lang="cs-CZ" dirty="0" smtClean="0"/>
              <a:t>Zejména školní třídy</a:t>
            </a:r>
          </a:p>
          <a:p>
            <a:pPr lvl="1"/>
            <a:r>
              <a:rPr lang="cs-CZ" dirty="0" smtClean="0"/>
              <a:t>Vypovídá o vztazích ve třídě, náznaky i o osobnosti žáka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Jacob</a:t>
            </a:r>
            <a:r>
              <a:rPr lang="cs-CZ" dirty="0" smtClean="0"/>
              <a:t> </a:t>
            </a:r>
            <a:r>
              <a:rPr lang="cs-CZ" dirty="0" err="1" smtClean="0"/>
              <a:t>Levy</a:t>
            </a:r>
            <a:r>
              <a:rPr lang="cs-CZ" dirty="0" smtClean="0"/>
              <a:t> </a:t>
            </a:r>
            <a:r>
              <a:rPr lang="cs-CZ" dirty="0" err="1" smtClean="0"/>
              <a:t>Moreno</a:t>
            </a:r>
            <a:r>
              <a:rPr lang="cs-CZ" dirty="0" smtClean="0"/>
              <a:t> (1889 – 1974)</a:t>
            </a:r>
          </a:p>
          <a:p>
            <a:r>
              <a:rPr lang="cs-CZ" dirty="0" smtClean="0"/>
              <a:t>Nejstarší metoda zjišťování vztahů mezi dětmi</a:t>
            </a:r>
          </a:p>
          <a:p>
            <a:r>
              <a:rPr lang="cs-CZ" dirty="0" smtClean="0"/>
              <a:t>Stanovil pravidla pro konstrukci sociometrických testů, resp. dotazníků</a:t>
            </a:r>
          </a:p>
          <a:p>
            <a:r>
              <a:rPr lang="cs-CZ" dirty="0" smtClean="0"/>
              <a:t>O</a:t>
            </a:r>
            <a:r>
              <a:rPr lang="pt-BR" dirty="0" smtClean="0"/>
              <a:t>tázky na kladnou a zápornou volbu např.: </a:t>
            </a:r>
          </a:p>
          <a:p>
            <a:pPr lvl="1"/>
            <a:r>
              <a:rPr lang="cs-CZ" dirty="0" smtClean="0"/>
              <a:t>S kým bys chtěl sedět v lavici? </a:t>
            </a:r>
          </a:p>
          <a:p>
            <a:pPr lvl="1"/>
            <a:r>
              <a:rPr lang="cs-CZ" dirty="0" smtClean="0"/>
              <a:t>S kým bys nechtěl trávit prázdniny?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Výsledek ve formě sociogramu (grafické zobrazení pozice členů ve skupině a jejich vzájemných vztahů)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sociometrie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7239000" cy="44668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Peer </a:t>
            </a:r>
            <a:r>
              <a:rPr lang="cs-CZ" dirty="0" err="1" smtClean="0"/>
              <a:t>nomination</a:t>
            </a:r>
            <a:r>
              <a:rPr lang="cs-CZ" dirty="0" smtClean="0"/>
              <a:t>, tj. pozitivní nebo negativní volba podle určitého kritéria (např. trávení prázdnin…) </a:t>
            </a:r>
          </a:p>
          <a:p>
            <a:r>
              <a:rPr lang="cs-CZ" dirty="0" smtClean="0"/>
              <a:t>Peer </a:t>
            </a:r>
            <a:r>
              <a:rPr lang="cs-CZ" dirty="0" err="1" smtClean="0"/>
              <a:t>ratings</a:t>
            </a:r>
            <a:r>
              <a:rPr lang="cs-CZ" dirty="0" smtClean="0"/>
              <a:t> - vzájemné hodnocení členů za využití škál </a:t>
            </a:r>
          </a:p>
          <a:p>
            <a:r>
              <a:rPr lang="cs-CZ" dirty="0" smtClean="0"/>
              <a:t>Alternativní dotazníky, např. označit žáka </a:t>
            </a:r>
          </a:p>
          <a:p>
            <a:pPr lvl="1"/>
            <a:r>
              <a:rPr lang="cs-CZ" dirty="0" smtClean="0"/>
              <a:t>  ?  - neznám jej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  <a:sym typeface="Wingdings"/>
              </a:rPr>
              <a:t></a:t>
            </a:r>
            <a:r>
              <a:rPr lang="cs-CZ" dirty="0" smtClean="0">
                <a:sym typeface="Wingdings" pitchFamily="2" charset="2"/>
              </a:rPr>
              <a:t>  - mám ho rád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  <a:sym typeface="Wingdings"/>
              </a:rPr>
              <a:t></a:t>
            </a:r>
            <a:r>
              <a:rPr lang="cs-CZ" dirty="0" smtClean="0">
                <a:sym typeface="Wingdings" pitchFamily="2" charset="2"/>
              </a:rPr>
              <a:t>  - nemám ho rád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  <a:sym typeface="Wingdings"/>
              </a:rPr>
              <a:t></a:t>
            </a:r>
            <a:r>
              <a:rPr lang="cs-CZ" dirty="0" smtClean="0">
                <a:sym typeface="Wingdings" pitchFamily="2" charset="2"/>
              </a:rPr>
              <a:t>  - nemám k němu vztah</a:t>
            </a:r>
          </a:p>
          <a:p>
            <a:endParaRPr lang="cs-CZ" sz="2800" dirty="0" smtClean="0"/>
          </a:p>
          <a:p>
            <a:endParaRPr lang="cs-CZ" dirty="0" smtClean="0">
              <a:sym typeface="Wingdings" pitchFamily="2" charset="2"/>
            </a:endParaRP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SO-RA-D (V. Hrabal)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Standardizovaný dotazník</a:t>
            </a:r>
          </a:p>
          <a:p>
            <a:r>
              <a:rPr lang="cs-CZ" dirty="0" smtClean="0"/>
              <a:t>Zjišťuje míru sympatie a míru vlivu jednotlivých žáků</a:t>
            </a:r>
          </a:p>
          <a:p>
            <a:pPr lvl="1"/>
            <a:r>
              <a:rPr lang="cs-CZ" dirty="0" smtClean="0"/>
              <a:t>jejich vliv na ostatní </a:t>
            </a:r>
          </a:p>
          <a:p>
            <a:pPr lvl="1"/>
            <a:r>
              <a:rPr lang="cs-CZ" dirty="0" smtClean="0"/>
              <a:t>jejich oblíbenost/neoblíbenost u ostatních </a:t>
            </a:r>
          </a:p>
          <a:p>
            <a:pPr lvl="1"/>
            <a:r>
              <a:rPr lang="cs-CZ" dirty="0" smtClean="0"/>
              <a:t>spokojenost se vztahy ve skupině </a:t>
            </a:r>
          </a:p>
          <a:p>
            <a:r>
              <a:rPr lang="cs-CZ" dirty="0" smtClean="0"/>
              <a:t>celková soudržnost a emoční atmosféra ve skupině </a:t>
            </a:r>
          </a:p>
          <a:p>
            <a:r>
              <a:rPr lang="cs-CZ" dirty="0" smtClean="0"/>
              <a:t>doplňková metoda k dalším nástrojům </a:t>
            </a:r>
          </a:p>
          <a:p>
            <a:endParaRPr lang="cs-CZ" dirty="0" smtClean="0"/>
          </a:p>
          <a:p>
            <a:r>
              <a:rPr lang="cs-CZ" dirty="0" smtClean="0"/>
              <a:t>Každý žák ve třídě hodnotí vliv všech ostatních žáků na škále 1-5 </a:t>
            </a:r>
          </a:p>
          <a:p>
            <a:r>
              <a:rPr lang="cs-CZ" dirty="0" smtClean="0"/>
              <a:t>každý žák ve třídě hodnotí oblibu/sympatie všech ostatních žáků na škále 1-5 </a:t>
            </a:r>
          </a:p>
          <a:p>
            <a:r>
              <a:rPr lang="cs-CZ" dirty="0" smtClean="0"/>
              <a:t>každý žák doplňuje číselné hodnocení slovním odůvodněním svých sympatií/antipatií k ostatním žákům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1091</Words>
  <Application>Microsoft Office PowerPoint</Application>
  <PresentationFormat>Předvádění na obrazovce (4:3)</PresentationFormat>
  <Paragraphs>172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Trebuchet MS</vt:lpstr>
      <vt:lpstr>Wingdings</vt:lpstr>
      <vt:lpstr>Wingdings 2</vt:lpstr>
      <vt:lpstr>Bohatý</vt:lpstr>
      <vt:lpstr>Diagnostika skupin ve školním prostředí - žáci ve třídě </vt:lpstr>
      <vt:lpstr>Co ovlivňuje pozici žáka ve třídě – sociální skupině?</vt:lpstr>
      <vt:lpstr>Proč diagnostikovat třídní kolektiv ?</vt:lpstr>
      <vt:lpstr>Zásady diagnostiky vztahů ve třídě</vt:lpstr>
      <vt:lpstr>NÁSTROJE DIAGNOSTIKY TŘÍDY</vt:lpstr>
      <vt:lpstr>Sociometrie</vt:lpstr>
      <vt:lpstr>SOCIOMETRIE</vt:lpstr>
      <vt:lpstr>Druhy sociometrie</vt:lpstr>
      <vt:lpstr>SO-RA-D (V. Hrabal)</vt:lpstr>
      <vt:lpstr>SO-RA-D (vliv a sympatie)</vt:lpstr>
      <vt:lpstr>Sociometrické statusy ve třídě</vt:lpstr>
      <vt:lpstr>zpracování</vt:lpstr>
      <vt:lpstr>sociogramy</vt:lpstr>
      <vt:lpstr>Prezentace aplikace PowerPoint</vt:lpstr>
      <vt:lpstr>Prezentace aplikace PowerPoint</vt:lpstr>
      <vt:lpstr>Vývoj so-ra-d</vt:lpstr>
      <vt:lpstr>Klima a atmosféra ve třídě</vt:lpstr>
      <vt:lpstr>Prezentace aplikace PowerPoint</vt:lpstr>
      <vt:lpstr>Dotazník ces (PŘEKLAD MAREŠ, LAŠEK)</vt:lpstr>
      <vt:lpstr>          dotazník sociální opory u dětí a dospívajících (Mareš &amp; ježek, 2005)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skupin  školní prostředí</dc:title>
  <dc:creator>USER1</dc:creator>
  <cp:lastModifiedBy>Bohumíra Lazarová</cp:lastModifiedBy>
  <cp:revision>28</cp:revision>
  <dcterms:created xsi:type="dcterms:W3CDTF">2016-05-05T18:06:20Z</dcterms:created>
  <dcterms:modified xsi:type="dcterms:W3CDTF">2017-04-24T10:33:50Z</dcterms:modified>
</cp:coreProperties>
</file>