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9" r:id="rId14"/>
    <p:sldId id="267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5" autoAdjust="0"/>
    <p:restoredTop sz="94660"/>
  </p:normalViewPr>
  <p:slideViewPr>
    <p:cSldViewPr>
      <p:cViewPr varScale="1">
        <p:scale>
          <a:sx n="84" d="100"/>
          <a:sy n="84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42D2EA-C439-4BBA-9ED3-C8582D77F993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DIDAKTICKÉ TESTY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Konstrukce didaktického testu </a:t>
            </a:r>
            <a:br>
              <a:rPr lang="cs-CZ" dirty="0" smtClean="0"/>
            </a:br>
            <a:r>
              <a:rPr lang="cs-CZ" dirty="0" smtClean="0"/>
              <a:t>1.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b="1" dirty="0" smtClean="0"/>
              <a:t>Plánování testu</a:t>
            </a:r>
          </a:p>
          <a:p>
            <a:pPr marL="457200" indent="-457200">
              <a:buNone/>
            </a:pPr>
            <a:r>
              <a:rPr lang="cs-CZ" sz="2400" b="1" dirty="0" smtClean="0"/>
              <a:t>	- </a:t>
            </a:r>
            <a:r>
              <a:rPr lang="cs-CZ" sz="2400" dirty="0" smtClean="0"/>
              <a:t>K čemu má test sloužit?</a:t>
            </a:r>
          </a:p>
          <a:p>
            <a:pPr marL="457200" indent="-457200">
              <a:buNone/>
            </a:pPr>
            <a:r>
              <a:rPr lang="cs-CZ" dirty="0" smtClean="0"/>
              <a:t>	- </a:t>
            </a:r>
            <a:r>
              <a:rPr lang="cs-CZ" sz="2400" dirty="0" smtClean="0"/>
              <a:t>Jaké učivo má být ověřováno?</a:t>
            </a:r>
          </a:p>
          <a:p>
            <a:pPr marL="457200" indent="-457200">
              <a:buNone/>
            </a:pPr>
            <a:r>
              <a:rPr lang="cs-CZ" dirty="0" smtClean="0"/>
              <a:t>	- </a:t>
            </a:r>
            <a:r>
              <a:rPr lang="cs-CZ" sz="2400" dirty="0" smtClean="0"/>
              <a:t>Vypracování specifikační tabulky, která obsahuje:</a:t>
            </a:r>
          </a:p>
          <a:p>
            <a:pPr marL="1097280" lvl="2" indent="-45720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Upřesnění obsahu</a:t>
            </a:r>
          </a:p>
          <a:p>
            <a:pPr marL="1097280" lvl="2" indent="-457200">
              <a:buNone/>
            </a:pPr>
            <a:r>
              <a:rPr lang="cs-CZ" sz="2000" dirty="0" smtClean="0"/>
              <a:t>	Počet úloh</a:t>
            </a:r>
          </a:p>
          <a:p>
            <a:pPr marL="1097280" lvl="2" indent="-457200">
              <a:buNone/>
            </a:pPr>
            <a:r>
              <a:rPr lang="cs-CZ" sz="2000" dirty="0" smtClean="0"/>
              <a:t>	Určení úrovně osvojení poznatků</a:t>
            </a:r>
          </a:p>
          <a:p>
            <a:pPr marL="822960" lvl="1" indent="-457200">
              <a:buFontTx/>
              <a:buChar char="-"/>
            </a:pPr>
            <a:endParaRPr lang="cs-CZ" dirty="0" smtClean="0"/>
          </a:p>
          <a:p>
            <a:pPr marL="822960" lvl="1" indent="-457200">
              <a:buFontTx/>
              <a:buChar char="-"/>
            </a:pPr>
            <a:endParaRPr lang="cs-CZ" dirty="0" smtClean="0"/>
          </a:p>
          <a:p>
            <a:pPr marL="822960" lvl="1" indent="-4572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Konstrukce didaktického testu</a:t>
            </a:r>
            <a:br>
              <a:rPr lang="cs-CZ" dirty="0" smtClean="0"/>
            </a:br>
            <a:r>
              <a:rPr lang="cs-CZ" dirty="0" smtClean="0"/>
              <a:t>2.fáze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Konstrukce testu</a:t>
            </a:r>
          </a:p>
          <a:p>
            <a:pPr marL="457200" indent="-457200">
              <a:buNone/>
            </a:pPr>
            <a:r>
              <a:rPr lang="cs-CZ" b="1" dirty="0" smtClean="0"/>
              <a:t>	</a:t>
            </a:r>
            <a:r>
              <a:rPr lang="cs-CZ" dirty="0" smtClean="0"/>
              <a:t>- Návrh testových úloh</a:t>
            </a:r>
          </a:p>
          <a:p>
            <a:pPr marL="457200" indent="-457200">
              <a:buNone/>
            </a:pPr>
            <a:r>
              <a:rPr lang="cs-CZ" b="1" dirty="0" smtClean="0"/>
              <a:t>	- </a:t>
            </a:r>
            <a:r>
              <a:rPr lang="cs-CZ" dirty="0" smtClean="0"/>
              <a:t>Odhad časové náročnosti</a:t>
            </a:r>
          </a:p>
          <a:p>
            <a:pPr marL="457200" indent="-457200">
              <a:buNone/>
            </a:pPr>
            <a:r>
              <a:rPr lang="cs-CZ" b="1" dirty="0" smtClean="0"/>
              <a:t>	</a:t>
            </a:r>
            <a:r>
              <a:rPr lang="cs-CZ" dirty="0" smtClean="0"/>
              <a:t>- Volba způsobu hodnocení jednotlivých úloh a  celého testu</a:t>
            </a:r>
            <a:endParaRPr lang="cs-CZ" b="1" dirty="0" smtClean="0"/>
          </a:p>
          <a:p>
            <a:pPr marL="822960" lvl="1" indent="-457200">
              <a:buNone/>
            </a:pPr>
            <a:endParaRPr lang="cs-CZ" dirty="0" smtClean="0"/>
          </a:p>
          <a:p>
            <a:pPr marL="822960" lvl="1" indent="-457200">
              <a:buNone/>
            </a:pPr>
            <a:r>
              <a:rPr lang="cs-CZ" dirty="0" smtClean="0">
                <a:sym typeface="Wingdings" pitchFamily="2" charset="2"/>
              </a:rPr>
              <a:t> Dochází k vytvoření 1. návrhu didaktického testu - </a:t>
            </a:r>
            <a:r>
              <a:rPr lang="cs-CZ" dirty="0" smtClean="0"/>
              <a:t>Posouzení obsahové a konstrukční kvality testu dalšími odborníky; promyšlení přibližného trvání testu</a:t>
            </a:r>
          </a:p>
          <a:p>
            <a:pPr marL="822960" lvl="1" indent="-457200"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Konstrukce didaktického testu</a:t>
            </a:r>
            <a:br>
              <a:rPr lang="cs-CZ" dirty="0" smtClean="0"/>
            </a:br>
            <a:r>
              <a:rPr lang="cs-CZ" dirty="0" smtClean="0"/>
              <a:t>2.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6253509" cy="497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Obecné zásady pro navrhování testových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Srozumitelné formulování úloh</a:t>
            </a:r>
          </a:p>
          <a:p>
            <a:r>
              <a:rPr lang="cs-CZ" dirty="0" smtClean="0"/>
              <a:t>Úlohy seřadit tak, aby měly stoupající obtížnost</a:t>
            </a:r>
          </a:p>
          <a:p>
            <a:r>
              <a:rPr lang="cs-CZ" dirty="0" smtClean="0"/>
              <a:t>Úlohy stejného druhu soustředit do jedné části testu</a:t>
            </a:r>
          </a:p>
          <a:p>
            <a:r>
              <a:rPr lang="cs-CZ" dirty="0" smtClean="0"/>
              <a:t>Zadání by nemělo obsahovat nápovědu správné odpovědi</a:t>
            </a:r>
          </a:p>
          <a:p>
            <a:r>
              <a:rPr lang="cs-CZ" dirty="0" smtClean="0"/>
              <a:t>Pozornost věnovat grafické úpravě – text musí být čitelný, písmo dostatečně velké a výrazné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Konstrukce didaktického testu</a:t>
            </a:r>
            <a:br>
              <a:rPr lang="cs-CZ" dirty="0" smtClean="0"/>
            </a:br>
            <a:r>
              <a:rPr lang="cs-CZ" dirty="0" smtClean="0"/>
              <a:t>3.fáze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931224" cy="51331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Ověřování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Ověření kvality testu prostřednictvím zadání žákům</a:t>
            </a:r>
          </a:p>
          <a:p>
            <a:pPr>
              <a:buNone/>
            </a:pPr>
            <a:r>
              <a:rPr lang="cs-CZ" dirty="0" smtClean="0"/>
              <a:t>	- Analýza vlastností testových úloh: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Obtížnost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Hodnota obtížnosti – udává procento žáků, kteří danou úlohu zodpověděli nesprávně nebo ji vynechali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Index obtížnosti – udává procento žáků, kteří danou odpověď zodpověděli správně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Citlivost – jak dalece daná úloha zvýhodňuje žáky s lepšími vědomostmi před žáky s horšími vědomostmi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Analýza nenormovaných odpovědí – vynechání úlohy může znamenat nedostatek času nebo nepochopení formulace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Úprava didaktického testu </a:t>
            </a:r>
            <a:r>
              <a:rPr lang="cs-CZ" dirty="0" smtClean="0">
                <a:sym typeface="Wingdings" pitchFamily="2" charset="2"/>
              </a:rPr>
              <a:t> vytvoření definitivní podoby didaktického testu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výsledků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Citlivý přístup ke klasifikaci</a:t>
            </a:r>
          </a:p>
          <a:p>
            <a:r>
              <a:rPr lang="cs-CZ" dirty="0" smtClean="0"/>
              <a:t>Klasifikace na základě procenta správných odpovědí</a:t>
            </a:r>
          </a:p>
          <a:p>
            <a:r>
              <a:rPr lang="cs-CZ" dirty="0" smtClean="0"/>
              <a:t>Klasifikace na základě normálního rozdělení četností</a:t>
            </a:r>
          </a:p>
          <a:p>
            <a:r>
              <a:rPr lang="cs-CZ" dirty="0" smtClean="0"/>
              <a:t>Analýza chyb (</a:t>
            </a:r>
            <a:r>
              <a:rPr lang="cs-CZ" smtClean="0"/>
              <a:t>formativní hodnocení)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89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Co je to didaktický test?</a:t>
            </a:r>
          </a:p>
          <a:p>
            <a:r>
              <a:rPr lang="cs-CZ" dirty="0" smtClean="0"/>
              <a:t>Vlastnosti didaktického testu</a:t>
            </a:r>
          </a:p>
          <a:p>
            <a:r>
              <a:rPr lang="cs-CZ" dirty="0" smtClean="0"/>
              <a:t>Druhy didaktických testů</a:t>
            </a:r>
          </a:p>
          <a:p>
            <a:r>
              <a:rPr lang="cs-CZ" dirty="0" smtClean="0"/>
              <a:t>Konstrukce didaktického testu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didaktický test?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„Jedná se o nástroj systematického zjišťování (měření) výsledků výuky“ (</a:t>
            </a:r>
            <a:r>
              <a:rPr lang="cs-CZ" dirty="0" err="1" smtClean="0"/>
              <a:t>Byčkovský</a:t>
            </a:r>
            <a:r>
              <a:rPr lang="cs-CZ" dirty="0" smtClean="0"/>
              <a:t> In </a:t>
            </a:r>
            <a:r>
              <a:rPr lang="cs-CZ" dirty="0" err="1" smtClean="0"/>
              <a:t>Chráska</a:t>
            </a:r>
            <a:r>
              <a:rPr lang="cs-CZ" dirty="0" smtClean="0"/>
              <a:t>, 2007, s. 184)</a:t>
            </a:r>
          </a:p>
          <a:p>
            <a:r>
              <a:rPr lang="cs-CZ" dirty="0" smtClean="0"/>
              <a:t>Navrhován, ověřován, hodnocen a interpretován podle předem stanovených pravidel</a:t>
            </a:r>
          </a:p>
          <a:p>
            <a:r>
              <a:rPr lang="cs-CZ" dirty="0" smtClean="0"/>
              <a:t>Obvykle písemná podoba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Vlastnosti didaktického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Validita</a:t>
            </a:r>
          </a:p>
          <a:p>
            <a:r>
              <a:rPr lang="cs-CZ" dirty="0" err="1" smtClean="0"/>
              <a:t>Reliabilita</a:t>
            </a:r>
            <a:endParaRPr lang="cs-CZ" dirty="0" smtClean="0"/>
          </a:p>
          <a:p>
            <a:r>
              <a:rPr lang="cs-CZ" dirty="0" smtClean="0"/>
              <a:t>Objektivita</a:t>
            </a:r>
          </a:p>
          <a:p>
            <a:r>
              <a:rPr lang="cs-CZ" dirty="0" smtClean="0"/>
              <a:t>Praktičnost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Validita - platnost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Základní a nejdůležitější vlastnost didaktického testu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Test je validní tehdy, pokud se jím zkouší to, co má být zkoušeno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Př. test z dějepisu </a:t>
            </a:r>
            <a:r>
              <a:rPr lang="cs-CZ" b="1" dirty="0" smtClean="0"/>
              <a:t>není </a:t>
            </a:r>
            <a:r>
              <a:rPr lang="cs-CZ" dirty="0" smtClean="0"/>
              <a:t>validní, pokud do něj zahrneme otázky z matematiky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Typy: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Obsahová – jak dalece se shoduje obsah testu s cílem a obsahem vyučování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Predikční – schopnost předpovídat budoucí úspěšnost v učení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Souběžná – nakolik test zjišťuje aktuální stav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err="1" smtClean="0"/>
              <a:t>Konstruktová</a:t>
            </a:r>
            <a:r>
              <a:rPr lang="cs-CZ" dirty="0" smtClean="0"/>
              <a:t> – vyjadřuje rozsah, v jakém test měří nějakou charakteristiku nebo psychologický konstrukt 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Reliabilita</a:t>
            </a:r>
            <a:r>
              <a:rPr lang="cs-CZ" dirty="0" smtClean="0"/>
              <a:t> - spolehlivost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Představuje míru přesnosti a spolehlivosti testu</a:t>
            </a:r>
          </a:p>
          <a:p>
            <a:r>
              <a:rPr lang="cs-CZ" dirty="0" smtClean="0"/>
              <a:t>Při opakování testování za týchž podmínek získáváme stejné nebo alespoň velmi podobné výsledky ( = stejný žák by měl </a:t>
            </a:r>
            <a:r>
              <a:rPr lang="cs-CZ" smtClean="0"/>
              <a:t>při opakovaném </a:t>
            </a:r>
            <a:r>
              <a:rPr lang="cs-CZ" dirty="0" smtClean="0"/>
              <a:t>zadání testu dosáhnout stejného výsledku)</a:t>
            </a:r>
          </a:p>
          <a:p>
            <a:r>
              <a:rPr lang="cs-CZ" dirty="0" smtClean="0"/>
              <a:t>Obecné pravidlo: čím více úloh test obsahuje, tím vyšší má </a:t>
            </a:r>
            <a:r>
              <a:rPr lang="cs-CZ" dirty="0" err="1" smtClean="0"/>
              <a:t>reliabilitu</a:t>
            </a:r>
            <a:endParaRPr lang="cs-CZ" dirty="0" smtClean="0"/>
          </a:p>
          <a:p>
            <a:r>
              <a:rPr lang="cs-CZ" dirty="0" smtClean="0"/>
              <a:t>K posouzení míry </a:t>
            </a:r>
            <a:r>
              <a:rPr lang="cs-CZ" dirty="0" err="1" smtClean="0"/>
              <a:t>reliability</a:t>
            </a:r>
            <a:r>
              <a:rPr lang="cs-CZ" dirty="0" smtClean="0"/>
              <a:t> slouží tzv. koeficient </a:t>
            </a:r>
            <a:r>
              <a:rPr lang="cs-CZ" dirty="0" err="1" smtClean="0"/>
              <a:t>reliability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Rozpětí 0 (naprostá nespolehlivost) – 1 (naprostá spolehlivost a přesnost)</a:t>
            </a:r>
          </a:p>
          <a:p>
            <a:pPr lvl="1"/>
            <a:r>
              <a:rPr lang="cs-CZ" dirty="0" smtClean="0"/>
              <a:t>V pedagogické diagnostice je požadován koeficient 0,80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dirty="0" smtClean="0"/>
              <a:t>objektivita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832648"/>
          </a:xfrm>
        </p:spPr>
        <p:txBody>
          <a:bodyPr>
            <a:normAutofit/>
          </a:bodyPr>
          <a:lstStyle/>
          <a:p>
            <a:r>
              <a:rPr lang="cs-CZ" dirty="0" smtClean="0"/>
              <a:t>Test je objektivní, pokud výsledky měření nejsou závislé na osobě, která provádí administraci, ani na diagnostikované osobě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ym typeface="Wingdings" pitchFamily="2" charset="2"/>
              </a:rPr>
              <a:t>Faktory snižující objektivitu: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Časová náročnost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Únava zkoušených 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Napjatá atmosféra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Čekání před zkouškou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Nejednoznačnost zadání úloh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Nejednoznačnost při hodnocení výsledků</a:t>
            </a:r>
          </a:p>
          <a:p>
            <a:pPr lvl="2"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smtClean="0"/>
              <a:t>Příklad chybné formulace:</a:t>
            </a:r>
          </a:p>
          <a:p>
            <a:pPr lvl="1"/>
            <a:r>
              <a:rPr lang="cs-CZ" dirty="0" smtClean="0"/>
              <a:t>Kdo je nejznámější psycholog? </a:t>
            </a:r>
            <a:endParaRPr lang="cs-CZ" dirty="0" smtClean="0">
              <a:sym typeface="Wingdings" pitchFamily="2" charset="2"/>
            </a:endParaRPr>
          </a:p>
          <a:p>
            <a:pPr lvl="2">
              <a:buNone/>
            </a:pPr>
            <a:endParaRPr lang="cs-CZ" dirty="0" smtClean="0">
              <a:sym typeface="Wingdings" pitchFamily="2" charset="2"/>
            </a:endParaRPr>
          </a:p>
          <a:p>
            <a:pPr lvl="2"/>
            <a:endParaRPr lang="cs-CZ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didaktických testů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08912" cy="4945760"/>
          </a:xfrm>
        </p:spPr>
        <p:txBody>
          <a:bodyPr>
            <a:normAutofit/>
          </a:bodyPr>
          <a:lstStyle/>
          <a:p>
            <a:r>
              <a:rPr lang="cs-CZ" dirty="0" smtClean="0"/>
              <a:t>Testy rychlosti</a:t>
            </a:r>
          </a:p>
          <a:p>
            <a:r>
              <a:rPr lang="cs-CZ" dirty="0" smtClean="0"/>
              <a:t>Testy úrovně</a:t>
            </a:r>
          </a:p>
          <a:p>
            <a:r>
              <a:rPr lang="cs-CZ" dirty="0" smtClean="0"/>
              <a:t>Testy standardizované</a:t>
            </a:r>
          </a:p>
          <a:p>
            <a:r>
              <a:rPr lang="cs-CZ" dirty="0" smtClean="0"/>
              <a:t>Nestandardizované testy</a:t>
            </a:r>
          </a:p>
          <a:p>
            <a:r>
              <a:rPr lang="cs-CZ" dirty="0" smtClean="0"/>
              <a:t>Testy kognitivní a psychomotorické</a:t>
            </a:r>
          </a:p>
          <a:p>
            <a:r>
              <a:rPr lang="cs-CZ" dirty="0" smtClean="0"/>
              <a:t>Testy výsledků výuky a testy studijních předpokladů</a:t>
            </a:r>
          </a:p>
          <a:p>
            <a:r>
              <a:rPr lang="cs-CZ" dirty="0" smtClean="0"/>
              <a:t>Testy vstupní, průběžné a výstupní</a:t>
            </a:r>
          </a:p>
          <a:p>
            <a:r>
              <a:rPr lang="cs-CZ" dirty="0" smtClean="0"/>
              <a:t>Testy rozlišující</a:t>
            </a:r>
          </a:p>
          <a:p>
            <a:r>
              <a:rPr lang="cs-CZ" dirty="0" smtClean="0"/>
              <a:t>Testy ověřující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dirty="0" smtClean="0"/>
              <a:t>Didaktické testy mohou být využité pro tyto účely: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Diagnostické</a:t>
            </a:r>
          </a:p>
          <a:p>
            <a:pPr lvl="1"/>
            <a:r>
              <a:rPr lang="cs-CZ" dirty="0" smtClean="0"/>
              <a:t>Procvičovací</a:t>
            </a:r>
          </a:p>
          <a:p>
            <a:pPr lvl="1"/>
            <a:r>
              <a:rPr lang="cs-CZ" dirty="0" smtClean="0"/>
              <a:t>Zkušební</a:t>
            </a:r>
          </a:p>
          <a:p>
            <a:pPr lvl="1"/>
            <a:r>
              <a:rPr lang="cs-CZ" dirty="0" smtClean="0"/>
              <a:t>Srovnávací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417</Words>
  <Application>Microsoft Office PowerPoint</Application>
  <PresentationFormat>Předvádění na obrazovce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Arkýř</vt:lpstr>
      <vt:lpstr>DIDAKTICKÉ TESTY</vt:lpstr>
      <vt:lpstr>Obsah přednášky</vt:lpstr>
      <vt:lpstr>Co je didaktický test?</vt:lpstr>
      <vt:lpstr>Vlastnosti didaktického testu</vt:lpstr>
      <vt:lpstr>Validita - platnost</vt:lpstr>
      <vt:lpstr>Reliabilita - spolehlivost</vt:lpstr>
      <vt:lpstr>objektivita</vt:lpstr>
      <vt:lpstr>Druhy didaktických testů</vt:lpstr>
      <vt:lpstr>Prezentace aplikace PowerPoint</vt:lpstr>
      <vt:lpstr>Konstrukce didaktického testu  1. fáze</vt:lpstr>
      <vt:lpstr> Konstrukce didaktického testu 2.fáze</vt:lpstr>
      <vt:lpstr>Konstrukce didaktického testu 2. fáze</vt:lpstr>
      <vt:lpstr>Obecné zásady pro navrhování testových úloh</vt:lpstr>
      <vt:lpstr>Konstrukce didaktického testu 3.fáze</vt:lpstr>
      <vt:lpstr>Klasifikace výsledků testu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TESTY</dc:title>
  <dc:creator>USER1</dc:creator>
  <cp:lastModifiedBy>Bohumíra Lazarová</cp:lastModifiedBy>
  <cp:revision>80</cp:revision>
  <dcterms:created xsi:type="dcterms:W3CDTF">2015-03-15T17:33:57Z</dcterms:created>
  <dcterms:modified xsi:type="dcterms:W3CDTF">2017-04-24T10:34:17Z</dcterms:modified>
</cp:coreProperties>
</file>