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752" y="-1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FB19FD5-861E-403A-9FE2-AABC8D6B1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3F1580C-E741-4E0E-86C0-F2CB41F97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7054F84-F930-480D-AED1-49B51CCCE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F24-463A-4082-A749-68DD7C6E9B82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E2D9FEF-CF11-4235-9910-C09A7B31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04B39EC-47BB-4876-8F33-B071E758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9D18-C298-4F8B-85FB-09E0B171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06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E42ED7-FB02-4E56-B23A-9629DCF3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E097B244-65B6-43EB-BAE1-130FEE94C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E9413D0-9F92-4FC4-B81D-A06FB8EBA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F24-463A-4082-A749-68DD7C6E9B82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D871B27-8771-4028-A508-3FD0D98F1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2C6E9D0-CCE1-4099-B49D-4082A3CC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9D18-C298-4F8B-85FB-09E0B171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73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460A7DD9-ED7C-481D-8E55-D32C30C72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76D34272-3725-43ED-B0ED-BA75DA5EC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A2B7883-EE6C-461F-81DD-A466C1F10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F24-463A-4082-A749-68DD7C6E9B82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C3FF996-C4E1-4590-8FEA-3122A0CF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6D98181-62A6-4BA8-BA73-B0C5E910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9D18-C298-4F8B-85FB-09E0B171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68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5A89E1-D1E1-4655-81E1-A09116A99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DF201F8-A860-4282-9C10-5EC8D445D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BF679D7-8CC3-4211-8F93-FD00C8FB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F24-463A-4082-A749-68DD7C6E9B82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8C3DD2B-2602-4280-87A5-5292F3AFC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1E3193E-05DC-4DBE-96D5-12C7D484A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9D18-C298-4F8B-85FB-09E0B171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02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577EE4-4291-41DF-AC50-341356C3E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3E53FAD0-22D4-471F-B4F8-2AB90F45C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DA44552-333D-4E87-BF3A-C479BD93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F24-463A-4082-A749-68DD7C6E9B82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4318B76-0BDC-4129-867A-53413807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D2F14BB-7F92-44D5-98F3-BE8CC0A0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9D18-C298-4F8B-85FB-09E0B171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3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94B03E-253B-4AD3-8584-B88DFD4B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0DDE84C-F2D8-4C8F-A939-EBB160771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A3252892-8E48-42CE-BF12-6E6EFF978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9678DC8-B61B-4E44-8080-64F1EC93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F24-463A-4082-A749-68DD7C6E9B82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C27E4B3-193D-455C-8467-956F5A910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FBD8DDC-D54D-43DA-8A84-25EAFEA4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9D18-C298-4F8B-85FB-09E0B171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7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4B39981-11BB-4135-BD9E-BD1C12D37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3DA303A0-FF7D-492A-B77A-CF08AECC1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08D6F476-5802-4465-9C51-845F393D4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47FFD1A0-18B7-4E1F-B5BF-2ED9BDFFA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DEB32031-2BDE-4CA5-9539-D27A28CC9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D5E215D6-E111-45CA-9C6B-41111876C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F24-463A-4082-A749-68DD7C6E9B82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C944C4C3-7BDE-4A6F-817D-EF852615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AE0F3536-2291-4573-828F-6951F619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9D18-C298-4F8B-85FB-09E0B171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08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BD7D22-9445-45C8-A9EA-768241DC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8C0BB88C-9579-4D3C-B1CE-CCFAD6A82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F24-463A-4082-A749-68DD7C6E9B82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A4A960D-E8FD-4AF9-8CE6-1F0D9AF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7EF1683-D86C-4C87-9A7F-0E36846F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9D18-C298-4F8B-85FB-09E0B171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12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6B6C45BD-1D91-4C39-93B2-A1858DBB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F24-463A-4082-A749-68DD7C6E9B82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67BE560C-37E7-44C1-8DD0-BEF8B5F9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5C03C49E-C4EA-4DA1-BBA8-84A215E4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9D18-C298-4F8B-85FB-09E0B171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55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E0F0B9F-14D8-429A-84E3-8682C634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C49FDFA-20C2-4D26-8602-13D199D3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6D2B7E07-EADC-4A1C-9FDC-3261881CA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3C9FB65-6655-4291-A530-9988AE8A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F24-463A-4082-A749-68DD7C6E9B82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E24EF0F-B57C-4CDC-959D-D80B2FF1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FAE626A-806A-46D8-BFD4-FF13346F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9D18-C298-4F8B-85FB-09E0B171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69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B37379-0AB9-4D0B-A8B3-130CCDB8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00DD642A-F630-44C1-872B-5D6A197C2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732DB271-0A9F-4F08-B8CE-74E886892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0F80578-79AF-4673-BAF3-6F90BD1E4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F24-463A-4082-A749-68DD7C6E9B82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2D19AA3-3BAE-462D-B714-74ADAB24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2D6178D-A6D1-4C79-A3A1-2D68BA40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9D18-C298-4F8B-85FB-09E0B171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09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xmlns="" id="{F3C91934-3BA2-4F15-B2F1-5C0A3EC3D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8FAEB585-12F6-4D43-9054-EB295445A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F7C74AE-6BA7-45B9-8CCD-113A61853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81F24-463A-4082-A749-68DD7C6E9B82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B2FA93E-4DE3-425D-9E94-7EA638304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0BD74D9-FB6C-4C21-B68E-94BF69684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E9D18-C298-4F8B-85FB-09E0B171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58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756F1E1-FFCA-42AA-B621-C0B8A36DE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3980"/>
            <a:ext cx="9144000" cy="2387600"/>
          </a:xfrm>
        </p:spPr>
        <p:txBody>
          <a:bodyPr>
            <a:normAutofit/>
          </a:bodyPr>
          <a:lstStyle/>
          <a:p>
            <a:r>
              <a:rPr lang="cs-CZ" sz="4800" dirty="0"/>
              <a:t>Z0059 HYDROLOGIE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112E67C-20D2-4D0C-8838-B95177964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1463"/>
            <a:ext cx="9144000" cy="245420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Cvičení č. 5</a:t>
            </a:r>
          </a:p>
          <a:p>
            <a:endParaRPr lang="cs-CZ" dirty="0"/>
          </a:p>
          <a:p>
            <a:r>
              <a:rPr lang="cs-CZ" sz="5700" b="1" dirty="0"/>
              <a:t>URČENÍ PRŮTOKU Z MĚŘENÍ HYDROMETRICKOU VRTULÍ</a:t>
            </a:r>
          </a:p>
        </p:txBody>
      </p:sp>
    </p:spTree>
    <p:extLst>
      <p:ext uri="{BB962C8B-B14F-4D97-AF65-F5344CB8AC3E}">
        <p14:creationId xmlns:p14="http://schemas.microsoft.com/office/powerpoint/2010/main" val="472455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59" y="1610163"/>
            <a:ext cx="8166536" cy="459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sz="4800" b="1" dirty="0" smtClean="0"/>
                  <a:t>Určení průměrné profilové rychlosti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48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sz="4800" b="1" i="1" smtClean="0"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endParaRPr lang="cs-CZ" sz="4800" b="1" dirty="0"/>
              </a:p>
            </p:txBody>
          </p:sp>
        </mc:Choice>
        <mc:Fallback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667" b="-32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3826" y="1610163"/>
            <a:ext cx="10515600" cy="1750554"/>
          </a:xfrm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Plocha obrazce průměrných rychlostí jednotlivých svislic převedená na </a:t>
            </a:r>
            <a:r>
              <a:rPr lang="cs-CZ" dirty="0" err="1" smtClean="0"/>
              <a:t>rovnoplochý</a:t>
            </a:r>
            <a:r>
              <a:rPr lang="cs-CZ" dirty="0" smtClean="0"/>
              <a:t> obdélník o základně rovné šířce hladiny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019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Výpočet průtoku</a:t>
            </a:r>
            <a:endParaRPr lang="cs-CZ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9418"/>
                <a:ext cx="10515600" cy="5153891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Vychází ze znalosti průtočné plochy a průměrné profilové rychlosti.</a:t>
                </a:r>
              </a:p>
              <a:p>
                <a:endParaRPr lang="cs-CZ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𝑄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𝑄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.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cs-CZ" i="1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𝑄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.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.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cs-CZ" i="1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𝑄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𝑆</m:t>
                      </m:r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</a:rPr>
                        <m:t>𝑣</m:t>
                      </m:r>
                      <m:r>
                        <a:rPr lang="cs-CZ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cs-CZ" i="1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9418"/>
                <a:ext cx="10515600" cy="5153891"/>
              </a:xfrm>
              <a:blipFill rotWithShape="1">
                <a:blip r:embed="rId2"/>
                <a:stretch>
                  <a:fillRect l="-1043" t="-18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140" y="2182404"/>
            <a:ext cx="6352674" cy="357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888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16AB5A5-1AA9-4E71-B0B8-71CF69A2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112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dirty="0"/>
              <a:t>ZADÁNÍ </a:t>
            </a:r>
            <a:r>
              <a:rPr lang="cs-CZ" sz="5400" b="1" dirty="0">
                <a:solidFill>
                  <a:srgbClr val="FF0000"/>
                </a:solidFill>
              </a:rPr>
              <a:t>do </a:t>
            </a:r>
            <a:r>
              <a:rPr lang="cs-CZ" sz="5400" b="1" dirty="0">
                <a:solidFill>
                  <a:srgbClr val="FF0000"/>
                </a:solidFill>
              </a:rPr>
              <a:t>6</a:t>
            </a:r>
            <a:r>
              <a:rPr lang="cs-CZ" sz="5400" b="1" dirty="0" smtClean="0">
                <a:solidFill>
                  <a:srgbClr val="FF0000"/>
                </a:solidFill>
              </a:rPr>
              <a:t>. 11. (včetně)</a:t>
            </a:r>
            <a:endParaRPr lang="cs-CZ" sz="54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E4865AA-8F9D-433C-83B5-507ECA619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675"/>
            <a:ext cx="6153150" cy="4351338"/>
          </a:xfrm>
        </p:spPr>
        <p:txBody>
          <a:bodyPr>
            <a:normAutofit/>
          </a:bodyPr>
          <a:lstStyle/>
          <a:p>
            <a:r>
              <a:rPr lang="cs-CZ" sz="5400" dirty="0" smtClean="0"/>
              <a:t> Na </a:t>
            </a:r>
            <a:r>
              <a:rPr lang="cs-CZ" sz="5400" dirty="0"/>
              <a:t>základě údajů z hydrometrického zápisníku </a:t>
            </a:r>
            <a:r>
              <a:rPr lang="cs-CZ" sz="5400" dirty="0" smtClean="0"/>
              <a:t>vypočítejte průtok.</a:t>
            </a:r>
            <a:endParaRPr lang="cs-CZ" sz="5400" dirty="0"/>
          </a:p>
          <a:p>
            <a:endParaRPr lang="cs-CZ" sz="54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49BF3C75-FD28-4AFB-9C7C-C189F6C19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881104"/>
              </p:ext>
            </p:extLst>
          </p:nvPr>
        </p:nvGraphicFramePr>
        <p:xfrm>
          <a:off x="6991350" y="1463682"/>
          <a:ext cx="4732761" cy="4351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458">
                  <a:extLst>
                    <a:ext uri="{9D8B030D-6E8A-4147-A177-3AD203B41FA5}">
                      <a16:colId xmlns:a16="http://schemas.microsoft.com/office/drawing/2014/main" xmlns="" val="1705287043"/>
                    </a:ext>
                  </a:extLst>
                </a:gridCol>
                <a:gridCol w="519227">
                  <a:extLst>
                    <a:ext uri="{9D8B030D-6E8A-4147-A177-3AD203B41FA5}">
                      <a16:colId xmlns:a16="http://schemas.microsoft.com/office/drawing/2014/main" xmlns="" val="828944432"/>
                    </a:ext>
                  </a:extLst>
                </a:gridCol>
                <a:gridCol w="350479">
                  <a:extLst>
                    <a:ext uri="{9D8B030D-6E8A-4147-A177-3AD203B41FA5}">
                      <a16:colId xmlns:a16="http://schemas.microsoft.com/office/drawing/2014/main" xmlns="" val="4075445245"/>
                    </a:ext>
                  </a:extLst>
                </a:gridCol>
                <a:gridCol w="420574">
                  <a:extLst>
                    <a:ext uri="{9D8B030D-6E8A-4147-A177-3AD203B41FA5}">
                      <a16:colId xmlns:a16="http://schemas.microsoft.com/office/drawing/2014/main" xmlns="" val="3741984618"/>
                    </a:ext>
                  </a:extLst>
                </a:gridCol>
                <a:gridCol w="358267">
                  <a:extLst>
                    <a:ext uri="{9D8B030D-6E8A-4147-A177-3AD203B41FA5}">
                      <a16:colId xmlns:a16="http://schemas.microsoft.com/office/drawing/2014/main" xmlns="" val="2311830476"/>
                    </a:ext>
                  </a:extLst>
                </a:gridCol>
                <a:gridCol w="467305">
                  <a:extLst>
                    <a:ext uri="{9D8B030D-6E8A-4147-A177-3AD203B41FA5}">
                      <a16:colId xmlns:a16="http://schemas.microsoft.com/office/drawing/2014/main" xmlns="" val="3121172326"/>
                    </a:ext>
                  </a:extLst>
                </a:gridCol>
                <a:gridCol w="334902">
                  <a:extLst>
                    <a:ext uri="{9D8B030D-6E8A-4147-A177-3AD203B41FA5}">
                      <a16:colId xmlns:a16="http://schemas.microsoft.com/office/drawing/2014/main" xmlns="" val="3826977130"/>
                    </a:ext>
                  </a:extLst>
                </a:gridCol>
                <a:gridCol w="366056">
                  <a:extLst>
                    <a:ext uri="{9D8B030D-6E8A-4147-A177-3AD203B41FA5}">
                      <a16:colId xmlns:a16="http://schemas.microsoft.com/office/drawing/2014/main" xmlns="" val="4018925523"/>
                    </a:ext>
                  </a:extLst>
                </a:gridCol>
                <a:gridCol w="428363">
                  <a:extLst>
                    <a:ext uri="{9D8B030D-6E8A-4147-A177-3AD203B41FA5}">
                      <a16:colId xmlns:a16="http://schemas.microsoft.com/office/drawing/2014/main" xmlns="" val="3941952274"/>
                    </a:ext>
                  </a:extLst>
                </a:gridCol>
                <a:gridCol w="552978">
                  <a:extLst>
                    <a:ext uri="{9D8B030D-6E8A-4147-A177-3AD203B41FA5}">
                      <a16:colId xmlns:a16="http://schemas.microsoft.com/office/drawing/2014/main" xmlns="" val="4189685104"/>
                    </a:ext>
                  </a:extLst>
                </a:gridCol>
                <a:gridCol w="436152">
                  <a:extLst>
                    <a:ext uri="{9D8B030D-6E8A-4147-A177-3AD203B41FA5}">
                      <a16:colId xmlns:a16="http://schemas.microsoft.com/office/drawing/2014/main" xmlns="" val="1537577412"/>
                    </a:ext>
                  </a:extLst>
                </a:gridCol>
              </a:tblGrid>
              <a:tr h="132330">
                <a:tc gridSpan="5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PROTOKOL PRO HYDROMETROVÁNÍ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ČÍSLO PROTOKOLU: 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241632485"/>
                  </a:ext>
                </a:extLst>
              </a:tr>
              <a:tr h="124546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531245868"/>
                  </a:ext>
                </a:extLst>
              </a:tr>
              <a:tr h="124546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724783688"/>
                  </a:ext>
                </a:extLst>
              </a:tr>
              <a:tr h="186820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stav hladiny při měření: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-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tok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Gručovka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57956878"/>
                  </a:ext>
                </a:extLst>
              </a:tr>
              <a:tr h="1868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průměrná hloubka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(cm)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29,8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lokalita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Lukavec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91196289"/>
                  </a:ext>
                </a:extLst>
              </a:tr>
              <a:tr h="1868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tendence změny hl.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-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profil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H2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962675244"/>
                  </a:ext>
                </a:extLst>
              </a:tr>
              <a:tr h="140115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ř.km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19197294"/>
                  </a:ext>
                </a:extLst>
              </a:tr>
              <a:tr h="2490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šířka toku v hladině - b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(m)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3,30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235095671"/>
                  </a:ext>
                </a:extLst>
              </a:tr>
              <a:tr h="2490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počet svislic - i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(1…n)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vrtule č.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malá (6)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datum</a:t>
                      </a:r>
                      <a:endParaRPr lang="cs-CZ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23.03.2017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29296576"/>
                  </a:ext>
                </a:extLst>
              </a:tr>
              <a:tr h="1401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šířka úseků (=b/i)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(m)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0,25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doba měření (s)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30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čas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12:50 - 14:10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6829943"/>
                  </a:ext>
                </a:extLst>
              </a:tr>
              <a:tr h="124546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378820694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737596671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svislice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vzdálenost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hloubka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cs-CZ" sz="800" u="none" strike="sngStrike">
                          <a:effectLst/>
                        </a:rPr>
                        <a:t>měřená rychlost-v (m/s) </a:t>
                      </a:r>
                      <a:r>
                        <a:rPr lang="cs-CZ" sz="800" u="none" strike="noStrike">
                          <a:effectLst/>
                        </a:rPr>
                        <a:t>/ počet otáček (n) * 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5910510"/>
                  </a:ext>
                </a:extLst>
              </a:tr>
              <a:tr h="2568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(---)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od L břehu (m)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(cm)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(m)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u dna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v 0,2h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v 0,4h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v 0,8h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u hladiny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Pozn.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3590566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0,00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6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0,06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-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-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1,2/2,4/4,8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9617024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0,25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19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0,19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0/3,8/7,6/15,2/19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1986469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0,50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0,27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98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101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117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117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118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0/5,4/10,8/21,6/27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1788006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0,75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0,32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149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180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205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223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221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0/6,4/12,8/25,6/32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6838735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1,00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0,32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96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151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221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212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221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0/6,4/12,8/25,6/32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7337978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6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1,25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0,38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122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174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203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173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173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0/7,6/15,2/30,4/38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6456434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1,50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0,38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110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157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163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141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142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0/7,6/15,2/30,4/38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7389221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1,75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0,43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66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107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109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110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102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0/8,6/17,2/34,4/43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597388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9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2,00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59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79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76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79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86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0/8/16/32/40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9081806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2,25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51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0/8/16/32/40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3097398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11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2,50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0,35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36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0/7/14/28/35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2499017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2,75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31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0/6/12/24/30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4773898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3,00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0,24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0/4,8/9,6/19,2/24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184038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3,25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0,13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0/2,6/5,2/10,4/13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0246172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 </a:t>
                      </a:r>
                      <a:endParaRPr lang="cs-CZ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3321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24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A86C401-8995-4E26-80FD-777B074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Hydrometrická vrtule</a:t>
            </a:r>
          </a:p>
        </p:txBody>
      </p:sp>
      <p:pic>
        <p:nvPicPr>
          <p:cNvPr id="1026" name="Picture 2" descr="Související obrázek">
            <a:extLst>
              <a:ext uri="{FF2B5EF4-FFF2-40B4-BE49-F238E27FC236}">
                <a16:creationId xmlns:a16="http://schemas.microsoft.com/office/drawing/2014/main" xmlns="" id="{8EC1D69D-5761-49D9-BA7A-1181F219D3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1367528"/>
            <a:ext cx="5505450" cy="521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55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9746D2-C984-47FB-8724-229EF631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ABE03025-ED56-4F85-96D0-D613CB016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2873" y="1136629"/>
            <a:ext cx="6172030" cy="4629022"/>
          </a:xfrm>
        </p:spPr>
      </p:pic>
    </p:spTree>
    <p:extLst>
      <p:ext uri="{BB962C8B-B14F-4D97-AF65-F5344CB8AC3E}">
        <p14:creationId xmlns:p14="http://schemas.microsoft.com/office/powerpoint/2010/main" val="61346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8A05A5-D926-48C6-9E63-F59E1934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Profil rychlosti proudění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xmlns="" id="{7C15B198-E248-4ABE-93B6-2562F55C0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03990" y="114308"/>
            <a:ext cx="4352925" cy="7738533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E105BAF4-E305-4E3A-9BCD-6BFA758AF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386" y="2215706"/>
            <a:ext cx="3623363" cy="353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2A824EE-DBD2-4B40-8DCE-DE0CAFCD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266651"/>
            <a:ext cx="10515600" cy="1325563"/>
          </a:xfrm>
        </p:spPr>
        <p:txBody>
          <a:bodyPr/>
          <a:lstStyle/>
          <a:p>
            <a:r>
              <a:rPr lang="cs-CZ" b="1" dirty="0"/>
              <a:t>Počet svislic a bodů ve svislici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8F73ACB8-3D0A-4124-B23E-5487BBEF4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74" y="1690688"/>
            <a:ext cx="4755969" cy="270099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ADA4FE4-3D19-4D41-A8C5-F15C68098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69" y="1690688"/>
            <a:ext cx="6570424" cy="342328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E31397D-C456-4CDA-B00F-F72C7B786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19" y="4588631"/>
            <a:ext cx="3178677" cy="19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3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16AB5A5-1AA9-4E71-B0B8-71CF69A2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112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dirty="0"/>
              <a:t>ZADÁNÍ do 30. 10.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E4865AA-8F9D-433C-83B5-507ECA619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675"/>
            <a:ext cx="615315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Na základě údajů z hydrometrického zápisníku vypočítejte průměrné bodové rychlosti.</a:t>
            </a:r>
          </a:p>
          <a:p>
            <a:endParaRPr lang="cs-CZ" dirty="0"/>
          </a:p>
          <a:p>
            <a:r>
              <a:rPr lang="cs-CZ" dirty="0"/>
              <a:t>Interval měření = 30 s.</a:t>
            </a:r>
          </a:p>
          <a:p>
            <a:endParaRPr lang="cs-CZ" dirty="0"/>
          </a:p>
          <a:p>
            <a:r>
              <a:rPr lang="cs-CZ" dirty="0"/>
              <a:t>Vypočítejte dílčí průtočné plochy.</a:t>
            </a:r>
          </a:p>
          <a:p>
            <a:endParaRPr lang="cs-CZ" dirty="0"/>
          </a:p>
          <a:p>
            <a:r>
              <a:rPr lang="cs-CZ" dirty="0"/>
              <a:t>Můžete navíc zkusit vypočítat i průměrné svislicové rychlosti. 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49BF3C75-FD28-4AFB-9C7C-C189F6C19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925625"/>
              </p:ext>
            </p:extLst>
          </p:nvPr>
        </p:nvGraphicFramePr>
        <p:xfrm>
          <a:off x="6991350" y="1463682"/>
          <a:ext cx="4732761" cy="4351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458">
                  <a:extLst>
                    <a:ext uri="{9D8B030D-6E8A-4147-A177-3AD203B41FA5}">
                      <a16:colId xmlns:a16="http://schemas.microsoft.com/office/drawing/2014/main" xmlns="" val="1705287043"/>
                    </a:ext>
                  </a:extLst>
                </a:gridCol>
                <a:gridCol w="519227">
                  <a:extLst>
                    <a:ext uri="{9D8B030D-6E8A-4147-A177-3AD203B41FA5}">
                      <a16:colId xmlns:a16="http://schemas.microsoft.com/office/drawing/2014/main" xmlns="" val="828944432"/>
                    </a:ext>
                  </a:extLst>
                </a:gridCol>
                <a:gridCol w="350479">
                  <a:extLst>
                    <a:ext uri="{9D8B030D-6E8A-4147-A177-3AD203B41FA5}">
                      <a16:colId xmlns:a16="http://schemas.microsoft.com/office/drawing/2014/main" xmlns="" val="4075445245"/>
                    </a:ext>
                  </a:extLst>
                </a:gridCol>
                <a:gridCol w="420574">
                  <a:extLst>
                    <a:ext uri="{9D8B030D-6E8A-4147-A177-3AD203B41FA5}">
                      <a16:colId xmlns:a16="http://schemas.microsoft.com/office/drawing/2014/main" xmlns="" val="3741984618"/>
                    </a:ext>
                  </a:extLst>
                </a:gridCol>
                <a:gridCol w="358267">
                  <a:extLst>
                    <a:ext uri="{9D8B030D-6E8A-4147-A177-3AD203B41FA5}">
                      <a16:colId xmlns:a16="http://schemas.microsoft.com/office/drawing/2014/main" xmlns="" val="2311830476"/>
                    </a:ext>
                  </a:extLst>
                </a:gridCol>
                <a:gridCol w="467305">
                  <a:extLst>
                    <a:ext uri="{9D8B030D-6E8A-4147-A177-3AD203B41FA5}">
                      <a16:colId xmlns:a16="http://schemas.microsoft.com/office/drawing/2014/main" xmlns="" val="3121172326"/>
                    </a:ext>
                  </a:extLst>
                </a:gridCol>
                <a:gridCol w="334902">
                  <a:extLst>
                    <a:ext uri="{9D8B030D-6E8A-4147-A177-3AD203B41FA5}">
                      <a16:colId xmlns:a16="http://schemas.microsoft.com/office/drawing/2014/main" xmlns="" val="3826977130"/>
                    </a:ext>
                  </a:extLst>
                </a:gridCol>
                <a:gridCol w="366056">
                  <a:extLst>
                    <a:ext uri="{9D8B030D-6E8A-4147-A177-3AD203B41FA5}">
                      <a16:colId xmlns:a16="http://schemas.microsoft.com/office/drawing/2014/main" xmlns="" val="4018925523"/>
                    </a:ext>
                  </a:extLst>
                </a:gridCol>
                <a:gridCol w="428363">
                  <a:extLst>
                    <a:ext uri="{9D8B030D-6E8A-4147-A177-3AD203B41FA5}">
                      <a16:colId xmlns:a16="http://schemas.microsoft.com/office/drawing/2014/main" xmlns="" val="3941952274"/>
                    </a:ext>
                  </a:extLst>
                </a:gridCol>
                <a:gridCol w="552978">
                  <a:extLst>
                    <a:ext uri="{9D8B030D-6E8A-4147-A177-3AD203B41FA5}">
                      <a16:colId xmlns:a16="http://schemas.microsoft.com/office/drawing/2014/main" xmlns="" val="4189685104"/>
                    </a:ext>
                  </a:extLst>
                </a:gridCol>
                <a:gridCol w="436152">
                  <a:extLst>
                    <a:ext uri="{9D8B030D-6E8A-4147-A177-3AD203B41FA5}">
                      <a16:colId xmlns:a16="http://schemas.microsoft.com/office/drawing/2014/main" xmlns="" val="1537577412"/>
                    </a:ext>
                  </a:extLst>
                </a:gridCol>
              </a:tblGrid>
              <a:tr h="132330">
                <a:tc gridSpan="5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PROTOKOL PRO HYDROMETROVÁNÍ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ČÍSLO PROTOKOLU: 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241632485"/>
                  </a:ext>
                </a:extLst>
              </a:tr>
              <a:tr h="124546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531245868"/>
                  </a:ext>
                </a:extLst>
              </a:tr>
              <a:tr h="124546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724783688"/>
                  </a:ext>
                </a:extLst>
              </a:tr>
              <a:tr h="186820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stav hladiny při měření: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-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tok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Gručovka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57956878"/>
                  </a:ext>
                </a:extLst>
              </a:tr>
              <a:tr h="1868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průměrná hloubka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(cm)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29,8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lokalita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Lukavec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91196289"/>
                  </a:ext>
                </a:extLst>
              </a:tr>
              <a:tr h="1868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tendence změny hl.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-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profil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H2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962675244"/>
                  </a:ext>
                </a:extLst>
              </a:tr>
              <a:tr h="140115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ř.km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19197294"/>
                  </a:ext>
                </a:extLst>
              </a:tr>
              <a:tr h="2490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šířka toku v hladině - b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(m)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3,30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235095671"/>
                  </a:ext>
                </a:extLst>
              </a:tr>
              <a:tr h="2490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počet svislic - i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(1…n)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vrtule č.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malá (6)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datum</a:t>
                      </a:r>
                      <a:endParaRPr lang="cs-CZ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23.03.2017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29296576"/>
                  </a:ext>
                </a:extLst>
              </a:tr>
              <a:tr h="1401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šířka úseků (=b/i)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(m)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0,25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doba měření (s)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30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čas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12:50 - 14:10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6829943"/>
                  </a:ext>
                </a:extLst>
              </a:tr>
              <a:tr h="124546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378820694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737596671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svislice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vzdálenost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hloubka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cs-CZ" sz="800" u="none" strike="sngStrike">
                          <a:effectLst/>
                        </a:rPr>
                        <a:t>měřená rychlost-v (m/s) </a:t>
                      </a:r>
                      <a:r>
                        <a:rPr lang="cs-CZ" sz="800" u="none" strike="noStrike">
                          <a:effectLst/>
                        </a:rPr>
                        <a:t>/ počet otáček (n) * 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5910510"/>
                  </a:ext>
                </a:extLst>
              </a:tr>
              <a:tr h="2568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(---)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od L břehu (m)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(cm)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(m)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u dna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v 0,2h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v 0,4h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v 0,8h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u hladiny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Pozn.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3590566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0,00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6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0,06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-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-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1,2/2,4/4,8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9617024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0,25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19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0,19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0/3,8/7,6/15,2/19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1986469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0,50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0,27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98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101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117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117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118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0/5,4/10,8/21,6/27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1788006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0,75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0,32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149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180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205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223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221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0/6,4/12,8/25,6/32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6838735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1,00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0,32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96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151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221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212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221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0/6,4/12,8/25,6/32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7337978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6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1,25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0,38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122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174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203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173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173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0/7,6/15,2/30,4/38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6456434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1,50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0,38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110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157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163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141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142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0/7,6/15,2/30,4/38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7389221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8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1,75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0,43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66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107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109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110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102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0/8,6/17,2/34,4/43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597388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9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2,00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59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79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76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79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86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0/8/16/32/40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9081806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2,25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51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0/8/16/32/40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3097398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11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2,50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0,35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36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0/7/14/28/35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2499017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12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2,75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31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0/6/12/24/30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4773898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3,00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0,24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17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0/4,8/9,6/19,2/24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184038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3,25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0,13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0/2,6/5,2/10,4/13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0246172"/>
                  </a:ext>
                </a:extLst>
              </a:tr>
              <a:tr h="132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15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 </a:t>
                      </a:r>
                      <a:endParaRPr lang="cs-CZ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3321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84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D33F2D-9DFB-4BBE-847E-E4DD3667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Výpočet bodové rychlosti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502A49C-1696-4BEC-ACB0-74A4B501D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299"/>
            <a:ext cx="10515600" cy="37766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Pomocí KALIBRAČNÍ ROVNICE</a:t>
            </a:r>
          </a:p>
          <a:p>
            <a:endParaRPr lang="cs-CZ" dirty="0"/>
          </a:p>
          <a:p>
            <a:r>
              <a:rPr lang="cs-CZ" dirty="0"/>
              <a:t>0,40 ≤ n ≤ 0,96   =&gt;   v = 0,0347 + 0,1137n [m.s</a:t>
            </a:r>
            <a:r>
              <a:rPr lang="cs-CZ" baseline="30000" dirty="0"/>
              <a:t>-1</a:t>
            </a:r>
            <a:r>
              <a:rPr lang="cs-CZ" dirty="0"/>
              <a:t>]</a:t>
            </a:r>
          </a:p>
          <a:p>
            <a:r>
              <a:rPr lang="cs-CZ" dirty="0"/>
              <a:t>0,96 ≤ n ≤ 22,77   =&gt;   v = 0,0443 + 0,1037n [m.s</a:t>
            </a:r>
            <a:r>
              <a:rPr lang="cs-CZ" baseline="30000" dirty="0"/>
              <a:t>-1</a:t>
            </a:r>
            <a:r>
              <a:rPr lang="cs-CZ" dirty="0"/>
              <a:t>]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598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5AE96A-C906-483F-9FA9-599F5510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Výpočet dílčích průtočných ploch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A3A08327-EC96-4DAE-99AF-D8D68AECE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19538" y="132821"/>
            <a:ext cx="4352925" cy="7738533"/>
          </a:xfrm>
        </p:spPr>
      </p:pic>
    </p:spTree>
    <p:extLst>
      <p:ext uri="{BB962C8B-B14F-4D97-AF65-F5344CB8AC3E}">
        <p14:creationId xmlns:p14="http://schemas.microsoft.com/office/powerpoint/2010/main" val="55988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75BBAA3-CCD8-4186-864A-296C4D68A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Výpočet průměrných svislicových rychlostí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54B673F-AB58-43DA-ADF8-9C274E6A7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5-, 4-, 3-, 2- a 1-bodové měření: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8549D9D-5E89-4B2D-A149-8351AD214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627" y="2534699"/>
            <a:ext cx="9900241" cy="377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419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751</Words>
  <Application>Microsoft Office PowerPoint</Application>
  <PresentationFormat>Vlastní</PresentationFormat>
  <Paragraphs>481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Office</vt:lpstr>
      <vt:lpstr>Z0059 HYDROLOGIE</vt:lpstr>
      <vt:lpstr>Hydrometrická vrtule</vt:lpstr>
      <vt:lpstr>Prezentace aplikace PowerPoint</vt:lpstr>
      <vt:lpstr>Profil rychlosti proudění</vt:lpstr>
      <vt:lpstr>Počet svislic a bodů ve svislici</vt:lpstr>
      <vt:lpstr>ZADÁNÍ do 30. 10. </vt:lpstr>
      <vt:lpstr>Výpočet bodové rychlosti</vt:lpstr>
      <vt:lpstr>Výpočet dílčích průtočných ploch</vt:lpstr>
      <vt:lpstr>Výpočet průměrných svislicových rychlostí</vt:lpstr>
      <vt:lpstr>Určení průměrné profilové rychlosti v ̅</vt:lpstr>
      <vt:lpstr>Výpočet průtoku</vt:lpstr>
      <vt:lpstr>ZADÁNÍ do 6. 11. (včetně)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Z0059 HYDROLOGIE</dc:title>
  <dc:creator>Dizertace</dc:creator>
  <cp:lastModifiedBy>Martin Caletka</cp:lastModifiedBy>
  <cp:revision>11</cp:revision>
  <dcterms:created xsi:type="dcterms:W3CDTF">2017-10-23T14:56:47Z</dcterms:created>
  <dcterms:modified xsi:type="dcterms:W3CDTF">2017-10-30T16:23:07Z</dcterms:modified>
</cp:coreProperties>
</file>