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57" r:id="rId9"/>
    <p:sldId id="260" r:id="rId10"/>
    <p:sldId id="258" r:id="rId11"/>
    <p:sldId id="25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3" d="100"/>
          <a:sy n="133" d="100"/>
        </p:scale>
        <p:origin x="-984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9B5F-C800-432B-A787-96D0B2D767D7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57EB-99D0-4197-8280-E67085214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044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9B5F-C800-432B-A787-96D0B2D767D7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57EB-99D0-4197-8280-E67085214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14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9B5F-C800-432B-A787-96D0B2D767D7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57EB-99D0-4197-8280-E67085214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6087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9B5F-C800-432B-A787-96D0B2D767D7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57EB-99D0-4197-8280-E67085214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096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9B5F-C800-432B-A787-96D0B2D767D7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57EB-99D0-4197-8280-E67085214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8038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9B5F-C800-432B-A787-96D0B2D767D7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57EB-99D0-4197-8280-E67085214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172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9B5F-C800-432B-A787-96D0B2D767D7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57EB-99D0-4197-8280-E67085214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1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9B5F-C800-432B-A787-96D0B2D767D7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57EB-99D0-4197-8280-E67085214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486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9B5F-C800-432B-A787-96D0B2D767D7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57EB-99D0-4197-8280-E67085214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376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9B5F-C800-432B-A787-96D0B2D767D7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57EB-99D0-4197-8280-E67085214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822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9B5F-C800-432B-A787-96D0B2D767D7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57EB-99D0-4197-8280-E67085214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6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D9B5F-C800-432B-A787-96D0B2D767D7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B57EB-99D0-4197-8280-E67085214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0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ro.arcgis.com/en/pro-app/tool-reference/spatial-analyst/how-flow-direction-works.htm" TargetMode="External"/><Relationship Id="rId2" Type="http://schemas.openxmlformats.org/officeDocument/2006/relationships/hyperlink" Target="http://pro.arcgis.com/en/pro-app/tool-reference/spatial-analyst/watershed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/>
          <a:lstStyle/>
          <a:p>
            <a:r>
              <a:rPr lang="cs-CZ" b="1" dirty="0"/>
              <a:t>Z0059 HYDROLOGIE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3861048"/>
            <a:ext cx="7056784" cy="1752600"/>
          </a:xfrm>
        </p:spPr>
        <p:txBody>
          <a:bodyPr>
            <a:normAutofit/>
          </a:bodyPr>
          <a:lstStyle/>
          <a:p>
            <a:r>
              <a:rPr lang="cs-CZ" sz="2000" i="1" dirty="0">
                <a:solidFill>
                  <a:schemeClr val="tx1"/>
                </a:solidFill>
              </a:rPr>
              <a:t>Cvičení č. 7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Stanovení výšky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odtoku </a:t>
            </a:r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metodou CN křivek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2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ZJEDNODUŠENÝ POSTUP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Vymezení zkoumaného </a:t>
            </a:r>
            <a:r>
              <a:rPr lang="cs-CZ" dirty="0" smtClean="0"/>
              <a:t>území (přispívající plochy).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Výpočet </a:t>
            </a:r>
            <a:r>
              <a:rPr lang="cs-CZ" dirty="0"/>
              <a:t>N-letých srážkových úhrnů.</a:t>
            </a:r>
          </a:p>
          <a:p>
            <a:endParaRPr lang="cs-CZ" dirty="0"/>
          </a:p>
          <a:p>
            <a:r>
              <a:rPr lang="cs-CZ" dirty="0" err="1" smtClean="0"/>
              <a:t>Raster</a:t>
            </a:r>
            <a:r>
              <a:rPr lang="cs-CZ" dirty="0" smtClean="0"/>
              <a:t> </a:t>
            </a:r>
            <a:r>
              <a:rPr lang="cs-CZ" dirty="0" err="1" smtClean="0"/>
              <a:t>Calculator</a:t>
            </a:r>
            <a:r>
              <a:rPr lang="cs-CZ" dirty="0" smtClean="0"/>
              <a:t> – operace s rastrem CN.</a:t>
            </a:r>
            <a:endParaRPr lang="cs-CZ" dirty="0"/>
          </a:p>
          <a:p>
            <a:endParaRPr lang="cs-CZ" dirty="0"/>
          </a:p>
          <a:p>
            <a:r>
              <a:rPr lang="cs-CZ" dirty="0"/>
              <a:t>S využitím </a:t>
            </a:r>
            <a:r>
              <a:rPr lang="cs-CZ" dirty="0" smtClean="0"/>
              <a:t>uvedených vztahů </a:t>
            </a:r>
            <a:r>
              <a:rPr lang="cs-CZ" dirty="0"/>
              <a:t>dopočítejte hodnotu výšky odtoku a součinitele odtoku. </a:t>
            </a:r>
          </a:p>
        </p:txBody>
      </p:sp>
    </p:spTree>
    <p:extLst>
      <p:ext uri="{BB962C8B-B14F-4D97-AF65-F5344CB8AC3E}">
        <p14:creationId xmlns:p14="http://schemas.microsoft.com/office/powerpoint/2010/main" val="370000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VÝSTUPY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6369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M</a:t>
            </a:r>
            <a:r>
              <a:rPr lang="cs-CZ" dirty="0" smtClean="0"/>
              <a:t>apy území – podklad ZM10 a </a:t>
            </a:r>
            <a:r>
              <a:rPr lang="cs-CZ" dirty="0" err="1" smtClean="0"/>
              <a:t>ortofoto</a:t>
            </a:r>
            <a:endParaRPr lang="cs-CZ" dirty="0"/>
          </a:p>
          <a:p>
            <a:r>
              <a:rPr lang="cs-CZ" dirty="0"/>
              <a:t>Mapa s ploškami a určenými čísly CN</a:t>
            </a:r>
          </a:p>
          <a:p>
            <a:r>
              <a:rPr lang="cs-CZ" dirty="0"/>
              <a:t>Přehled N-letých 20-, 40- a 60-ti-minutových srážkových úhrnů [mm].</a:t>
            </a:r>
          </a:p>
          <a:p>
            <a:r>
              <a:rPr lang="cs-CZ" dirty="0" smtClean="0"/>
              <a:t>Samostatný </a:t>
            </a:r>
            <a:r>
              <a:rPr lang="cs-CZ" dirty="0" err="1"/>
              <a:t>excelovský</a:t>
            </a:r>
            <a:r>
              <a:rPr lang="cs-CZ" dirty="0"/>
              <a:t> </a:t>
            </a:r>
            <a:r>
              <a:rPr lang="cs-CZ" dirty="0" smtClean="0"/>
              <a:t>soubor s </a:t>
            </a:r>
            <a:r>
              <a:rPr lang="cs-CZ" dirty="0"/>
              <a:t>jednotlivými výpočty</a:t>
            </a:r>
          </a:p>
          <a:p>
            <a:r>
              <a:rPr lang="cs-CZ" dirty="0"/>
              <a:t>Tabulka výsledných výšek odtoku pro jednotlivé           N-</a:t>
            </a:r>
            <a:r>
              <a:rPr lang="cs-CZ" dirty="0" err="1"/>
              <a:t>letosti</a:t>
            </a:r>
            <a:r>
              <a:rPr lang="cs-CZ" dirty="0"/>
              <a:t> srážek a AMC</a:t>
            </a:r>
          </a:p>
          <a:p>
            <a:r>
              <a:rPr lang="cs-CZ" dirty="0"/>
              <a:t>Tabulka stejná jako předchozí, ale s hodnotami součinitelů odtoku</a:t>
            </a:r>
          </a:p>
          <a:p>
            <a:pPr marL="0" indent="0">
              <a:buNone/>
            </a:pPr>
            <a:r>
              <a:rPr lang="cs-CZ" dirty="0"/>
              <a:t>Odevzdejte </a:t>
            </a:r>
            <a:r>
              <a:rPr lang="cs-CZ" b="1" u="sng" dirty="0">
                <a:solidFill>
                  <a:srgbClr val="FF0000"/>
                </a:solidFill>
              </a:rPr>
              <a:t>do </a:t>
            </a:r>
            <a:r>
              <a:rPr lang="cs-CZ" b="1" u="sng" dirty="0" smtClean="0">
                <a:solidFill>
                  <a:srgbClr val="FF0000"/>
                </a:solidFill>
              </a:rPr>
              <a:t>27. 11. 2017 </a:t>
            </a:r>
            <a:r>
              <a:rPr lang="cs-CZ" b="1" u="sng" dirty="0">
                <a:solidFill>
                  <a:srgbClr val="FF0000"/>
                </a:solidFill>
              </a:rPr>
              <a:t>(včetně)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222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Metoda CN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</a:t>
            </a:r>
            <a:r>
              <a:rPr lang="cs-CZ" dirty="0" smtClean="0"/>
              <a:t>etoda pro stanovení odtoku při SO události</a:t>
            </a:r>
          </a:p>
          <a:p>
            <a:endParaRPr lang="cs-CZ" dirty="0" smtClean="0"/>
          </a:p>
          <a:p>
            <a:r>
              <a:rPr lang="cs-CZ" dirty="0" smtClean="0"/>
              <a:t>Vyvinuta pro malá povodí v USA, USDA NRCS, dříve SCS – proto označení SCS CN</a:t>
            </a:r>
          </a:p>
          <a:p>
            <a:endParaRPr lang="cs-CZ" dirty="0"/>
          </a:p>
          <a:p>
            <a:r>
              <a:rPr lang="cs-CZ" dirty="0" smtClean="0"/>
              <a:t>Srážky jsou rozděleny na ztráty a efektivní déšť, a to podle čísla CN vyjadřujícího vlastnosti povodí (půdní poměry, </a:t>
            </a:r>
            <a:r>
              <a:rPr lang="cs-CZ" dirty="0" err="1" smtClean="0"/>
              <a:t>landuse</a:t>
            </a:r>
            <a:r>
              <a:rPr lang="cs-CZ" dirty="0" smtClean="0"/>
              <a:t>, AMC – předchozí vláhové poměry)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81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/>
              <a:t>Metoda CN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cs-CZ" dirty="0" smtClean="0"/>
                  <a:t>Empirické vztahy:</a:t>
                </a:r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𝐹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𝑆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𝑅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𝑃</m:t>
                        </m:r>
                        <m:r>
                          <a:rPr lang="cs-CZ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dirty="0" smtClean="0"/>
                  <a:t>; všechny veličiny v [mm]</a:t>
                </a:r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dirty="0" smtClean="0"/>
                  <a:t>F – skutečná velikost ztrát od počátku odtoku</a:t>
                </a:r>
              </a:p>
              <a:p>
                <a:pPr marL="0" indent="0">
                  <a:buNone/>
                </a:pPr>
                <a:r>
                  <a:rPr lang="cs-CZ" dirty="0" smtClean="0"/>
                  <a:t>S – maximální ztráta od počátku odtoku</a:t>
                </a:r>
              </a:p>
              <a:p>
                <a:pPr marL="0" indent="0">
                  <a:buNone/>
                </a:pPr>
                <a:r>
                  <a:rPr lang="cs-CZ" dirty="0" smtClean="0"/>
                  <a:t>R – kumulativní odtoková výška od počátku srážky</a:t>
                </a:r>
              </a:p>
              <a:p>
                <a:pPr marL="0" indent="0">
                  <a:buNone/>
                </a:pPr>
                <a:r>
                  <a:rPr lang="cs-CZ" dirty="0" smtClean="0"/>
                  <a:t>P – kumulativní výška srážek od počátku odtoku</a:t>
                </a:r>
              </a:p>
              <a:p>
                <a:pPr marL="0" indent="0">
                  <a:buNone/>
                </a:pPr>
                <a:r>
                  <a:rPr lang="cs-CZ" dirty="0" err="1" smtClean="0"/>
                  <a:t>I</a:t>
                </a:r>
                <a:r>
                  <a:rPr lang="cs-CZ" baseline="-25000" dirty="0" err="1" smtClean="0"/>
                  <a:t>a</a:t>
                </a:r>
                <a:r>
                  <a:rPr lang="cs-CZ" dirty="0" smtClean="0"/>
                  <a:t> – počáteční ztráta v době, kdy se ještě odtok netvoří</a:t>
                </a:r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333" t="-20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547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/>
              <a:t>Metoda CN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Skutečná ztráta – celková výška srážek bez počáteční retence a bez výšky odtoku:</a:t>
                </a:r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𝐹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𝑃</m:t>
                      </m:r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r>
                        <a:rPr lang="cs-CZ" b="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cs-CZ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r>
                  <a:rPr lang="cs-CZ" dirty="0" smtClean="0"/>
                  <a:t>Dosazením do předešlého vzorce: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𝑅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𝑃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𝑎</m:t>
                                  </m:r>
                                </m:sub>
                              </m:sSub>
                              <m:r>
                                <a:rPr lang="cs-CZ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𝑆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289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Metoda CN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40768"/>
                <a:ext cx="8229600" cy="5184576"/>
              </a:xfrm>
            </p:spPr>
            <p:txBody>
              <a:bodyPr/>
              <a:lstStyle/>
              <a:p>
                <a:r>
                  <a:rPr lang="cs-CZ" dirty="0" smtClean="0"/>
                  <a:t>Doporučuje se uvažovat počáteční retenci </a:t>
                </a:r>
                <a:r>
                  <a:rPr lang="cs-CZ" i="1" dirty="0" err="1" smtClean="0"/>
                  <a:t>I</a:t>
                </a:r>
                <a:r>
                  <a:rPr lang="cs-CZ" i="1" baseline="-25000" dirty="0" err="1" smtClean="0"/>
                  <a:t>a</a:t>
                </a:r>
                <a:r>
                  <a:rPr lang="cs-CZ" dirty="0" smtClean="0"/>
                  <a:t> jako jednu pětinu max. potenciální retence, tzn. </a:t>
                </a:r>
                <a:r>
                  <a:rPr lang="cs-CZ" i="1" dirty="0" err="1" smtClean="0"/>
                  <a:t>I</a:t>
                </a:r>
                <a:r>
                  <a:rPr lang="cs-CZ" i="1" baseline="-25000" dirty="0" err="1" smtClean="0"/>
                  <a:t>a</a:t>
                </a:r>
                <a:r>
                  <a:rPr lang="cs-CZ" i="1" dirty="0"/>
                  <a:t> </a:t>
                </a:r>
                <a:r>
                  <a:rPr lang="cs-CZ" i="1" dirty="0" smtClean="0"/>
                  <a:t>= 0,2.S</a:t>
                </a:r>
                <a:r>
                  <a:rPr lang="cs-CZ" dirty="0" smtClean="0"/>
                  <a:t>, takže po úpravě platí: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𝑅</m:t>
                      </m:r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𝑃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−0,2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𝑆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𝑃</m:t>
                          </m:r>
                          <m:r>
                            <a:rPr lang="cs-CZ" i="1">
                              <a:latin typeface="Cambria Math"/>
                            </a:rPr>
                            <m:t>+0.8</m:t>
                          </m:r>
                          <m:r>
                            <a:rPr lang="cs-CZ" i="1">
                              <a:latin typeface="Cambria Math"/>
                            </a:rPr>
                            <m:t>𝑆</m:t>
                          </m:r>
                        </m:den>
                      </m:f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endParaRPr lang="cs-CZ" i="1" dirty="0"/>
              </a:p>
              <a:p>
                <a:r>
                  <a:rPr lang="cs-CZ" dirty="0" smtClean="0"/>
                  <a:t>Maximální potenciální retence S [mm] je dána číslem CN křivky: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𝑆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25400−254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𝐶𝑁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𝐶𝑁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40768"/>
                <a:ext cx="8229600" cy="5184576"/>
              </a:xfrm>
              <a:blipFill rotWithShape="1">
                <a:blip r:embed="rId2"/>
                <a:stretch>
                  <a:fillRect l="-1630" t="-1529" r="-14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767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Metoda CN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CN nabývá hodnot od 30 (velké ztráty na povodí) do 100 (beze ztrát). Určuje se tabulek podle:</a:t>
            </a:r>
          </a:p>
          <a:p>
            <a:endParaRPr lang="cs-CZ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2000" b="1" dirty="0" smtClean="0"/>
              <a:t>HSP</a:t>
            </a:r>
            <a:r>
              <a:rPr lang="cs-CZ" sz="2000" dirty="0" smtClean="0"/>
              <a:t> – infiltrace a retence půdy, kategorie A až 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2000" b="1" dirty="0" err="1" smtClean="0"/>
              <a:t>Landuse</a:t>
            </a:r>
            <a:r>
              <a:rPr lang="cs-CZ" sz="2000" dirty="0" smtClean="0"/>
              <a:t> – vegetační pokryv, způsob obhospodařování pozemků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2000" b="1" dirty="0" smtClean="0"/>
              <a:t>AMC</a:t>
            </a:r>
            <a:r>
              <a:rPr lang="cs-CZ" sz="2000" dirty="0" smtClean="0"/>
              <a:t> (angl. antecedent </a:t>
            </a:r>
            <a:r>
              <a:rPr lang="cs-CZ" sz="2000" dirty="0" err="1" smtClean="0"/>
              <a:t>moisture</a:t>
            </a:r>
            <a:r>
              <a:rPr lang="cs-CZ" sz="2000" dirty="0" smtClean="0"/>
              <a:t> </a:t>
            </a:r>
            <a:r>
              <a:rPr lang="cs-CZ" sz="2000" dirty="0" err="1" smtClean="0"/>
              <a:t>conditions</a:t>
            </a:r>
            <a:r>
              <a:rPr lang="cs-CZ" sz="2000" dirty="0" smtClean="0"/>
              <a:t>) – dáno úhrnem srážek za období 5 předchozích dnů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cs-CZ" sz="1600" dirty="0" smtClean="0"/>
              <a:t>AMCII – normální vláhové poměry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cs-CZ" sz="1600" dirty="0" smtClean="0"/>
              <a:t>AMCI – chudé vláhové poměry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cs-CZ" sz="1600" dirty="0" smtClean="0"/>
              <a:t>AMCIII – vysoké nasycení</a:t>
            </a:r>
          </a:p>
          <a:p>
            <a:pPr lvl="1"/>
            <a:endParaRPr lang="cs-CZ" sz="20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950819"/>
              </p:ext>
            </p:extLst>
          </p:nvPr>
        </p:nvGraphicFramePr>
        <p:xfrm>
          <a:off x="4788024" y="4869160"/>
          <a:ext cx="374441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1248138"/>
              </a:tblGrid>
              <a:tr h="255627"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AMC</a:t>
                      </a:r>
                      <a:endParaRPr lang="cs-CZ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Pětidenní</a:t>
                      </a:r>
                      <a:r>
                        <a:rPr lang="cs-CZ" baseline="0" dirty="0" smtClean="0"/>
                        <a:t> úhrn [mm]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255627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Mimoveg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Veg.</a:t>
                      </a:r>
                      <a:endParaRPr lang="cs-CZ" dirty="0"/>
                    </a:p>
                  </a:txBody>
                  <a:tcPr anchor="ctr"/>
                </a:tc>
              </a:tr>
              <a:tr h="2556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&lt; 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&lt; 36</a:t>
                      </a:r>
                      <a:endParaRPr lang="cs-CZ" dirty="0"/>
                    </a:p>
                  </a:txBody>
                  <a:tcPr anchor="ctr"/>
                </a:tc>
              </a:tr>
              <a:tr h="2556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II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13 – 18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36 – 53</a:t>
                      </a:r>
                      <a:endParaRPr lang="cs-CZ" dirty="0"/>
                    </a:p>
                  </a:txBody>
                  <a:tcPr anchor="ctr"/>
                </a:tc>
              </a:tr>
              <a:tr h="2556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III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&gt; 18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&gt; 53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300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Metoda CN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Přepočet čísel CN pro různé AMC: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𝐶𝑁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𝐼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𝐶𝑁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𝐼𝐼</m:t>
                              </m:r>
                            </m:sub>
                          </m:sSub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2,281−0,01281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𝐶𝑁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𝐼𝐼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𝐶𝑁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𝐼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𝐼𝐼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𝐶𝑁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𝐼𝐼</m:t>
                              </m:r>
                            </m:sub>
                          </m:sSub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0,427+</m:t>
                          </m:r>
                          <m:r>
                            <a:rPr lang="cs-CZ" i="1">
                              <a:latin typeface="Cambria Math"/>
                            </a:rPr>
                            <m:t>0,0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0573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𝐶𝑁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𝐼𝐼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073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ZADÁNÍ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dirty="0"/>
              <a:t>Vypočítejte </a:t>
            </a:r>
            <a:r>
              <a:rPr lang="cs-CZ" b="1" dirty="0" smtClean="0"/>
              <a:t>výšku, objem </a:t>
            </a:r>
            <a:r>
              <a:rPr lang="cs-CZ" b="1" dirty="0"/>
              <a:t>a součinitel odtoku </a:t>
            </a:r>
            <a:r>
              <a:rPr lang="cs-CZ" dirty="0"/>
              <a:t>pro všechny N-leté 20, 40 a 60-ti-minutové úhrny srážek a pro všechny  tři předchozí vláhové podmínky. Výpočet proveďte v malém </a:t>
            </a:r>
            <a:r>
              <a:rPr lang="cs-CZ" dirty="0" smtClean="0"/>
              <a:t>povodí</a:t>
            </a:r>
            <a:r>
              <a:rPr lang="cs-CZ" dirty="0" smtClean="0"/>
              <a:t>, které si vymezíte pomocí nástroje </a:t>
            </a:r>
            <a:r>
              <a:rPr lang="cs-CZ" i="1" dirty="0" err="1" smtClean="0">
                <a:hlinkClick r:id="rId2"/>
              </a:rPr>
              <a:t>Watershed</a:t>
            </a:r>
            <a:r>
              <a:rPr lang="cs-CZ" dirty="0" smtClean="0"/>
              <a:t> na základě zadaných bodů a rastru </a:t>
            </a:r>
            <a:r>
              <a:rPr lang="cs-CZ" dirty="0" err="1" smtClean="0">
                <a:hlinkClick r:id="rId3"/>
              </a:rPr>
              <a:t>flow</a:t>
            </a:r>
            <a:r>
              <a:rPr lang="cs-CZ" dirty="0" smtClean="0">
                <a:hlinkClick r:id="rId3"/>
              </a:rPr>
              <a:t> </a:t>
            </a:r>
            <a:r>
              <a:rPr lang="cs-CZ" dirty="0" err="1" smtClean="0">
                <a:hlinkClick r:id="rId3"/>
              </a:rPr>
              <a:t>direction</a:t>
            </a:r>
            <a:r>
              <a:rPr lang="cs-CZ" dirty="0" smtClean="0"/>
              <a:t>.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Údaje </a:t>
            </a:r>
            <a:r>
              <a:rPr lang="cs-CZ" dirty="0"/>
              <a:t>s N-letými  intenzitami srážek jsou </a:t>
            </a:r>
            <a:r>
              <a:rPr lang="cs-CZ" dirty="0" smtClean="0"/>
              <a:t>uvedeny na dalším </a:t>
            </a:r>
            <a:r>
              <a:rPr lang="cs-CZ" dirty="0" err="1" smtClean="0"/>
              <a:t>slidu</a:t>
            </a:r>
            <a:r>
              <a:rPr lang="cs-CZ" dirty="0" smtClean="0"/>
              <a:t>. </a:t>
            </a:r>
          </a:p>
          <a:p>
            <a:pPr marL="0" indent="0" algn="just">
              <a:buNone/>
            </a:pPr>
            <a:r>
              <a:rPr lang="cs-CZ" dirty="0" smtClean="0"/>
              <a:t>Rastr CN</a:t>
            </a:r>
            <a:r>
              <a:rPr lang="cs-CZ" baseline="-25000" dirty="0" smtClean="0"/>
              <a:t>II</a:t>
            </a:r>
            <a:r>
              <a:rPr lang="cs-CZ" dirty="0" smtClean="0"/>
              <a:t> je v </a:t>
            </a:r>
            <a:r>
              <a:rPr lang="cs-CZ" dirty="0" err="1" smtClean="0"/>
              <a:t>ISu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51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i="1" dirty="0"/>
              <a:t>Tab. 1 N-leté intenzity srážek [mm.h</a:t>
            </a:r>
            <a:r>
              <a:rPr lang="cs-CZ" i="1" baseline="30000" dirty="0"/>
              <a:t>-1</a:t>
            </a:r>
            <a:r>
              <a:rPr lang="cs-CZ" i="1" dirty="0"/>
              <a:t>]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014802"/>
              </p:ext>
            </p:extLst>
          </p:nvPr>
        </p:nvGraphicFramePr>
        <p:xfrm>
          <a:off x="228599" y="1268760"/>
          <a:ext cx="8686801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69042">
                  <a:extLst>
                    <a:ext uri="{9D8B030D-6E8A-4147-A177-3AD203B41FA5}">
                      <a16:colId xmlns:a16="http://schemas.microsoft.com/office/drawing/2014/main" xmlns="" val="1226336923"/>
                    </a:ext>
                  </a:extLst>
                </a:gridCol>
                <a:gridCol w="1139253">
                  <a:extLst>
                    <a:ext uri="{9D8B030D-6E8A-4147-A177-3AD203B41FA5}">
                      <a16:colId xmlns:a16="http://schemas.microsoft.com/office/drawing/2014/main" xmlns="" val="716208531"/>
                    </a:ext>
                  </a:extLst>
                </a:gridCol>
                <a:gridCol w="1139253">
                  <a:extLst>
                    <a:ext uri="{9D8B030D-6E8A-4147-A177-3AD203B41FA5}">
                      <a16:colId xmlns:a16="http://schemas.microsoft.com/office/drawing/2014/main" xmlns="" val="1642187619"/>
                    </a:ext>
                  </a:extLst>
                </a:gridCol>
                <a:gridCol w="1139253">
                  <a:extLst>
                    <a:ext uri="{9D8B030D-6E8A-4147-A177-3AD203B41FA5}">
                      <a16:colId xmlns:a16="http://schemas.microsoft.com/office/drawing/2014/main" xmlns="" val="983942967"/>
                    </a:ext>
                  </a:extLst>
                </a:gridCol>
              </a:tblGrid>
              <a:tr h="80339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 dirty="0">
                          <a:effectLst/>
                        </a:rPr>
                        <a:t>doba trvání srážky t (min)</a:t>
                      </a:r>
                      <a:endParaRPr lang="cs-CZ" sz="36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 dirty="0">
                          <a:effectLst/>
                        </a:rPr>
                        <a:t>20</a:t>
                      </a:r>
                      <a:endParaRPr lang="cs-CZ" sz="36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 dirty="0">
                          <a:effectLst/>
                        </a:rPr>
                        <a:t>40</a:t>
                      </a:r>
                      <a:endParaRPr lang="cs-CZ" sz="36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 dirty="0">
                          <a:effectLst/>
                        </a:rPr>
                        <a:t>60</a:t>
                      </a:r>
                      <a:endParaRPr lang="cs-CZ" sz="36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8588570"/>
                  </a:ext>
                </a:extLst>
              </a:tr>
              <a:tr h="758761"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 dirty="0">
                          <a:effectLst/>
                        </a:rPr>
                        <a:t>N = 2 roky</a:t>
                      </a:r>
                      <a:endParaRPr lang="cs-CZ" sz="36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>
                          <a:effectLst/>
                        </a:rPr>
                        <a:t>0.85</a:t>
                      </a:r>
                      <a:endParaRPr lang="cs-CZ" sz="36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>
                          <a:effectLst/>
                        </a:rPr>
                        <a:t>0.51</a:t>
                      </a:r>
                      <a:endParaRPr lang="cs-CZ" sz="36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>
                          <a:effectLst/>
                        </a:rPr>
                        <a:t>0.37</a:t>
                      </a:r>
                      <a:endParaRPr lang="cs-CZ" sz="36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23048081"/>
                  </a:ext>
                </a:extLst>
              </a:tr>
              <a:tr h="758761"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 dirty="0">
                          <a:effectLst/>
                        </a:rPr>
                        <a:t>N = 5 let</a:t>
                      </a:r>
                      <a:endParaRPr lang="cs-CZ" sz="36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 dirty="0">
                          <a:effectLst/>
                        </a:rPr>
                        <a:t>1.21</a:t>
                      </a:r>
                      <a:endParaRPr lang="cs-CZ" sz="36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>
                          <a:effectLst/>
                        </a:rPr>
                        <a:t>0.76</a:t>
                      </a:r>
                      <a:endParaRPr lang="cs-CZ" sz="36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>
                          <a:effectLst/>
                        </a:rPr>
                        <a:t>0.55</a:t>
                      </a:r>
                      <a:endParaRPr lang="cs-CZ" sz="36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13445621"/>
                  </a:ext>
                </a:extLst>
              </a:tr>
              <a:tr h="758761"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 dirty="0">
                          <a:effectLst/>
                        </a:rPr>
                        <a:t>N = 10 let</a:t>
                      </a:r>
                      <a:endParaRPr lang="cs-CZ" sz="36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 dirty="0">
                          <a:effectLst/>
                        </a:rPr>
                        <a:t>1.48</a:t>
                      </a:r>
                      <a:endParaRPr lang="cs-CZ" sz="36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>
                          <a:effectLst/>
                        </a:rPr>
                        <a:t>0.94</a:t>
                      </a:r>
                      <a:endParaRPr lang="cs-CZ" sz="36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>
                          <a:effectLst/>
                        </a:rPr>
                        <a:t>0.68</a:t>
                      </a:r>
                      <a:endParaRPr lang="cs-CZ" sz="36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80074604"/>
                  </a:ext>
                </a:extLst>
              </a:tr>
              <a:tr h="758761"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 dirty="0">
                          <a:effectLst/>
                        </a:rPr>
                        <a:t>N = 20 let</a:t>
                      </a:r>
                      <a:endParaRPr lang="cs-CZ" sz="36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 dirty="0">
                          <a:effectLst/>
                        </a:rPr>
                        <a:t>1.80</a:t>
                      </a:r>
                      <a:endParaRPr lang="cs-CZ" sz="36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 dirty="0">
                          <a:effectLst/>
                        </a:rPr>
                        <a:t>1.15</a:t>
                      </a:r>
                      <a:endParaRPr lang="cs-CZ" sz="36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>
                          <a:effectLst/>
                        </a:rPr>
                        <a:t>0.83</a:t>
                      </a:r>
                      <a:endParaRPr lang="cs-CZ" sz="36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757824"/>
                  </a:ext>
                </a:extLst>
              </a:tr>
              <a:tr h="758761"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 dirty="0">
                          <a:effectLst/>
                        </a:rPr>
                        <a:t>N = 50 let</a:t>
                      </a:r>
                      <a:endParaRPr lang="cs-CZ" sz="36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>
                          <a:effectLst/>
                        </a:rPr>
                        <a:t>2.22</a:t>
                      </a:r>
                      <a:endParaRPr lang="cs-CZ" sz="36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 dirty="0">
                          <a:effectLst/>
                        </a:rPr>
                        <a:t>1.44</a:t>
                      </a:r>
                      <a:endParaRPr lang="cs-CZ" sz="36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 dirty="0">
                          <a:effectLst/>
                        </a:rPr>
                        <a:t>1.04</a:t>
                      </a:r>
                      <a:endParaRPr lang="cs-CZ" sz="36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41415672"/>
                  </a:ext>
                </a:extLst>
              </a:tr>
              <a:tr h="80339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 dirty="0">
                          <a:effectLst/>
                        </a:rPr>
                        <a:t>N = 100 let</a:t>
                      </a:r>
                      <a:endParaRPr lang="cs-CZ" sz="36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>
                          <a:effectLst/>
                        </a:rPr>
                        <a:t>2.53</a:t>
                      </a:r>
                      <a:endParaRPr lang="cs-CZ" sz="36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 dirty="0">
                          <a:effectLst/>
                        </a:rPr>
                        <a:t>1.65</a:t>
                      </a:r>
                      <a:endParaRPr lang="cs-CZ" sz="36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600" u="none" strike="noStrike" dirty="0">
                          <a:effectLst/>
                        </a:rPr>
                        <a:t>1.19</a:t>
                      </a:r>
                      <a:endParaRPr lang="cs-CZ" sz="36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34432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614</Words>
  <Application>Microsoft Office PowerPoint</Application>
  <PresentationFormat>Předvádění na obrazovce (4:3)</PresentationFormat>
  <Paragraphs>108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Z0059 HYDROLOGIE</vt:lpstr>
      <vt:lpstr>Metoda CN </vt:lpstr>
      <vt:lpstr>Metoda CN</vt:lpstr>
      <vt:lpstr>Metoda CN</vt:lpstr>
      <vt:lpstr>Metoda CN</vt:lpstr>
      <vt:lpstr>Metoda CN</vt:lpstr>
      <vt:lpstr>Metoda CN</vt:lpstr>
      <vt:lpstr>ZADÁNÍ</vt:lpstr>
      <vt:lpstr>Tab. 1 N-leté intenzity srážek [mm.h-1]</vt:lpstr>
      <vt:lpstr>ZJEDNODUŠENÝ POSTUP</vt:lpstr>
      <vt:lpstr>VÝSTUPY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Z0059 HYDROLOGIE</dc:title>
  <dc:creator>Martin Caletka</dc:creator>
  <cp:lastModifiedBy>Martin Caletka</cp:lastModifiedBy>
  <cp:revision>15</cp:revision>
  <dcterms:created xsi:type="dcterms:W3CDTF">2015-11-11T16:19:03Z</dcterms:created>
  <dcterms:modified xsi:type="dcterms:W3CDTF">2017-11-13T16:07:05Z</dcterms:modified>
</cp:coreProperties>
</file>