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milan_f\&#353;kola\MGR_STUDIUM\1.a%202.ro&#269;\hydrol&#243;gia\program%205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/>
              <a:t>Batygrafická krivka a batygrafická čiara objemov vodnej nádrže</a:t>
            </a:r>
          </a:p>
        </c:rich>
      </c:tx>
      <c:layout>
        <c:manualLayout>
          <c:xMode val="edge"/>
          <c:yMode val="edge"/>
          <c:x val="0.12171524047377565"/>
          <c:y val="3.20366132723113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669558087988047E-2"/>
          <c:y val="0.32036613272311232"/>
          <c:w val="0.83679227825720504"/>
          <c:h val="0.59267734553775653"/>
        </c:manualLayout>
      </c:layout>
      <c:scatterChart>
        <c:scatterStyle val="smoothMarker"/>
        <c:varyColors val="0"/>
        <c:ser>
          <c:idx val="0"/>
          <c:order val="0"/>
          <c:tx>
            <c:v>batygrafická krivka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;[Red]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Hárok1!$C$2:$C$9</c:f>
              <c:numCache>
                <c:formatCode>General</c:formatCode>
                <c:ptCount val="8"/>
                <c:pt idx="0">
                  <c:v>-14406</c:v>
                </c:pt>
                <c:pt idx="1">
                  <c:v>-11276</c:v>
                </c:pt>
                <c:pt idx="2">
                  <c:v>-8398</c:v>
                </c:pt>
                <c:pt idx="3">
                  <c:v>-3045</c:v>
                </c:pt>
                <c:pt idx="4">
                  <c:v>-1540</c:v>
                </c:pt>
                <c:pt idx="5">
                  <c:v>-715</c:v>
                </c:pt>
                <c:pt idx="6">
                  <c:v>-257</c:v>
                </c:pt>
                <c:pt idx="7">
                  <c:v>0</c:v>
                </c:pt>
              </c:numCache>
            </c:numRef>
          </c:xVal>
          <c:yVal>
            <c:numRef>
              <c:f>Hárok1!$B$2:$B$9</c:f>
              <c:numCache>
                <c:formatCode>General</c:formatCode>
                <c:ptCount val="8"/>
                <c:pt idx="0">
                  <c:v>0</c:v>
                </c:pt>
                <c:pt idx="1">
                  <c:v>-7</c:v>
                </c:pt>
                <c:pt idx="2">
                  <c:v>-14</c:v>
                </c:pt>
                <c:pt idx="3">
                  <c:v>-21</c:v>
                </c:pt>
                <c:pt idx="4">
                  <c:v>-28</c:v>
                </c:pt>
                <c:pt idx="5">
                  <c:v>-35</c:v>
                </c:pt>
                <c:pt idx="6">
                  <c:v>-42</c:v>
                </c:pt>
                <c:pt idx="7">
                  <c:v>-49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51-4312-8D3C-F2BB03266C8D}"/>
            </c:ext>
          </c:extLst>
        </c:ser>
        <c:ser>
          <c:idx val="1"/>
          <c:order val="1"/>
          <c:tx>
            <c:v>batygrafická čiara objemov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Hárok1!$E$11:$E$18</c:f>
              <c:numCache>
                <c:formatCode>General</c:formatCode>
                <c:ptCount val="8"/>
                <c:pt idx="0">
                  <c:v>22703.8</c:v>
                </c:pt>
                <c:pt idx="1">
                  <c:v>13715.1</c:v>
                </c:pt>
                <c:pt idx="2">
                  <c:v>6829.2</c:v>
                </c:pt>
                <c:pt idx="3">
                  <c:v>2824.15</c:v>
                </c:pt>
                <c:pt idx="4">
                  <c:v>1219.4000000000001</c:v>
                </c:pt>
                <c:pt idx="5">
                  <c:v>430.15000000000032</c:v>
                </c:pt>
                <c:pt idx="6">
                  <c:v>89.95</c:v>
                </c:pt>
                <c:pt idx="7">
                  <c:v>0</c:v>
                </c:pt>
              </c:numCache>
            </c:numRef>
          </c:xVal>
          <c:yVal>
            <c:numRef>
              <c:f>Hárok1!$B$2:$B$9</c:f>
              <c:numCache>
                <c:formatCode>General</c:formatCode>
                <c:ptCount val="8"/>
                <c:pt idx="0">
                  <c:v>0</c:v>
                </c:pt>
                <c:pt idx="1">
                  <c:v>-7</c:v>
                </c:pt>
                <c:pt idx="2">
                  <c:v>-14</c:v>
                </c:pt>
                <c:pt idx="3">
                  <c:v>-21</c:v>
                </c:pt>
                <c:pt idx="4">
                  <c:v>-28</c:v>
                </c:pt>
                <c:pt idx="5">
                  <c:v>-35</c:v>
                </c:pt>
                <c:pt idx="6">
                  <c:v>-42</c:v>
                </c:pt>
                <c:pt idx="7">
                  <c:v>-49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751-4312-8D3C-F2BB03266C8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axId val="70610944"/>
        <c:axId val="70612480"/>
      </c:scatterChart>
      <c:valAx>
        <c:axId val="70610944"/>
        <c:scaling>
          <c:orientation val="minMax"/>
          <c:max val="23000"/>
          <c:min val="-15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/>
                  <a:t>h[m]</a:t>
                </a:r>
              </a:p>
            </c:rich>
          </c:tx>
          <c:layout>
            <c:manualLayout>
              <c:xMode val="edge"/>
              <c:yMode val="edge"/>
              <c:x val="0.39834078700508413"/>
              <c:y val="0.90846681922196615"/>
            </c:manualLayout>
          </c:layout>
          <c:overlay val="0"/>
          <c:spPr>
            <a:noFill/>
            <a:ln w="25400">
              <a:noFill/>
            </a:ln>
          </c:spPr>
        </c:title>
        <c:numFmt formatCode="0;[Red]0" sourceLinked="0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0612480"/>
        <c:crosses val="autoZero"/>
        <c:crossBetween val="midCat"/>
        <c:majorUnit val="2000"/>
        <c:minorUnit val="1000"/>
      </c:valAx>
      <c:valAx>
        <c:axId val="70612480"/>
        <c:scaling>
          <c:orientation val="minMax"/>
          <c:max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sz="12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P[m</a:t>
                </a:r>
                <a:r>
                  <a:rPr lang="sk-SK" sz="1200" b="1" i="0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lang="sk-SK" sz="12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7980660524534998E-2"/>
              <c:y val="0.23569794050343293"/>
            </c:manualLayout>
          </c:layout>
          <c:overlay val="0"/>
          <c:spPr>
            <a:noFill/>
            <a:ln w="25400">
              <a:noFill/>
            </a:ln>
          </c:spPr>
        </c:title>
        <c:numFmt formatCode="0;[Red]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0610944"/>
        <c:crosses val="autoZero"/>
        <c:crossBetween val="midCat"/>
        <c:majorUnit val="7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1811937851100459E-2"/>
          <c:y val="0.61098398169336388"/>
          <c:w val="0.30013871798646941"/>
          <c:h val="0.2356979405034329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3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0.5069</cdr:x>
      <cdr:y>0.48217</cdr:y>
    </cdr:from>
    <cdr:to>
      <cdr:x>0.54117</cdr:x>
      <cdr:y>0.55912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98831" y="2014750"/>
          <a:ext cx="236329" cy="321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3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2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3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3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2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2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85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63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3FBD-CBC8-433B-9353-445926C598E5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C6DF-AA45-4B3E-A072-A74F80230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LIMNOLOGIE</a:t>
            </a:r>
            <a:br>
              <a:rPr lang="cs-CZ" sz="6000" b="1" dirty="0"/>
            </a:br>
            <a:r>
              <a:rPr lang="cs-CZ" b="1" dirty="0" err="1"/>
              <a:t>batygrafická</a:t>
            </a:r>
            <a:r>
              <a:rPr lang="cs-CZ" b="1" dirty="0"/>
              <a:t> křivka</a:t>
            </a:r>
            <a:r>
              <a:rPr lang="cs-CZ" sz="6000" b="1" dirty="0"/>
              <a:t/>
            </a:r>
            <a:br>
              <a:rPr lang="cs-CZ" sz="6000" b="1" dirty="0"/>
            </a:b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79208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č. 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ZADÁNÍ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základě </a:t>
            </a:r>
            <a:r>
              <a:rPr lang="cs-CZ" dirty="0" err="1"/>
              <a:t>batygrafického</a:t>
            </a:r>
            <a:r>
              <a:rPr lang="cs-CZ" dirty="0"/>
              <a:t> plánu </a:t>
            </a:r>
            <a:r>
              <a:rPr lang="cs-CZ" dirty="0" smtClean="0"/>
              <a:t>fiktivního jezera </a:t>
            </a:r>
            <a:r>
              <a:rPr lang="cs-CZ" dirty="0"/>
              <a:t>sestrojte </a:t>
            </a:r>
            <a:r>
              <a:rPr lang="cs-CZ" dirty="0" err="1"/>
              <a:t>batygrafickou</a:t>
            </a:r>
            <a:r>
              <a:rPr lang="cs-CZ" dirty="0"/>
              <a:t> křivku a z ní odvoďte čáru objemů jezera.</a:t>
            </a:r>
          </a:p>
        </p:txBody>
      </p:sp>
    </p:spTree>
    <p:extLst>
      <p:ext uri="{BB962C8B-B14F-4D97-AF65-F5344CB8AC3E}">
        <p14:creationId xmlns:p14="http://schemas.microsoft.com/office/powerpoint/2010/main" val="133204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>VŠEOBECNÉ ZÁSADY VYPRACOVÁNÍ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obdrží fiktivní plán dna jezera - izolinie hloubek (</a:t>
            </a:r>
            <a:r>
              <a:rPr lang="cs-CZ" dirty="0" err="1"/>
              <a:t>izobaty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Každá </a:t>
            </a:r>
            <a:r>
              <a:rPr lang="cs-CZ" dirty="0" err="1"/>
              <a:t>izobata</a:t>
            </a:r>
            <a:r>
              <a:rPr lang="cs-CZ" dirty="0"/>
              <a:t> představuje hraniční hodnotu určitého intervalu hloubky.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57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POSTUP VYPRACOVÁNÍ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Najdeme největší hloubku jezera (</a:t>
            </a:r>
            <a:r>
              <a:rPr lang="cs-CZ" dirty="0" err="1"/>
              <a:t>izobatu</a:t>
            </a:r>
            <a:r>
              <a:rPr lang="cs-CZ" dirty="0"/>
              <a:t> s největší hodnotou).</a:t>
            </a:r>
          </a:p>
          <a:p>
            <a:r>
              <a:rPr lang="cs-CZ" dirty="0"/>
              <a:t>V </a:t>
            </a:r>
            <a:r>
              <a:rPr lang="cs-CZ" dirty="0" err="1"/>
              <a:t>GISu</a:t>
            </a:r>
            <a:r>
              <a:rPr lang="cs-CZ" dirty="0"/>
              <a:t> vypočteme plochu příslušející dané </a:t>
            </a:r>
            <a:r>
              <a:rPr lang="cs-CZ" dirty="0" err="1"/>
              <a:t>izobatě</a:t>
            </a:r>
            <a:r>
              <a:rPr lang="cs-CZ" dirty="0"/>
              <a:t>.</a:t>
            </a:r>
          </a:p>
          <a:p>
            <a:r>
              <a:rPr lang="cs-CZ" dirty="0"/>
              <a:t>Poté opakujeme pro </a:t>
            </a:r>
            <a:r>
              <a:rPr lang="cs-CZ" dirty="0" err="1"/>
              <a:t>izobatu</a:t>
            </a:r>
            <a:r>
              <a:rPr lang="cs-CZ" dirty="0"/>
              <a:t> s menší hodnotou hloubky, přičemž počítáme i s plochou předchozí </a:t>
            </a:r>
            <a:r>
              <a:rPr lang="cs-CZ" dirty="0" err="1"/>
              <a:t>izobaty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0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>POSTUP </a:t>
            </a:r>
            <a:br>
              <a:rPr lang="cs-CZ" b="1" dirty="0"/>
            </a:br>
            <a:r>
              <a:rPr lang="cs-CZ" b="1" dirty="0"/>
              <a:t>VYPRACOVÁNÍ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458" y="1628800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Analogicky všechny další </a:t>
            </a:r>
            <a:r>
              <a:rPr lang="cs-CZ" dirty="0" err="1"/>
              <a:t>izobaty</a:t>
            </a:r>
            <a:r>
              <a:rPr lang="cs-CZ" dirty="0"/>
              <a:t> až po </a:t>
            </a:r>
            <a:r>
              <a:rPr lang="cs-CZ" dirty="0" err="1"/>
              <a:t>izobatu</a:t>
            </a:r>
            <a:r>
              <a:rPr lang="cs-CZ" dirty="0"/>
              <a:t> s hodnotou 0 m, která vyjadřuje plochu celého jezera.</a:t>
            </a:r>
          </a:p>
          <a:p>
            <a:r>
              <a:rPr lang="cs-CZ" dirty="0"/>
              <a:t>Ze získaných hodnot sestrojíme graf průběhu plochy jezera vzhledem k jeho hloubce.</a:t>
            </a:r>
          </a:p>
          <a:p>
            <a:endParaRPr lang="cs-CZ" dirty="0"/>
          </a:p>
        </p:txBody>
      </p:sp>
      <p:pic>
        <p:nvPicPr>
          <p:cNvPr id="4" name="Obrázok 3" descr="program 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0"/>
            <a:ext cx="4157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7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/>
                  <a:t>V části pro vykreslení plochy odpovídá osa X ploše a osa Y hloubce v jednotlivých intervalech.</a:t>
                </a:r>
              </a:p>
              <a:p>
                <a:r>
                  <a:rPr lang="cs-CZ" dirty="0"/>
                  <a:t>Z opačné strany osy Y vykreslíme průběh objemu, který zjistíme podle obsahu lichoběžníku z grafu pro plochu.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r>
                  <a:rPr lang="cs-CZ" dirty="0"/>
                  <a:t>Hodnota obsahu lichoběžníku </a:t>
                </a:r>
              </a:p>
              <a:p>
                <a:pPr marL="0" indent="0">
                  <a:buNone/>
                </a:pPr>
                <a:r>
                  <a:rPr lang="cs-CZ" dirty="0"/>
                  <a:t>    odpovídá objemu pro daný interval.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229600" cy="4525963"/>
              </a:xfrm>
              <a:blipFill rotWithShape="1">
                <a:blip r:embed="rId2"/>
                <a:stretch>
                  <a:fillRect l="-1481" t="-1615" r="-2741" b="-21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232248" cy="31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6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TABULKA A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59212"/>
              </p:ext>
            </p:extLst>
          </p:nvPr>
        </p:nvGraphicFramePr>
        <p:xfrm>
          <a:off x="251520" y="2492896"/>
          <a:ext cx="688657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3684"/>
              </p:ext>
            </p:extLst>
          </p:nvPr>
        </p:nvGraphicFramePr>
        <p:xfrm>
          <a:off x="6444208" y="404664"/>
          <a:ext cx="2286000" cy="17859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7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h[m]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P[m</a:t>
                      </a:r>
                      <a:r>
                        <a:rPr lang="en-US" sz="10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Times New Roman"/>
                        </a:rPr>
                        <a:t>]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V[m</a:t>
                      </a:r>
                      <a:r>
                        <a:rPr lang="en-US" sz="1000" b="1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]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14406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227038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11276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137151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8398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68292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3045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28241,5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1540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12194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715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4301,5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257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899,5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7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8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VÝSTUPY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u="sng" dirty="0" err="1"/>
                  <a:t>Batygrafický</a:t>
                </a:r>
                <a:r>
                  <a:rPr lang="cs-CZ" u="sng" dirty="0"/>
                  <a:t> plán s grafickým měřítkem</a:t>
                </a:r>
                <a:r>
                  <a:rPr lang="cs-CZ" dirty="0"/>
                  <a:t>.</a:t>
                </a:r>
              </a:p>
              <a:p>
                <a:r>
                  <a:rPr lang="cs-CZ" u="sng" dirty="0"/>
                  <a:t>Tabulka</a:t>
                </a:r>
                <a:r>
                  <a:rPr lang="cs-CZ" dirty="0"/>
                  <a:t> – hodnoty hloubkových intervalů a příslušné kumulativní plochy a objemy.</a:t>
                </a:r>
              </a:p>
              <a:p>
                <a:r>
                  <a:rPr lang="cs-CZ" u="sng" dirty="0"/>
                  <a:t>Graf</a:t>
                </a:r>
                <a:r>
                  <a:rPr lang="cs-CZ" dirty="0"/>
                  <a:t> </a:t>
                </a:r>
                <a:r>
                  <a:rPr lang="cs-CZ" dirty="0" err="1"/>
                  <a:t>batygrafické</a:t>
                </a:r>
                <a:r>
                  <a:rPr lang="cs-CZ" dirty="0"/>
                  <a:t> křivky a </a:t>
                </a:r>
                <a:r>
                  <a:rPr lang="cs-CZ" dirty="0" err="1"/>
                  <a:t>batygrafické</a:t>
                </a:r>
                <a:r>
                  <a:rPr lang="cs-CZ" dirty="0"/>
                  <a:t> čáry objemů.</a:t>
                </a:r>
              </a:p>
              <a:p>
                <a:r>
                  <a:rPr lang="cs-CZ" u="sng" dirty="0"/>
                  <a:t>Výpočet průměrné hloubky</a:t>
                </a:r>
                <a:r>
                  <a:rPr lang="cs-CZ" dirty="0"/>
                  <a:t> jezera (vodní nádrže) pomocí vztahu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cs-CZ" dirty="0"/>
                  <a:t>, kde V je objem a P je plocha jezera, tedy plocha (klidné) hladiny jezera.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b="-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6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cs-CZ" b="1"/>
              <a:t>TERMÍN ODEVZDÁNÍ: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 smtClean="0">
                <a:solidFill>
                  <a:srgbClr val="FFFF00"/>
                </a:solidFill>
              </a:rPr>
              <a:t>15</a:t>
            </a:r>
            <a:r>
              <a:rPr lang="cs-CZ" sz="6600" b="1" dirty="0" smtClean="0">
                <a:solidFill>
                  <a:srgbClr val="FFFF00"/>
                </a:solidFill>
              </a:rPr>
              <a:t>. 12. 2017 </a:t>
            </a:r>
            <a:r>
              <a:rPr lang="cs-CZ" sz="6600" b="1" dirty="0">
                <a:solidFill>
                  <a:srgbClr val="FFFF00"/>
                </a:solidFill>
              </a:rPr>
              <a:t>(VČETNĚ)</a:t>
            </a:r>
          </a:p>
        </p:txBody>
      </p:sp>
    </p:spTree>
    <p:extLst>
      <p:ext uri="{BB962C8B-B14F-4D97-AF65-F5344CB8AC3E}">
        <p14:creationId xmlns:p14="http://schemas.microsoft.com/office/powerpoint/2010/main" val="629451488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294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LIMNOLOGIE batygrafická křivka </vt:lpstr>
      <vt:lpstr>ZADÁNÍ</vt:lpstr>
      <vt:lpstr>VŠEOBECNÉ ZÁSADY VYPRACOVÁNÍ</vt:lpstr>
      <vt:lpstr>POSTUP VYPRACOVÁNÍ</vt:lpstr>
      <vt:lpstr>POSTUP  VYPRACOVÁNÍ</vt:lpstr>
      <vt:lpstr>GRAF</vt:lpstr>
      <vt:lpstr>TABULKA A GRAF</vt:lpstr>
      <vt:lpstr>VÝSTUPY</vt:lpstr>
      <vt:lpstr>TERMÍN ODEVZDÁNÍ: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LIMNOLOGIE</dc:title>
  <dc:creator>Martin</dc:creator>
  <cp:lastModifiedBy>Martin Caletka</cp:lastModifiedBy>
  <cp:revision>12</cp:revision>
  <dcterms:created xsi:type="dcterms:W3CDTF">2013-12-03T18:09:19Z</dcterms:created>
  <dcterms:modified xsi:type="dcterms:W3CDTF">2017-12-04T16:16:32Z</dcterms:modified>
</cp:coreProperties>
</file>