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1" r:id="rId4"/>
    <p:sldId id="272" r:id="rId5"/>
    <p:sldId id="273" r:id="rId6"/>
    <p:sldId id="263" r:id="rId7"/>
    <p:sldId id="265" r:id="rId8"/>
    <p:sldId id="267" r:id="rId9"/>
    <p:sldId id="275" r:id="rId10"/>
    <p:sldId id="276" r:id="rId11"/>
    <p:sldId id="266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20.9.2017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20.9.2017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0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6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10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20.9.2017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20.9.2017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12474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Regionální politika a </a:t>
            </a:r>
            <a:b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</a:br>
            <a: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regionální rozvoj </a:t>
            </a:r>
            <a:b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</a:br>
            <a:r>
              <a:rPr lang="cs-CZ" dirty="0">
                <a:solidFill>
                  <a:srgbClr val="545454">
                    <a:lumMod val="50000"/>
                  </a:srgbClr>
                </a:solidFill>
                <a:latin typeface="Century Gothic"/>
              </a:rPr>
              <a:t/>
            </a:r>
            <a:br>
              <a:rPr lang="cs-CZ" dirty="0">
                <a:solidFill>
                  <a:srgbClr val="545454">
                    <a:lumMod val="50000"/>
                  </a:srgbClr>
                </a:solidFill>
                <a:latin typeface="Century Gothic"/>
              </a:rPr>
            </a:br>
            <a: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1. Cvičení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1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b="1" dirty="0" smtClean="0"/>
              <a:t>Úkol č. 2: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Diskuze </a:t>
            </a:r>
            <a:r>
              <a:rPr lang="cs-CZ" u="sng" dirty="0"/>
              <a:t>nad významem regionální politiky a regionálního rozvoje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Práce </a:t>
            </a:r>
            <a:r>
              <a:rPr lang="cs-CZ" u="sng" dirty="0"/>
              <a:t>ve </a:t>
            </a:r>
            <a:r>
              <a:rPr lang="cs-CZ" u="sng" dirty="0" smtClean="0"/>
              <a:t>stejných dvojicích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 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Odpovězte </a:t>
            </a:r>
            <a:r>
              <a:rPr lang="cs-CZ" dirty="0"/>
              <a:t>na následující </a:t>
            </a:r>
            <a:r>
              <a:rPr lang="cs-CZ" dirty="0" smtClean="0"/>
              <a:t>otázky: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pro vás znamená RPRR 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může nabídnout v oblasti RPRR geografie</a:t>
            </a:r>
            <a:r>
              <a:rPr lang="cs-CZ" dirty="0" smtClean="0"/>
              <a:t>?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Jakou </a:t>
            </a:r>
            <a:r>
              <a:rPr lang="cs-CZ" dirty="0"/>
              <a:t>roli hraje v regionálním rozvoji fyzická geografie</a:t>
            </a:r>
            <a:r>
              <a:rPr lang="cs-CZ" dirty="0" smtClean="0"/>
              <a:t>?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význam zkoumat v „globalizujícím se světě“ regionální rozvoj? 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víte o regionální politice v </a:t>
            </a:r>
            <a:r>
              <a:rPr lang="cs-CZ" dirty="0" smtClean="0"/>
              <a:t>EU?</a:t>
            </a:r>
            <a:endParaRPr lang="cs-CZ" dirty="0"/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Je v silách státu nebo samosprávy zásadně změnit rozvoj konkrétních regionů? Rozvoj zespodu/shora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341884" y="2276872"/>
            <a:ext cx="96293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Úkol č. 2: 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Cílem </a:t>
            </a:r>
            <a:r>
              <a:rPr lang="cs-CZ" dirty="0"/>
              <a:t>konfrontovat názory, argumentovat stanoviska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Cení </a:t>
            </a:r>
            <a:r>
              <a:rPr lang="cs-CZ" dirty="0"/>
              <a:t>se i protikladné názory ve dvojicích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Stačí </a:t>
            </a:r>
            <a:r>
              <a:rPr lang="cs-CZ" dirty="0"/>
              <a:t>v odrážkách, ale vždy s odůvodněním vašeho stanoviska (umět odpovědět na otázku PROČ</a:t>
            </a:r>
            <a:r>
              <a:rPr lang="cs-CZ" dirty="0" smtClean="0"/>
              <a:t>?)</a:t>
            </a:r>
          </a:p>
          <a:p>
            <a:endParaRPr lang="cs-CZ" dirty="0"/>
          </a:p>
          <a:p>
            <a:r>
              <a:rPr lang="cs-CZ" dirty="0" smtClean="0"/>
              <a:t>Poklad </a:t>
            </a:r>
            <a:r>
              <a:rPr lang="cs-CZ" dirty="0"/>
              <a:t>pro následnou diskuzi </a:t>
            </a:r>
            <a:endParaRPr lang="cs-CZ" dirty="0" smtClean="0"/>
          </a:p>
          <a:p>
            <a:r>
              <a:rPr lang="cs-CZ" dirty="0" smtClean="0"/>
              <a:t>Výstupem</a:t>
            </a:r>
            <a:r>
              <a:rPr lang="cs-CZ" dirty="0"/>
              <a:t>: </a:t>
            </a:r>
            <a:r>
              <a:rPr lang="cs-CZ" dirty="0" smtClean="0"/>
              <a:t>Text </a:t>
            </a:r>
            <a:r>
              <a:rPr lang="cs-CZ" dirty="0"/>
              <a:t>(</a:t>
            </a:r>
            <a:r>
              <a:rPr lang="cs-CZ" dirty="0" err="1"/>
              <a:t>Times</a:t>
            </a:r>
            <a:r>
              <a:rPr lang="cs-CZ" dirty="0"/>
              <a:t> New Roman 12, řádkování 1, </a:t>
            </a:r>
            <a:r>
              <a:rPr lang="cs-CZ" dirty="0" smtClean="0"/>
              <a:t>cca. </a:t>
            </a:r>
            <a:r>
              <a:rPr lang="cs-CZ" dirty="0"/>
              <a:t>1 strana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/>
              <a:t>Odevzdání</a:t>
            </a:r>
            <a:endParaRPr lang="cs-CZ" b="1" dirty="0"/>
          </a:p>
          <a:p>
            <a:r>
              <a:rPr lang="cs-CZ" dirty="0" smtClean="0"/>
              <a:t>Oba úkoly v 1 PDF</a:t>
            </a:r>
          </a:p>
          <a:p>
            <a:r>
              <a:rPr lang="cs-CZ" dirty="0" smtClean="0"/>
              <a:t>Odevzdat do: </a:t>
            </a:r>
            <a:r>
              <a:rPr lang="cs-CZ" b="1" dirty="0" smtClean="0"/>
              <a:t>24.9. 23:59</a:t>
            </a:r>
          </a:p>
        </p:txBody>
      </p:sp>
    </p:spTree>
    <p:extLst>
      <p:ext uri="{BB962C8B-B14F-4D97-AF65-F5344CB8AC3E}">
        <p14:creationId xmlns:p14="http://schemas.microsoft.com/office/powerpoint/2010/main" val="1104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Dotace: 2/1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Kredity: 3+2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Zakončení: zkouška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Požadavky k udělení zápočtu: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Docházka: max. 2 </a:t>
            </a:r>
            <a:r>
              <a:rPr lang="cs-CZ" u="sng" dirty="0" smtClean="0">
                <a:solidFill>
                  <a:srgbClr val="545454"/>
                </a:solidFill>
                <a:latin typeface="Century Gothic"/>
              </a:rPr>
              <a:t>omluvené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 absence (předem emailem)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Aktivní účast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Včasné odevzdávání úkolů/vypracování </a:t>
            </a:r>
            <a:r>
              <a:rPr lang="cs-CZ" dirty="0" err="1" smtClean="0">
                <a:solidFill>
                  <a:srgbClr val="545454"/>
                </a:solidFill>
                <a:latin typeface="Century Gothic"/>
              </a:rPr>
              <a:t>odpovědníků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, tj. do </a:t>
            </a:r>
            <a:r>
              <a:rPr lang="cs-CZ" u="sng" dirty="0" smtClean="0">
                <a:solidFill>
                  <a:srgbClr val="545454"/>
                </a:solidFill>
                <a:latin typeface="Century Gothic"/>
              </a:rPr>
              <a:t>neděle 23:59 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do příslušné </a:t>
            </a:r>
            <a:r>
              <a:rPr lang="cs-CZ" dirty="0" err="1" smtClean="0">
                <a:solidFill>
                  <a:srgbClr val="545454"/>
                </a:solidFill>
                <a:latin typeface="Century Gothic"/>
              </a:rPr>
              <a:t>odevzdávárny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 (řádné/ opravy). Opravy do 7 dnů od vrácení.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476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>
            <a:noAutofit/>
          </a:bodyPr>
          <a:lstStyle/>
          <a:p>
            <a:pPr>
              <a:buClr>
                <a:srgbClr val="545454"/>
              </a:buClr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Prezentace ze seminářů v </a:t>
            </a:r>
            <a:r>
              <a:rPr lang="cs-CZ" sz="2000" dirty="0" err="1" smtClean="0">
                <a:solidFill>
                  <a:srgbClr val="545454"/>
                </a:solidFill>
                <a:latin typeface="Century Gothic"/>
              </a:rPr>
              <a:t>ISu</a:t>
            </a: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 po skončení výuky</a:t>
            </a:r>
          </a:p>
          <a:p>
            <a:pPr>
              <a:buClr>
                <a:srgbClr val="545454"/>
              </a:buClr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Prezentace z přednášek v </a:t>
            </a:r>
            <a:r>
              <a:rPr lang="cs-CZ" sz="2000" dirty="0" err="1" smtClean="0">
                <a:solidFill>
                  <a:srgbClr val="545454"/>
                </a:solidFill>
                <a:latin typeface="Century Gothic"/>
              </a:rPr>
              <a:t>ISu</a:t>
            </a: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 nebudou. Doporučuji chodit, prezentace z předchozích let nemusí být směrodatné.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b="1" dirty="0" smtClean="0">
                <a:solidFill>
                  <a:srgbClr val="545454"/>
                </a:solidFill>
                <a:latin typeface="Century Gothic"/>
              </a:rPr>
              <a:t>Předběžná osnova: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1. Obecná část: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/>
              <a:t>Úvod do problematiky, cíle RPRR 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Regionální </a:t>
            </a:r>
            <a:r>
              <a:rPr lang="cs-CZ" sz="2000" dirty="0"/>
              <a:t>disparity </a:t>
            </a: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Filozofická východiska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Ekonomické teorie regionální rozvoje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5503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8229598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</a:t>
            </a:r>
            <a:r>
              <a:rPr lang="cs-CZ" sz="40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>
            <a:no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b="1" dirty="0" smtClean="0">
                <a:solidFill>
                  <a:srgbClr val="545454"/>
                </a:solidFill>
                <a:latin typeface="Century Gothic"/>
              </a:rPr>
              <a:t>Předběžná osnova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2. Aplikovaná část: 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Dokumenty regionálního rozvoje a projekty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Tvorba strategií (strategická analýza, definice priorit, implementace)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Tvorba programového dokumentu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Financování (státní a evropské dotace)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Zbytek podle času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1660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8229598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Kontakt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Mgr. Filip Veselý</a:t>
            </a:r>
          </a:p>
          <a:p>
            <a:pPr marL="45720">
              <a:buClr>
                <a:srgbClr val="545454"/>
              </a:buClr>
            </a:pPr>
            <a:endParaRPr lang="cs-CZ" dirty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/>
              <a:t>Kancelář 03020</a:t>
            </a:r>
            <a:r>
              <a:rPr lang="cs-CZ" dirty="0"/>
              <a:t>, pavilon </a:t>
            </a:r>
            <a:r>
              <a:rPr lang="cs-CZ" dirty="0" smtClean="0"/>
              <a:t>4 (2. patro)</a:t>
            </a: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Nejlépe po domluvě</a:t>
            </a:r>
          </a:p>
          <a:p>
            <a:pPr marL="45720">
              <a:buClr>
                <a:srgbClr val="545454"/>
              </a:buClr>
            </a:pPr>
            <a:endParaRPr lang="cs-CZ" dirty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Email: 375627</a:t>
            </a:r>
            <a:r>
              <a:rPr lang="en-US" dirty="0" smtClean="0">
                <a:solidFill>
                  <a:srgbClr val="545454"/>
                </a:solidFill>
                <a:latin typeface="Century Gothic"/>
              </a:rPr>
              <a:t>@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mail.muni.cz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Diamantová struktura</a:t>
            </a:r>
            <a:endParaRPr lang="cs-CZ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614" y="1844824"/>
            <a:ext cx="8550734" cy="4608512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1217614" y="908720"/>
            <a:ext cx="9753600" cy="51845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b="1" dirty="0" smtClean="0"/>
              <a:t>Úkol č. 1: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Práce </a:t>
            </a:r>
            <a:r>
              <a:rPr lang="cs-CZ" u="sng" dirty="0"/>
              <a:t>ve </a:t>
            </a:r>
            <a:r>
              <a:rPr lang="cs-CZ" u="sng" dirty="0" smtClean="0"/>
              <a:t>dvojicích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Utvořte vlastní diamantovou strukturu problémů z níže uvedeného seznamu problematik.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/>
          </a:p>
          <a:p>
            <a:pPr marL="502920" indent="-457200" algn="just">
              <a:buClr>
                <a:srgbClr val="545454"/>
              </a:buClr>
              <a:buAutoNum type="arabicPeriod"/>
            </a:pPr>
            <a:r>
              <a:rPr lang="cs-CZ" dirty="0" smtClean="0"/>
              <a:t>Zkuste vyargumentovat, proč jste zvolili na první místo tuto problematiky a proč dostala přednost před problémy na druhých místech.  Uveďte, zda-</a:t>
            </a:r>
            <a:r>
              <a:rPr lang="cs-CZ" dirty="0" err="1" smtClean="0"/>
              <a:t>li</a:t>
            </a:r>
            <a:r>
              <a:rPr lang="cs-CZ" dirty="0" smtClean="0"/>
              <a:t> může Vámi vybraná problematika na prvním místě negativně ovlivnit některý jiný problém v diamantové struktuře a jak? Dá se tomuto negativnímu dopadu zabránit?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 smtClean="0"/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Zkuste vyargumentovat, proč jste jako poslední zvolili to, co jste zvolili.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/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Utvořte tabulku problematik a uveďte: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a) Jaké ukazatele nám mohou indikovat stav dané problematiky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b) Uveďte stručný seznam kroků, jak zlepšit stav problematiky.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r>
              <a:rPr lang="cs-CZ" dirty="0" smtClean="0"/>
              <a:t>Rozsah samotného textu: </a:t>
            </a:r>
            <a:r>
              <a:rPr lang="cs-CZ" dirty="0"/>
              <a:t>(</a:t>
            </a:r>
            <a:r>
              <a:rPr lang="cs-CZ" dirty="0" err="1"/>
              <a:t>Times</a:t>
            </a:r>
            <a:r>
              <a:rPr lang="cs-CZ" dirty="0"/>
              <a:t> New Roman 12, řádkování 1, </a:t>
            </a:r>
            <a:r>
              <a:rPr lang="cs-CZ" dirty="0" smtClean="0"/>
              <a:t>cca. 1 </a:t>
            </a:r>
            <a:r>
              <a:rPr lang="cs-CZ" dirty="0"/>
              <a:t>strana)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217614" y="332656"/>
            <a:ext cx="9753600" cy="7060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Zadání cvičení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771" y="332656"/>
            <a:ext cx="9753600" cy="1080120"/>
          </a:xfrm>
        </p:spPr>
        <p:txBody>
          <a:bodyPr/>
          <a:lstStyle/>
          <a:p>
            <a:r>
              <a:rPr lang="cs-CZ" dirty="0" smtClean="0"/>
              <a:t>Seznam problematik k úkolu 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83771" y="1844824"/>
            <a:ext cx="7853063" cy="417646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Růst sociální </a:t>
            </a:r>
            <a:r>
              <a:rPr lang="cs-CZ" sz="2400" dirty="0" smtClean="0"/>
              <a:t>soudržnosti</a:t>
            </a:r>
            <a:endParaRPr lang="cs-CZ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Zvýšení </a:t>
            </a:r>
            <a:r>
              <a:rPr lang="cs-CZ" sz="2400" dirty="0"/>
              <a:t>konkurenceschopnosti firem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Snížení </a:t>
            </a:r>
            <a:r>
              <a:rPr lang="cs-CZ" sz="2400" dirty="0"/>
              <a:t>nezaměstnanosti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Obrana a ochrana obyvatel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Ochrana </a:t>
            </a:r>
            <a:r>
              <a:rPr lang="cs-CZ" sz="2400" dirty="0"/>
              <a:t>životního prostředí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Zlepšení </a:t>
            </a:r>
            <a:r>
              <a:rPr lang="cs-CZ" sz="2400" dirty="0"/>
              <a:t>efektivity využití veřejných financí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Dopravní dostupnost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Školství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Zdravotnictví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897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83771" y="332656"/>
            <a:ext cx="975360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zamyšlení (není součástí zadání)</a:t>
            </a:r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idx="1"/>
          </p:nvPr>
        </p:nvSpPr>
        <p:spPr>
          <a:xfrm>
            <a:off x="983771" y="1844824"/>
            <a:ext cx="10007185" cy="417646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Volný trh nebo regulace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Životní prostředí nebo společnost zaměstnávající velké množství obyvatel, ale znečišťující okolí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Ochrana zdraví nebo svoboda podnikání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Přispívat prvoligovému klubu z městské kasy nebo ne?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Nádraží v centru nebo 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+ Co vás ještě napadá?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205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543</Words>
  <Application>Microsoft Office PowerPoint</Application>
  <PresentationFormat>Vlastní</PresentationFormat>
  <Paragraphs>109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Continental_Africa_16x9</vt:lpstr>
      <vt:lpstr>Regionální politika a  regionální rozvoj   1. Cvičení</vt:lpstr>
      <vt:lpstr>Základní informace o kurzu</vt:lpstr>
      <vt:lpstr>Základní informace o kurzu</vt:lpstr>
      <vt:lpstr>Základní informace o kurzu</vt:lpstr>
      <vt:lpstr>Kontakt</vt:lpstr>
      <vt:lpstr>Diamantová struktura</vt:lpstr>
      <vt:lpstr>Prezentace aplikace PowerPoint</vt:lpstr>
      <vt:lpstr>Seznam problematik k úkolu 1</vt:lpstr>
      <vt:lpstr>K zamyšlení (není součástí zadání)</vt:lpstr>
      <vt:lpstr>Zadání cvičení 1</vt:lpstr>
      <vt:lpstr>Zadání cvičení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2016-09-20T11:27:30Z</dcterms:created>
  <dcterms:modified xsi:type="dcterms:W3CDTF">2017-09-20T07:04:59Z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