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87" r:id="rId3"/>
    <p:sldId id="292" r:id="rId4"/>
    <p:sldId id="293" r:id="rId5"/>
    <p:sldId id="288" r:id="rId6"/>
    <p:sldId id="304" r:id="rId7"/>
    <p:sldId id="257" r:id="rId8"/>
    <p:sldId id="291" r:id="rId9"/>
    <p:sldId id="294" r:id="rId10"/>
    <p:sldId id="281" r:id="rId11"/>
    <p:sldId id="301" r:id="rId12"/>
    <p:sldId id="280" r:id="rId13"/>
    <p:sldId id="282" r:id="rId14"/>
    <p:sldId id="283" r:id="rId15"/>
    <p:sldId id="289" r:id="rId16"/>
    <p:sldId id="284" r:id="rId17"/>
    <p:sldId id="297" r:id="rId18"/>
    <p:sldId id="279" r:id="rId19"/>
    <p:sldId id="298" r:id="rId20"/>
    <p:sldId id="296" r:id="rId21"/>
    <p:sldId id="299" r:id="rId22"/>
    <p:sldId id="300" r:id="rId23"/>
    <p:sldId id="305" r:id="rId24"/>
    <p:sldId id="285" r:id="rId25"/>
    <p:sldId id="275" r:id="rId26"/>
    <p:sldId id="306" r:id="rId27"/>
    <p:sldId id="276" r:id="rId28"/>
    <p:sldId id="277" r:id="rId29"/>
    <p:sldId id="286" r:id="rId30"/>
    <p:sldId id="307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4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7904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9514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4411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2802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75746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3650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5641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7506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943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000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149A-DEA5-4E75-A09D-D18D07EC870C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5511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693149A-DEA5-4E75-A09D-D18D07EC870C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D11BA4E-6791-4F15-A86E-048BAD122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36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zpocetobce.cz/" TargetMode="External"/><Relationship Id="rId2" Type="http://schemas.openxmlformats.org/officeDocument/2006/relationships/hyperlink" Target="http://monitor.statnipokladna.cz/2017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CBD3188-7F6D-4723-B117-989C554028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Rurální geografie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169CF13-E037-4414-84CA-18CEA3B1BE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Cv.3 Rozpočet obce</a:t>
            </a:r>
          </a:p>
        </p:txBody>
      </p:sp>
    </p:spTree>
    <p:extLst>
      <p:ext uri="{BB962C8B-B14F-4D97-AF65-F5344CB8AC3E}">
        <p14:creationId xmlns:p14="http://schemas.microsoft.com/office/powerpoint/2010/main" val="16375273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0EB8FA-FEE3-4B28-93A4-0C483A76E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Obsah a struktura rozpočtu obce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F329B0-2ABA-4384-A0EA-D2BFD7A0F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příjmy – výdaje =  saldo = (-) financující operace</a:t>
            </a:r>
          </a:p>
          <a:p>
            <a:endParaRPr lang="cs-CZ" dirty="0"/>
          </a:p>
          <a:p>
            <a:r>
              <a:rPr lang="cs-CZ" dirty="0"/>
              <a:t>Operace financování vypovídají o způsobu naložení se saldem rozpočtu</a:t>
            </a:r>
          </a:p>
          <a:p>
            <a:pPr lvl="1"/>
            <a:r>
              <a:rPr lang="cs-CZ" dirty="0"/>
              <a:t>Ve financování tedy vidíme např.</a:t>
            </a:r>
          </a:p>
          <a:p>
            <a:pPr lvl="2"/>
            <a:r>
              <a:rPr lang="cs-CZ" dirty="0"/>
              <a:t>obec si půjčí peníze a pak je splácí,</a:t>
            </a:r>
          </a:p>
          <a:p>
            <a:pPr lvl="2"/>
            <a:r>
              <a:rPr lang="cs-CZ" dirty="0"/>
              <a:t>dojde ke změně stavu peněžních prostředků na vlastních účtech obce.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r>
              <a:rPr lang="cs-CZ" dirty="0"/>
              <a:t>Cílem rozpočtu je vést vyrovnaný rozpočet </a:t>
            </a:r>
          </a:p>
          <a:p>
            <a:pPr lvl="1"/>
            <a:r>
              <a:rPr lang="cs-CZ" dirty="0"/>
              <a:t>(ve smyslu příjmů a výdajů opakujícího se charakteru, související s běžnou činností obce)</a:t>
            </a:r>
          </a:p>
          <a:p>
            <a:pPr lvl="1"/>
            <a:r>
              <a:rPr lang="cs-CZ" dirty="0"/>
              <a:t>Pokud ale dlouhodobě vyrovnané =&gt;nevytváří žádné rezervy, ze kterých by mohla hradit např. nenadálé výdaje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579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425FCA-B271-45C8-9D30-5918863FA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 Lelekovicích ?</a:t>
            </a:r>
          </a:p>
        </p:txBody>
      </p:sp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EC993C83-B6DA-4D6E-BD31-6E5E518094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695863"/>
            <a:ext cx="8150087" cy="4373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4582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ED19F9-AE64-49E4-A8EB-FC2FD375C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Příjmy a výdaje v průběhu let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51C25FBC-5472-41AF-9EB4-77E5F1305A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573" y="1725474"/>
            <a:ext cx="9501809" cy="4235447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4D384281-36CF-4DAE-A090-2402FD783FA7}"/>
              </a:ext>
            </a:extLst>
          </p:cNvPr>
          <p:cNvSpPr/>
          <p:nvPr/>
        </p:nvSpPr>
        <p:spPr>
          <a:xfrm>
            <a:off x="0" y="5960921"/>
            <a:ext cx="995238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Zdroj: </a:t>
            </a:r>
            <a:r>
              <a:rPr lang="cs-CZ" sz="1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Viturka</a:t>
            </a:r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, Halámek a kol. REGIONÁLNÍ ROZVOJ, POLITIKA A SPRÁVA DÍL 2: POLITIKA A SPRÁVA, 2015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0482719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65071-78B5-4B81-B432-2E1F659FC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rozpočtu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43BF46-CE67-46A5-B194-9FA2A7A84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rozpočet je omezen na období jednoho kalendářního roku </a:t>
            </a:r>
          </a:p>
          <a:p>
            <a:endParaRPr lang="pl-PL" dirty="0"/>
          </a:p>
          <a:p>
            <a:r>
              <a:rPr lang="cs-CZ" dirty="0"/>
              <a:t>zachycuje pouze peněžní toky </a:t>
            </a:r>
          </a:p>
          <a:p>
            <a:pPr lvl="1"/>
            <a:r>
              <a:rPr lang="cs-CZ" dirty="0"/>
              <a:t>nelze z něj zjistit např. stav majetku závazky a pohledávky </a:t>
            </a:r>
          </a:p>
          <a:p>
            <a:endParaRPr lang="cs-CZ" dirty="0"/>
          </a:p>
          <a:p>
            <a:r>
              <a:rPr lang="cs-CZ" dirty="0"/>
              <a:t>nezachycuje operace v podnikatelské činnosti </a:t>
            </a:r>
          </a:p>
        </p:txBody>
      </p:sp>
    </p:spTree>
    <p:extLst>
      <p:ext uri="{BB962C8B-B14F-4D97-AF65-F5344CB8AC3E}">
        <p14:creationId xmlns:p14="http://schemas.microsoft.com/office/powerpoint/2010/main" val="27855662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58898-C113-4F62-8A2A-767614DB7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Rozpočtová skladba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A74D95-96F8-41CD-A6B7-B3E4C0D0D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jednotného třídění příjmů a výdajů</a:t>
            </a:r>
          </a:p>
          <a:p>
            <a:r>
              <a:rPr lang="cs-CZ" dirty="0"/>
              <a:t>Veškeré finanční operace jsou v rozpočtové skladbě tříděny do paragrafů (odvětvové třídění) a položek (druhové třídění). </a:t>
            </a:r>
          </a:p>
          <a:p>
            <a:pPr lvl="1"/>
            <a:r>
              <a:rPr lang="cs-CZ" dirty="0"/>
              <a:t>Mimo to jsou ještě další dělení rozpočtové skladby</a:t>
            </a:r>
          </a:p>
          <a:p>
            <a:r>
              <a:rPr lang="cs-CZ" dirty="0"/>
              <a:t>Dělení rozpočtové skladby</a:t>
            </a:r>
          </a:p>
          <a:p>
            <a:pPr lvl="1"/>
            <a:r>
              <a:rPr lang="cs-CZ" b="1" dirty="0"/>
              <a:t>A) odvětvová (pro výdaje)</a:t>
            </a:r>
          </a:p>
          <a:p>
            <a:pPr lvl="1"/>
            <a:r>
              <a:rPr lang="cs-CZ" b="1" dirty="0"/>
              <a:t>B) druhová (pro příjmy i výdaje)</a:t>
            </a:r>
          </a:p>
          <a:p>
            <a:pPr lvl="1"/>
            <a:r>
              <a:rPr lang="cs-CZ" dirty="0"/>
              <a:t>3) konsolidační, </a:t>
            </a:r>
          </a:p>
          <a:p>
            <a:pPr lvl="1"/>
            <a:r>
              <a:rPr lang="cs-CZ" dirty="0"/>
              <a:t>od roku 2013 přibyla </a:t>
            </a:r>
          </a:p>
          <a:p>
            <a:pPr lvl="2"/>
            <a:r>
              <a:rPr lang="cs-CZ" dirty="0"/>
              <a:t>4) zdrojové – prostorová</a:t>
            </a:r>
          </a:p>
          <a:p>
            <a:pPr lvl="2"/>
            <a:r>
              <a:rPr lang="cs-CZ" dirty="0"/>
              <a:t>5) zdrojové - nástrojová </a:t>
            </a:r>
          </a:p>
          <a:p>
            <a:pPr lvl="2"/>
            <a:r>
              <a:rPr lang="cs-CZ" dirty="0"/>
              <a:t> 6) transferová</a:t>
            </a:r>
          </a:p>
        </p:txBody>
      </p:sp>
    </p:spTree>
    <p:extLst>
      <p:ext uri="{BB962C8B-B14F-4D97-AF65-F5344CB8AC3E}">
        <p14:creationId xmlns:p14="http://schemas.microsoft.com/office/powerpoint/2010/main" val="3885633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304B0-973A-437E-B9CE-D0552EDDA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Odvětvové členění pro výdaje (účelu)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45CA18-8110-4D1F-8945-B73906ED9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1) Zemědělství a lesní </a:t>
            </a:r>
            <a:r>
              <a:rPr lang="cs-CZ" dirty="0" err="1"/>
              <a:t>hospodářsví</a:t>
            </a:r>
            <a:r>
              <a:rPr lang="cs-CZ" dirty="0"/>
              <a:t>,</a:t>
            </a:r>
          </a:p>
          <a:p>
            <a:r>
              <a:rPr lang="cs-CZ" dirty="0"/>
              <a:t>2) Průmyslová a ostatní odvětví </a:t>
            </a:r>
            <a:r>
              <a:rPr lang="cs-CZ" dirty="0" err="1"/>
              <a:t>hospodářsví</a:t>
            </a:r>
            <a:r>
              <a:rPr lang="cs-CZ" dirty="0"/>
              <a:t>,</a:t>
            </a:r>
          </a:p>
          <a:p>
            <a:r>
              <a:rPr lang="cs-CZ" dirty="0"/>
              <a:t>3) Služby pro obyvatelstvo,</a:t>
            </a:r>
          </a:p>
          <a:p>
            <a:pPr lvl="1"/>
            <a:r>
              <a:rPr lang="cs-CZ" dirty="0"/>
              <a:t>31 a 32 Vzdělávání a školské služby</a:t>
            </a:r>
          </a:p>
          <a:p>
            <a:pPr lvl="1"/>
            <a:r>
              <a:rPr lang="cs-CZ" dirty="0"/>
              <a:t>33 Kultura, církve, sdělovací prostředky</a:t>
            </a:r>
          </a:p>
          <a:p>
            <a:pPr lvl="1"/>
            <a:r>
              <a:rPr lang="cs-CZ" dirty="0"/>
              <a:t>34 Tělovýchova a zájmová činnost</a:t>
            </a:r>
          </a:p>
          <a:p>
            <a:pPr lvl="1"/>
            <a:r>
              <a:rPr lang="cs-CZ" dirty="0"/>
              <a:t>35 Zdravotnictví</a:t>
            </a:r>
          </a:p>
          <a:p>
            <a:pPr lvl="1"/>
            <a:r>
              <a:rPr lang="cs-CZ" dirty="0"/>
              <a:t>36 Bydlení, komunální služby a územní rozvoj</a:t>
            </a:r>
          </a:p>
          <a:p>
            <a:pPr lvl="1"/>
            <a:r>
              <a:rPr lang="cs-CZ" dirty="0"/>
              <a:t>37 Ochrana životního prostředí</a:t>
            </a:r>
          </a:p>
          <a:p>
            <a:pPr lvl="1"/>
            <a:r>
              <a:rPr lang="cs-CZ" dirty="0"/>
              <a:t>38 Ostatní výzkum a vývoj</a:t>
            </a:r>
          </a:p>
          <a:p>
            <a:r>
              <a:rPr lang="cs-CZ" dirty="0"/>
              <a:t>4) Sociální věci a politika zaměstnanosti,</a:t>
            </a:r>
          </a:p>
          <a:p>
            <a:r>
              <a:rPr lang="cs-CZ" dirty="0"/>
              <a:t>5) Bezpečnost státu a právní ochrana </a:t>
            </a:r>
          </a:p>
          <a:p>
            <a:r>
              <a:rPr lang="cs-CZ" dirty="0"/>
              <a:t>6) Všeobecná veřejná správa a služby.</a:t>
            </a:r>
          </a:p>
        </p:txBody>
      </p:sp>
    </p:spTree>
    <p:extLst>
      <p:ext uri="{BB962C8B-B14F-4D97-AF65-F5344CB8AC3E}">
        <p14:creationId xmlns:p14="http://schemas.microsoft.com/office/powerpoint/2010/main" val="36688144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714D0-855C-490A-89FF-C908B65E0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Druhové pro příjmy i výdaje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4009BB-598B-40E3-8F32-FBB819118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Druhové třídění vypovídá o ekonomickém charakteru peněžní operace </a:t>
            </a:r>
          </a:p>
          <a:p>
            <a:r>
              <a:rPr lang="cs-CZ" dirty="0"/>
              <a:t>Třídy</a:t>
            </a:r>
          </a:p>
          <a:p>
            <a:pPr lvl="1"/>
            <a:r>
              <a:rPr lang="cs-CZ" dirty="0"/>
              <a:t>1: daňové příjmy, (viz výše)</a:t>
            </a:r>
          </a:p>
          <a:p>
            <a:pPr lvl="1"/>
            <a:r>
              <a:rPr lang="cs-CZ" dirty="0"/>
              <a:t>2: nedaňové příjmy (10 % z příjmů, vlastní činnost pronájem)</a:t>
            </a:r>
          </a:p>
          <a:p>
            <a:pPr lvl="1"/>
            <a:r>
              <a:rPr lang="cs-CZ" dirty="0"/>
              <a:t>3: kapitálové příjmy, (5-7 % z příjmů, jednorázové příjmy, prodej majetku cenných papírů)</a:t>
            </a:r>
          </a:p>
          <a:p>
            <a:pPr lvl="1"/>
            <a:r>
              <a:rPr lang="cs-CZ" dirty="0"/>
              <a:t>4: přijaté transfery (30-35 % přerozdělovací procesy uvnitř soustavy veřejných rozpočtů)</a:t>
            </a:r>
          </a:p>
          <a:p>
            <a:pPr lvl="1"/>
            <a:r>
              <a:rPr lang="cs-CZ" dirty="0"/>
              <a:t>5: běžné výdaje (70 % platy, pravidelně se opakující potřeby)</a:t>
            </a:r>
          </a:p>
          <a:p>
            <a:pPr lvl="1"/>
            <a:r>
              <a:rPr lang="cs-CZ" dirty="0"/>
              <a:t>6: kapitálové výdaje (30 %, investiční výdaje)</a:t>
            </a:r>
          </a:p>
          <a:p>
            <a:pPr lvl="1"/>
            <a:r>
              <a:rPr lang="cs-CZ" dirty="0"/>
              <a:t>8: financování (viz příště)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1984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5FF79-32B8-4F9B-9FB8-BAA1CF2BE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1) Příjmy do rozpočtu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85B1FE-A83C-4089-84F6-11D7CE524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Dělíme podle druhu (B)</a:t>
            </a:r>
          </a:p>
          <a:p>
            <a:pPr marL="0" indent="0">
              <a:buNone/>
            </a:pPr>
            <a:r>
              <a:rPr lang="cs-CZ" dirty="0"/>
              <a:t>	1) daňové příjmy</a:t>
            </a:r>
          </a:p>
          <a:p>
            <a:pPr marL="0" indent="0">
              <a:buNone/>
            </a:pPr>
            <a:r>
              <a:rPr lang="cs-CZ" dirty="0"/>
              <a:t>	2) nedaňové příjmy </a:t>
            </a:r>
          </a:p>
          <a:p>
            <a:pPr marL="0" indent="0">
              <a:buNone/>
            </a:pPr>
            <a:r>
              <a:rPr lang="cs-CZ" dirty="0"/>
              <a:t>	3) kapitálové příjmy  </a:t>
            </a:r>
          </a:p>
          <a:p>
            <a:pPr marL="0" indent="0">
              <a:buNone/>
            </a:pPr>
            <a:r>
              <a:rPr lang="cs-CZ" dirty="0"/>
              <a:t>	4) přijaté transfery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Daňové příjmy může obec ovlivnit jen ve velmi omezeném rozsahu </a:t>
            </a:r>
          </a:p>
          <a:p>
            <a:pPr lvl="1"/>
            <a:r>
              <a:rPr lang="cs-CZ" dirty="0"/>
              <a:t>Každoročně  vyhláška o podílu jednotlivých obcí na stanovených procentních částech celostátního hrubého výnosu daně z přidané hodnoty a daní z příjmů</a:t>
            </a:r>
          </a:p>
          <a:p>
            <a:pPr lvl="1"/>
            <a:endParaRPr lang="cs-CZ" dirty="0"/>
          </a:p>
          <a:p>
            <a:r>
              <a:rPr lang="cs-CZ" dirty="0"/>
              <a:t>Nedaňové příjmy a kapitálové příjmy, které jsou závislé na aktivitě obce, jsou z hlediska objemu méně významné.</a:t>
            </a:r>
          </a:p>
          <a:p>
            <a:pPr marL="0" indent="0">
              <a:buNone/>
            </a:pPr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442390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526481-67F6-4B97-9DCE-1EC019EC5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Kde vznikají daňové příjmy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416FF0-525F-4369-A8F5-6479C0818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5009322" cy="4810539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1) Daňové příjmy jsou rozdělovány na základě: a. kritéria výměry katastrálních území obce (3 %) b. prostého počtu obyvatel v obci (10 %) c. násobků postupných přechodů (80 %) * d. počet dětí a žáků navštěvujících školu zřizovanou obcí (7 %)</a:t>
            </a:r>
          </a:p>
          <a:p>
            <a:r>
              <a:rPr lang="cs-CZ" dirty="0"/>
              <a:t>2) Výnos daně z nemovitých věcí; příjemcem je ta obec, na jejímž území se nemovitost nachází</a:t>
            </a:r>
          </a:p>
          <a:p>
            <a:r>
              <a:rPr lang="cs-CZ" dirty="0"/>
              <a:t>3) Daňové příjmy jsou rozdělovány na základě počtu zaměstnanců s místem výkonu práce v obci</a:t>
            </a:r>
          </a:p>
          <a:p>
            <a:r>
              <a:rPr lang="cs-CZ" dirty="0"/>
              <a:t>4) Dle bydliště podnikatele</a:t>
            </a:r>
          </a:p>
          <a:p>
            <a:r>
              <a:rPr lang="cs-CZ" dirty="0"/>
              <a:t>*Přepočtený počet obyvatel obce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DF64A4A-8E47-4E3C-9EC5-1CEE9DEC6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9322" y="527976"/>
            <a:ext cx="6952835" cy="633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2056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BC91FB-F0BF-42DD-95C6-A6C0F604A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5EA1BC-D753-4642-B235-2C24FC1D3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1608DA1-4221-4BCE-96F6-FF66C74517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5855" y="533399"/>
            <a:ext cx="6106354" cy="631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5135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A4CE12-1B6C-4487-B066-71F9A28A5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5978C5-01DB-431F-9C14-5BFF6B53C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Kde obce berou peníze do svého rozpočtu?</a:t>
            </a:r>
          </a:p>
          <a:p>
            <a:pPr lvl="1"/>
            <a:r>
              <a:rPr lang="cs-CZ" dirty="0"/>
              <a:t>Daně – téměř polovina vydělaných peněz jde na daně.</a:t>
            </a:r>
          </a:p>
          <a:p>
            <a:pPr lvl="1"/>
            <a:r>
              <a:rPr lang="cs-CZ" dirty="0"/>
              <a:t>Místní poplatky</a:t>
            </a:r>
          </a:p>
          <a:p>
            <a:pPr lvl="1"/>
            <a:r>
              <a:rPr lang="cs-CZ" dirty="0"/>
              <a:t>Prodej majetku</a:t>
            </a:r>
          </a:p>
          <a:p>
            <a:pPr lvl="1"/>
            <a:r>
              <a:rPr lang="cs-CZ" dirty="0"/>
              <a:t>Provozování hřbitovů </a:t>
            </a:r>
          </a:p>
          <a:p>
            <a:pPr lvl="1"/>
            <a:r>
              <a:rPr lang="cs-CZ" dirty="0"/>
              <a:t>Pronájem bytů pro bydlení </a:t>
            </a:r>
          </a:p>
          <a:p>
            <a:pPr lvl="1"/>
            <a:r>
              <a:rPr lang="cs-CZ" dirty="0"/>
              <a:t>Transfery (dotace)</a:t>
            </a:r>
          </a:p>
          <a:p>
            <a:pPr marL="274320" lvl="1" indent="0">
              <a:buNone/>
            </a:pPr>
            <a:endParaRPr lang="cs-CZ" dirty="0"/>
          </a:p>
          <a:p>
            <a:r>
              <a:rPr lang="cs-CZ" dirty="0"/>
              <a:t>Kdo navrhuje a schvaluje rozpočet?</a:t>
            </a:r>
          </a:p>
          <a:p>
            <a:pPr lvl="1"/>
            <a:r>
              <a:rPr lang="cs-CZ" dirty="0"/>
              <a:t>Zastupitelstvo - </a:t>
            </a:r>
            <a:r>
              <a:rPr lang="pl-PL" dirty="0"/>
              <a:t>návrh rozpočtu na příští rok</a:t>
            </a:r>
          </a:p>
          <a:p>
            <a:pPr lvl="1"/>
            <a:r>
              <a:rPr lang="pl-PL" dirty="0"/>
              <a:t>Zveřejňuje také </a:t>
            </a:r>
            <a:r>
              <a:rPr lang="cs-CZ" dirty="0"/>
              <a:t>tzv. závěrečný účet za předchozí rok </a:t>
            </a:r>
          </a:p>
          <a:p>
            <a:pPr lvl="1"/>
            <a:endParaRPr lang="cs-CZ" dirty="0"/>
          </a:p>
          <a:p>
            <a:r>
              <a:rPr lang="cs-CZ" dirty="0"/>
              <a:t>Jaké jsou základní tři typy rozpočtu z hlediska příjmů?</a:t>
            </a:r>
          </a:p>
          <a:p>
            <a:pPr lvl="1"/>
            <a:r>
              <a:rPr lang="cs-CZ" dirty="0"/>
              <a:t>Vyrovnaný, přebytkový nebo schodkový</a:t>
            </a:r>
          </a:p>
          <a:p>
            <a:pPr lvl="1"/>
            <a:r>
              <a:rPr lang="cs-CZ" dirty="0"/>
              <a:t>Pozor: Charakter rozpočtu nemá žádnou vypovídající hodnotu o skutečném ekonomickém zdraví obce</a:t>
            </a:r>
          </a:p>
        </p:txBody>
      </p:sp>
    </p:spTree>
    <p:extLst>
      <p:ext uri="{BB962C8B-B14F-4D97-AF65-F5344CB8AC3E}">
        <p14:creationId xmlns:p14="http://schemas.microsoft.com/office/powerpoint/2010/main" val="12044458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E22D5B-0B17-4996-952D-D4C53FC86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49F72D-4D45-4ABE-A92D-D64EB9178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80295F-1E2D-4A2C-B753-F6F96BBFA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533400"/>
            <a:ext cx="11131826" cy="634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5282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C01C3-5BFF-4FDB-A02C-DB23852D0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Nedaňové příjmy - Místní poplatky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E4A024-AE0E-4091-9272-6F522D0DB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8 druhů místních poplatků, které mohou obce vybírat</a:t>
            </a:r>
          </a:p>
          <a:p>
            <a:pPr lvl="1"/>
            <a:r>
              <a:rPr lang="cs-CZ" dirty="0"/>
              <a:t>Poplatek ze psů</a:t>
            </a:r>
          </a:p>
          <a:p>
            <a:pPr lvl="1"/>
            <a:r>
              <a:rPr lang="pl-PL" dirty="0"/>
              <a:t>Poplatek za lázeňský nebo rekreační pobyt</a:t>
            </a:r>
          </a:p>
          <a:p>
            <a:pPr lvl="1"/>
            <a:r>
              <a:rPr lang="cs-CZ" dirty="0"/>
              <a:t>Poplatek za užívání veřejného prostranství</a:t>
            </a:r>
          </a:p>
          <a:p>
            <a:pPr lvl="1"/>
            <a:r>
              <a:rPr lang="cs-CZ" dirty="0"/>
              <a:t>Poplatek ze vstupného</a:t>
            </a:r>
          </a:p>
          <a:p>
            <a:pPr lvl="1"/>
            <a:r>
              <a:rPr lang="cs-CZ" dirty="0"/>
              <a:t>Poplatek za ubytovací kapacity</a:t>
            </a:r>
          </a:p>
          <a:p>
            <a:pPr lvl="1"/>
            <a:r>
              <a:rPr lang="cs-CZ" dirty="0"/>
              <a:t>Poplatek za povolení vjezdu s motorovým vozidlem do vybraných míst a částí měst</a:t>
            </a:r>
          </a:p>
          <a:p>
            <a:pPr lvl="1"/>
            <a:r>
              <a:rPr lang="cs-CZ" dirty="0"/>
              <a:t>Poplatek za provoz systému shromažďování, sběru, přepravy, třídění, využívání a odstraňování komunálních odpadů</a:t>
            </a:r>
          </a:p>
          <a:p>
            <a:pPr lvl="1"/>
            <a:r>
              <a:rPr lang="cs-CZ" dirty="0"/>
              <a:t>Poplatek za zhodnocení stavebního pozemku možností jeho připojení na stavbu vodovodu nebo kanalizace</a:t>
            </a:r>
          </a:p>
        </p:txBody>
      </p:sp>
    </p:spTree>
    <p:extLst>
      <p:ext uri="{BB962C8B-B14F-4D97-AF65-F5344CB8AC3E}">
        <p14:creationId xmlns:p14="http://schemas.microsoft.com/office/powerpoint/2010/main" val="25455850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5C4556-3B63-4FEC-907D-C6D40F9D3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23DC7C-1D91-4A00-BFC5-EDD179107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2E662D6-C4AC-4F6C-9139-0A571CD3F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661" y="533400"/>
            <a:ext cx="10482470" cy="6226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1898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A2B72-6AC5-409E-AA32-6A5D84B6C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k zamyšlení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D06C04-9DCE-4042-9640-96980F67F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Která obec měla z hlediska příjmů nejvíce aktiv (příjmů na obyvatele)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BE50182-7091-4BF9-9CD2-77D3EEE36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8866" y="2152987"/>
            <a:ext cx="4745935" cy="461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7752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703AC0-FBD8-4007-A3AA-B473A37E0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2) Výdaje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5CCC3B-96C6-4B3C-A6D3-BC5E4E1F8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Více členění </a:t>
            </a:r>
          </a:p>
          <a:p>
            <a:pPr lvl="1"/>
            <a:r>
              <a:rPr lang="cs-CZ" dirty="0"/>
              <a:t>Plánované (resp. plánovatelné)</a:t>
            </a:r>
          </a:p>
          <a:p>
            <a:pPr lvl="1"/>
            <a:r>
              <a:rPr lang="cs-CZ" dirty="0"/>
              <a:t>Neplánované, nahodilé</a:t>
            </a:r>
          </a:p>
          <a:p>
            <a:endParaRPr lang="cs-CZ" dirty="0"/>
          </a:p>
          <a:p>
            <a:pPr lvl="1"/>
            <a:r>
              <a:rPr lang="cs-CZ" dirty="0"/>
              <a:t>Nemandatorní</a:t>
            </a:r>
          </a:p>
          <a:p>
            <a:pPr lvl="1"/>
            <a:r>
              <a:rPr lang="cs-CZ" dirty="0"/>
              <a:t>Mandatorní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Odvětvové členění dle účelu (A)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Druhové (B)</a:t>
            </a:r>
          </a:p>
        </p:txBody>
      </p:sp>
    </p:spTree>
    <p:extLst>
      <p:ext uri="{BB962C8B-B14F-4D97-AF65-F5344CB8AC3E}">
        <p14:creationId xmlns:p14="http://schemas.microsoft.com/office/powerpoint/2010/main" val="34457936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892178-14B3-47D8-BA43-249258C4F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B0AC31-A812-4214-AA9E-B703A31F6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Vyberte si obec s více jak 2 tisíci obyvateli.</a:t>
            </a:r>
          </a:p>
          <a:p>
            <a:pPr marL="274320" lvl="1" indent="0">
              <a:buNone/>
            </a:pPr>
            <a:r>
              <a:rPr lang="cs-CZ" dirty="0"/>
              <a:t>nejlépe kterou znáte a u které budete moci okomentovat investice </a:t>
            </a:r>
          </a:p>
          <a:p>
            <a:pPr marL="27432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Toť vše </a:t>
            </a:r>
            <a:r>
              <a:rPr lang="cs-CZ" dirty="0">
                <a:sym typeface="Wingdings" panose="05000000000000000000" pitchFamily="2" charset="2"/>
              </a:rPr>
              <a:t> 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hlinkClick r:id="rId2"/>
              </a:rPr>
              <a:t>http://monitor.statnipokladna.cz/2017/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http://www.rozpocetobce.cz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2892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BA824-2332-4E74-9E3D-00C867DF4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Zjistěte následující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D83067-61FA-4C77-B1FF-7803FF782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Počet zastupitelů</a:t>
            </a:r>
          </a:p>
          <a:p>
            <a:r>
              <a:rPr lang="cs-CZ" dirty="0"/>
              <a:t>Výbory v obci </a:t>
            </a:r>
          </a:p>
          <a:p>
            <a:r>
              <a:rPr lang="cs-CZ" dirty="0"/>
              <a:t>Komise v obci</a:t>
            </a:r>
          </a:p>
          <a:p>
            <a:r>
              <a:rPr lang="cs-CZ" dirty="0"/>
              <a:t>Členění obce na odbory</a:t>
            </a:r>
          </a:p>
          <a:p>
            <a:r>
              <a:rPr lang="cs-CZ" dirty="0"/>
              <a:t>Organizační složky obce </a:t>
            </a:r>
          </a:p>
          <a:p>
            <a:r>
              <a:rPr lang="cs-CZ" dirty="0"/>
              <a:t>Příspěvkové organizace</a:t>
            </a:r>
          </a:p>
          <a:p>
            <a:r>
              <a:rPr lang="cs-CZ" dirty="0"/>
              <a:t>Právnické organizace + podíl účasti </a:t>
            </a:r>
          </a:p>
          <a:p>
            <a:r>
              <a:rPr lang="cs-CZ" dirty="0"/>
              <a:t>Rozpočtové hospodaření  2012 – 2017</a:t>
            </a:r>
          </a:p>
          <a:p>
            <a:pPr lvl="1"/>
            <a:r>
              <a:rPr lang="cs-CZ" dirty="0"/>
              <a:t>Plán vs. Skutečnost</a:t>
            </a:r>
          </a:p>
          <a:p>
            <a:pPr lvl="1"/>
            <a:r>
              <a:rPr lang="cs-CZ" dirty="0"/>
              <a:t>Přepočteno na 1 obyvatele</a:t>
            </a:r>
          </a:p>
          <a:p>
            <a:pPr lvl="1"/>
            <a:r>
              <a:rPr lang="cs-CZ" dirty="0"/>
              <a:t>Podíl v %</a:t>
            </a:r>
          </a:p>
          <a:p>
            <a:r>
              <a:rPr lang="cs-CZ" dirty="0"/>
              <a:t>Financování</a:t>
            </a:r>
          </a:p>
          <a:p>
            <a:r>
              <a:rPr lang="cs-CZ" dirty="0"/>
              <a:t>Rozpočtový výhled obce - komentář</a:t>
            </a:r>
          </a:p>
          <a:p>
            <a:r>
              <a:rPr lang="cs-CZ" dirty="0"/>
              <a:t>Komentář ke zjištěnému - alespoň půl strany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Vzor bude nahrán do studijních materiálů !</a:t>
            </a:r>
          </a:p>
        </p:txBody>
      </p:sp>
    </p:spTree>
    <p:extLst>
      <p:ext uri="{BB962C8B-B14F-4D97-AF65-F5344CB8AC3E}">
        <p14:creationId xmlns:p14="http://schemas.microsoft.com/office/powerpoint/2010/main" val="14964115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92D5C7-3DA8-462F-B96A-57BD28905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DD32BA-90DC-486A-930D-655D66B0F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0F9509A-AB3D-4F6E-9779-0023D908F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533400"/>
            <a:ext cx="9448800" cy="6066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0433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F78D4-2DE7-49EF-A4B6-8DF827617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7E289C-420B-4562-A0FB-14383D41C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4F2E85A-5FD5-45C1-9629-86FB21C2D6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26166"/>
            <a:ext cx="10785158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1312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20BE7E-FD1D-4799-99FF-D3C79E281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Příště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DECFE6-828E-47AA-B940-222B3152C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Financující operace</a:t>
            </a:r>
          </a:p>
          <a:p>
            <a:r>
              <a:rPr lang="cs-CZ" dirty="0"/>
              <a:t>Konsolidovaný a nekonsolidovaný rozpočet</a:t>
            </a:r>
          </a:p>
          <a:p>
            <a:r>
              <a:rPr lang="cs-CZ" dirty="0"/>
              <a:t>Finanční zdraví obce</a:t>
            </a:r>
          </a:p>
          <a:p>
            <a:endParaRPr lang="cs-CZ" dirty="0"/>
          </a:p>
          <a:p>
            <a:r>
              <a:rPr lang="cs-CZ" dirty="0"/>
              <a:t>Zastupitelstvo obce</a:t>
            </a:r>
          </a:p>
          <a:p>
            <a:r>
              <a:rPr lang="cs-CZ" dirty="0"/>
              <a:t>Rada obce</a:t>
            </a:r>
          </a:p>
          <a:p>
            <a:r>
              <a:rPr lang="cs-CZ" dirty="0"/>
              <a:t>Výbory a orgány obce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4678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FCDDF4-1C40-412E-9E15-68538FDDE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001BCB-B61F-4112-9E46-90CD176A6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13DF631-FD23-44AB-B183-E3A57B1B2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548" y="533400"/>
            <a:ext cx="10084904" cy="605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6789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79485-A3A9-475D-9C7C-AE7CAD454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400" y="3448879"/>
            <a:ext cx="10972800" cy="990600"/>
          </a:xfrm>
        </p:spPr>
        <p:txBody>
          <a:bodyPr/>
          <a:lstStyle/>
          <a:p>
            <a:r>
              <a:rPr lang="cs-CZ" dirty="0"/>
              <a:t>Díky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4AB346-4149-4BCF-A7DA-5A34E6682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2606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12C45-1F83-4C6B-A61E-F9B577364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2A8A9251-462C-4997-938E-E1D662BBDD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15539" y="1668117"/>
            <a:ext cx="6696038" cy="3592996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FC76A697-BB64-4BBA-ADBF-36566EB940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5155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1573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8385D5-6D06-4520-9C06-D31EC4466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F1DB959A-0AD4-49A5-BE3D-0F0469A5DF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9464" y="1524000"/>
            <a:ext cx="8333072" cy="489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4787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B2DFD9-59E8-4D53-A160-EC8C1F761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3FEB22-B8FF-4C7A-87A0-41732D6D6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B1C5C11-A2C4-4EBA-A59D-232E61DB15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134" y="533400"/>
            <a:ext cx="7692473" cy="630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4906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Rozpočet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zákon č. 250/2000 Sb.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Funkce rozpočtu</a:t>
            </a:r>
          </a:p>
          <a:p>
            <a:pPr lvl="1"/>
            <a:r>
              <a:rPr lang="cs-CZ" dirty="0"/>
              <a:t>rozpočet jako plánovací dokument </a:t>
            </a:r>
          </a:p>
          <a:p>
            <a:pPr lvl="2"/>
            <a:r>
              <a:rPr lang="cs-CZ" dirty="0"/>
              <a:t>předpokládané příjmy a výdaje </a:t>
            </a:r>
          </a:p>
          <a:p>
            <a:pPr lvl="1"/>
            <a:r>
              <a:rPr lang="cs-CZ" dirty="0"/>
              <a:t>rozpočet jako nástroj kontroly </a:t>
            </a:r>
          </a:p>
          <a:p>
            <a:pPr lvl="2"/>
            <a:r>
              <a:rPr lang="cs-CZ" dirty="0"/>
              <a:t>po schválení slouží rozpočet jako kontrolní nástroj </a:t>
            </a:r>
          </a:p>
          <a:p>
            <a:pPr lvl="1"/>
            <a:r>
              <a:rPr lang="pl-PL" dirty="0"/>
              <a:t>rozpočet jako politický a komunikační dokument </a:t>
            </a:r>
          </a:p>
          <a:p>
            <a:pPr lvl="2"/>
            <a:r>
              <a:rPr lang="cs-CZ" dirty="0"/>
              <a:t>informuje o hlavních cílech, záměrech a aktivitách organizace</a:t>
            </a:r>
          </a:p>
          <a:p>
            <a:pPr lvl="2"/>
            <a:endParaRPr lang="cs-CZ" dirty="0"/>
          </a:p>
          <a:p>
            <a:r>
              <a:rPr lang="cs-CZ" dirty="0"/>
              <a:t>Mimo rozpočet obce sestavují také rozpočtový výhled obce</a:t>
            </a:r>
          </a:p>
          <a:p>
            <a:pPr lvl="1"/>
            <a:r>
              <a:rPr lang="cs-CZ" dirty="0"/>
              <a:t>„pomocný“ nástroj </a:t>
            </a:r>
          </a:p>
          <a:p>
            <a:pPr lvl="1"/>
            <a:r>
              <a:rPr lang="cs-CZ" dirty="0"/>
              <a:t>na období 2-5 let </a:t>
            </a:r>
          </a:p>
          <a:p>
            <a:pPr lvl="1"/>
            <a:r>
              <a:rPr lang="cs-CZ" dirty="0"/>
              <a:t>dlouhodobější pohled na aktivity obce </a:t>
            </a:r>
          </a:p>
          <a:p>
            <a:pPr lvl="1"/>
            <a:r>
              <a:rPr lang="cs-CZ" dirty="0"/>
              <a:t>není stanovena závazná struktura rozpočtového výhledu =&gt; často pouze formálně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7191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63C920-044C-4C8A-B1DE-D251B2F5A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sestavovaného rozpočtu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31A1061-49A1-4224-94A2-151FCF9DE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každoroční sestavování a schvalování</a:t>
            </a:r>
          </a:p>
          <a:p>
            <a:endParaRPr lang="cs-CZ" dirty="0"/>
          </a:p>
          <a:p>
            <a:r>
              <a:rPr lang="cs-CZ" dirty="0"/>
              <a:t>reálnost a pravdivost</a:t>
            </a:r>
          </a:p>
          <a:p>
            <a:endParaRPr lang="cs-CZ" dirty="0"/>
          </a:p>
          <a:p>
            <a:r>
              <a:rPr lang="cs-CZ" dirty="0"/>
              <a:t>úplnost a jednotnost</a:t>
            </a:r>
          </a:p>
          <a:p>
            <a:endParaRPr lang="cs-CZ" dirty="0"/>
          </a:p>
          <a:p>
            <a:r>
              <a:rPr lang="cs-CZ" dirty="0"/>
              <a:t>dlouhodobou vyrovnanost</a:t>
            </a:r>
          </a:p>
          <a:p>
            <a:endParaRPr lang="cs-CZ" dirty="0"/>
          </a:p>
          <a:p>
            <a:r>
              <a:rPr lang="cs-CZ" dirty="0"/>
              <a:t>publicita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96694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C1EB0-4EA0-4F4E-BC7A-2F8342228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k zamyšlení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C66E8B-DBC6-4303-8B08-DB0FAE887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když zastupitelstvo rozpočet neschválí ?</a:t>
            </a:r>
          </a:p>
          <a:p>
            <a:pPr lvl="1"/>
            <a:r>
              <a:rPr lang="cs-CZ" b="1" dirty="0"/>
              <a:t>Rozpočtové provizorium</a:t>
            </a:r>
            <a:r>
              <a:rPr lang="cs-CZ" dirty="0"/>
              <a:t> Není-li rozpočet schválen před 1. lednem rozpočtového roku, řídí se jeho rozpočtové hospodaření v době do schválení rozpočtu pravidly rozpočtového provizoria. </a:t>
            </a:r>
          </a:p>
          <a:p>
            <a:pPr lvl="1"/>
            <a:r>
              <a:rPr lang="cs-CZ" dirty="0"/>
              <a:t>Uvedeny většinou pouze nutné výdaje. Investice jsou přerušeny.</a:t>
            </a:r>
          </a:p>
        </p:txBody>
      </p:sp>
    </p:spTree>
    <p:extLst>
      <p:ext uri="{BB962C8B-B14F-4D97-AF65-F5344CB8AC3E}">
        <p14:creationId xmlns:p14="http://schemas.microsoft.com/office/powerpoint/2010/main" val="42463694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Vlastní 10">
      <a:dk1>
        <a:srgbClr val="000000"/>
      </a:dk1>
      <a:lt1>
        <a:srgbClr val="CDCDCD"/>
      </a:lt1>
      <a:dk2>
        <a:srgbClr val="3C5184"/>
      </a:dk2>
      <a:lt2>
        <a:srgbClr val="FFC000"/>
      </a:lt2>
      <a:accent1>
        <a:srgbClr val="FFC000"/>
      </a:accent1>
      <a:accent2>
        <a:srgbClr val="F5C201"/>
      </a:accent2>
      <a:accent3>
        <a:srgbClr val="3C5184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816</Words>
  <Application>Microsoft Office PowerPoint</Application>
  <PresentationFormat>Širokoúhlá obrazovka</PresentationFormat>
  <Paragraphs>191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Times New Roman</vt:lpstr>
      <vt:lpstr>Wingdings</vt:lpstr>
      <vt:lpstr>Přehlednost</vt:lpstr>
      <vt:lpstr>Rurální geografie </vt:lpstr>
      <vt:lpstr>Základní otázky</vt:lpstr>
      <vt:lpstr>Prezentace aplikace PowerPoint</vt:lpstr>
      <vt:lpstr>Prezentace aplikace PowerPoint</vt:lpstr>
      <vt:lpstr>Prezentace aplikace PowerPoint</vt:lpstr>
      <vt:lpstr>Prezentace aplikace PowerPoint</vt:lpstr>
      <vt:lpstr>Rozpočet</vt:lpstr>
      <vt:lpstr>Zásady sestavovaného rozpočtu</vt:lpstr>
      <vt:lpstr>Otázka k zamyšlení</vt:lpstr>
      <vt:lpstr>Obsah a struktura rozpočtu obce </vt:lpstr>
      <vt:lpstr>Jak v Lelekovicích ?</vt:lpstr>
      <vt:lpstr>Příjmy a výdaje v průběhu let</vt:lpstr>
      <vt:lpstr>Omezení rozpočtu</vt:lpstr>
      <vt:lpstr>Rozpočtová skladba </vt:lpstr>
      <vt:lpstr>Odvětvové členění pro výdaje (účelu) </vt:lpstr>
      <vt:lpstr>Druhové pro příjmy i výdaje</vt:lpstr>
      <vt:lpstr>1) Příjmy do rozpočtu</vt:lpstr>
      <vt:lpstr>Kde vznikají daňové příjmy ?</vt:lpstr>
      <vt:lpstr>Prezentace aplikace PowerPoint</vt:lpstr>
      <vt:lpstr>Prezentace aplikace PowerPoint</vt:lpstr>
      <vt:lpstr>Nedaňové příjmy - Místní poplatky</vt:lpstr>
      <vt:lpstr>Prezentace aplikace PowerPoint</vt:lpstr>
      <vt:lpstr>Otázka k zamyšlení</vt:lpstr>
      <vt:lpstr>2) Výdaje</vt:lpstr>
      <vt:lpstr>Zadání cvičení</vt:lpstr>
      <vt:lpstr>Zjistěte následující</vt:lpstr>
      <vt:lpstr>Prezentace aplikace PowerPoint</vt:lpstr>
      <vt:lpstr>Prezentace aplikace PowerPoint</vt:lpstr>
      <vt:lpstr>Příště </vt:lpstr>
      <vt:lpstr>Díky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Ondřej Krejčí</dc:creator>
  <cp:lastModifiedBy>Geografický ústav</cp:lastModifiedBy>
  <cp:revision>56</cp:revision>
  <dcterms:created xsi:type="dcterms:W3CDTF">2017-10-08T08:00:46Z</dcterms:created>
  <dcterms:modified xsi:type="dcterms:W3CDTF">2017-10-25T16:52:10Z</dcterms:modified>
</cp:coreProperties>
</file>