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302" r:id="rId3"/>
    <p:sldId id="290" r:id="rId4"/>
    <p:sldId id="303" r:id="rId5"/>
    <p:sldId id="321" r:id="rId6"/>
    <p:sldId id="312" r:id="rId7"/>
    <p:sldId id="313" r:id="rId8"/>
    <p:sldId id="314" r:id="rId9"/>
    <p:sldId id="310" r:id="rId10"/>
    <p:sldId id="309" r:id="rId11"/>
    <p:sldId id="315" r:id="rId12"/>
    <p:sldId id="316" r:id="rId13"/>
    <p:sldId id="323" r:id="rId14"/>
    <p:sldId id="317" r:id="rId15"/>
    <p:sldId id="324" r:id="rId16"/>
    <p:sldId id="318" r:id="rId17"/>
    <p:sldId id="311" r:id="rId18"/>
    <p:sldId id="319" r:id="rId19"/>
    <p:sldId id="32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7904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9514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4411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80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57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650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564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750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943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000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511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93149A-DEA5-4E75-A09D-D18D07EC870C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6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CBD3188-7F6D-4723-B117-989C554028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Rurální geografie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169CF13-E037-4414-84CA-18CEA3B1BE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Cv.5 Orgány obce</a:t>
            </a:r>
          </a:p>
        </p:txBody>
      </p:sp>
    </p:spTree>
    <p:extLst>
      <p:ext uri="{BB962C8B-B14F-4D97-AF65-F5344CB8AC3E}">
        <p14:creationId xmlns:p14="http://schemas.microsoft.com/office/powerpoint/2010/main" val="1637527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F458E-FA81-4F88-9D24-9FFE6FAF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obce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5A44594-B131-49DA-B8CB-4FC9E191C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635" y="1401417"/>
            <a:ext cx="9024730" cy="526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54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76B8D-76CA-45D6-B44A-0DA04878D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Zastupitelstvo obce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1E320D2-A9CD-46D3-91D9-ABDA736F10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7680" y="1379261"/>
            <a:ext cx="7896639" cy="536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0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FE8BC-204D-4A99-9965-1BE316368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Zastupitelstvo obce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276D40-125D-4B89-87DF-BBCC07597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bude uvolněným nebo neuvolněným zastupitelem, rozhoduje samo zastupitelstvo obce</a:t>
            </a:r>
          </a:p>
          <a:p>
            <a:pPr lvl="1"/>
            <a:r>
              <a:rPr lang="cs-CZ" dirty="0"/>
              <a:t>Uvolněná osoba není v klasickém zaměstnaneckém poměru k obci. Za výkon funkce má uvolněný člen zastupitelstva právní nárok na měsíční odměnu </a:t>
            </a:r>
          </a:p>
          <a:p>
            <a:pPr lvl="1"/>
            <a:endParaRPr lang="cs-CZ" dirty="0"/>
          </a:p>
          <a:p>
            <a:r>
              <a:rPr lang="cs-CZ" dirty="0"/>
              <a:t>Pravomoci zastupitelstva obce jsou rozsáhlé, drží se ale především v </a:t>
            </a:r>
            <a:r>
              <a:rPr lang="cs-CZ" b="1" dirty="0"/>
              <a:t>mezích samosprávy</a:t>
            </a:r>
          </a:p>
          <a:p>
            <a:pPr lvl="1"/>
            <a:r>
              <a:rPr lang="cs-CZ" dirty="0"/>
              <a:t>Státní správu řeší pouze v případě, kdy není zřízena rada</a:t>
            </a:r>
          </a:p>
          <a:p>
            <a:pPr lvl="1"/>
            <a:endParaRPr lang="cs-CZ" dirty="0"/>
          </a:p>
          <a:p>
            <a:r>
              <a:rPr lang="cs-CZ" dirty="0"/>
              <a:t>Zastupitelstvo obce se schází podle potřeby, nejméně však jedenkrát za 3 měsíce. </a:t>
            </a:r>
          </a:p>
        </p:txBody>
      </p:sp>
    </p:spTree>
    <p:extLst>
      <p:ext uri="{BB962C8B-B14F-4D97-AF65-F5344CB8AC3E}">
        <p14:creationId xmlns:p14="http://schemas.microsoft.com/office/powerpoint/2010/main" val="19769804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D1377-7F9E-4458-A38D-A54579B9E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3CC017-D456-491D-A346-7259921CD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9F8678A-8099-497A-A4CA-E0FC4631B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1"/>
            <a:ext cx="6040852" cy="480722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8592B41-CB3E-45B5-AACC-7511D0C5C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273" y="4810539"/>
            <a:ext cx="6182727" cy="20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00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157E8-0365-479E-9750-A0763430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obce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E29984-A7F6-411C-A908-C466E891C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výkonným orgánem obce </a:t>
            </a:r>
            <a:r>
              <a:rPr lang="cs-CZ" b="1" dirty="0"/>
              <a:t>pro samostatnou působnost</a:t>
            </a:r>
            <a:r>
              <a:rPr lang="cs-CZ" dirty="0"/>
              <a:t> =&gt; zodpovídá se zastupitelstvu</a:t>
            </a:r>
          </a:p>
          <a:p>
            <a:pPr lvl="1"/>
            <a:r>
              <a:rPr lang="cs-CZ" dirty="0"/>
              <a:t>Její činnost spočívá zejména v tom, že připravuje návrhy pro jednání zastupitelstva a zabezpečuje plnění usnesení zastupitelstva. </a:t>
            </a:r>
          </a:p>
          <a:p>
            <a:r>
              <a:rPr lang="cs-CZ" dirty="0"/>
              <a:t>V přenesené působnosti řízena zákony</a:t>
            </a:r>
          </a:p>
          <a:p>
            <a:endParaRPr lang="cs-CZ" dirty="0"/>
          </a:p>
          <a:p>
            <a:r>
              <a:rPr lang="cs-CZ" dirty="0"/>
              <a:t>Rada obce se nevolí v obcích, kde má zastupitelstvo obce méně než 15 členů</a:t>
            </a:r>
          </a:p>
          <a:p>
            <a:r>
              <a:rPr lang="pt-BR" dirty="0"/>
              <a:t>V obci, kde se rada obce nevolí</a:t>
            </a:r>
            <a:r>
              <a:rPr lang="cs-CZ" dirty="0"/>
              <a:t> vykonává pravomoci rady starosta</a:t>
            </a:r>
          </a:p>
          <a:p>
            <a:endParaRPr lang="cs-CZ" dirty="0"/>
          </a:p>
          <a:p>
            <a:r>
              <a:rPr lang="cs-CZ" dirty="0"/>
              <a:t>Radu obce tvoří starosta, místostarosta (místostarostové) a další členové rady (radní) volení z řad členů zastupitelstva</a:t>
            </a:r>
          </a:p>
          <a:p>
            <a:endParaRPr lang="cs-CZ" dirty="0"/>
          </a:p>
          <a:p>
            <a:r>
              <a:rPr lang="cs-CZ" dirty="0"/>
              <a:t>Počet členů lichý a činí nejméně 5 a nejvýše 11 členů</a:t>
            </a:r>
          </a:p>
          <a:p>
            <a:endParaRPr lang="cs-CZ" dirty="0"/>
          </a:p>
          <a:p>
            <a:r>
              <a:rPr lang="cs-CZ" dirty="0"/>
              <a:t> schůze podle potřeby jsou neveřejné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887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64E14-E9BF-4323-86C5-27DD23E7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053E85-7C41-434F-804C-CC4C40869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C32CA78-FEAB-4B6E-9FD5-AFED123E6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594" y="533400"/>
            <a:ext cx="7492449" cy="616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1365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159F6-47D4-4C07-9A85-BF7D8B3D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Pravomoci rady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28C90-EE43-4382-B9D0-B6DC09E0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Spravuje </a:t>
            </a:r>
            <a:r>
              <a:rPr lang="cs-CZ" b="1" dirty="0"/>
              <a:t>komise rady </a:t>
            </a:r>
            <a:r>
              <a:rPr lang="cs-CZ" dirty="0"/>
              <a:t>obce</a:t>
            </a:r>
          </a:p>
          <a:p>
            <a:r>
              <a:rPr lang="cs-CZ" dirty="0"/>
              <a:t>Působí jako </a:t>
            </a:r>
            <a:r>
              <a:rPr lang="cs-CZ" b="1" dirty="0"/>
              <a:t>kontrolní orgán</a:t>
            </a:r>
            <a:r>
              <a:rPr lang="cs-CZ" dirty="0"/>
              <a:t>. </a:t>
            </a:r>
          </a:p>
          <a:p>
            <a:r>
              <a:rPr lang="cs-CZ" b="1" dirty="0"/>
              <a:t>Schvalování</a:t>
            </a:r>
            <a:r>
              <a:rPr lang="cs-CZ" b="1" i="1" dirty="0"/>
              <a:t> </a:t>
            </a:r>
            <a:r>
              <a:rPr lang="cs-CZ" dirty="0"/>
              <a:t>v oblastech organizačního řádu, obecního úřadu, účetní uzávěrky v obcí zřízených příspěvkových organizací.</a:t>
            </a:r>
          </a:p>
          <a:p>
            <a:r>
              <a:rPr lang="cs-CZ" b="1" dirty="0"/>
              <a:t>Ukládání pokut </a:t>
            </a:r>
          </a:p>
          <a:p>
            <a:r>
              <a:rPr lang="cs-CZ" dirty="0"/>
              <a:t>Vydávat </a:t>
            </a:r>
            <a:r>
              <a:rPr lang="cs-CZ" b="1" dirty="0"/>
              <a:t>nařízení obce</a:t>
            </a:r>
          </a:p>
          <a:p>
            <a:r>
              <a:rPr lang="cs-CZ" dirty="0"/>
              <a:t>Stanovit celkový počet zaměstnanců obce v obecním úřadu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313925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AB1A7-5D9B-4E27-9637-105D5D49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Komise x Výbory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A8ACC4-D618-42A1-A0D8-2DDA9DC9D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orgány orgánů obce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Komise obce zřizovány radou</a:t>
            </a:r>
          </a:p>
          <a:p>
            <a:pPr lvl="1"/>
            <a:r>
              <a:rPr lang="cs-CZ" dirty="0"/>
              <a:t>poradní ale i iniciativní orgán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Výbory – zastupitelstvo</a:t>
            </a:r>
          </a:p>
          <a:p>
            <a:pPr lvl="1"/>
            <a:r>
              <a:rPr lang="cs-CZ" dirty="0"/>
              <a:t>poradní orgány</a:t>
            </a:r>
          </a:p>
          <a:p>
            <a:pPr lvl="1"/>
            <a:r>
              <a:rPr lang="cs-CZ" dirty="0"/>
              <a:t>povinně je vždy zřizován </a:t>
            </a:r>
            <a:r>
              <a:rPr lang="cs-CZ" b="1" dirty="0"/>
              <a:t>finanční a kontrolní výbor</a:t>
            </a:r>
          </a:p>
          <a:p>
            <a:pPr lvl="1"/>
            <a:r>
              <a:rPr lang="cs-CZ" dirty="0"/>
              <a:t>Pokud v obci žije více než 10 % občanů hlásících se k jiné než české národnosti, je obec rovněž povinna zřídit </a:t>
            </a:r>
            <a:r>
              <a:rPr lang="cs-CZ" b="1" dirty="0"/>
              <a:t>výbor pro národnostní menšiny</a:t>
            </a:r>
          </a:p>
          <a:p>
            <a:pPr lvl="1"/>
            <a:r>
              <a:rPr lang="cs-CZ" dirty="0"/>
              <a:t>Pro místní části možnost zřídit </a:t>
            </a:r>
            <a:r>
              <a:rPr lang="cs-CZ" b="1" dirty="0"/>
              <a:t>místní či osadní výbory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543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2A3AF-4C74-43B6-AF79-79D56F07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Starosta a obecní úřad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86EB9E-02D6-4056-9E68-881EABEC3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Starosta</a:t>
            </a:r>
          </a:p>
          <a:p>
            <a:pPr lvl="1"/>
            <a:r>
              <a:rPr lang="pl-PL" dirty="0"/>
              <a:t>funkci jako jednatel společnosti v obchodní společnosti</a:t>
            </a:r>
          </a:p>
          <a:p>
            <a:pPr lvl="1"/>
            <a:r>
              <a:rPr lang="cs-CZ" dirty="0"/>
              <a:t>Je závislý na zastupitelstvu obce, případně na radě obce, která vždy schvaluje jím provedené úkony</a:t>
            </a:r>
          </a:p>
          <a:p>
            <a:endParaRPr lang="cs-CZ" dirty="0"/>
          </a:p>
          <a:p>
            <a:r>
              <a:rPr lang="cs-CZ" dirty="0"/>
              <a:t>Obecní úřad</a:t>
            </a:r>
          </a:p>
          <a:p>
            <a:pPr lvl="1"/>
            <a:r>
              <a:rPr lang="cs-CZ" dirty="0"/>
              <a:t>organizačně - administrativní charakter</a:t>
            </a:r>
          </a:p>
          <a:p>
            <a:pPr lvl="1"/>
            <a:r>
              <a:rPr lang="cs-CZ" dirty="0"/>
              <a:t>členěn do odborů a oddělení =&gt; rozhoduje rada obce</a:t>
            </a:r>
          </a:p>
          <a:p>
            <a:pPr lvl="1"/>
            <a:r>
              <a:rPr lang="cs-CZ" dirty="0"/>
              <a:t>Plní úkoly zastupitelstva, rady, komisí a výborů</a:t>
            </a:r>
          </a:p>
          <a:p>
            <a:pPr lvl="1"/>
            <a:r>
              <a:rPr lang="cs-CZ" dirty="0"/>
              <a:t>Odpovědný za plnění úkolů obecního úřadu je tajemník (ředitel magistrátu)</a:t>
            </a:r>
          </a:p>
        </p:txBody>
      </p:sp>
    </p:spTree>
    <p:extLst>
      <p:ext uri="{BB962C8B-B14F-4D97-AF65-F5344CB8AC3E}">
        <p14:creationId xmlns:p14="http://schemas.microsoft.com/office/powerpoint/2010/main" val="3252952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BB258-7CCA-46C7-BA25-E464D2A9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6626" y="3543300"/>
            <a:ext cx="4479235" cy="99060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0B811B-2CBC-4EF7-AB95-DBDCE9CF2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1174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C5CAC-87A7-468C-A530-FCCBCF0B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FINANCUJÍCÍ OPERACE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C077FF-19FA-4A30-AC9B-1EBF06BCD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Opakování </a:t>
            </a:r>
          </a:p>
          <a:p>
            <a:pPr lvl="1"/>
            <a:r>
              <a:rPr lang="pl-PL" dirty="0"/>
              <a:t>Z jakých zdrojů byl kryt deficit rozpočtu</a:t>
            </a:r>
          </a:p>
          <a:p>
            <a:pPr lvl="1"/>
            <a:r>
              <a:rPr lang="pl-PL" dirty="0"/>
              <a:t>Jak bylo naloženo s přebytkem rozpočtu</a:t>
            </a:r>
          </a:p>
          <a:p>
            <a:pPr lvl="1"/>
            <a:r>
              <a:rPr lang="cs-CZ" dirty="0"/>
              <a:t>Způsoby zobrazení přijetí závazku/půjčení prostředků v rozpočtu</a:t>
            </a:r>
          </a:p>
        </p:txBody>
      </p:sp>
    </p:spTree>
    <p:extLst>
      <p:ext uri="{BB962C8B-B14F-4D97-AF65-F5344CB8AC3E}">
        <p14:creationId xmlns:p14="http://schemas.microsoft.com/office/powerpoint/2010/main" val="3891597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3A5FD-BCCB-4D53-A192-4E9D7415E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9ACF00-800A-45F0-8541-81BA25F58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má obec </a:t>
            </a:r>
            <a:r>
              <a:rPr lang="cs-CZ" b="1" dirty="0"/>
              <a:t>nižší příjmy než výdaje</a:t>
            </a:r>
            <a:r>
              <a:rPr lang="cs-CZ" dirty="0"/>
              <a:t>, je třeba ve financování říci, z čeho je/bude schodek uhrazen. </a:t>
            </a:r>
          </a:p>
          <a:p>
            <a:pPr lvl="1"/>
            <a:r>
              <a:rPr lang="cs-CZ" dirty="0"/>
              <a:t>snížení stavu peněžních prostředků na vlastních účtech obce </a:t>
            </a:r>
          </a:p>
          <a:p>
            <a:pPr lvl="1"/>
            <a:r>
              <a:rPr lang="cs-CZ" dirty="0"/>
              <a:t>půjčku, kterou bude třeba splácet v následujících letech a </a:t>
            </a:r>
          </a:p>
          <a:p>
            <a:pPr lvl="1"/>
            <a:r>
              <a:rPr lang="cs-CZ" dirty="0"/>
              <a:t>nebo pokrytí splátkami z půjček v minulosti poskytnutých někomu jinému.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Pokud má obec </a:t>
            </a:r>
            <a:r>
              <a:rPr lang="cs-CZ" b="1" dirty="0"/>
              <a:t>vyšší příjmy než výdaje</a:t>
            </a:r>
            <a:r>
              <a:rPr lang="cs-CZ" dirty="0"/>
              <a:t>, je třeba ve financování říci, kam bude přebytek uložen.</a:t>
            </a:r>
          </a:p>
          <a:p>
            <a:pPr lvl="1"/>
            <a:r>
              <a:rPr lang="cs-CZ" dirty="0"/>
              <a:t>uložen na vlastní účty obce,</a:t>
            </a:r>
          </a:p>
          <a:p>
            <a:pPr lvl="1"/>
            <a:r>
              <a:rPr lang="cs-CZ" dirty="0"/>
              <a:t>použit na úhradu splátek půjček z minulosti nebo </a:t>
            </a:r>
          </a:p>
          <a:p>
            <a:pPr lvl="1"/>
            <a:r>
              <a:rPr lang="cs-CZ" dirty="0"/>
              <a:t>někam zapůjčen.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337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78613-11F5-486A-8FB6-B65F0813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A4A456-566A-434D-A6DC-1B41411FB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F9E05D4-6AC2-42A8-8388-6B067CB40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055" y="533400"/>
            <a:ext cx="8363299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2886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EB2B4-F4EF-43EA-9C12-DE56CD0C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Zadluženost obcí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AFFC3F9-455A-4BA3-BC88-901BE993C6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2602" y="1683026"/>
            <a:ext cx="7715250" cy="43815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C99234-E34F-4130-A02E-DDC68A893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677" y="2616476"/>
            <a:ext cx="88011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88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ABF4B-B147-4248-9873-A7E3C3FB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obce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534F8E-8A3D-4977-81A3-910BDE108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Samostatná</a:t>
            </a:r>
          </a:p>
          <a:p>
            <a:r>
              <a:rPr lang="cs-CZ" dirty="0"/>
              <a:t> vs.</a:t>
            </a:r>
          </a:p>
          <a:p>
            <a:r>
              <a:rPr lang="cs-CZ" dirty="0"/>
              <a:t> Přenesená působnost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A3498BB-448F-4911-A687-E22ACE6A4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799" y="533400"/>
            <a:ext cx="7257636" cy="602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07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2FB7E-14BB-4E5F-84BC-2F186C94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729766-44C4-4D0A-B5DE-E612ECE73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Stát může do samosprávy zasahovat jen výjimečně a to pouze v případě když nazná, že to vyžaduje ochrana zákona =&gt;</a:t>
            </a:r>
            <a:r>
              <a:rPr lang="cs-CZ" b="1" i="1" dirty="0"/>
              <a:t>neexistuje podřízenost obce jinému orgánu</a:t>
            </a:r>
            <a:endParaRPr lang="cs-CZ" dirty="0"/>
          </a:p>
          <a:p>
            <a:r>
              <a:rPr lang="cs-CZ" dirty="0"/>
              <a:t>Hlavní práva</a:t>
            </a:r>
          </a:p>
          <a:p>
            <a:pPr lvl="1"/>
            <a:r>
              <a:rPr lang="cs-CZ" dirty="0"/>
              <a:t>právo na vlastní majetek obce a na hospodaření podle vlastního rozpočtu. </a:t>
            </a:r>
          </a:p>
          <a:p>
            <a:pPr lvl="1"/>
            <a:endParaRPr lang="cs-CZ" dirty="0"/>
          </a:p>
          <a:p>
            <a:r>
              <a:rPr lang="cs-CZ" b="1" dirty="0"/>
              <a:t>V rámci svých pravomocí ukládá povinnosti, příkazy, zákazy a jejich plnění vynucuje sankcemi</a:t>
            </a:r>
          </a:p>
          <a:p>
            <a:pPr lvl="1"/>
            <a:r>
              <a:rPr lang="cs-CZ" dirty="0"/>
              <a:t>závazné vyhlášky</a:t>
            </a:r>
          </a:p>
          <a:p>
            <a:pPr lvl="1"/>
            <a:r>
              <a:rPr lang="cs-CZ" dirty="0"/>
              <a:t>správní rozhodnutí</a:t>
            </a:r>
          </a:p>
          <a:p>
            <a:pPr lvl="2"/>
            <a:r>
              <a:rPr lang="cs-CZ" dirty="0"/>
              <a:t>Dozor vykonává Ministerstvo vnitra ČR</a:t>
            </a:r>
          </a:p>
        </p:txBody>
      </p:sp>
    </p:spTree>
    <p:extLst>
      <p:ext uri="{BB962C8B-B14F-4D97-AF65-F5344CB8AC3E}">
        <p14:creationId xmlns:p14="http://schemas.microsoft.com/office/powerpoint/2010/main" val="2736684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550A-ACA8-45E1-8711-6F3EB214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Přenesená působnost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79D82A-A770-47E9-9A68-D42395D80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přiblížit státní správu občanům</a:t>
            </a:r>
          </a:p>
          <a:p>
            <a:r>
              <a:rPr lang="cs-CZ" dirty="0"/>
              <a:t>Výkon státní správy, kterou stát přenesl na obce </a:t>
            </a:r>
          </a:p>
          <a:p>
            <a:pPr lvl="1"/>
            <a:r>
              <a:rPr lang="cs-CZ" dirty="0"/>
              <a:t>určeno zákony</a:t>
            </a:r>
          </a:p>
          <a:p>
            <a:pPr lvl="1"/>
            <a:r>
              <a:rPr lang="cs-CZ" dirty="0"/>
              <a:t>příslušný finanční příspěvek od státu (často nepokrývá skutečné náklady)</a:t>
            </a:r>
          </a:p>
          <a:p>
            <a:pPr lvl="1"/>
            <a:endParaRPr lang="cs-CZ" dirty="0"/>
          </a:p>
          <a:p>
            <a:r>
              <a:rPr lang="cs-CZ" dirty="0"/>
              <a:t>V rámci přenesené působnosti obec vydává </a:t>
            </a:r>
            <a:r>
              <a:rPr lang="cs-CZ" b="1" i="1" dirty="0"/>
              <a:t>nařízení obce</a:t>
            </a:r>
          </a:p>
          <a:p>
            <a:pPr lvl="1"/>
            <a:r>
              <a:rPr lang="cs-CZ" dirty="0"/>
              <a:t>evidence obyvatel, </a:t>
            </a:r>
          </a:p>
          <a:p>
            <a:pPr lvl="1"/>
            <a:r>
              <a:rPr lang="cs-CZ" dirty="0"/>
              <a:t>stavební povolení </a:t>
            </a:r>
          </a:p>
          <a:p>
            <a:pPr lvl="1"/>
            <a:r>
              <a:rPr lang="cs-CZ" dirty="0"/>
              <a:t>oprávněn vydávat občanské průkazy a cestovní pasy</a:t>
            </a:r>
          </a:p>
          <a:p>
            <a:pPr lvl="1"/>
            <a:endParaRPr lang="cs-CZ" dirty="0"/>
          </a:p>
          <a:p>
            <a:r>
              <a:rPr lang="cs-CZ" dirty="0"/>
              <a:t>Dozor nad vydáváním a obsahem nařízení obcí a usnesení, rozhodnutí a jiných opatření orgánů obcí v přenesené působnosti vykonávají krajské úřady.</a:t>
            </a:r>
          </a:p>
        </p:txBody>
      </p:sp>
    </p:spTree>
    <p:extLst>
      <p:ext uri="{BB962C8B-B14F-4D97-AF65-F5344CB8AC3E}">
        <p14:creationId xmlns:p14="http://schemas.microsoft.com/office/powerpoint/2010/main" val="3994160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ADB80-6281-4F39-BD63-91822654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DB267E-1EEB-4279-B80E-6BB682D76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základní orgány </a:t>
            </a:r>
          </a:p>
          <a:p>
            <a:pPr lvl="1"/>
            <a:r>
              <a:rPr lang="cs-CZ" b="1" dirty="0"/>
              <a:t>zastupitelstvo obce</a:t>
            </a:r>
          </a:p>
          <a:p>
            <a:pPr lvl="1"/>
            <a:r>
              <a:rPr lang="pl-PL" b="1" dirty="0"/>
              <a:t>rada obce </a:t>
            </a:r>
            <a:r>
              <a:rPr lang="pl-PL" dirty="0"/>
              <a:t>(pokud je volena)</a:t>
            </a:r>
          </a:p>
          <a:p>
            <a:pPr lvl="1"/>
            <a:r>
              <a:rPr lang="cs-CZ" b="1" dirty="0"/>
              <a:t>starosta </a:t>
            </a:r>
          </a:p>
          <a:p>
            <a:pPr lvl="1"/>
            <a:r>
              <a:rPr lang="cs-CZ" b="1" dirty="0"/>
              <a:t>obecní úřad</a:t>
            </a:r>
          </a:p>
          <a:p>
            <a:pPr lvl="1"/>
            <a:endParaRPr lang="cs-CZ" b="1" dirty="0"/>
          </a:p>
          <a:p>
            <a:r>
              <a:rPr lang="cs-CZ" dirty="0"/>
              <a:t>Doplňující orgány</a:t>
            </a:r>
          </a:p>
          <a:p>
            <a:pPr lvl="1"/>
            <a:r>
              <a:rPr lang="cs-CZ" b="1" dirty="0"/>
              <a:t>komise</a:t>
            </a:r>
          </a:p>
          <a:p>
            <a:pPr lvl="1"/>
            <a:r>
              <a:rPr lang="cs-CZ" b="1" dirty="0"/>
              <a:t>výbory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7492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Vlastní 10">
      <a:dk1>
        <a:srgbClr val="000000"/>
      </a:dk1>
      <a:lt1>
        <a:srgbClr val="CDCDCD"/>
      </a:lt1>
      <a:dk2>
        <a:srgbClr val="3C5184"/>
      </a:dk2>
      <a:lt2>
        <a:srgbClr val="FFC000"/>
      </a:lt2>
      <a:accent1>
        <a:srgbClr val="FFC000"/>
      </a:accent1>
      <a:accent2>
        <a:srgbClr val="F5C201"/>
      </a:accent2>
      <a:accent3>
        <a:srgbClr val="3C5184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150</Words>
  <Application>Microsoft Office PowerPoint</Application>
  <PresentationFormat>Širokoúhlá obrazovka</PresentationFormat>
  <Paragraphs>107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Arial</vt:lpstr>
      <vt:lpstr>Přehlednost</vt:lpstr>
      <vt:lpstr>Rurální geografie </vt:lpstr>
      <vt:lpstr>FINANCUJÍCÍ OPERACE</vt:lpstr>
      <vt:lpstr>Financování</vt:lpstr>
      <vt:lpstr>Prezentace aplikace PowerPoint</vt:lpstr>
      <vt:lpstr>Zadluženost obcí</vt:lpstr>
      <vt:lpstr>Orgány obce </vt:lpstr>
      <vt:lpstr>Samospráva</vt:lpstr>
      <vt:lpstr>Přenesená působnost</vt:lpstr>
      <vt:lpstr>Orgány obce</vt:lpstr>
      <vt:lpstr>Orgány obce </vt:lpstr>
      <vt:lpstr>Zastupitelstvo obce</vt:lpstr>
      <vt:lpstr>Zastupitelstvo obce</vt:lpstr>
      <vt:lpstr>Prezentace aplikace PowerPoint</vt:lpstr>
      <vt:lpstr>Rada obce</vt:lpstr>
      <vt:lpstr>Prezentace aplikace PowerPoint</vt:lpstr>
      <vt:lpstr>Pravomoci rady</vt:lpstr>
      <vt:lpstr>Komise x Výbory</vt:lpstr>
      <vt:lpstr>Starosta a obecní úřad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Krejčí</dc:creator>
  <cp:lastModifiedBy>Geografický ústav</cp:lastModifiedBy>
  <cp:revision>74</cp:revision>
  <dcterms:created xsi:type="dcterms:W3CDTF">2017-10-08T08:00:46Z</dcterms:created>
  <dcterms:modified xsi:type="dcterms:W3CDTF">2017-11-01T16:53:40Z</dcterms:modified>
</cp:coreProperties>
</file>