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9" r:id="rId4"/>
    <p:sldId id="280" r:id="rId5"/>
    <p:sldId id="285" r:id="rId6"/>
    <p:sldId id="282" r:id="rId7"/>
    <p:sldId id="298" r:id="rId8"/>
    <p:sldId id="299" r:id="rId9"/>
    <p:sldId id="278" r:id="rId10"/>
    <p:sldId id="288" r:id="rId11"/>
    <p:sldId id="297" r:id="rId12"/>
    <p:sldId id="296" r:id="rId13"/>
    <p:sldId id="281" r:id="rId14"/>
    <p:sldId id="284" r:id="rId15"/>
    <p:sldId id="289" r:id="rId16"/>
    <p:sldId id="290" r:id="rId17"/>
    <p:sldId id="287" r:id="rId18"/>
    <p:sldId id="276" r:id="rId19"/>
    <p:sldId id="291" r:id="rId20"/>
    <p:sldId id="292" r:id="rId21"/>
    <p:sldId id="293" r:id="rId22"/>
    <p:sldId id="294" r:id="rId23"/>
    <p:sldId id="29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790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51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4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80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74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65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64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5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4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00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551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93149A-DEA5-4E75-A09D-D18D07EC870C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eoportal.vumop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app/eagriapp/lpisdat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BD3188-7F6D-4723-B117-989C55402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Rurální geografie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169CF13-E037-4414-84CA-18CEA3B1B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Cv.5 Využití půdy a zemědělství na venkově</a:t>
            </a:r>
          </a:p>
        </p:txBody>
      </p:sp>
    </p:spTree>
    <p:extLst>
      <p:ext uri="{BB962C8B-B14F-4D97-AF65-F5344CB8AC3E}">
        <p14:creationId xmlns:p14="http://schemas.microsoft.com/office/powerpoint/2010/main" val="1637527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BA8A-B04D-48D1-9DD8-0D1A39A4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? - Pozemkové úpravy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79B709-71F1-4551-B32C-24F0732CE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Řešení po </a:t>
            </a:r>
            <a:r>
              <a:rPr lang="cs-CZ" dirty="0" err="1"/>
              <a:t>k.ú</a:t>
            </a:r>
            <a:r>
              <a:rPr lang="cs-CZ" dirty="0"/>
              <a:t>., hlavní dohled Pozemkový úřad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Základní dělení</a:t>
            </a:r>
          </a:p>
          <a:p>
            <a:pPr lvl="1"/>
            <a:r>
              <a:rPr lang="cs-CZ" dirty="0"/>
              <a:t>jednoduché pozemkové úpravy, (účelové řešení s omezeným rozsahem)</a:t>
            </a:r>
          </a:p>
          <a:p>
            <a:pPr lvl="1"/>
            <a:r>
              <a:rPr lang="cs-CZ" dirty="0"/>
              <a:t>komplexní pozemkové úpravy.</a:t>
            </a:r>
          </a:p>
          <a:p>
            <a:endParaRPr lang="cs-CZ" dirty="0"/>
          </a:p>
          <a:p>
            <a:r>
              <a:rPr lang="cs-CZ" dirty="0"/>
              <a:t>Samostatný zákon o pozemkových úpravách </a:t>
            </a:r>
          </a:p>
          <a:p>
            <a:pPr lvl="1"/>
            <a:r>
              <a:rPr lang="cs-CZ" dirty="0"/>
              <a:t>Ve veřejném zájmu prostorově a funkčně uspořádávají pozemky, které se scelují nebo naopak účelně rozdělují tak, aby k nim byla zabezpečena dobrá přístupnost</a:t>
            </a:r>
          </a:p>
          <a:p>
            <a:pPr lvl="1"/>
            <a:r>
              <a:rPr lang="cs-CZ" dirty="0"/>
              <a:t>souhlas s návrhem vlastníků 60 % výměry půdy řešené v pozemkové úpravě.</a:t>
            </a:r>
          </a:p>
          <a:p>
            <a:pPr lvl="1"/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r>
              <a:rPr lang="cs-CZ" dirty="0"/>
              <a:t>2015 = zhruba 26,62 % výměry zemědělského půdního fondu </a:t>
            </a:r>
          </a:p>
          <a:p>
            <a:endParaRPr lang="cs-CZ" dirty="0"/>
          </a:p>
          <a:p>
            <a:r>
              <a:rPr lang="cs-CZ" dirty="0"/>
              <a:t>Pozemky se scelují, dělí a přizpůsobují tvarem konfiguraci terénu a požadavkům na optimální obdělávání a na ochranu zemědělské půdy</a:t>
            </a:r>
          </a:p>
          <a:p>
            <a:endParaRPr lang="cs-CZ" dirty="0"/>
          </a:p>
          <a:p>
            <a:r>
              <a:rPr lang="cs-CZ" dirty="0"/>
              <a:t>Výsledek katastr nemovitostí a vzniká nová digitální katastrální mapa.</a:t>
            </a:r>
          </a:p>
        </p:txBody>
      </p:sp>
    </p:spTree>
    <p:extLst>
      <p:ext uri="{BB962C8B-B14F-4D97-AF65-F5344CB8AC3E}">
        <p14:creationId xmlns:p14="http://schemas.microsoft.com/office/powerpoint/2010/main" val="4217162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51DB0-A082-463E-85BE-3E44C7AC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Pozemkové úpravy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D3739F-47F6-49CB-B223-0A51D128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Úzce propojeno s realizací krajinných programů, </a:t>
            </a:r>
          </a:p>
          <a:p>
            <a:pPr lvl="1"/>
            <a:r>
              <a:rPr lang="cs-CZ" dirty="0"/>
              <a:t>úprava vodohospodářských poměrů, </a:t>
            </a:r>
          </a:p>
          <a:p>
            <a:pPr lvl="1"/>
            <a:r>
              <a:rPr lang="cs-CZ" dirty="0"/>
              <a:t>obnova toků a nádrží, </a:t>
            </a:r>
          </a:p>
          <a:p>
            <a:pPr lvl="1"/>
            <a:r>
              <a:rPr lang="cs-CZ" dirty="0"/>
              <a:t>budování protierozní a protipovodňové ochrany území,</a:t>
            </a:r>
          </a:p>
          <a:p>
            <a:pPr lvl="1"/>
            <a:r>
              <a:rPr lang="cs-CZ" dirty="0"/>
              <a:t>biocenter a biokoridorů, </a:t>
            </a:r>
          </a:p>
          <a:p>
            <a:pPr lvl="1"/>
            <a:r>
              <a:rPr lang="cs-CZ" dirty="0"/>
              <a:t>dosažení estetické kvality krajiny za účelem zvýšení rekreačního efektu</a:t>
            </a:r>
          </a:p>
          <a:p>
            <a:pPr lvl="1"/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/>
              <a:t>Pozemkové úpravy si žádají angažovaného přístupu různých aktérů, nejen pozemkových úřadů.</a:t>
            </a:r>
          </a:p>
          <a:p>
            <a:pPr lvl="1"/>
            <a:r>
              <a:rPr lang="cs-CZ" dirty="0"/>
              <a:t> místními akčními skupinami, </a:t>
            </a:r>
          </a:p>
          <a:p>
            <a:pPr lvl="1"/>
            <a:r>
              <a:rPr lang="cs-CZ" dirty="0"/>
              <a:t>obcemi,</a:t>
            </a:r>
          </a:p>
          <a:p>
            <a:pPr lvl="1"/>
            <a:r>
              <a:rPr lang="cs-CZ" dirty="0"/>
              <a:t>vlastníky půdy </a:t>
            </a:r>
          </a:p>
          <a:p>
            <a:pPr lvl="1"/>
            <a:r>
              <a:rPr lang="cs-CZ" dirty="0"/>
              <a:t>uživateli</a:t>
            </a:r>
          </a:p>
        </p:txBody>
      </p:sp>
    </p:spTree>
    <p:extLst>
      <p:ext uri="{BB962C8B-B14F-4D97-AF65-F5344CB8AC3E}">
        <p14:creationId xmlns:p14="http://schemas.microsoft.com/office/powerpoint/2010/main" val="1492108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700A1-241C-4C8A-AF23-E00579F4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Pozemkové úpravy data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94519-6AF8-4D2E-924A-1584E3819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pozemkových úprav bylo dosud vybudováno 2 900 km cest.</a:t>
            </a:r>
          </a:p>
          <a:p>
            <a:endParaRPr lang="cs-CZ" dirty="0"/>
          </a:p>
          <a:p>
            <a:r>
              <a:rPr lang="cs-CZ" dirty="0"/>
              <a:t>Na každý km2 provedené KPÚ tak připadá v průměru 317 metrů nově vytvořených cest v krajině.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EA5537-5976-453C-817D-8C939849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61505"/>
            <a:ext cx="11063936" cy="45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4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E62A2-649E-4FCC-9B39-6AC8764A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Pozemkové úpravy data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3DD514D-28DD-45E1-9D26-7D7C6969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56315"/>
            <a:ext cx="9117496" cy="45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58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7DE2A-E067-420A-B48C-E5BE88FC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E65ABA-884A-4B46-A34F-816EA99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971D85-358B-42A8-9C29-5D47D073D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5" y="381000"/>
            <a:ext cx="6700009" cy="65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68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8E2A9-D655-478C-B899-6CBBDF17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58E539-B539-46DC-8414-42C14DE9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9A0FC5-BB26-4FA6-82BD-528A987F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43" y="381000"/>
            <a:ext cx="6003235" cy="65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1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5F6F935-11C2-4406-9F5C-FD4B5F8F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33525"/>
            <a:ext cx="4905375" cy="25908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9C8226-D5D6-44C3-B8C1-C9390C1D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Protierozní opatření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5781CA-C691-4AFE-886E-68C29B5DB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84" y="1524000"/>
            <a:ext cx="4943475" cy="26003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731D4A2-62F1-4C49-8BA8-C800E79E5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358" y="3723150"/>
            <a:ext cx="4578834" cy="3112176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01DEA770-DC1B-4DCE-9F5D-8F8B93209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909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D31A5-939C-44D0-89B5-FF36AA94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0663B9-80D0-48B2-A6A6-3B6626077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Zpracujte využití půdy ve Vámi zvolené obci. </a:t>
            </a:r>
          </a:p>
          <a:p>
            <a:pPr lvl="1"/>
            <a:r>
              <a:rPr lang="cs-CZ" dirty="0"/>
              <a:t>Spíše menší </a:t>
            </a:r>
            <a:r>
              <a:rPr lang="cs-CZ" dirty="0" err="1"/>
              <a:t>k.ú</a:t>
            </a:r>
            <a:r>
              <a:rPr lang="cs-CZ" dirty="0"/>
              <a:t>.</a:t>
            </a:r>
          </a:p>
          <a:p>
            <a:endParaRPr lang="cs-CZ" dirty="0"/>
          </a:p>
          <a:p>
            <a:pPr lvl="1"/>
            <a:r>
              <a:rPr lang="cs-CZ" dirty="0"/>
              <a:t>Kdo jsou vlastníci a kdo využívá zemědělskou půdu v obci</a:t>
            </a:r>
          </a:p>
          <a:p>
            <a:pPr lvl="2"/>
            <a:r>
              <a:rPr lang="cs-CZ" dirty="0"/>
              <a:t>CUZK X LPIS</a:t>
            </a:r>
          </a:p>
          <a:p>
            <a:pPr lvl="2"/>
            <a:r>
              <a:rPr lang="cs-CZ" dirty="0"/>
              <a:t>10-15 půdních bloků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V jakém stavu jsou pozemkové úpravy v obci</a:t>
            </a:r>
          </a:p>
          <a:p>
            <a:pPr lvl="2"/>
            <a:r>
              <a:rPr lang="cs-CZ" dirty="0"/>
              <a:t>Mapa před a po pozemkových úpravách</a:t>
            </a:r>
          </a:p>
          <a:p>
            <a:pPr lvl="2"/>
            <a:r>
              <a:rPr lang="cs-CZ" dirty="0"/>
              <a:t>Vytipujte problémová místa </a:t>
            </a:r>
          </a:p>
          <a:p>
            <a:pPr lvl="3"/>
            <a:r>
              <a:rPr lang="cs-CZ" dirty="0"/>
              <a:t>místa se špatnou dostupností, vysoký sklon</a:t>
            </a:r>
          </a:p>
          <a:p>
            <a:pPr lvl="3"/>
            <a:r>
              <a:rPr lang="cs-CZ" dirty="0">
                <a:hlinkClick r:id="rId2"/>
              </a:rPr>
              <a:t>http://geoportal.vumop.cz/</a:t>
            </a:r>
            <a:endParaRPr lang="cs-CZ" dirty="0"/>
          </a:p>
          <a:p>
            <a:pPr lvl="2"/>
            <a:r>
              <a:rPr lang="cs-CZ" dirty="0"/>
              <a:t>Protierozní opatření v krajině</a:t>
            </a:r>
          </a:p>
          <a:p>
            <a:pPr lvl="2"/>
            <a:r>
              <a:rPr lang="cs-CZ" dirty="0"/>
              <a:t>Velikost pozemků 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Návrh změn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73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102EF-8309-4E72-B674-74F4768B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0D9EE-7BD2-4DF3-8479-6ACB5F438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Využití půdy pro zemědělství</a:t>
            </a:r>
          </a:p>
          <a:p>
            <a:pPr lvl="1"/>
            <a:r>
              <a:rPr lang="cs-CZ" dirty="0"/>
              <a:t>Počet zemědělských společností a fyzických osob v obci</a:t>
            </a:r>
          </a:p>
          <a:p>
            <a:pPr lvl="1"/>
            <a:r>
              <a:rPr lang="cs-CZ" dirty="0"/>
              <a:t>Finance do zemědělství</a:t>
            </a:r>
          </a:p>
          <a:p>
            <a:endParaRPr lang="cs-CZ" dirty="0"/>
          </a:p>
          <a:p>
            <a:r>
              <a:rPr lang="cs-CZ" dirty="0"/>
              <a:t>Vybraný podnik či fyzickou osobu blíže charakterizujte</a:t>
            </a:r>
          </a:p>
          <a:p>
            <a:pPr lvl="1"/>
            <a:r>
              <a:rPr lang="cs-CZ" dirty="0"/>
              <a:t>Dotace SZIF – seznam příjemců dotací (pouze obchodní společnosti)</a:t>
            </a:r>
          </a:p>
          <a:p>
            <a:pPr lvl="1"/>
            <a:r>
              <a:rPr lang="cs-CZ" dirty="0"/>
              <a:t>Zaměření – internetové stránky, výroční zprávy, vlastní zkušenost</a:t>
            </a:r>
          </a:p>
          <a:p>
            <a:pPr lvl="1"/>
            <a:r>
              <a:rPr lang="cs-CZ" dirty="0"/>
              <a:t>Obchodní vztahy,  </a:t>
            </a:r>
          </a:p>
          <a:p>
            <a:pPr lvl="1"/>
            <a:r>
              <a:rPr lang="cs-CZ" dirty="0"/>
              <a:t>Mimoprodukčních funkce zemědělství, </a:t>
            </a:r>
          </a:p>
        </p:txBody>
      </p:sp>
    </p:spTree>
    <p:extLst>
      <p:ext uri="{BB962C8B-B14F-4D97-AF65-F5344CB8AC3E}">
        <p14:creationId xmlns:p14="http://schemas.microsoft.com/office/powerpoint/2010/main" val="2994718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34633-98BF-410C-9A18-157E65BC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Uživatelé půdy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08AC4442-08BD-4DB0-8010-87CAA583C56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9601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Veřejný export dat – LPIS </a:t>
            </a:r>
            <a:r>
              <a:rPr lang="cs-CZ" dirty="0">
                <a:hlinkClick r:id="rId2"/>
              </a:rPr>
              <a:t>http://eagri.cz/public/app/eagriapp/lpisdata/</a:t>
            </a:r>
            <a:endParaRPr lang="cs-CZ" dirty="0"/>
          </a:p>
          <a:p>
            <a:pPr lvl="1"/>
            <a:r>
              <a:rPr lang="cs-CZ" dirty="0"/>
              <a:t>po katastrálních územích</a:t>
            </a:r>
          </a:p>
          <a:p>
            <a:pPr lvl="1"/>
            <a:r>
              <a:rPr lang="cs-CZ" dirty="0"/>
              <a:t>Stahovat </a:t>
            </a:r>
            <a:r>
              <a:rPr lang="cs-CZ" dirty="0" err="1"/>
              <a:t>shp</a:t>
            </a:r>
            <a:r>
              <a:rPr lang="cs-CZ" dirty="0"/>
              <a:t> entita DPB</a:t>
            </a:r>
          </a:p>
        </p:txBody>
      </p:sp>
    </p:spTree>
    <p:extLst>
      <p:ext uri="{BB962C8B-B14F-4D97-AF65-F5344CB8AC3E}">
        <p14:creationId xmlns:p14="http://schemas.microsoft.com/office/powerpoint/2010/main" val="880340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147F5-4AB5-44E2-92A3-81C6EEBF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půdy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2F9917C-F583-486D-9E85-776067025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845154"/>
            <a:ext cx="6096000" cy="40559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5756128-0777-4140-96F0-FE0D28702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4670"/>
            <a:ext cx="5486400" cy="31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4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3C952-40BB-4519-9032-B78F14E7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8B88EBB-D956-4111-AC14-83C934A48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74638"/>
            <a:ext cx="8229600" cy="31290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0C678B9-65D5-44AD-A33B-108118B55101}"/>
              </a:ext>
            </a:extLst>
          </p:cNvPr>
          <p:cNvSpPr/>
          <p:nvPr/>
        </p:nvSpPr>
        <p:spPr>
          <a:xfrm>
            <a:off x="7896200" y="40466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480884BD-BCD0-4159-B159-B6B82170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52" y="3717033"/>
            <a:ext cx="8966869" cy="326503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BE5E96B-9C88-465E-B8E6-4E6D03D8A463}"/>
              </a:ext>
            </a:extLst>
          </p:cNvPr>
          <p:cNvSpPr/>
          <p:nvPr/>
        </p:nvSpPr>
        <p:spPr>
          <a:xfrm>
            <a:off x="1679551" y="6237312"/>
            <a:ext cx="8808937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A77DE-B8A9-4B79-99DB-02178218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AFDBBE-6B46-4EE7-BE3E-8051FC389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21B14E-6261-49B8-92B6-66B2A5C53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14" y="533400"/>
            <a:ext cx="1039660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77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CB74F-A594-446E-A492-FA6CBEC9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6B7038-79CD-445E-8D83-4572A93F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99" y="2352038"/>
            <a:ext cx="9746340" cy="4525963"/>
          </a:xfrm>
        </p:spPr>
        <p:txBody>
          <a:bodyPr>
            <a:normAutofit/>
          </a:bodyPr>
          <a:lstStyle/>
          <a:p>
            <a:r>
              <a:rPr lang="cs-CZ" dirty="0"/>
              <a:t>Atributy</a:t>
            </a:r>
          </a:p>
          <a:p>
            <a:r>
              <a:rPr lang="cs-CZ" dirty="0"/>
              <a:t>ID_UZ</a:t>
            </a:r>
          </a:p>
          <a:p>
            <a:r>
              <a:rPr lang="cs-CZ" dirty="0"/>
              <a:t>VYMERAM</a:t>
            </a:r>
          </a:p>
          <a:p>
            <a:r>
              <a:rPr lang="cs-CZ" dirty="0"/>
              <a:t>KULTURANAZ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Srovnat </a:t>
            </a:r>
            <a:r>
              <a:rPr lang="cs-CZ" b="1" dirty="0"/>
              <a:t>celkovou výměru </a:t>
            </a:r>
            <a:r>
              <a:rPr lang="cs-CZ" dirty="0"/>
              <a:t>jednotlivých půdních typů s Veřejnou databází CZSO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AFD29E-FCAA-45DE-89D2-2156DD986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42" y="815899"/>
            <a:ext cx="6280897" cy="445050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5B2A0A6-0180-4EE0-9627-77AB25171180}"/>
              </a:ext>
            </a:extLst>
          </p:cNvPr>
          <p:cNvSpPr/>
          <p:nvPr/>
        </p:nvSpPr>
        <p:spPr>
          <a:xfrm>
            <a:off x="5630630" y="1524000"/>
            <a:ext cx="2880320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2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BA46F-9491-40B7-828E-34F34C60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Id uživatele spojit podle webové aplikace LPIS s názvem společnosti !!!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12C40A-4FCD-4F5D-B261-099DE6BF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49" y="1352238"/>
            <a:ext cx="3419061" cy="4876800"/>
          </a:xfrm>
        </p:spPr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shp</a:t>
            </a:r>
            <a:r>
              <a:rPr lang="cs-CZ" dirty="0"/>
              <a:t> zjistit ID uživatele, které pak spojit s webovou aplikací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219C3D-F3CE-4FC1-9F2D-9859952F5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404" r="27162" b="12223"/>
          <a:stretch/>
        </p:blipFill>
        <p:spPr>
          <a:xfrm>
            <a:off x="3208559" y="1378742"/>
            <a:ext cx="8943233" cy="547925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6C7F044-0CE8-4723-90A3-E512192098C6}"/>
              </a:ext>
            </a:extLst>
          </p:cNvPr>
          <p:cNvSpPr/>
          <p:nvPr/>
        </p:nvSpPr>
        <p:spPr>
          <a:xfrm>
            <a:off x="8150561" y="491817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932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0AF35-AEF2-4180-BA90-4EB67F46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se současným využitím krajiny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0E7A96E-8341-4385-8318-567A885E2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87776"/>
            <a:ext cx="9859617" cy="537022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4CDCA68-A701-46CC-A273-B570228DAB01}"/>
              </a:ext>
            </a:extLst>
          </p:cNvPr>
          <p:cNvSpPr/>
          <p:nvPr/>
        </p:nvSpPr>
        <p:spPr>
          <a:xfrm>
            <a:off x="7699513" y="5690008"/>
            <a:ext cx="2769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Ročně může být z hektaru pole odplaveno až 20 tun ornice</a:t>
            </a:r>
          </a:p>
        </p:txBody>
      </p:sp>
    </p:spTree>
    <p:extLst>
      <p:ext uri="{BB962C8B-B14F-4D97-AF65-F5344CB8AC3E}">
        <p14:creationId xmlns:p14="http://schemas.microsoft.com/office/powerpoint/2010/main" val="3279092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3FCFB-050D-4A14-A595-0DD4F79A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se současným využitím krajiny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046492-9741-439C-9E09-BE442986C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977608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11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950FE-1209-44C1-B139-5D2A3AD8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88CBE6A-2C8D-427F-9174-85210B9AC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105" y="438763"/>
            <a:ext cx="7434469" cy="6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1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F7525-C6BE-4201-8B87-7A3E60A1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352375-3FDC-43A1-8EF9-B7BA363E9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E0823135-C0E4-4C1F-BB46-DD6A85DD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00200"/>
            <a:ext cx="1036486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5E3D9-D44B-47F0-8B19-87A0BF6C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A55422-0CD4-4D20-99D4-CA2B76D7D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extrémně velké půdní bloky</a:t>
            </a:r>
            <a:r>
              <a:rPr lang="cs-CZ" dirty="0"/>
              <a:t> (až 200–300 ha i více) způsobují, mimo zvýšení eroze, též monotónnost krajiny; krajina je tak degradována na esteticky nehodnotné produkční prostředí</a:t>
            </a:r>
          </a:p>
          <a:p>
            <a:endParaRPr lang="cs-CZ" dirty="0"/>
          </a:p>
          <a:p>
            <a:r>
              <a:rPr lang="cs-CZ" b="1" dirty="0"/>
              <a:t>nedostatek ekostabilizačních prvků</a:t>
            </a:r>
            <a:r>
              <a:rPr lang="cs-CZ" dirty="0"/>
              <a:t>, jako jsou remízky, mokřady, meze, aleje, biokoridory a biocentra</a:t>
            </a:r>
          </a:p>
          <a:p>
            <a:endParaRPr lang="cs-CZ" dirty="0"/>
          </a:p>
          <a:p>
            <a:r>
              <a:rPr lang="cs-CZ" dirty="0"/>
              <a:t>nepřístupnost vlastnických pozemků a </a:t>
            </a:r>
            <a:r>
              <a:rPr lang="cs-CZ" b="1" dirty="0"/>
              <a:t>nedostatečná průchodnost krajiny</a:t>
            </a:r>
            <a:r>
              <a:rPr lang="cs-CZ" dirty="0"/>
              <a:t> – způsobená rozoráním bezpočtu polních cest</a:t>
            </a:r>
          </a:p>
          <a:p>
            <a:endParaRPr lang="cs-CZ" dirty="0"/>
          </a:p>
          <a:p>
            <a:r>
              <a:rPr lang="cs-CZ" dirty="0"/>
              <a:t>snižování přirozené úrodnosti půdy v důsledku </a:t>
            </a:r>
            <a:r>
              <a:rPr lang="cs-CZ" b="1" dirty="0"/>
              <a:t>eroze půdy</a:t>
            </a:r>
            <a:r>
              <a:rPr lang="cs-CZ" dirty="0"/>
              <a:t> (v současnosti se odhaduje, že zvýšená vodní eroze se vyskytuje na 42 % a větrná na 7,5 % zemědělské půdy)</a:t>
            </a:r>
          </a:p>
          <a:p>
            <a:endParaRPr lang="cs-CZ" dirty="0"/>
          </a:p>
          <a:p>
            <a:r>
              <a:rPr lang="cs-CZ" b="1" dirty="0"/>
              <a:t>znečištění půdy a podzemních vod</a:t>
            </a:r>
            <a:r>
              <a:rPr lang="cs-CZ" dirty="0"/>
              <a:t> – především v důsledku chemizace zemědělství, tedy nadměrného používání umělých hnojiv a pesticidů</a:t>
            </a:r>
          </a:p>
          <a:p>
            <a:endParaRPr lang="cs-CZ" dirty="0"/>
          </a:p>
          <a:p>
            <a:r>
              <a:rPr lang="cs-CZ" dirty="0"/>
              <a:t>nepříznivý </a:t>
            </a:r>
            <a:r>
              <a:rPr lang="cs-CZ" b="1" dirty="0"/>
              <a:t>stav malých vodních toků a nádrží</a:t>
            </a:r>
            <a:r>
              <a:rPr lang="cs-CZ" dirty="0"/>
              <a:t> – vede ke snížení schopnosti krajiny zabránit nebo alespoň snížit povodňové rozlivy v obcích nebo naopak zadržet vláhu v období sucha, případně zadržet hnojiva a spotřebovat je v místě aplikace</a:t>
            </a:r>
          </a:p>
        </p:txBody>
      </p:sp>
    </p:spTree>
    <p:extLst>
      <p:ext uri="{BB962C8B-B14F-4D97-AF65-F5344CB8AC3E}">
        <p14:creationId xmlns:p14="http://schemas.microsoft.com/office/powerpoint/2010/main" val="3014586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A1977-0A56-46C3-8781-B5A5BF2A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C020E5-FFF3-4D6D-893B-58BABB5A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rozdrobenost vlastnických vztahů</a:t>
            </a:r>
            <a:r>
              <a:rPr lang="cs-CZ" dirty="0"/>
              <a:t> (běžné je, že jeden vlastník má až několik desítek parcel, které spolu nesousedí)</a:t>
            </a:r>
          </a:p>
          <a:p>
            <a:endParaRPr lang="cs-CZ" dirty="0"/>
          </a:p>
          <a:p>
            <a:r>
              <a:rPr lang="cs-CZ" b="1" dirty="0"/>
              <a:t>nevhodné tvary zemědělských pozemků</a:t>
            </a:r>
            <a:r>
              <a:rPr lang="cs-CZ" dirty="0"/>
              <a:t> – příliš úzké parcely, nebo parcely s ostrými hranami neumožňují jejich obdělávání zemědělskou technikou</a:t>
            </a:r>
          </a:p>
          <a:p>
            <a:endParaRPr lang="cs-CZ" dirty="0"/>
          </a:p>
          <a:p>
            <a:r>
              <a:rPr lang="cs-CZ" b="1" dirty="0"/>
              <a:t>nedostatek sounáležitosti s krajinou</a:t>
            </a:r>
            <a:r>
              <a:rPr lang="cs-CZ" dirty="0"/>
              <a:t> a přírodou v důsledku kolektivizace – násilného odtržení od hospodaření na vlastní půdě.</a:t>
            </a:r>
          </a:p>
          <a:p>
            <a:endParaRPr lang="cs-CZ" dirty="0"/>
          </a:p>
          <a:p>
            <a:r>
              <a:rPr lang="cs-CZ" b="1" dirty="0"/>
              <a:t>pěstování monokultur </a:t>
            </a:r>
            <a:r>
              <a:rPr lang="cs-CZ" dirty="0"/>
              <a:t>- zejména širokořádkové plodiny </a:t>
            </a:r>
          </a:p>
          <a:p>
            <a:pPr lvl="1"/>
            <a:r>
              <a:rPr lang="cs-CZ" dirty="0"/>
              <a:t>Řepka kukuřice</a:t>
            </a:r>
          </a:p>
          <a:p>
            <a:pPr lvl="1"/>
            <a:endParaRPr lang="cs-CZ" dirty="0"/>
          </a:p>
          <a:p>
            <a:r>
              <a:rPr lang="cs-CZ" dirty="0"/>
              <a:t>Více než cca </a:t>
            </a:r>
            <a:r>
              <a:rPr lang="cs-CZ" b="1" dirty="0"/>
              <a:t>85 % zemědělských pozemků je v pronájmu vlastníci nehospodaří na svých polích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858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88182-FCDB-4A40-9430-719CCB1E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půdy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8074D0-D8F1-455E-ADD5-A95A007DE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Historicky rozdílné</a:t>
            </a:r>
          </a:p>
          <a:p>
            <a:endParaRPr lang="cs-CZ" dirty="0"/>
          </a:p>
          <a:p>
            <a:r>
              <a:rPr lang="cs-CZ" dirty="0"/>
              <a:t>V dnešní době snaha o nápravu</a:t>
            </a:r>
          </a:p>
          <a:p>
            <a:pPr lvl="1"/>
            <a:r>
              <a:rPr lang="cs-CZ" dirty="0"/>
              <a:t>Jedním z cílů a výsledků pozemkových úprav je zajištění přístupu k pozemkům pro každého vlastníka. Tedy napravení stavu, kdy jsou pozemky součástí bloku a vlastník tak nemá možnost pozemek užívat.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Vlastnické parcely dosud evidované v Katastru neodpovídají skutečnému stavu v terénu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Existence velkých honů znemožnila a často ještě znemožňuje vlastníkům, soukromým zemědělcům přístup na jejich pozemky.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Bez vyřešení vlastnic­tví pozemků není možno v území realizovat nezbytná ekologická, </a:t>
            </a:r>
            <a:r>
              <a:rPr lang="cs-CZ" dirty="0" err="1"/>
              <a:t>půdoochraná</a:t>
            </a:r>
            <a:r>
              <a:rPr lang="cs-CZ" dirty="0"/>
              <a:t> či krajinotvorná opatření.</a:t>
            </a:r>
          </a:p>
        </p:txBody>
      </p:sp>
    </p:spTree>
    <p:extLst>
      <p:ext uri="{BB962C8B-B14F-4D97-AF65-F5344CB8AC3E}">
        <p14:creationId xmlns:p14="http://schemas.microsoft.com/office/powerpoint/2010/main" val="367249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Vlastní 10">
      <a:dk1>
        <a:srgbClr val="000000"/>
      </a:dk1>
      <a:lt1>
        <a:srgbClr val="CDCDCD"/>
      </a:lt1>
      <a:dk2>
        <a:srgbClr val="3C5184"/>
      </a:dk2>
      <a:lt2>
        <a:srgbClr val="FFC000"/>
      </a:lt2>
      <a:accent1>
        <a:srgbClr val="FFC000"/>
      </a:accent1>
      <a:accent2>
        <a:srgbClr val="F5C201"/>
      </a:accent2>
      <a:accent3>
        <a:srgbClr val="3C5184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451</Words>
  <Application>Microsoft Office PowerPoint</Application>
  <PresentationFormat>Širokoúhlá obrazovka</PresentationFormat>
  <Paragraphs>118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Arial</vt:lpstr>
      <vt:lpstr>Přehlednost</vt:lpstr>
      <vt:lpstr>Rurální geografie </vt:lpstr>
      <vt:lpstr>Využití půdy</vt:lpstr>
      <vt:lpstr>Problémy se současným využitím krajiny</vt:lpstr>
      <vt:lpstr>Problémy se současným využitím krajiny</vt:lpstr>
      <vt:lpstr>Prezentace aplikace PowerPoint</vt:lpstr>
      <vt:lpstr>Prezentace aplikace PowerPoint</vt:lpstr>
      <vt:lpstr>Problémy I</vt:lpstr>
      <vt:lpstr>Problémy II</vt:lpstr>
      <vt:lpstr>Využití půdy</vt:lpstr>
      <vt:lpstr>Řešení ? - Pozemkové úpravy</vt:lpstr>
      <vt:lpstr>Pozemkové úpravy</vt:lpstr>
      <vt:lpstr>Pozemkové úpravy data</vt:lpstr>
      <vt:lpstr>Pozemkové úpravy data</vt:lpstr>
      <vt:lpstr>Prezentace aplikace PowerPoint</vt:lpstr>
      <vt:lpstr>Prezentace aplikace PowerPoint</vt:lpstr>
      <vt:lpstr>Protierozní opatření</vt:lpstr>
      <vt:lpstr>Zadání I </vt:lpstr>
      <vt:lpstr>Zadání II</vt:lpstr>
      <vt:lpstr>Uživatelé půdy</vt:lpstr>
      <vt:lpstr>Prezentace aplikace PowerPoint</vt:lpstr>
      <vt:lpstr>Prezentace aplikace PowerPoint</vt:lpstr>
      <vt:lpstr>Prezentace aplikace PowerPoint</vt:lpstr>
      <vt:lpstr>Id uživatele spojit podle webové aplikace LPIS s názvem společnosti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Krejčí</dc:creator>
  <cp:lastModifiedBy>Ondřej Krejčí</cp:lastModifiedBy>
  <cp:revision>111</cp:revision>
  <dcterms:created xsi:type="dcterms:W3CDTF">2017-10-08T08:00:46Z</dcterms:created>
  <dcterms:modified xsi:type="dcterms:W3CDTF">2017-11-14T19:38:14Z</dcterms:modified>
</cp:coreProperties>
</file>