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1" r:id="rId9"/>
    <p:sldId id="268" r:id="rId10"/>
    <p:sldId id="262" r:id="rId11"/>
    <p:sldId id="264" r:id="rId12"/>
    <p:sldId id="283" r:id="rId13"/>
    <p:sldId id="284" r:id="rId14"/>
    <p:sldId id="285" r:id="rId15"/>
    <p:sldId id="286" r:id="rId16"/>
    <p:sldId id="263" r:id="rId17"/>
    <p:sldId id="265" r:id="rId18"/>
    <p:sldId id="267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Odpadové</a:t>
            </a:r>
            <a:r>
              <a:rPr lang="en-US" sz="4800" dirty="0" smtClean="0"/>
              <a:t> </a:t>
            </a:r>
            <a:r>
              <a:rPr lang="en-US" sz="4800" dirty="0" err="1" smtClean="0"/>
              <a:t>hospodářství</a:t>
            </a:r>
            <a:r>
              <a:rPr lang="en-US" sz="4800" dirty="0" smtClean="0"/>
              <a:t> </a:t>
            </a:r>
            <a:r>
              <a:rPr lang="en-US" sz="4800" dirty="0" err="1" smtClean="0"/>
              <a:t>obcí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29.11. 2017, </a:t>
            </a:r>
            <a:r>
              <a:rPr lang="en-US" dirty="0" err="1" smtClean="0"/>
              <a:t>Přírodovědecká</a:t>
            </a:r>
            <a:r>
              <a:rPr lang="en-US" dirty="0" smtClean="0"/>
              <a:t> </a:t>
            </a:r>
            <a:r>
              <a:rPr lang="en-US" dirty="0" err="1" smtClean="0"/>
              <a:t>fakulta</a:t>
            </a:r>
            <a:r>
              <a:rPr lang="en-US" dirty="0" smtClean="0"/>
              <a:t> MUNI</a:t>
            </a:r>
          </a:p>
          <a:p>
            <a:r>
              <a:rPr lang="en-US" dirty="0" err="1" smtClean="0"/>
              <a:t>Ing</a:t>
            </a:r>
            <a:r>
              <a:rPr lang="en-US" dirty="0" smtClean="0"/>
              <a:t>. Jan </a:t>
            </a:r>
            <a:r>
              <a:rPr lang="en-US" dirty="0" err="1" smtClean="0"/>
              <a:t>Přikryl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2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754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Státní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instituce</a:t>
            </a:r>
            <a:r>
              <a:rPr lang="en-US" sz="3200" b="1" dirty="0" smtClean="0"/>
              <a:t> v OH</a:t>
            </a:r>
          </a:p>
          <a:p>
            <a:r>
              <a:rPr lang="en-US" sz="2800" dirty="0" err="1" smtClean="0"/>
              <a:t>Ministerstvo</a:t>
            </a:r>
            <a:r>
              <a:rPr lang="en-US" sz="2800" dirty="0" smtClean="0"/>
              <a:t> ŽP - MŽP</a:t>
            </a:r>
          </a:p>
          <a:p>
            <a:r>
              <a:rPr lang="en-US" sz="2800" dirty="0" err="1" smtClean="0"/>
              <a:t>Státní</a:t>
            </a:r>
            <a:r>
              <a:rPr lang="en-US" sz="2800" dirty="0" smtClean="0"/>
              <a:t> fond ŽP - SFŽP</a:t>
            </a:r>
          </a:p>
          <a:p>
            <a:r>
              <a:rPr lang="en-US" sz="2800" dirty="0" err="1" smtClean="0"/>
              <a:t>Česká</a:t>
            </a:r>
            <a:r>
              <a:rPr lang="en-US" sz="2800" dirty="0" smtClean="0"/>
              <a:t> </a:t>
            </a:r>
            <a:r>
              <a:rPr lang="en-US" sz="2800" dirty="0" err="1" smtClean="0"/>
              <a:t>inspekce</a:t>
            </a:r>
            <a:r>
              <a:rPr lang="en-US" sz="2800" dirty="0" smtClean="0"/>
              <a:t> ŽP - ČIŽP</a:t>
            </a:r>
          </a:p>
          <a:p>
            <a:r>
              <a:rPr lang="en-US" sz="2800" dirty="0" err="1" smtClean="0"/>
              <a:t>Česká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informační</a:t>
            </a:r>
            <a:r>
              <a:rPr lang="en-US" sz="2800" dirty="0" smtClean="0"/>
              <a:t> </a:t>
            </a:r>
            <a:r>
              <a:rPr lang="en-US" sz="2800" dirty="0" err="1" smtClean="0"/>
              <a:t>agentura</a:t>
            </a:r>
            <a:r>
              <a:rPr lang="en-US" sz="2800" dirty="0" smtClean="0"/>
              <a:t> ŽP - CENIA</a:t>
            </a:r>
          </a:p>
          <a:p>
            <a:r>
              <a:rPr lang="en-US" sz="2800" dirty="0" err="1" smtClean="0"/>
              <a:t>Samosprávy</a:t>
            </a:r>
            <a:r>
              <a:rPr lang="en-US" sz="2800" dirty="0" smtClean="0"/>
              <a:t> </a:t>
            </a:r>
            <a:r>
              <a:rPr lang="en-US" sz="2800" dirty="0" err="1" smtClean="0"/>
              <a:t>krajů</a:t>
            </a:r>
            <a:r>
              <a:rPr lang="en-US" sz="2800" dirty="0" smtClean="0"/>
              <a:t>. </a:t>
            </a:r>
            <a:r>
              <a:rPr lang="en-US" sz="2800" dirty="0" err="1" smtClean="0"/>
              <a:t>Krajské</a:t>
            </a:r>
            <a:r>
              <a:rPr lang="en-US" sz="2800" dirty="0" smtClean="0"/>
              <a:t> </a:t>
            </a:r>
            <a:r>
              <a:rPr lang="en-US" sz="2800" dirty="0" err="1" smtClean="0"/>
              <a:t>úřady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Obce</a:t>
            </a:r>
            <a:r>
              <a:rPr lang="en-US" sz="2800" dirty="0" smtClean="0"/>
              <a:t>, </a:t>
            </a:r>
            <a:r>
              <a:rPr lang="en-US" sz="2800" dirty="0" err="1" smtClean="0"/>
              <a:t>obecní</a:t>
            </a:r>
            <a:r>
              <a:rPr lang="en-US" sz="2800" dirty="0" smtClean="0"/>
              <a:t> </a:t>
            </a:r>
            <a:r>
              <a:rPr lang="en-US" sz="2800" dirty="0" err="1" smtClean="0"/>
              <a:t>úřady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3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027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 smtClean="0"/>
              <a:t>Používané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zkratky</a:t>
            </a:r>
            <a:r>
              <a:rPr lang="en-US" sz="3200" b="1" dirty="0" smtClean="0"/>
              <a:t> v OH a </a:t>
            </a:r>
            <a:r>
              <a:rPr lang="en-US" sz="3200" b="1" dirty="0" err="1" smtClean="0"/>
              <a:t>jejich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význam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2800" dirty="0" smtClean="0"/>
              <a:t>OH, POH ČR, MŽP, ČIŽP, </a:t>
            </a:r>
            <a:r>
              <a:rPr lang="en-US" sz="2800" dirty="0" smtClean="0">
                <a:solidFill>
                  <a:srgbClr val="FF0000"/>
                </a:solidFill>
              </a:rPr>
              <a:t>SFŽP</a:t>
            </a:r>
            <a:r>
              <a:rPr lang="en-US" sz="2800" dirty="0" smtClean="0"/>
              <a:t>, CENIA</a:t>
            </a:r>
          </a:p>
          <a:p>
            <a:r>
              <a:rPr lang="en-US" sz="2800" dirty="0" smtClean="0"/>
              <a:t>ČSÚ, ISOH, ISPOP, REACH, </a:t>
            </a:r>
            <a:r>
              <a:rPr lang="en-US" sz="2800" dirty="0" smtClean="0">
                <a:solidFill>
                  <a:srgbClr val="FF0000"/>
                </a:solidFill>
              </a:rPr>
              <a:t>EIA</a:t>
            </a:r>
            <a:r>
              <a:rPr lang="en-US" sz="2800" dirty="0" smtClean="0"/>
              <a:t>, SEA</a:t>
            </a:r>
          </a:p>
          <a:p>
            <a:r>
              <a:rPr lang="en-US" sz="2800" dirty="0" smtClean="0"/>
              <a:t>NO, </a:t>
            </a:r>
            <a:r>
              <a:rPr lang="en-US" sz="2800" dirty="0" smtClean="0">
                <a:solidFill>
                  <a:srgbClr val="FF0000"/>
                </a:solidFill>
              </a:rPr>
              <a:t>KO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SKO</a:t>
            </a:r>
            <a:r>
              <a:rPr lang="en-US" sz="2800" dirty="0" smtClean="0"/>
              <a:t>, OO, VO, </a:t>
            </a:r>
            <a:r>
              <a:rPr lang="en-US" sz="2800" dirty="0" smtClean="0">
                <a:solidFill>
                  <a:srgbClr val="FF0000"/>
                </a:solidFill>
              </a:rPr>
              <a:t>BRO</a:t>
            </a:r>
            <a:r>
              <a:rPr lang="en-US" sz="2800" dirty="0" smtClean="0"/>
              <a:t>, BRKO</a:t>
            </a:r>
          </a:p>
          <a:p>
            <a:r>
              <a:rPr lang="en-US" sz="2800" dirty="0" smtClean="0"/>
              <a:t>ADR, HNVO, IPPC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707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statistiky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8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Vyvoj produkce odpadu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b="1010"/>
          <a:stretch/>
        </p:blipFill>
        <p:spPr>
          <a:xfrm>
            <a:off x="223609" y="786927"/>
            <a:ext cx="8871155" cy="5536100"/>
          </a:xfrm>
        </p:spPr>
      </p:pic>
      <p:sp>
        <p:nvSpPr>
          <p:cNvPr id="7" name="TextBox 6"/>
          <p:cNvSpPr txBox="1"/>
          <p:nvPr/>
        </p:nvSpPr>
        <p:spPr>
          <a:xfrm>
            <a:off x="469366" y="6474891"/>
            <a:ext cx="544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Zdroj</a:t>
            </a:r>
            <a:r>
              <a:rPr lang="en-US" dirty="0" smtClean="0"/>
              <a:t>: </a:t>
            </a:r>
            <a:r>
              <a:rPr lang="en-US" dirty="0" smtClean="0"/>
              <a:t>ČSÚ, </a:t>
            </a:r>
            <a:r>
              <a:rPr lang="en-US" dirty="0" err="1" smtClean="0"/>
              <a:t>Produkce</a:t>
            </a:r>
            <a:r>
              <a:rPr lang="en-US" dirty="0" smtClean="0"/>
              <a:t>, </a:t>
            </a:r>
            <a:r>
              <a:rPr lang="en-US" dirty="0" err="1" smtClean="0"/>
              <a:t>využití</a:t>
            </a:r>
            <a:r>
              <a:rPr lang="en-US" dirty="0" smtClean="0"/>
              <a:t> a </a:t>
            </a:r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9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kladani s K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" b="1306"/>
          <a:stretch/>
        </p:blipFill>
        <p:spPr>
          <a:xfrm>
            <a:off x="0" y="566034"/>
            <a:ext cx="8896639" cy="5356626"/>
          </a:xfrm>
        </p:spPr>
      </p:pic>
      <p:sp>
        <p:nvSpPr>
          <p:cNvPr id="5" name="TextBox 4"/>
          <p:cNvSpPr txBox="1"/>
          <p:nvPr/>
        </p:nvSpPr>
        <p:spPr>
          <a:xfrm>
            <a:off x="193268" y="6227423"/>
            <a:ext cx="544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Zdroj</a:t>
            </a:r>
            <a:r>
              <a:rPr lang="en-US" dirty="0" smtClean="0"/>
              <a:t>: </a:t>
            </a:r>
            <a:r>
              <a:rPr lang="en-US" dirty="0" smtClean="0"/>
              <a:t>ČSÚ, </a:t>
            </a:r>
            <a:r>
              <a:rPr lang="en-US" dirty="0" err="1" smtClean="0"/>
              <a:t>Produkce</a:t>
            </a:r>
            <a:r>
              <a:rPr lang="en-US" dirty="0" smtClean="0"/>
              <a:t>, </a:t>
            </a:r>
            <a:r>
              <a:rPr lang="en-US" dirty="0" err="1" smtClean="0"/>
              <a:t>využití</a:t>
            </a:r>
            <a:r>
              <a:rPr lang="en-US" dirty="0" smtClean="0"/>
              <a:t> a </a:t>
            </a:r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5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ovnani nakladani s odpady v eu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" b="110"/>
          <a:stretch/>
        </p:blipFill>
        <p:spPr>
          <a:xfrm>
            <a:off x="99366" y="469395"/>
            <a:ext cx="8981710" cy="5950274"/>
          </a:xfrm>
        </p:spPr>
      </p:pic>
    </p:spTree>
    <p:extLst>
      <p:ext uri="{BB962C8B-B14F-4D97-AF65-F5344CB8AC3E}">
        <p14:creationId xmlns:p14="http://schemas.microsoft.com/office/powerpoint/2010/main" val="300752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Odpadové</a:t>
            </a:r>
            <a:r>
              <a:rPr lang="en-US" dirty="0" smtClean="0"/>
              <a:t> </a:t>
            </a:r>
            <a:r>
              <a:rPr lang="en-US" dirty="0" err="1" smtClean="0"/>
              <a:t>hospodářství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Vysvětlení</a:t>
            </a:r>
            <a:r>
              <a:rPr lang="en-US" sz="3200" dirty="0" smtClean="0"/>
              <a:t> </a:t>
            </a:r>
            <a:r>
              <a:rPr lang="en-US" sz="3200" dirty="0" err="1" smtClean="0"/>
              <a:t>základních</a:t>
            </a:r>
            <a:r>
              <a:rPr lang="en-US" sz="3200" dirty="0" smtClean="0"/>
              <a:t> </a:t>
            </a:r>
            <a:r>
              <a:rPr lang="en-US" sz="3200" dirty="0" err="1" smtClean="0"/>
              <a:t>pojmů</a:t>
            </a:r>
            <a:r>
              <a:rPr lang="en-US" sz="3200" dirty="0" smtClean="0"/>
              <a:t> </a:t>
            </a:r>
          </a:p>
          <a:p>
            <a:r>
              <a:rPr lang="en-US" sz="3200" dirty="0" err="1"/>
              <a:t>Povinnosti</a:t>
            </a:r>
            <a:r>
              <a:rPr lang="en-US" sz="3200" dirty="0"/>
              <a:t> </a:t>
            </a:r>
            <a:r>
              <a:rPr lang="en-US" sz="3200" dirty="0" err="1" smtClean="0"/>
              <a:t>obce</a:t>
            </a:r>
            <a:endParaRPr lang="en-US" sz="3200" dirty="0" smtClean="0"/>
          </a:p>
          <a:p>
            <a:r>
              <a:rPr lang="en-US" sz="3200" dirty="0" err="1" smtClean="0"/>
              <a:t>Poplatek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komunální</a:t>
            </a:r>
            <a:r>
              <a:rPr lang="en-US" sz="3200" dirty="0" smtClean="0"/>
              <a:t> </a:t>
            </a:r>
            <a:r>
              <a:rPr lang="en-US" sz="3200" dirty="0" err="1" smtClean="0"/>
              <a:t>odpad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dva</a:t>
            </a:r>
            <a:r>
              <a:rPr lang="en-US" sz="3200" dirty="0" smtClean="0"/>
              <a:t> </a:t>
            </a:r>
            <a:r>
              <a:rPr lang="en-US" sz="3200" dirty="0" err="1" smtClean="0"/>
              <a:t>druhy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2588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5706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 smtClean="0"/>
              <a:t>Základní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pojmy</a:t>
            </a:r>
            <a:r>
              <a:rPr lang="en-US" sz="3200" b="1" dirty="0" smtClean="0"/>
              <a:t> OH </a:t>
            </a:r>
            <a:r>
              <a:rPr lang="en-US" sz="3200" b="1" dirty="0" err="1" smtClean="0"/>
              <a:t>obcí</a:t>
            </a:r>
            <a:endParaRPr lang="en-US" sz="3200" b="1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Komunální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odpad</a:t>
            </a:r>
            <a:r>
              <a:rPr lang="en-US" dirty="0" smtClean="0"/>
              <a:t> -  </a:t>
            </a:r>
            <a:r>
              <a:rPr lang="en-US" dirty="0" err="1" smtClean="0"/>
              <a:t>odpad</a:t>
            </a:r>
            <a:r>
              <a:rPr lang="en-US" dirty="0" smtClean="0"/>
              <a:t> </a:t>
            </a:r>
            <a:r>
              <a:rPr lang="en-US" dirty="0" err="1" smtClean="0"/>
              <a:t>vznikající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 FO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území</a:t>
            </a:r>
            <a:r>
              <a:rPr lang="en-US" dirty="0" smtClean="0"/>
              <a:t> </a:t>
            </a:r>
            <a:r>
              <a:rPr lang="en-US" dirty="0" err="1" smtClean="0"/>
              <a:t>obce</a:t>
            </a:r>
            <a:r>
              <a:rPr lang="en-US" dirty="0" smtClean="0"/>
              <a:t>, </a:t>
            </a:r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20 v </a:t>
            </a:r>
            <a:r>
              <a:rPr lang="en-US" dirty="0" err="1" smtClean="0"/>
              <a:t>katalogu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. </a:t>
            </a:r>
            <a:r>
              <a:rPr lang="en-US" dirty="0" err="1" smtClean="0"/>
              <a:t>Patří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ně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sz="2000" dirty="0" err="1" smtClean="0"/>
              <a:t>Složky</a:t>
            </a:r>
            <a:r>
              <a:rPr lang="en-US" sz="2000" dirty="0" smtClean="0"/>
              <a:t> z </a:t>
            </a:r>
            <a:r>
              <a:rPr lang="en-US" sz="2000" dirty="0" err="1" smtClean="0"/>
              <a:t>odděleného</a:t>
            </a:r>
            <a:r>
              <a:rPr lang="en-US" sz="2000" dirty="0" smtClean="0"/>
              <a:t> </a:t>
            </a:r>
            <a:r>
              <a:rPr lang="en-US" sz="2000" dirty="0" err="1" smtClean="0"/>
              <a:t>sběru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err="1" smtClean="0"/>
              <a:t>Odpady</a:t>
            </a:r>
            <a:r>
              <a:rPr lang="en-US" sz="2000" dirty="0" smtClean="0"/>
              <a:t> </a:t>
            </a:r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zahrad</a:t>
            </a:r>
            <a:r>
              <a:rPr lang="en-US" sz="2000" dirty="0" smtClean="0"/>
              <a:t> a </a:t>
            </a:r>
            <a:r>
              <a:rPr lang="en-US" sz="2000" dirty="0" err="1" smtClean="0"/>
              <a:t>parků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err="1" smtClean="0"/>
              <a:t>Ostatní</a:t>
            </a:r>
            <a:r>
              <a:rPr lang="en-US" sz="2000" dirty="0" smtClean="0"/>
              <a:t> </a:t>
            </a:r>
            <a:r>
              <a:rPr lang="en-US" sz="2000" dirty="0" err="1" smtClean="0"/>
              <a:t>komunální</a:t>
            </a:r>
            <a:r>
              <a:rPr lang="en-US" sz="2000" dirty="0" smtClean="0"/>
              <a:t> </a:t>
            </a:r>
            <a:r>
              <a:rPr lang="en-US" sz="2000" dirty="0" err="1" smtClean="0"/>
              <a:t>odpady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např</a:t>
            </a:r>
            <a:r>
              <a:rPr lang="en-US" sz="2000" dirty="0" smtClean="0"/>
              <a:t>. </a:t>
            </a:r>
            <a:r>
              <a:rPr lang="en-US" sz="2000" dirty="0" err="1" smtClean="0"/>
              <a:t>uliční</a:t>
            </a:r>
            <a:r>
              <a:rPr lang="en-US" sz="2000" dirty="0" smtClean="0"/>
              <a:t> </a:t>
            </a:r>
            <a:r>
              <a:rPr lang="en-US" sz="2000" dirty="0" err="1" smtClean="0"/>
              <a:t>smetky</a:t>
            </a:r>
            <a:r>
              <a:rPr lang="en-US" sz="2000" dirty="0" smtClean="0"/>
              <a:t>, </a:t>
            </a:r>
            <a:r>
              <a:rPr lang="en-US" sz="2000" dirty="0" err="1" smtClean="0"/>
              <a:t>objemný</a:t>
            </a:r>
            <a:r>
              <a:rPr lang="en-US" sz="2000" dirty="0" smtClean="0"/>
              <a:t> </a:t>
            </a:r>
            <a:r>
              <a:rPr lang="en-US" sz="2000" dirty="0" err="1" smtClean="0"/>
              <a:t>odpad</a:t>
            </a:r>
            <a:endParaRPr lang="en-US" sz="20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Biologicky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rozložitelný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odpad</a:t>
            </a:r>
            <a:r>
              <a:rPr lang="en-US" dirty="0" smtClean="0">
                <a:solidFill>
                  <a:srgbClr val="FF0000"/>
                </a:solidFill>
              </a:rPr>
              <a:t> BRO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jakýkoliv</a:t>
            </a:r>
            <a:r>
              <a:rPr lang="en-US" dirty="0" smtClean="0"/>
              <a:t> </a:t>
            </a:r>
            <a:r>
              <a:rPr lang="en-US" dirty="0" err="1" smtClean="0"/>
              <a:t>odpad</a:t>
            </a:r>
            <a:r>
              <a:rPr lang="en-US" dirty="0" smtClean="0"/>
              <a:t> </a:t>
            </a:r>
            <a:r>
              <a:rPr lang="en-US" dirty="0" err="1" smtClean="0"/>
              <a:t>podlehájící</a:t>
            </a:r>
            <a:r>
              <a:rPr lang="en-US" dirty="0" smtClean="0"/>
              <a:t> </a:t>
            </a:r>
            <a:r>
              <a:rPr lang="en-US" dirty="0" err="1" smtClean="0"/>
              <a:t>anaerobnímu</a:t>
            </a:r>
            <a:r>
              <a:rPr lang="en-US" dirty="0" smtClean="0"/>
              <a:t>,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aerobnímu</a:t>
            </a:r>
            <a:r>
              <a:rPr lang="en-US" dirty="0" smtClean="0"/>
              <a:t> </a:t>
            </a:r>
            <a:r>
              <a:rPr lang="en-US" dirty="0" err="1" smtClean="0"/>
              <a:t>rozkladu</a:t>
            </a:r>
            <a:endParaRPr lang="en-US" dirty="0" smtClean="0"/>
          </a:p>
          <a:p>
            <a:r>
              <a:rPr lang="en-US" dirty="0" err="1" smtClean="0"/>
              <a:t>Původce</a:t>
            </a:r>
            <a:r>
              <a:rPr lang="en-US" dirty="0" smtClean="0"/>
              <a:t> </a:t>
            </a:r>
            <a:r>
              <a:rPr lang="en-US" dirty="0" err="1" smtClean="0"/>
              <a:t>odpadu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PO </a:t>
            </a:r>
            <a:r>
              <a:rPr lang="en-US" dirty="0" err="1" smtClean="0"/>
              <a:t>nebo</a:t>
            </a:r>
            <a:r>
              <a:rPr lang="en-US" dirty="0" smtClean="0"/>
              <a:t> FO </a:t>
            </a:r>
            <a:r>
              <a:rPr lang="en-US" dirty="0" err="1" smtClean="0"/>
              <a:t>oprávněná</a:t>
            </a:r>
            <a:r>
              <a:rPr lang="en-US" dirty="0" smtClean="0"/>
              <a:t> k </a:t>
            </a:r>
            <a:r>
              <a:rPr lang="en-US" dirty="0" err="1" smtClean="0"/>
              <a:t>podnikání</a:t>
            </a:r>
            <a:r>
              <a:rPr lang="en-US" dirty="0" smtClean="0"/>
              <a:t>,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jejichž</a:t>
            </a:r>
            <a:r>
              <a:rPr lang="en-US" dirty="0" smtClean="0"/>
              <a:t> </a:t>
            </a:r>
            <a:r>
              <a:rPr lang="en-US" dirty="0" err="1" smtClean="0"/>
              <a:t>činnostech</a:t>
            </a:r>
            <a:r>
              <a:rPr lang="en-US" dirty="0" smtClean="0"/>
              <a:t> </a:t>
            </a:r>
            <a:r>
              <a:rPr lang="en-US" dirty="0" err="1" smtClean="0"/>
              <a:t>vzniká</a:t>
            </a:r>
            <a:r>
              <a:rPr lang="en-US" dirty="0" smtClean="0"/>
              <a:t> </a:t>
            </a:r>
            <a:r>
              <a:rPr lang="en-US" dirty="0" err="1" smtClean="0"/>
              <a:t>odpad</a:t>
            </a:r>
            <a:r>
              <a:rPr lang="en-US" dirty="0" smtClean="0"/>
              <a:t>. </a:t>
            </a:r>
            <a:r>
              <a:rPr lang="en-US" dirty="0" err="1" smtClean="0"/>
              <a:t>Dále</a:t>
            </a:r>
            <a:r>
              <a:rPr lang="en-US" dirty="0" smtClean="0"/>
              <a:t> PO </a:t>
            </a:r>
            <a:r>
              <a:rPr lang="en-US" dirty="0" err="1" smtClean="0"/>
              <a:t>nebo</a:t>
            </a:r>
            <a:r>
              <a:rPr lang="en-US" dirty="0" smtClean="0"/>
              <a:t> FOOKP,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provádějí</a:t>
            </a:r>
            <a:r>
              <a:rPr lang="en-US" dirty="0" smtClean="0"/>
              <a:t> </a:t>
            </a:r>
            <a:r>
              <a:rPr lang="en-US" dirty="0" err="1" smtClean="0"/>
              <a:t>úpravu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, </a:t>
            </a:r>
            <a:r>
              <a:rPr lang="en-US" dirty="0" err="1" smtClean="0"/>
              <a:t>nebo</a:t>
            </a:r>
            <a:r>
              <a:rPr lang="en-US" dirty="0"/>
              <a:t> </a:t>
            </a:r>
            <a:r>
              <a:rPr lang="en-US" dirty="0" err="1" smtClean="0"/>
              <a:t>jiné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, </a:t>
            </a:r>
            <a:r>
              <a:rPr lang="en-US" dirty="0" err="1" smtClean="0"/>
              <a:t>jejichž</a:t>
            </a:r>
            <a:r>
              <a:rPr lang="en-US" dirty="0" smtClean="0"/>
              <a:t> </a:t>
            </a:r>
            <a:r>
              <a:rPr lang="en-US" dirty="0" err="1" smtClean="0"/>
              <a:t>výsledkem</a:t>
            </a:r>
            <a:r>
              <a:rPr lang="en-US" dirty="0" smtClean="0"/>
              <a:t> je </a:t>
            </a:r>
            <a:r>
              <a:rPr lang="en-US" dirty="0" err="1" smtClean="0"/>
              <a:t>změna</a:t>
            </a:r>
            <a:r>
              <a:rPr lang="en-US" dirty="0" smtClean="0"/>
              <a:t> </a:t>
            </a:r>
            <a:r>
              <a:rPr lang="en-US" dirty="0" err="1" smtClean="0"/>
              <a:t>povahy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složení</a:t>
            </a:r>
            <a:r>
              <a:rPr lang="en-US" dirty="0" smtClean="0"/>
              <a:t> </a:t>
            </a:r>
            <a:r>
              <a:rPr lang="en-US" dirty="0" err="1" smtClean="0"/>
              <a:t>odpadu</a:t>
            </a:r>
            <a:r>
              <a:rPr lang="en-US" dirty="0" smtClean="0"/>
              <a:t>, a </a:t>
            </a:r>
            <a:r>
              <a:rPr lang="en-US" dirty="0" err="1" smtClean="0">
                <a:solidFill>
                  <a:srgbClr val="FF0000"/>
                </a:solidFill>
              </a:rPr>
              <a:t>dále</a:t>
            </a:r>
            <a:r>
              <a:rPr lang="en-US" dirty="0" smtClean="0">
                <a:solidFill>
                  <a:srgbClr val="FF0000"/>
                </a:solidFill>
              </a:rPr>
              <a:t> OBEC od </a:t>
            </a:r>
            <a:r>
              <a:rPr lang="en-US" dirty="0" err="1" smtClean="0">
                <a:solidFill>
                  <a:srgbClr val="FF0000"/>
                </a:solidFill>
              </a:rPr>
              <a:t>okamžiku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kdy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nepodnikající</a:t>
            </a:r>
            <a:r>
              <a:rPr lang="en-US" dirty="0" smtClean="0">
                <a:solidFill>
                  <a:srgbClr val="FF0000"/>
                </a:solidFill>
              </a:rPr>
              <a:t> FO </a:t>
            </a:r>
            <a:r>
              <a:rPr lang="en-US" dirty="0" err="1" smtClean="0">
                <a:solidFill>
                  <a:srgbClr val="FF0000"/>
                </a:solidFill>
              </a:rPr>
              <a:t>odloží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odpad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místě</a:t>
            </a:r>
            <a:r>
              <a:rPr lang="en-US" dirty="0" smtClean="0">
                <a:solidFill>
                  <a:srgbClr val="FF0000"/>
                </a:solidFill>
              </a:rPr>
              <a:t> k </a:t>
            </a:r>
            <a:r>
              <a:rPr lang="en-US" dirty="0" err="1" smtClean="0">
                <a:solidFill>
                  <a:srgbClr val="FF0000"/>
                </a:solidFill>
              </a:rPr>
              <a:t>tomu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určeném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Obec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stává</a:t>
            </a:r>
            <a:r>
              <a:rPr lang="en-US" dirty="0" smtClean="0">
                <a:solidFill>
                  <a:srgbClr val="FF0000"/>
                </a:solidFill>
              </a:rPr>
              <a:t> od </a:t>
            </a:r>
            <a:r>
              <a:rPr lang="en-US" dirty="0" err="1" smtClean="0">
                <a:solidFill>
                  <a:srgbClr val="FF0000"/>
                </a:solidFill>
              </a:rPr>
              <a:t>tohoto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okamžiku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zároveň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vlastníkem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odpadu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3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82058"/>
            <a:ext cx="7543800" cy="57999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err="1" smtClean="0"/>
              <a:t>Povinnosti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obce</a:t>
            </a:r>
            <a:r>
              <a:rPr lang="en-US" sz="3500" b="1" dirty="0" smtClean="0"/>
              <a:t> </a:t>
            </a:r>
          </a:p>
          <a:p>
            <a:r>
              <a:rPr lang="en-US" dirty="0" err="1" smtClean="0"/>
              <a:t>Určit</a:t>
            </a:r>
            <a:r>
              <a:rPr lang="en-US" dirty="0" smtClean="0"/>
              <a:t> </a:t>
            </a:r>
            <a:r>
              <a:rPr lang="en-US" dirty="0" err="1" smtClean="0"/>
              <a:t>místní</a:t>
            </a:r>
            <a:r>
              <a:rPr lang="en-US" dirty="0" smtClean="0"/>
              <a:t> </a:t>
            </a:r>
            <a:r>
              <a:rPr lang="en-US" dirty="0" err="1" smtClean="0"/>
              <a:t>vyhláškou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 smtClean="0"/>
              <a:t>nakládání</a:t>
            </a:r>
            <a:r>
              <a:rPr lang="en-US" dirty="0" smtClean="0"/>
              <a:t> s KO (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 smtClean="0"/>
              <a:t>shromažďování</a:t>
            </a:r>
            <a:r>
              <a:rPr lang="en-US" dirty="0" smtClean="0"/>
              <a:t>, </a:t>
            </a:r>
            <a:r>
              <a:rPr lang="en-US" dirty="0" err="1" smtClean="0"/>
              <a:t>sběru</a:t>
            </a:r>
            <a:r>
              <a:rPr lang="en-US" dirty="0" smtClean="0"/>
              <a:t>, </a:t>
            </a:r>
            <a:r>
              <a:rPr lang="en-US" dirty="0" err="1" smtClean="0"/>
              <a:t>přepravy</a:t>
            </a:r>
            <a:r>
              <a:rPr lang="en-US" dirty="0" smtClean="0"/>
              <a:t>, </a:t>
            </a:r>
            <a:r>
              <a:rPr lang="en-US" dirty="0" err="1" smtClean="0"/>
              <a:t>třídění</a:t>
            </a:r>
            <a:r>
              <a:rPr lang="en-US" dirty="0" smtClean="0"/>
              <a:t>, </a:t>
            </a:r>
            <a:r>
              <a:rPr lang="en-US" dirty="0" err="1" smtClean="0"/>
              <a:t>využívání</a:t>
            </a:r>
            <a:r>
              <a:rPr lang="en-US" dirty="0" smtClean="0"/>
              <a:t> a </a:t>
            </a:r>
            <a:r>
              <a:rPr lang="en-US" dirty="0" err="1" smtClean="0"/>
              <a:t>odstraňování</a:t>
            </a:r>
            <a:r>
              <a:rPr lang="en-US" dirty="0" smtClean="0"/>
              <a:t> KO)</a:t>
            </a:r>
          </a:p>
          <a:p>
            <a:r>
              <a:rPr lang="cs-CZ" dirty="0" smtClean="0"/>
              <a:t>Zajistit a určit </a:t>
            </a:r>
            <a:r>
              <a:rPr lang="en-US" dirty="0" err="1" smtClean="0"/>
              <a:t>místa</a:t>
            </a:r>
            <a:r>
              <a:rPr lang="en-US" dirty="0" smtClean="0"/>
              <a:t> pro </a:t>
            </a:r>
            <a:r>
              <a:rPr lang="en-US" dirty="0" err="1" smtClean="0">
                <a:solidFill>
                  <a:srgbClr val="FF0000"/>
                </a:solidFill>
              </a:rPr>
              <a:t>oddělené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soustřeďování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komunálního</a:t>
            </a:r>
            <a:r>
              <a:rPr lang="en-US" dirty="0" smtClean="0"/>
              <a:t> </a:t>
            </a:r>
            <a:r>
              <a:rPr lang="en-US" dirty="0" err="1" smtClean="0"/>
              <a:t>odpadu</a:t>
            </a:r>
            <a:r>
              <a:rPr lang="en-US" dirty="0" smtClean="0"/>
              <a:t> (</a:t>
            </a:r>
            <a:r>
              <a:rPr lang="en-US" dirty="0" err="1" smtClean="0"/>
              <a:t>sklo</a:t>
            </a:r>
            <a:r>
              <a:rPr lang="en-US" dirty="0" smtClean="0"/>
              <a:t>, </a:t>
            </a:r>
            <a:r>
              <a:rPr lang="en-US" dirty="0" err="1" smtClean="0"/>
              <a:t>papír</a:t>
            </a:r>
            <a:r>
              <a:rPr lang="en-US" dirty="0" smtClean="0"/>
              <a:t>, </a:t>
            </a:r>
            <a:r>
              <a:rPr lang="en-US" dirty="0" err="1" smtClean="0"/>
              <a:t>plast</a:t>
            </a:r>
            <a:r>
              <a:rPr lang="en-US" dirty="0" smtClean="0"/>
              <a:t>, </a:t>
            </a:r>
            <a:r>
              <a:rPr lang="en-US" dirty="0" err="1" smtClean="0"/>
              <a:t>kov</a:t>
            </a:r>
            <a:r>
              <a:rPr lang="en-US" dirty="0" smtClean="0"/>
              <a:t>, </a:t>
            </a:r>
            <a:r>
              <a:rPr lang="en-US" b="1" dirty="0" smtClean="0"/>
              <a:t>BRO</a:t>
            </a:r>
            <a:r>
              <a:rPr lang="en-US" dirty="0" smtClean="0"/>
              <a:t>, NO)</a:t>
            </a:r>
          </a:p>
          <a:p>
            <a:r>
              <a:rPr lang="en-US" dirty="0" err="1" smtClean="0"/>
              <a:t>Zajistit</a:t>
            </a:r>
            <a:r>
              <a:rPr lang="en-US" dirty="0" smtClean="0"/>
              <a:t> </a:t>
            </a:r>
            <a:r>
              <a:rPr lang="en-US" dirty="0" err="1" smtClean="0"/>
              <a:t>místa</a:t>
            </a:r>
            <a:r>
              <a:rPr lang="en-US" dirty="0" smtClean="0"/>
              <a:t> pro </a:t>
            </a:r>
            <a:r>
              <a:rPr lang="en-US" dirty="0" err="1" smtClean="0"/>
              <a:t>odložení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nebezpečných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komunálních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. </a:t>
            </a:r>
            <a:r>
              <a:rPr lang="en-US" dirty="0" err="1" smtClean="0"/>
              <a:t>Minimálně</a:t>
            </a:r>
            <a:r>
              <a:rPr lang="en-US" dirty="0" smtClean="0"/>
              <a:t> 2x </a:t>
            </a:r>
            <a:r>
              <a:rPr lang="en-US" dirty="0" err="1" smtClean="0"/>
              <a:t>ročně</a:t>
            </a:r>
            <a:r>
              <a:rPr lang="en-US" dirty="0" smtClean="0"/>
              <a:t> je </a:t>
            </a:r>
            <a:r>
              <a:rPr lang="en-US" dirty="0" err="1" smtClean="0"/>
              <a:t>třeba</a:t>
            </a:r>
            <a:r>
              <a:rPr lang="en-US" dirty="0" smtClean="0"/>
              <a:t> </a:t>
            </a:r>
            <a:r>
              <a:rPr lang="en-US" dirty="0" err="1" smtClean="0"/>
              <a:t>vyhlášení</a:t>
            </a:r>
            <a:r>
              <a:rPr lang="en-US" dirty="0" smtClean="0"/>
              <a:t> </a:t>
            </a:r>
            <a:r>
              <a:rPr lang="en-US" dirty="0" err="1" smtClean="0"/>
              <a:t>těchto</a:t>
            </a:r>
            <a:r>
              <a:rPr lang="en-US" dirty="0" smtClean="0"/>
              <a:t> </a:t>
            </a:r>
            <a:r>
              <a:rPr lang="en-US" dirty="0" err="1" smtClean="0"/>
              <a:t>míst</a:t>
            </a:r>
            <a:r>
              <a:rPr lang="en-US" dirty="0" smtClean="0"/>
              <a:t>. </a:t>
            </a:r>
            <a:r>
              <a:rPr lang="en-US" dirty="0" err="1" smtClean="0"/>
              <a:t>Případně</a:t>
            </a:r>
            <a:r>
              <a:rPr lang="en-US" dirty="0" smtClean="0"/>
              <a:t> </a:t>
            </a:r>
            <a:r>
              <a:rPr lang="en-US" dirty="0" err="1" smtClean="0"/>
              <a:t>vybudovat</a:t>
            </a:r>
            <a:r>
              <a:rPr lang="en-US" dirty="0" smtClean="0"/>
              <a:t> </a:t>
            </a:r>
            <a:r>
              <a:rPr lang="en-US" dirty="0" err="1" smtClean="0"/>
              <a:t>sběrné</a:t>
            </a:r>
            <a:r>
              <a:rPr lang="en-US" dirty="0" smtClean="0"/>
              <a:t> </a:t>
            </a:r>
            <a:r>
              <a:rPr lang="en-US" dirty="0" err="1" smtClean="0"/>
              <a:t>středisko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 PO a FOOKP, </a:t>
            </a:r>
            <a:r>
              <a:rPr lang="en-US" dirty="0" err="1" smtClean="0"/>
              <a:t>kteří</a:t>
            </a:r>
            <a:r>
              <a:rPr lang="en-US" dirty="0" smtClean="0"/>
              <a:t> </a:t>
            </a:r>
            <a:r>
              <a:rPr lang="en-US" dirty="0" err="1" smtClean="0"/>
              <a:t>produkují</a:t>
            </a:r>
            <a:r>
              <a:rPr lang="en-US" dirty="0"/>
              <a:t> </a:t>
            </a:r>
            <a:r>
              <a:rPr lang="en-US" dirty="0" err="1" smtClean="0"/>
              <a:t>odpady</a:t>
            </a:r>
            <a:r>
              <a:rPr lang="en-US" dirty="0" smtClean="0"/>
              <a:t> z </a:t>
            </a:r>
            <a:r>
              <a:rPr lang="en-US" dirty="0" err="1" smtClean="0"/>
              <a:t>nevýrobní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 (</a:t>
            </a:r>
            <a:r>
              <a:rPr lang="en-US" dirty="0" err="1" smtClean="0"/>
              <a:t>kanceláře</a:t>
            </a:r>
            <a:r>
              <a:rPr lang="en-US" dirty="0" smtClean="0"/>
              <a:t>, </a:t>
            </a:r>
            <a:r>
              <a:rPr lang="en-US" dirty="0" err="1" smtClean="0"/>
              <a:t>školy</a:t>
            </a:r>
            <a:r>
              <a:rPr lang="en-US" dirty="0" smtClean="0"/>
              <a:t>),  </a:t>
            </a:r>
            <a:r>
              <a:rPr lang="en-US" dirty="0" err="1" smtClean="0">
                <a:solidFill>
                  <a:srgbClr val="008000"/>
                </a:solidFill>
              </a:rPr>
              <a:t>může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/>
              <a:t>obec</a:t>
            </a:r>
            <a:r>
              <a:rPr lang="en-US" dirty="0" smtClean="0"/>
              <a:t> </a:t>
            </a:r>
            <a:r>
              <a:rPr lang="en-US" dirty="0" err="1" smtClean="0"/>
              <a:t>nabídnout</a:t>
            </a:r>
            <a:r>
              <a:rPr lang="en-US" dirty="0" smtClean="0"/>
              <a:t> </a:t>
            </a:r>
            <a:r>
              <a:rPr lang="en-US" dirty="0" err="1" smtClean="0"/>
              <a:t>smlouvu</a:t>
            </a:r>
            <a:r>
              <a:rPr lang="en-US" dirty="0" smtClean="0"/>
              <a:t> o </a:t>
            </a:r>
            <a:r>
              <a:rPr lang="en-US" dirty="0" err="1" smtClean="0"/>
              <a:t>účasti</a:t>
            </a:r>
            <a:r>
              <a:rPr lang="en-US" dirty="0" smtClean="0"/>
              <a:t> v </a:t>
            </a:r>
            <a:r>
              <a:rPr lang="en-US" dirty="0" err="1" smtClean="0"/>
              <a:t>systému</a:t>
            </a:r>
            <a:r>
              <a:rPr lang="en-US" dirty="0" smtClean="0"/>
              <a:t> </a:t>
            </a:r>
            <a:r>
              <a:rPr lang="en-US" dirty="0" err="1" smtClean="0"/>
              <a:t>nakládání</a:t>
            </a:r>
            <a:r>
              <a:rPr lang="en-US" dirty="0" smtClean="0"/>
              <a:t> s </a:t>
            </a:r>
            <a:r>
              <a:rPr lang="en-US" dirty="0" err="1" smtClean="0"/>
              <a:t>odpady</a:t>
            </a:r>
            <a:r>
              <a:rPr lang="en-US" dirty="0" smtClean="0"/>
              <a:t>.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smlouvě</a:t>
            </a:r>
            <a:r>
              <a:rPr lang="en-US" dirty="0" smtClean="0"/>
              <a:t>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uvedena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Dodržovat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hierarchii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nakládání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 </a:t>
            </a:r>
            <a:r>
              <a:rPr lang="en-US" dirty="0" err="1" smtClean="0"/>
              <a:t>odpady</a:t>
            </a:r>
            <a:endParaRPr lang="en-US" dirty="0" smtClean="0"/>
          </a:p>
          <a:p>
            <a:r>
              <a:rPr lang="en-US" dirty="0" err="1" smtClean="0"/>
              <a:t>Vést</a:t>
            </a:r>
            <a:r>
              <a:rPr lang="en-US" dirty="0" smtClean="0"/>
              <a:t> </a:t>
            </a:r>
            <a:r>
              <a:rPr lang="en-US" dirty="0" err="1" smtClean="0"/>
              <a:t>evidenci</a:t>
            </a:r>
            <a:r>
              <a:rPr lang="en-US" dirty="0" smtClean="0"/>
              <a:t> o </a:t>
            </a:r>
            <a:r>
              <a:rPr lang="en-US" dirty="0" err="1" smtClean="0"/>
              <a:t>odpadech</a:t>
            </a:r>
            <a:r>
              <a:rPr lang="en-US" dirty="0" smtClean="0"/>
              <a:t> (</a:t>
            </a:r>
            <a:r>
              <a:rPr lang="en-US" dirty="0" err="1" smtClean="0"/>
              <a:t>pouze</a:t>
            </a:r>
            <a:r>
              <a:rPr lang="en-US" dirty="0" smtClean="0"/>
              <a:t> ORP)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hlášení</a:t>
            </a:r>
            <a:r>
              <a:rPr lang="en-US" dirty="0" smtClean="0"/>
              <a:t> o </a:t>
            </a:r>
            <a:r>
              <a:rPr lang="en-US" dirty="0" err="1" smtClean="0"/>
              <a:t>produkci</a:t>
            </a:r>
            <a:r>
              <a:rPr lang="en-US" dirty="0" smtClean="0"/>
              <a:t> a </a:t>
            </a:r>
            <a:r>
              <a:rPr lang="en-US" dirty="0" err="1" smtClean="0"/>
              <a:t>nakládání</a:t>
            </a:r>
            <a:r>
              <a:rPr lang="en-US" dirty="0" smtClean="0"/>
              <a:t> s </a:t>
            </a:r>
            <a:r>
              <a:rPr lang="en-US" dirty="0" err="1" smtClean="0"/>
              <a:t>komunálními</a:t>
            </a:r>
            <a:r>
              <a:rPr lang="en-US" dirty="0" smtClean="0"/>
              <a:t> </a:t>
            </a:r>
            <a:r>
              <a:rPr lang="en-US" dirty="0" err="1" smtClean="0"/>
              <a:t>odpady</a:t>
            </a:r>
            <a:r>
              <a:rPr lang="en-US" dirty="0" smtClean="0"/>
              <a:t>. </a:t>
            </a:r>
            <a:r>
              <a:rPr lang="en-US" dirty="0" err="1" smtClean="0"/>
              <a:t>Platí</a:t>
            </a:r>
            <a:r>
              <a:rPr lang="en-US" dirty="0" smtClean="0"/>
              <a:t> </a:t>
            </a:r>
            <a:r>
              <a:rPr lang="en-US" dirty="0" err="1" smtClean="0"/>
              <a:t>taktéž</a:t>
            </a:r>
            <a:r>
              <a:rPr lang="en-US" dirty="0" smtClean="0"/>
              <a:t> od </a:t>
            </a:r>
            <a:r>
              <a:rPr lang="en-US" dirty="0" err="1" smtClean="0"/>
              <a:t>určitého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NO a OO.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94053"/>
            <a:ext cx="7543800" cy="6719943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Zařazovat</a:t>
            </a:r>
            <a:r>
              <a:rPr lang="en-US" sz="2500" dirty="0" smtClean="0"/>
              <a:t> </a:t>
            </a:r>
            <a:r>
              <a:rPr lang="en-US" sz="2500" dirty="0" err="1" smtClean="0"/>
              <a:t>odpady</a:t>
            </a:r>
            <a:r>
              <a:rPr lang="en-US" sz="2500" dirty="0" smtClean="0"/>
              <a:t> </a:t>
            </a:r>
            <a:r>
              <a:rPr lang="en-US" sz="2500" dirty="0" err="1" smtClean="0"/>
              <a:t>dle</a:t>
            </a:r>
            <a:r>
              <a:rPr lang="en-US" sz="2500" dirty="0" smtClean="0"/>
              <a:t> </a:t>
            </a:r>
            <a:r>
              <a:rPr lang="en-US" sz="2500" dirty="0" err="1" smtClean="0"/>
              <a:t>druhů</a:t>
            </a:r>
            <a:r>
              <a:rPr lang="en-US" sz="2500" dirty="0" smtClean="0"/>
              <a:t> a </a:t>
            </a:r>
            <a:r>
              <a:rPr lang="en-US" sz="2500" dirty="0" err="1" smtClean="0"/>
              <a:t>kategorií</a:t>
            </a:r>
            <a:endParaRPr lang="en-US" sz="2500" dirty="0" smtClean="0"/>
          </a:p>
          <a:p>
            <a:r>
              <a:rPr lang="en-US" sz="2500" dirty="0" err="1" smtClean="0"/>
              <a:t>Zajistit</a:t>
            </a:r>
            <a:r>
              <a:rPr lang="en-US" sz="2500" dirty="0" smtClean="0"/>
              <a:t> </a:t>
            </a:r>
            <a:r>
              <a:rPr lang="en-US" sz="2500" dirty="0" err="1" smtClean="0"/>
              <a:t>přednostní</a:t>
            </a:r>
            <a:r>
              <a:rPr lang="en-US" sz="2500" dirty="0" smtClean="0"/>
              <a:t> </a:t>
            </a:r>
            <a:r>
              <a:rPr lang="en-US" sz="2500" dirty="0" err="1" smtClean="0"/>
              <a:t>využití</a:t>
            </a:r>
            <a:r>
              <a:rPr lang="en-US" sz="2500" dirty="0" smtClean="0"/>
              <a:t> </a:t>
            </a:r>
            <a:r>
              <a:rPr lang="en-US" sz="2500" dirty="0" err="1" smtClean="0"/>
              <a:t>odpadů</a:t>
            </a:r>
            <a:endParaRPr lang="en-US" sz="2500" dirty="0" smtClean="0"/>
          </a:p>
          <a:p>
            <a:r>
              <a:rPr lang="en-US" sz="2500" dirty="0" err="1" smtClean="0"/>
              <a:t>Shromažďovat</a:t>
            </a:r>
            <a:r>
              <a:rPr lang="en-US" sz="2500" dirty="0" smtClean="0"/>
              <a:t> </a:t>
            </a:r>
            <a:r>
              <a:rPr lang="en-US" sz="2500" dirty="0" err="1" smtClean="0"/>
              <a:t>odpady</a:t>
            </a:r>
            <a:r>
              <a:rPr lang="en-US" sz="2500" dirty="0" smtClean="0"/>
              <a:t> </a:t>
            </a:r>
            <a:r>
              <a:rPr lang="en-US" sz="2500" dirty="0" err="1" smtClean="0"/>
              <a:t>dle</a:t>
            </a:r>
            <a:r>
              <a:rPr lang="en-US" sz="2500" dirty="0" smtClean="0"/>
              <a:t> </a:t>
            </a:r>
            <a:r>
              <a:rPr lang="en-US" sz="2500" dirty="0" err="1" smtClean="0"/>
              <a:t>druhů</a:t>
            </a:r>
            <a:r>
              <a:rPr lang="en-US" sz="2500" dirty="0" smtClean="0"/>
              <a:t> a </a:t>
            </a:r>
            <a:r>
              <a:rPr lang="en-US" sz="2500" dirty="0" err="1" smtClean="0"/>
              <a:t>kategorií</a:t>
            </a:r>
            <a:endParaRPr lang="en-US" sz="2500" dirty="0" smtClean="0"/>
          </a:p>
          <a:p>
            <a:r>
              <a:rPr lang="en-US" sz="2500" dirty="0" err="1" smtClean="0"/>
              <a:t>Ověřovat</a:t>
            </a:r>
            <a:r>
              <a:rPr lang="en-US" sz="2500" dirty="0" smtClean="0"/>
              <a:t> </a:t>
            </a:r>
            <a:r>
              <a:rPr lang="en-US" sz="2500" dirty="0" err="1" smtClean="0"/>
              <a:t>nebezpečné</a:t>
            </a:r>
            <a:r>
              <a:rPr lang="en-US" sz="2500" dirty="0" smtClean="0"/>
              <a:t> </a:t>
            </a:r>
            <a:r>
              <a:rPr lang="en-US" sz="2500" dirty="0" err="1" smtClean="0"/>
              <a:t>vlastnosti</a:t>
            </a:r>
            <a:r>
              <a:rPr lang="en-US" sz="2500" dirty="0" smtClean="0"/>
              <a:t> </a:t>
            </a:r>
            <a:r>
              <a:rPr lang="en-US" sz="2500" dirty="0" err="1" smtClean="0"/>
              <a:t>odpadů</a:t>
            </a:r>
            <a:endParaRPr lang="en-US" sz="2500" dirty="0" smtClean="0"/>
          </a:p>
          <a:p>
            <a:r>
              <a:rPr lang="en-US" sz="2500" dirty="0" err="1" smtClean="0">
                <a:solidFill>
                  <a:srgbClr val="FF0000"/>
                </a:solidFill>
              </a:rPr>
              <a:t>Zabezpečit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odpady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před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znehodnocením</a:t>
            </a:r>
            <a:r>
              <a:rPr lang="en-US" sz="2500" dirty="0" smtClean="0">
                <a:solidFill>
                  <a:srgbClr val="FF0000"/>
                </a:solidFill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</a:rPr>
              <a:t>únikem</a:t>
            </a:r>
            <a:r>
              <a:rPr lang="en-US" sz="2500" dirty="0" smtClean="0">
                <a:solidFill>
                  <a:srgbClr val="FF0000"/>
                </a:solidFill>
              </a:rPr>
              <a:t> a </a:t>
            </a:r>
            <a:r>
              <a:rPr lang="en-US" sz="2500" dirty="0" err="1" smtClean="0">
                <a:solidFill>
                  <a:srgbClr val="FF0000"/>
                </a:solidFill>
              </a:rPr>
              <a:t>odcizením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err="1" smtClean="0"/>
              <a:t>Platit</a:t>
            </a:r>
            <a:r>
              <a:rPr lang="en-US" sz="2500" dirty="0" smtClean="0"/>
              <a:t> </a:t>
            </a:r>
            <a:r>
              <a:rPr lang="en-US" sz="2500" dirty="0" err="1" smtClean="0"/>
              <a:t>poplatky</a:t>
            </a:r>
            <a:r>
              <a:rPr lang="en-US" sz="2500" dirty="0" smtClean="0"/>
              <a:t> </a:t>
            </a:r>
            <a:r>
              <a:rPr lang="en-US" sz="2500" dirty="0" err="1" smtClean="0"/>
              <a:t>za</a:t>
            </a:r>
            <a:r>
              <a:rPr lang="en-US" sz="2500" dirty="0" smtClean="0"/>
              <a:t> </a:t>
            </a:r>
            <a:r>
              <a:rPr lang="en-US" sz="2500" dirty="0" err="1" smtClean="0"/>
              <a:t>zpracování</a:t>
            </a:r>
            <a:r>
              <a:rPr lang="en-US" sz="2500" dirty="0" smtClean="0"/>
              <a:t> (</a:t>
            </a:r>
            <a:r>
              <a:rPr lang="en-US" sz="2500" dirty="0" err="1" smtClean="0"/>
              <a:t>odstranění</a:t>
            </a:r>
            <a:r>
              <a:rPr lang="en-US" sz="2500" dirty="0" smtClean="0"/>
              <a:t>) </a:t>
            </a:r>
            <a:r>
              <a:rPr lang="en-US" sz="2500" dirty="0" err="1" smtClean="0"/>
              <a:t>odpadů</a:t>
            </a:r>
            <a:endParaRPr lang="en-US" sz="2500" dirty="0" smtClean="0"/>
          </a:p>
          <a:p>
            <a:r>
              <a:rPr lang="en-US" sz="2500" dirty="0" err="1" smtClean="0"/>
              <a:t>Zajistit</a:t>
            </a:r>
            <a:r>
              <a:rPr lang="en-US" sz="2500" dirty="0" smtClean="0"/>
              <a:t> </a:t>
            </a:r>
            <a:r>
              <a:rPr lang="en-US" sz="2500" dirty="0" err="1" smtClean="0"/>
              <a:t>výběr</a:t>
            </a:r>
            <a:r>
              <a:rPr lang="en-US" sz="2500" dirty="0" smtClean="0"/>
              <a:t> </a:t>
            </a:r>
            <a:r>
              <a:rPr lang="en-US" sz="2500" dirty="0" err="1" smtClean="0"/>
              <a:t>poplatků</a:t>
            </a:r>
            <a:r>
              <a:rPr lang="en-US" sz="2500" dirty="0" smtClean="0"/>
              <a:t> od FO (viz. </a:t>
            </a:r>
            <a:r>
              <a:rPr lang="en-US" sz="2500" dirty="0" err="1" smtClean="0"/>
              <a:t>další</a:t>
            </a:r>
            <a:r>
              <a:rPr lang="en-US" sz="2500" dirty="0" smtClean="0"/>
              <a:t> </a:t>
            </a:r>
            <a:r>
              <a:rPr lang="en-US" sz="2500" dirty="0" err="1" smtClean="0"/>
              <a:t>část</a:t>
            </a:r>
            <a:r>
              <a:rPr lang="en-US" sz="2500" dirty="0" smtClean="0"/>
              <a:t> </a:t>
            </a:r>
            <a:r>
              <a:rPr lang="en-US" sz="2500" dirty="0" err="1" smtClean="0"/>
              <a:t>přednášky</a:t>
            </a:r>
            <a:r>
              <a:rPr lang="en-US" sz="2500" dirty="0" smtClean="0"/>
              <a:t>)</a:t>
            </a:r>
          </a:p>
          <a:p>
            <a:r>
              <a:rPr lang="en-US" sz="2500" dirty="0" err="1" smtClean="0"/>
              <a:t>Umožnit</a:t>
            </a:r>
            <a:r>
              <a:rPr lang="en-US" sz="2500" dirty="0" smtClean="0"/>
              <a:t> </a:t>
            </a:r>
            <a:r>
              <a:rPr lang="en-US" sz="2500" dirty="0" err="1" smtClean="0"/>
              <a:t>kontrolním</a:t>
            </a:r>
            <a:r>
              <a:rPr lang="en-US" sz="2500" dirty="0" smtClean="0"/>
              <a:t> </a:t>
            </a:r>
            <a:r>
              <a:rPr lang="en-US" sz="2500" dirty="0" err="1" smtClean="0"/>
              <a:t>orgánům</a:t>
            </a:r>
            <a:r>
              <a:rPr lang="en-US" sz="2500" dirty="0" smtClean="0"/>
              <a:t> </a:t>
            </a:r>
            <a:r>
              <a:rPr lang="en-US" sz="2500" dirty="0" err="1" smtClean="0"/>
              <a:t>přístupy</a:t>
            </a:r>
            <a:r>
              <a:rPr lang="en-US" sz="2500" dirty="0" smtClean="0"/>
              <a:t> k </a:t>
            </a:r>
            <a:r>
              <a:rPr lang="en-US" sz="2500" dirty="0" err="1" smtClean="0"/>
              <a:t>evidenci</a:t>
            </a:r>
            <a:r>
              <a:rPr lang="en-US" sz="2500" dirty="0" smtClean="0"/>
              <a:t> </a:t>
            </a:r>
            <a:r>
              <a:rPr lang="en-US" sz="2500" dirty="0" err="1" smtClean="0"/>
              <a:t>či</a:t>
            </a:r>
            <a:r>
              <a:rPr lang="en-US" sz="2500" dirty="0" smtClean="0"/>
              <a:t> do </a:t>
            </a:r>
            <a:r>
              <a:rPr lang="en-US" sz="2500" dirty="0" err="1" smtClean="0"/>
              <a:t>objektu</a:t>
            </a:r>
            <a:r>
              <a:rPr lang="en-US" sz="2500" dirty="0" smtClean="0"/>
              <a:t> (</a:t>
            </a:r>
            <a:r>
              <a:rPr lang="en-US" sz="2500" dirty="0" err="1" smtClean="0"/>
              <a:t>např</a:t>
            </a:r>
            <a:r>
              <a:rPr lang="en-US" sz="2500" dirty="0" smtClean="0"/>
              <a:t>. </a:t>
            </a:r>
            <a:r>
              <a:rPr lang="en-US" sz="2500" dirty="0" err="1" smtClean="0"/>
              <a:t>Sběrný</a:t>
            </a:r>
            <a:r>
              <a:rPr lang="en-US" sz="2500" dirty="0" smtClean="0"/>
              <a:t> </a:t>
            </a:r>
            <a:r>
              <a:rPr lang="en-US" sz="2500" dirty="0" err="1" smtClean="0"/>
              <a:t>dvůr</a:t>
            </a:r>
            <a:r>
              <a:rPr lang="en-US" sz="2500" dirty="0" smtClean="0"/>
              <a:t>, </a:t>
            </a:r>
            <a:r>
              <a:rPr lang="en-US" sz="2500" dirty="0" err="1" smtClean="0"/>
              <a:t>kompostárna</a:t>
            </a:r>
            <a:r>
              <a:rPr lang="en-US" sz="2500" dirty="0" smtClean="0"/>
              <a:t>)</a:t>
            </a:r>
          </a:p>
          <a:p>
            <a:r>
              <a:rPr lang="en-US" sz="2500" dirty="0" err="1" smtClean="0"/>
              <a:t>Stanovit</a:t>
            </a:r>
            <a:r>
              <a:rPr lang="en-US" sz="2500" dirty="0" smtClean="0"/>
              <a:t> </a:t>
            </a:r>
            <a:r>
              <a:rPr lang="en-US" sz="2500" dirty="0" err="1" smtClean="0"/>
              <a:t>odpadového</a:t>
            </a:r>
            <a:r>
              <a:rPr lang="en-US" sz="2500" dirty="0" smtClean="0"/>
              <a:t> </a:t>
            </a:r>
            <a:r>
              <a:rPr lang="en-US" sz="2500" dirty="0" err="1" smtClean="0"/>
              <a:t>hospodáře</a:t>
            </a:r>
            <a:r>
              <a:rPr lang="en-US" sz="2500" dirty="0" smtClean="0"/>
              <a:t> (</a:t>
            </a:r>
            <a:r>
              <a:rPr lang="en-US" sz="2500" dirty="0" err="1" smtClean="0"/>
              <a:t>za</a:t>
            </a:r>
            <a:r>
              <a:rPr lang="en-US" sz="2500" dirty="0" smtClean="0"/>
              <a:t> </a:t>
            </a:r>
            <a:r>
              <a:rPr lang="en-US" sz="2500" dirty="0" err="1" smtClean="0"/>
              <a:t>určitých</a:t>
            </a:r>
            <a:r>
              <a:rPr lang="en-US" sz="2500" dirty="0" smtClean="0"/>
              <a:t> </a:t>
            </a:r>
            <a:r>
              <a:rPr lang="en-US" sz="2500" dirty="0" err="1" smtClean="0"/>
              <a:t>podmínek</a:t>
            </a:r>
            <a:r>
              <a:rPr lang="en-US" sz="2500" dirty="0" smtClean="0"/>
              <a:t> </a:t>
            </a:r>
            <a:r>
              <a:rPr lang="en-US" sz="2500" dirty="0" err="1" smtClean="0"/>
              <a:t>produkce</a:t>
            </a:r>
            <a:r>
              <a:rPr lang="en-US" sz="2500" dirty="0" smtClean="0"/>
              <a:t> </a:t>
            </a:r>
            <a:r>
              <a:rPr lang="en-US" sz="2500" dirty="0" err="1" smtClean="0"/>
              <a:t>odpadů</a:t>
            </a:r>
            <a:r>
              <a:rPr lang="en-US" sz="25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190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98438"/>
          </a:xfrm>
        </p:spPr>
        <p:txBody>
          <a:bodyPr/>
          <a:lstStyle/>
          <a:p>
            <a:r>
              <a:rPr lang="en-US" sz="3200" dirty="0" err="1" smtClean="0"/>
              <a:t>Úvod</a:t>
            </a:r>
            <a:r>
              <a:rPr lang="en-US" sz="3200" dirty="0" smtClean="0"/>
              <a:t> do </a:t>
            </a:r>
            <a:r>
              <a:rPr lang="en-US" sz="3200" dirty="0" err="1" smtClean="0"/>
              <a:t>odpadového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 smtClean="0"/>
              <a:t> (OH) </a:t>
            </a:r>
            <a:r>
              <a:rPr lang="en-US" sz="3200" dirty="0" err="1" smtClean="0"/>
              <a:t>obecně</a:t>
            </a:r>
            <a:r>
              <a:rPr lang="en-US" sz="3200" dirty="0" smtClean="0"/>
              <a:t>, </a:t>
            </a:r>
            <a:r>
              <a:rPr lang="en-US" sz="3200" dirty="0" err="1" smtClean="0"/>
              <a:t>základní</a:t>
            </a:r>
            <a:r>
              <a:rPr lang="en-US" sz="3200" dirty="0" smtClean="0"/>
              <a:t> </a:t>
            </a:r>
            <a:r>
              <a:rPr lang="en-US" sz="3200" dirty="0" err="1" smtClean="0"/>
              <a:t>legislativa</a:t>
            </a:r>
            <a:endParaRPr lang="en-US" sz="3200" dirty="0" smtClean="0"/>
          </a:p>
          <a:p>
            <a:r>
              <a:rPr lang="en-US" sz="3200" dirty="0" err="1" smtClean="0"/>
              <a:t>Základní</a:t>
            </a:r>
            <a:r>
              <a:rPr lang="en-US" sz="3200" dirty="0" smtClean="0"/>
              <a:t> </a:t>
            </a:r>
            <a:r>
              <a:rPr lang="en-US" sz="3200" dirty="0" err="1" smtClean="0"/>
              <a:t>statistiky</a:t>
            </a:r>
            <a:r>
              <a:rPr lang="en-US" sz="3200" dirty="0" smtClean="0"/>
              <a:t> OH</a:t>
            </a:r>
          </a:p>
          <a:p>
            <a:r>
              <a:rPr lang="en-US" sz="3200" dirty="0" err="1" smtClean="0"/>
              <a:t>Odpadové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/>
              <a:t> </a:t>
            </a:r>
            <a:r>
              <a:rPr lang="en-US" sz="3200" dirty="0" err="1" smtClean="0"/>
              <a:t>obcí</a:t>
            </a:r>
            <a:endParaRPr lang="en-US" sz="3200" dirty="0"/>
          </a:p>
          <a:p>
            <a:r>
              <a:rPr lang="en-US" sz="3200" dirty="0" err="1" smtClean="0"/>
              <a:t>Problémy</a:t>
            </a:r>
            <a:r>
              <a:rPr lang="en-US" sz="3200" dirty="0" smtClean="0"/>
              <a:t> v </a:t>
            </a:r>
            <a:r>
              <a:rPr lang="en-US" sz="3200" dirty="0" err="1" smtClean="0"/>
              <a:t>odpadovém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 smtClean="0"/>
              <a:t> </a:t>
            </a:r>
            <a:r>
              <a:rPr lang="en-US" sz="3200" dirty="0" err="1" smtClean="0"/>
              <a:t>obcí</a:t>
            </a:r>
            <a:endParaRPr lang="en-US" sz="3200" dirty="0" smtClean="0"/>
          </a:p>
          <a:p>
            <a:r>
              <a:rPr lang="en-US" sz="3200" dirty="0" err="1" smtClean="0"/>
              <a:t>Budoucnost</a:t>
            </a:r>
            <a:r>
              <a:rPr lang="en-US" sz="3200" dirty="0" smtClean="0"/>
              <a:t> </a:t>
            </a:r>
            <a:r>
              <a:rPr lang="en-US" sz="3200" dirty="0" err="1" smtClean="0"/>
              <a:t>odpadového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 smtClean="0"/>
              <a:t> </a:t>
            </a:r>
            <a:r>
              <a:rPr lang="en-US" sz="3200" dirty="0" err="1" smtClean="0"/>
              <a:t>obcí</a:t>
            </a:r>
            <a:endParaRPr lang="en-US" sz="3200" dirty="0" smtClean="0"/>
          </a:p>
          <a:p>
            <a:r>
              <a:rPr lang="en-US" sz="3200" dirty="0" err="1" smtClean="0"/>
              <a:t>Ukázka</a:t>
            </a:r>
            <a:r>
              <a:rPr lang="en-US" sz="3200" dirty="0" smtClean="0"/>
              <a:t> </a:t>
            </a:r>
            <a:r>
              <a:rPr lang="en-US" sz="3200" dirty="0" err="1" smtClean="0"/>
              <a:t>správně</a:t>
            </a:r>
            <a:r>
              <a:rPr lang="en-US" sz="3200" dirty="0" smtClean="0"/>
              <a:t> </a:t>
            </a:r>
            <a:r>
              <a:rPr lang="en-US" sz="3200" dirty="0" err="1" smtClean="0"/>
              <a:t>fungujícího</a:t>
            </a:r>
            <a:r>
              <a:rPr lang="en-US" sz="3200" dirty="0" smtClean="0"/>
              <a:t> </a:t>
            </a:r>
            <a:r>
              <a:rPr lang="en-US" sz="3200" dirty="0" err="1" smtClean="0"/>
              <a:t>systému</a:t>
            </a:r>
            <a:r>
              <a:rPr lang="en-US" sz="3200" dirty="0" smtClean="0"/>
              <a:t> </a:t>
            </a:r>
            <a:r>
              <a:rPr lang="en-US" sz="3200" dirty="0" err="1" smtClean="0"/>
              <a:t>nakládání</a:t>
            </a:r>
            <a:r>
              <a:rPr lang="en-US" sz="3200" dirty="0" smtClean="0"/>
              <a:t> s </a:t>
            </a:r>
            <a:r>
              <a:rPr lang="en-US" sz="3200" dirty="0" err="1" smtClean="0"/>
              <a:t>odpady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4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91746"/>
            <a:ext cx="7543800" cy="587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err="1" smtClean="0"/>
              <a:t>Poplatek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za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komunální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odpad</a:t>
            </a:r>
            <a:endParaRPr lang="en-US" sz="3000" b="1" dirty="0" smtClean="0"/>
          </a:p>
          <a:p>
            <a:r>
              <a:rPr lang="en-US" dirty="0" err="1" smtClean="0"/>
              <a:t>Cílem</a:t>
            </a:r>
            <a:r>
              <a:rPr lang="en-US" dirty="0" smtClean="0"/>
              <a:t> </a:t>
            </a:r>
            <a:r>
              <a:rPr lang="en-US" dirty="0" err="1" smtClean="0"/>
              <a:t>výběru</a:t>
            </a:r>
            <a:r>
              <a:rPr lang="en-US" dirty="0" smtClean="0"/>
              <a:t> </a:t>
            </a:r>
            <a:r>
              <a:rPr lang="en-US" dirty="0" err="1" smtClean="0"/>
              <a:t>poplatku</a:t>
            </a:r>
            <a:r>
              <a:rPr lang="en-US" dirty="0" smtClean="0"/>
              <a:t> je </a:t>
            </a:r>
            <a:r>
              <a:rPr lang="en-US" dirty="0" err="1" smtClean="0"/>
              <a:t>částečné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uhrazení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nákladů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spojených</a:t>
            </a:r>
            <a:r>
              <a:rPr lang="en-US" dirty="0" smtClean="0"/>
              <a:t> s </a:t>
            </a:r>
            <a:r>
              <a:rPr lang="en-US" dirty="0" err="1" smtClean="0"/>
              <a:t>provozem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r>
              <a:rPr lang="en-US" dirty="0" smtClean="0"/>
              <a:t> </a:t>
            </a:r>
            <a:r>
              <a:rPr lang="en-US" dirty="0" err="1" smtClean="0"/>
              <a:t>nakládání</a:t>
            </a:r>
            <a:r>
              <a:rPr lang="en-US" dirty="0" smtClean="0"/>
              <a:t> s KO v </a:t>
            </a:r>
            <a:r>
              <a:rPr lang="en-US" dirty="0" err="1" smtClean="0"/>
              <a:t>obci</a:t>
            </a:r>
            <a:endParaRPr lang="en-US" dirty="0" smtClean="0"/>
          </a:p>
          <a:p>
            <a:r>
              <a:rPr lang="en-US" dirty="0" err="1" smtClean="0"/>
              <a:t>Existují</a:t>
            </a:r>
            <a:r>
              <a:rPr lang="en-US" dirty="0" smtClean="0"/>
              <a:t> 3 </a:t>
            </a:r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poplatku</a:t>
            </a:r>
            <a:r>
              <a:rPr lang="en-US" dirty="0" smtClean="0"/>
              <a:t>. V </a:t>
            </a:r>
            <a:r>
              <a:rPr lang="en-US" dirty="0" err="1" smtClean="0"/>
              <a:t>praxi</a:t>
            </a:r>
            <a:r>
              <a:rPr lang="en-US" dirty="0" smtClean="0"/>
              <a:t> se </a:t>
            </a:r>
            <a:r>
              <a:rPr lang="en-US" dirty="0" err="1" smtClean="0"/>
              <a:t>používají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2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1, </a:t>
            </a:r>
            <a:r>
              <a:rPr lang="cs-CZ" b="1" dirty="0" smtClean="0"/>
              <a:t>Místní </a:t>
            </a:r>
            <a:r>
              <a:rPr lang="cs-CZ" b="1" dirty="0"/>
              <a:t>poplatek za provoz systému shromažďování, sběru, přepravy, třídění, využívání a odstraňování komunálních </a:t>
            </a:r>
            <a:r>
              <a:rPr lang="cs-CZ" b="1" dirty="0" smtClean="0"/>
              <a:t>odpadů (používá 80 % obcí)</a:t>
            </a:r>
            <a:endParaRPr lang="en-US" dirty="0" smtClean="0"/>
          </a:p>
          <a:p>
            <a:r>
              <a:rPr lang="cs-CZ" dirty="0" smtClean="0"/>
              <a:t>Skládá se ze </a:t>
            </a:r>
            <a:r>
              <a:rPr lang="cs-CZ" dirty="0" smtClean="0">
                <a:solidFill>
                  <a:srgbClr val="FF0000"/>
                </a:solidFill>
              </a:rPr>
              <a:t>dvou složek </a:t>
            </a:r>
            <a:r>
              <a:rPr lang="mr-IN" dirty="0" smtClean="0"/>
              <a:t>–</a:t>
            </a:r>
            <a:r>
              <a:rPr lang="cs-CZ" dirty="0" smtClean="0"/>
              <a:t> fixní a variabilní. Platí se jednou za rok.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Neodráží množství občany předaného a vytříděného odpadu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</a:t>
            </a:r>
            <a:r>
              <a:rPr lang="cs-CZ" dirty="0" err="1" smtClean="0"/>
              <a:t>ixní</a:t>
            </a:r>
            <a:r>
              <a:rPr lang="cs-CZ" dirty="0" smtClean="0"/>
              <a:t> část je 250 Kč </a:t>
            </a:r>
            <a:r>
              <a:rPr lang="mr-IN" dirty="0" smtClean="0"/>
              <a:t>–</a:t>
            </a:r>
            <a:r>
              <a:rPr lang="cs-CZ" dirty="0" smtClean="0"/>
              <a:t> daná zákonem o odpadech </a:t>
            </a:r>
          </a:p>
          <a:p>
            <a:pPr>
              <a:buFont typeface="Wingdings" charset="2"/>
              <a:buChar char="Ø"/>
            </a:pPr>
            <a:r>
              <a:rPr lang="cs-CZ" dirty="0" smtClean="0"/>
              <a:t>Variabilní může být max. 750 Kč a odráží reálné náklady na provoz systému nakládání s odpady</a:t>
            </a:r>
          </a:p>
          <a:p>
            <a:pPr>
              <a:buFont typeface="Wingdings" charset="2"/>
              <a:buChar char="Ø"/>
            </a:pPr>
            <a:r>
              <a:rPr lang="cs-CZ" dirty="0" smtClean="0"/>
              <a:t>Maximální výše poplatku je tedy 1000 Kč/rok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1029"/>
            <a:ext cx="7543800" cy="5786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2, </a:t>
            </a:r>
            <a:r>
              <a:rPr lang="cs-CZ" sz="3000" b="1" dirty="0"/>
              <a:t>Poplatek za komunální odpad dle </a:t>
            </a:r>
            <a:r>
              <a:rPr lang="cs-CZ" sz="3000" b="1" dirty="0" smtClean="0"/>
              <a:t>ustanovení </a:t>
            </a:r>
            <a:r>
              <a:rPr lang="cs-CZ" sz="3000" b="1" dirty="0"/>
              <a:t>§ </a:t>
            </a:r>
            <a:r>
              <a:rPr lang="cs-CZ" sz="3000" b="1" dirty="0" smtClean="0"/>
              <a:t>17a zákona o odpadech</a:t>
            </a:r>
          </a:p>
          <a:p>
            <a:r>
              <a:rPr lang="en-US" sz="2800" dirty="0" err="1" smtClean="0"/>
              <a:t>Stanovuje</a:t>
            </a:r>
            <a:r>
              <a:rPr lang="en-US" sz="2800" dirty="0" smtClean="0"/>
              <a:t> se </a:t>
            </a:r>
            <a:r>
              <a:rPr lang="en-US" sz="2800" dirty="0" err="1" smtClean="0"/>
              <a:t>dle</a:t>
            </a:r>
            <a:r>
              <a:rPr lang="en-US" sz="2800" dirty="0" smtClean="0"/>
              <a:t> </a:t>
            </a:r>
            <a:r>
              <a:rPr lang="en-US" sz="2800" dirty="0" err="1" smtClean="0"/>
              <a:t>počtu</a:t>
            </a:r>
            <a:r>
              <a:rPr lang="en-US" sz="2800" dirty="0" smtClean="0"/>
              <a:t> </a:t>
            </a:r>
            <a:r>
              <a:rPr lang="en-US" sz="2800" dirty="0" err="1" smtClean="0"/>
              <a:t>sběrných</a:t>
            </a:r>
            <a:r>
              <a:rPr lang="en-US" sz="2800" dirty="0" smtClean="0"/>
              <a:t> </a:t>
            </a:r>
            <a:r>
              <a:rPr lang="en-US" sz="2800" dirty="0" err="1" smtClean="0"/>
              <a:t>nádob</a:t>
            </a:r>
            <a:r>
              <a:rPr lang="en-US" sz="2800" dirty="0" smtClean="0"/>
              <a:t> a </a:t>
            </a:r>
            <a:r>
              <a:rPr lang="en-US" sz="2800" dirty="0" err="1" smtClean="0"/>
              <a:t>jejich</a:t>
            </a:r>
            <a:r>
              <a:rPr lang="en-US" sz="2800" dirty="0" smtClean="0"/>
              <a:t> </a:t>
            </a:r>
            <a:r>
              <a:rPr lang="en-US" sz="2800" dirty="0" err="1" smtClean="0"/>
              <a:t>naplněnosti</a:t>
            </a:r>
            <a:endParaRPr lang="en-US" sz="2800" dirty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Odráží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míru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vytřídění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separovatelných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složek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komunálního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odpadu</a:t>
            </a:r>
            <a:r>
              <a:rPr lang="en-US" sz="2800" dirty="0" smtClean="0">
                <a:solidFill>
                  <a:srgbClr val="FF0000"/>
                </a:solidFill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</a:rPr>
              <a:t>množství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zbytkového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směsného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komunálního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odpadu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V</a:t>
            </a:r>
            <a:r>
              <a:rPr lang="cs-CZ" sz="2800" dirty="0" err="1" smtClean="0"/>
              <a:t>ýše</a:t>
            </a:r>
            <a:r>
              <a:rPr lang="cs-CZ" sz="2800" dirty="0" smtClean="0"/>
              <a:t> poplatku nemá ze zákona určenou horní sazbu</a:t>
            </a:r>
          </a:p>
          <a:p>
            <a:r>
              <a:rPr lang="cs-CZ" sz="2800" dirty="0" smtClean="0"/>
              <a:t>Podporuje občany, kteří třídí</a:t>
            </a:r>
          </a:p>
          <a:p>
            <a:r>
              <a:rPr lang="cs-CZ" sz="2800" dirty="0" smtClean="0"/>
              <a:t>Motivuje občany, aby třídili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PAYT</a:t>
            </a:r>
            <a:r>
              <a:rPr lang="cs-CZ" sz="2800" dirty="0" smtClean="0"/>
              <a:t> </a:t>
            </a:r>
            <a:r>
              <a:rPr lang="mr-IN" sz="2800" dirty="0" smtClean="0"/>
              <a:t>–</a:t>
            </a:r>
            <a:r>
              <a:rPr lang="cs-CZ" sz="2800" dirty="0" smtClean="0"/>
              <a:t> </a:t>
            </a:r>
            <a:r>
              <a:rPr lang="cs-CZ" sz="2800" dirty="0" err="1" smtClean="0"/>
              <a:t>pay</a:t>
            </a:r>
            <a:r>
              <a:rPr lang="cs-CZ" sz="2800" dirty="0" smtClean="0"/>
              <a:t> as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throw</a:t>
            </a:r>
            <a:r>
              <a:rPr lang="cs-CZ" sz="2800" dirty="0"/>
              <a:t> </a:t>
            </a:r>
            <a:r>
              <a:rPr lang="mr-IN" sz="2800" dirty="0" smtClean="0"/>
              <a:t>–</a:t>
            </a:r>
            <a:r>
              <a:rPr lang="cs-CZ" sz="2800" dirty="0" smtClean="0"/>
              <a:t> zaplať za to, co vyhodíš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559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Problémy</a:t>
            </a:r>
            <a:r>
              <a:rPr lang="en-US" dirty="0" smtClean="0"/>
              <a:t> </a:t>
            </a:r>
            <a:r>
              <a:rPr lang="en-US" dirty="0" err="1" smtClean="0"/>
              <a:t>odpadového</a:t>
            </a:r>
            <a:r>
              <a:rPr lang="en-US" dirty="0" smtClean="0"/>
              <a:t> </a:t>
            </a:r>
            <a:r>
              <a:rPr lang="en-US" dirty="0" err="1" smtClean="0"/>
              <a:t>hospodářství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1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93637"/>
            <a:ext cx="7543800" cy="58432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 b="1" dirty="0" err="1" smtClean="0"/>
              <a:t>Finanční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stránka</a:t>
            </a:r>
            <a:r>
              <a:rPr lang="en-US" sz="3200" b="1" dirty="0" smtClean="0"/>
              <a:t> OH </a:t>
            </a:r>
            <a:r>
              <a:rPr lang="en-US" sz="3200" b="1" dirty="0" err="1" smtClean="0"/>
              <a:t>obcí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0681" y="1123650"/>
            <a:ext cx="153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Náklady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771" y="1585315"/>
            <a:ext cx="7377007" cy="479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sběr a svoz směsného komunálního odpadu,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sběr a svoz využitelných složek sbíraných odděleně (včetně nákladů dotřídění),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sběr a svoz nebezpečných složek komunálních odpadů (včetně plateb za odstranění),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provoz sběrných dvorů (včetně nákladů na odvoz vytříděných složek nebo jejich odstranění),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odpadkové koše, uliční smetky, odpad z údržby veřejné zeleně a hřbitovů,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provoz ostatních zařízení ve vlastnictví obce (např. kompostárna, </a:t>
            </a:r>
            <a:r>
              <a:rPr lang="cs-CZ" sz="2000" dirty="0" err="1">
                <a:latin typeface="Arial Unicode MS" charset="0"/>
              </a:rPr>
              <a:t>dotřiďovací</a:t>
            </a:r>
            <a:r>
              <a:rPr lang="cs-CZ" sz="2000" dirty="0">
                <a:latin typeface="Arial Unicode MS" charset="0"/>
              </a:rPr>
              <a:t> linka apod.),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</a:rPr>
              <a:t>Náklady na „odstranění</a:t>
            </a:r>
            <a:r>
              <a:rPr lang="ja-JP" altLang="cs-CZ" sz="2000" dirty="0">
                <a:latin typeface="Arial Unicode MS" charset="0"/>
              </a:rPr>
              <a:t>“</a:t>
            </a:r>
            <a:r>
              <a:rPr lang="cs-CZ" sz="2000" dirty="0">
                <a:latin typeface="Arial Unicode MS" charset="0"/>
              </a:rPr>
              <a:t> černých skládek,</a:t>
            </a:r>
          </a:p>
          <a:p>
            <a:pPr marL="609600" indent="-609600" algn="just">
              <a:lnSpc>
                <a:spcPct val="110000"/>
              </a:lnSpc>
              <a:buFont typeface="Wingdings" charset="0"/>
              <a:buAutoNum type="arabicPeriod"/>
            </a:pPr>
            <a:r>
              <a:rPr lang="cs-CZ" sz="2000" dirty="0">
                <a:latin typeface="Arial Unicode MS" charset="0"/>
                <a:cs typeface="Times New Roman" charset="0"/>
              </a:rPr>
              <a:t>Náklady na osv</a:t>
            </a:r>
            <a:r>
              <a:rPr lang="cs-CZ" sz="2000" dirty="0">
                <a:latin typeface="Arial Unicode MS" charset="0"/>
              </a:rPr>
              <a:t>ě</a:t>
            </a:r>
            <a:r>
              <a:rPr lang="cs-CZ" sz="2000" dirty="0">
                <a:latin typeface="Arial Unicode MS" charset="0"/>
                <a:cs typeface="Times New Roman" charset="0"/>
              </a:rPr>
              <a:t>tu ob</a:t>
            </a:r>
            <a:r>
              <a:rPr lang="cs-CZ" sz="2000" dirty="0">
                <a:latin typeface="Arial Unicode MS" charset="0"/>
              </a:rPr>
              <a:t>č</a:t>
            </a:r>
            <a:r>
              <a:rPr lang="cs-CZ" sz="2000" dirty="0">
                <a:latin typeface="Arial Unicode MS" charset="0"/>
                <a:cs typeface="Times New Roman" charset="0"/>
              </a:rPr>
              <a:t>an</a:t>
            </a:r>
            <a:r>
              <a:rPr lang="cs-CZ" sz="2000" dirty="0">
                <a:latin typeface="Arial Unicode MS" charset="0"/>
              </a:rPr>
              <a:t>ů</a:t>
            </a:r>
            <a:r>
              <a:rPr lang="cs-CZ" sz="2000" dirty="0">
                <a:latin typeface="Arial Unicode MS" charset="0"/>
                <a:cs typeface="Times New Roman" charset="0"/>
              </a:rPr>
              <a:t>.</a:t>
            </a:r>
            <a:r>
              <a:rPr lang="cs-CZ" sz="2000" dirty="0">
                <a:latin typeface="Arial Unicode MS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5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/>
              <a:t>Příjmy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19242"/>
            <a:ext cx="7281333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sz="2800" dirty="0">
                <a:latin typeface="Arial Unicode MS" charset="0"/>
                <a:cs typeface="Times New Roman" charset="0"/>
              </a:rPr>
              <a:t>Platby fyzických osob,</a:t>
            </a:r>
            <a:endParaRPr lang="cs-CZ" sz="2800" dirty="0">
              <a:latin typeface="Arial Unicode MS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sz="2800" dirty="0">
                <a:latin typeface="Arial Unicode MS" charset="0"/>
                <a:cs typeface="Times New Roman" charset="0"/>
              </a:rPr>
              <a:t>Platby fyzických osob oprávn</a:t>
            </a:r>
            <a:r>
              <a:rPr lang="cs-CZ" sz="2800" dirty="0">
                <a:latin typeface="Arial Unicode MS" charset="0"/>
              </a:rPr>
              <a:t>ě</a:t>
            </a:r>
            <a:r>
              <a:rPr lang="cs-CZ" sz="2800" dirty="0">
                <a:latin typeface="Arial Unicode MS" charset="0"/>
                <a:cs typeface="Times New Roman" charset="0"/>
              </a:rPr>
              <a:t>ných k podnikání a právnických osob zapojených do systému obce,</a:t>
            </a:r>
            <a:r>
              <a:rPr lang="cs-CZ" sz="2800" dirty="0">
                <a:latin typeface="Arial Unicode MS" charset="0"/>
              </a:rPr>
              <a:t> </a:t>
            </a:r>
            <a:endParaRPr lang="cs-CZ" sz="2800" dirty="0" smtClean="0">
              <a:latin typeface="Arial Unicode MS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sz="2800" dirty="0" smtClean="0">
                <a:latin typeface="Arial Unicode MS" charset="0"/>
              </a:rPr>
              <a:t>Příjmy z prodeje </a:t>
            </a:r>
            <a:r>
              <a:rPr lang="cs-CZ" sz="2800" dirty="0" err="1" smtClean="0">
                <a:latin typeface="Arial Unicode MS" charset="0"/>
              </a:rPr>
              <a:t>separovatelných</a:t>
            </a:r>
            <a:r>
              <a:rPr lang="cs-CZ" sz="2800" dirty="0" smtClean="0">
                <a:latin typeface="Arial Unicode MS" charset="0"/>
              </a:rPr>
              <a:t> složek KO </a:t>
            </a:r>
            <a:endParaRPr lang="cs-CZ" sz="2800" dirty="0">
              <a:latin typeface="Arial Unicode MS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sz="2800" dirty="0" smtClean="0">
                <a:latin typeface="Arial Unicode MS" charset="0"/>
                <a:cs typeface="Times New Roman" charset="0"/>
              </a:rPr>
              <a:t>Zdroje </a:t>
            </a:r>
            <a:r>
              <a:rPr lang="cs-CZ" sz="2800" dirty="0">
                <a:latin typeface="Arial Unicode MS" charset="0"/>
                <a:cs typeface="Times New Roman" charset="0"/>
              </a:rPr>
              <a:t>mimo rozpo</a:t>
            </a:r>
            <a:r>
              <a:rPr lang="cs-CZ" sz="2800" dirty="0">
                <a:latin typeface="Arial Unicode MS" charset="0"/>
              </a:rPr>
              <a:t>č</a:t>
            </a:r>
            <a:r>
              <a:rPr lang="cs-CZ" sz="2800" dirty="0">
                <a:latin typeface="Arial Unicode MS" charset="0"/>
                <a:cs typeface="Times New Roman" charset="0"/>
              </a:rPr>
              <a:t>et </a:t>
            </a:r>
            <a:r>
              <a:rPr lang="cs-CZ" sz="2800" dirty="0" smtClean="0">
                <a:latin typeface="Arial Unicode MS" charset="0"/>
                <a:cs typeface="Times New Roman" charset="0"/>
              </a:rPr>
              <a:t>obce </a:t>
            </a:r>
            <a:r>
              <a:rPr lang="mr-IN" sz="2800" dirty="0" smtClean="0">
                <a:latin typeface="Arial Unicode MS" charset="0"/>
                <a:cs typeface="Times New Roman" charset="0"/>
              </a:rPr>
              <a:t>–</a:t>
            </a:r>
            <a:r>
              <a:rPr lang="cs-CZ" sz="2800" dirty="0" smtClean="0">
                <a:latin typeface="Arial Unicode MS" charset="0"/>
                <a:cs typeface="Times New Roman" charset="0"/>
              </a:rPr>
              <a:t> dotace, daňové příjmy, sponzoring</a:t>
            </a:r>
            <a:endParaRPr lang="cs-CZ" sz="2800" dirty="0">
              <a:latin typeface="Arial Unicode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3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68159"/>
            <a:ext cx="9296143" cy="667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Bilance</a:t>
            </a:r>
            <a:r>
              <a:rPr lang="en-US" b="1" dirty="0" smtClean="0"/>
              <a:t> </a:t>
            </a:r>
            <a:r>
              <a:rPr lang="en-US" b="1" dirty="0" err="1" smtClean="0"/>
              <a:t>příjmů</a:t>
            </a:r>
            <a:r>
              <a:rPr lang="en-US" b="1" dirty="0" smtClean="0"/>
              <a:t> a </a:t>
            </a:r>
            <a:r>
              <a:rPr lang="en-US" b="1" dirty="0" err="1" smtClean="0"/>
              <a:t>nákladů</a:t>
            </a:r>
            <a:r>
              <a:rPr lang="en-US" b="1" dirty="0" smtClean="0"/>
              <a:t> </a:t>
            </a:r>
            <a:r>
              <a:rPr lang="en-US" b="1" dirty="0" err="1" smtClean="0"/>
              <a:t>obcí</a:t>
            </a:r>
            <a:r>
              <a:rPr lang="en-US" b="1" dirty="0" smtClean="0"/>
              <a:t> s </a:t>
            </a:r>
            <a:r>
              <a:rPr lang="en-US" b="1" dirty="0" err="1" smtClean="0"/>
              <a:t>různým</a:t>
            </a:r>
            <a:r>
              <a:rPr lang="en-US" b="1" dirty="0" smtClean="0"/>
              <a:t> </a:t>
            </a:r>
            <a:r>
              <a:rPr lang="en-US" b="1" dirty="0" err="1" smtClean="0"/>
              <a:t>počtem</a:t>
            </a:r>
            <a:r>
              <a:rPr lang="en-US" b="1" dirty="0" smtClean="0"/>
              <a:t> </a:t>
            </a:r>
            <a:r>
              <a:rPr lang="en-US" b="1" dirty="0" err="1" smtClean="0"/>
              <a:t>obyvatel</a:t>
            </a:r>
            <a:r>
              <a:rPr lang="en-US" b="1" dirty="0" smtClean="0"/>
              <a:t> v </a:t>
            </a:r>
            <a:r>
              <a:rPr lang="en-US" b="1" dirty="0" err="1" smtClean="0"/>
              <a:t>roce</a:t>
            </a:r>
            <a:r>
              <a:rPr lang="en-US" b="1" dirty="0" smtClean="0"/>
              <a:t> 2009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9" y="685800"/>
            <a:ext cx="8669456" cy="611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Poměr</a:t>
            </a:r>
            <a:r>
              <a:rPr lang="en-US" b="1" dirty="0" smtClean="0"/>
              <a:t> </a:t>
            </a:r>
            <a:r>
              <a:rPr lang="en-US" b="1" dirty="0" err="1" smtClean="0"/>
              <a:t>nákladových</a:t>
            </a:r>
            <a:r>
              <a:rPr lang="en-US" b="1" dirty="0" smtClean="0"/>
              <a:t> </a:t>
            </a:r>
            <a:r>
              <a:rPr lang="en-US" b="1" dirty="0" err="1" smtClean="0"/>
              <a:t>položek</a:t>
            </a:r>
            <a:r>
              <a:rPr lang="en-US" b="1" dirty="0" smtClean="0"/>
              <a:t> v </a:t>
            </a:r>
            <a:r>
              <a:rPr lang="en-US" b="1" dirty="0" err="1" smtClean="0"/>
              <a:t>obcích</a:t>
            </a:r>
            <a:r>
              <a:rPr lang="en-US" b="1" dirty="0" smtClean="0"/>
              <a:t> v ČR (</a:t>
            </a:r>
            <a:r>
              <a:rPr lang="en-US" b="1" dirty="0" err="1" smtClean="0"/>
              <a:t>průměr</a:t>
            </a:r>
            <a:r>
              <a:rPr lang="en-US" b="1" dirty="0" smtClean="0"/>
              <a:t> v </a:t>
            </a:r>
            <a:r>
              <a:rPr lang="en-US" b="1" dirty="0" err="1" smtClean="0"/>
              <a:t>roce</a:t>
            </a:r>
            <a:r>
              <a:rPr lang="en-US" b="1" dirty="0" smtClean="0"/>
              <a:t> 2009)</a:t>
            </a:r>
            <a:endParaRPr lang="en-US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497"/>
            <a:ext cx="9035442" cy="43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7316" y="5826021"/>
            <a:ext cx="5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Zdroj</a:t>
            </a:r>
            <a:r>
              <a:rPr lang="en-US" dirty="0" smtClean="0"/>
              <a:t>: EKO-KOM, </a:t>
            </a:r>
            <a:r>
              <a:rPr lang="en-US" dirty="0" err="1" smtClean="0"/>
              <a:t>Sborník</a:t>
            </a:r>
            <a:r>
              <a:rPr lang="en-US" dirty="0" smtClean="0"/>
              <a:t> </a:t>
            </a:r>
            <a:r>
              <a:rPr lang="en-US" dirty="0" err="1" smtClean="0"/>
              <a:t>konference</a:t>
            </a:r>
            <a:r>
              <a:rPr lang="en-US" dirty="0" smtClean="0"/>
              <a:t> </a:t>
            </a:r>
            <a:r>
              <a:rPr lang="en-US" dirty="0" err="1" smtClean="0"/>
              <a:t>odpady</a:t>
            </a:r>
            <a:r>
              <a:rPr lang="en-US" dirty="0" smtClean="0"/>
              <a:t> a </a:t>
            </a:r>
            <a:r>
              <a:rPr lang="en-US" dirty="0" err="1" smtClean="0"/>
              <a:t>obce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94"/>
            <a:ext cx="9144000" cy="1177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Finanční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materiálové</a:t>
            </a:r>
            <a:r>
              <a:rPr lang="en-US" sz="2800" b="1" dirty="0"/>
              <a:t> </a:t>
            </a:r>
            <a:r>
              <a:rPr lang="en-US" sz="2800" b="1" dirty="0" err="1" smtClean="0"/>
              <a:t>toky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obcí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ostatními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subjekty</a:t>
            </a:r>
            <a:r>
              <a:rPr lang="en-US" sz="2800" b="1" dirty="0" smtClean="0"/>
              <a:t> v </a:t>
            </a:r>
            <a:r>
              <a:rPr lang="en-US" sz="2800" b="1" dirty="0" err="1" smtClean="0"/>
              <a:t>rámci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systému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nakládání</a:t>
            </a:r>
            <a:r>
              <a:rPr lang="en-US" sz="2800" b="1" dirty="0" smtClean="0"/>
              <a:t> s KO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44"/>
            <a:ext cx="9144000" cy="566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4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5589"/>
            <a:ext cx="7543800" cy="342382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Mezi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další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problémy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patří</a:t>
            </a:r>
            <a:endParaRPr lang="en-US" sz="3200" b="1" dirty="0" smtClean="0"/>
          </a:p>
          <a:p>
            <a:r>
              <a:rPr lang="en-US" sz="2800" dirty="0" err="1" smtClean="0"/>
              <a:t>Nízká</a:t>
            </a:r>
            <a:r>
              <a:rPr lang="en-US" sz="2800" dirty="0" smtClean="0"/>
              <a:t> </a:t>
            </a:r>
            <a:r>
              <a:rPr lang="en-US" sz="2800" dirty="0" err="1" smtClean="0"/>
              <a:t>motivace</a:t>
            </a:r>
            <a:r>
              <a:rPr lang="en-US" sz="2800" dirty="0" smtClean="0"/>
              <a:t> </a:t>
            </a:r>
            <a:r>
              <a:rPr lang="en-US" sz="2800" dirty="0" err="1" smtClean="0"/>
              <a:t>občanů</a:t>
            </a:r>
            <a:r>
              <a:rPr lang="en-US" sz="2800" dirty="0" smtClean="0"/>
              <a:t> </a:t>
            </a:r>
            <a:r>
              <a:rPr lang="en-US" sz="2800" dirty="0" err="1" smtClean="0"/>
              <a:t>věnovat</a:t>
            </a:r>
            <a:r>
              <a:rPr lang="en-US" sz="2800" dirty="0" smtClean="0"/>
              <a:t> </a:t>
            </a:r>
            <a:r>
              <a:rPr lang="en-US" sz="2800" dirty="0" err="1" smtClean="0"/>
              <a:t>pozornost</a:t>
            </a:r>
            <a:r>
              <a:rPr lang="en-US" sz="2800" dirty="0" smtClean="0"/>
              <a:t> </a:t>
            </a:r>
            <a:r>
              <a:rPr lang="en-US" sz="2800" dirty="0" err="1" smtClean="0"/>
              <a:t>odpadovému</a:t>
            </a:r>
            <a:r>
              <a:rPr lang="en-US" sz="2800" dirty="0" smtClean="0"/>
              <a:t> </a:t>
            </a:r>
            <a:r>
              <a:rPr lang="en-US" sz="2800" dirty="0" err="1" smtClean="0"/>
              <a:t>hospodářství</a:t>
            </a:r>
            <a:endParaRPr lang="en-US" sz="2800" dirty="0" smtClean="0"/>
          </a:p>
          <a:p>
            <a:r>
              <a:rPr lang="en-US" sz="2800" dirty="0" err="1" smtClean="0"/>
              <a:t>Tvorba</a:t>
            </a:r>
            <a:r>
              <a:rPr lang="en-US" sz="2800" dirty="0" smtClean="0"/>
              <a:t> </a:t>
            </a:r>
            <a:r>
              <a:rPr lang="en-US" sz="2800" dirty="0" err="1" smtClean="0"/>
              <a:t>černých</a:t>
            </a:r>
            <a:r>
              <a:rPr lang="en-US" sz="2800" dirty="0" smtClean="0"/>
              <a:t> </a:t>
            </a:r>
            <a:r>
              <a:rPr lang="en-US" sz="2800" dirty="0" err="1" smtClean="0"/>
              <a:t>skládek</a:t>
            </a:r>
            <a:endParaRPr lang="en-US" sz="2800" dirty="0" smtClean="0"/>
          </a:p>
          <a:p>
            <a:r>
              <a:rPr lang="en-US" sz="2800" dirty="0" err="1" smtClean="0"/>
              <a:t>Pálení</a:t>
            </a:r>
            <a:r>
              <a:rPr lang="en-US" sz="2800" dirty="0" smtClean="0"/>
              <a:t> </a:t>
            </a:r>
            <a:r>
              <a:rPr lang="en-US" sz="2800" dirty="0" err="1" smtClean="0"/>
              <a:t>bioodpadu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267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Budoucnost</a:t>
            </a:r>
            <a:r>
              <a:rPr lang="en-US" dirty="0" smtClean="0"/>
              <a:t> </a:t>
            </a:r>
            <a:r>
              <a:rPr lang="en-US" dirty="0" err="1" smtClean="0"/>
              <a:t>odpadového</a:t>
            </a:r>
            <a:r>
              <a:rPr lang="en-US" dirty="0" smtClean="0"/>
              <a:t> </a:t>
            </a:r>
            <a:r>
              <a:rPr lang="en-US" dirty="0" err="1" smtClean="0"/>
              <a:t>hospodářství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úrovni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 </a:t>
            </a:r>
            <a:r>
              <a:rPr lang="en-US" sz="3200" dirty="0" err="1" smtClean="0"/>
              <a:t>oběhové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 smtClean="0"/>
              <a:t> </a:t>
            </a:r>
            <a:r>
              <a:rPr lang="en-US" sz="3200" dirty="0" err="1" smtClean="0"/>
              <a:t>budoucností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Je ISNO </a:t>
            </a:r>
            <a:r>
              <a:rPr lang="en-US" sz="3200" dirty="0" err="1" smtClean="0"/>
              <a:t>budoucností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820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r>
              <a:rPr lang="en-US" dirty="0" smtClean="0"/>
              <a:t> do 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23056"/>
          </a:xfrm>
        </p:spPr>
        <p:txBody>
          <a:bodyPr/>
          <a:lstStyle/>
          <a:p>
            <a:r>
              <a:rPr lang="en-US" sz="3200" dirty="0" smtClean="0"/>
              <a:t>Co je to </a:t>
            </a:r>
            <a:r>
              <a:rPr lang="en-US" sz="3200" dirty="0" err="1" smtClean="0"/>
              <a:t>odpad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Co je to </a:t>
            </a:r>
            <a:r>
              <a:rPr lang="en-US" sz="3200" dirty="0" err="1" smtClean="0"/>
              <a:t>nakládání</a:t>
            </a:r>
            <a:r>
              <a:rPr lang="en-US" sz="3200" dirty="0" smtClean="0"/>
              <a:t> s </a:t>
            </a:r>
            <a:r>
              <a:rPr lang="en-US" sz="3200" dirty="0" err="1" smtClean="0"/>
              <a:t>odpady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Co je to </a:t>
            </a:r>
            <a:r>
              <a:rPr lang="en-US" sz="3200" dirty="0" err="1" smtClean="0"/>
              <a:t>odpadové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Jakými</a:t>
            </a:r>
            <a:r>
              <a:rPr lang="en-US" sz="3200" dirty="0" smtClean="0"/>
              <a:t> </a:t>
            </a:r>
            <a:r>
              <a:rPr lang="en-US" sz="3200" dirty="0" err="1" smtClean="0"/>
              <a:t>pravidly</a:t>
            </a:r>
            <a:r>
              <a:rPr lang="en-US" sz="3200" dirty="0" smtClean="0"/>
              <a:t> se </a:t>
            </a:r>
            <a:r>
              <a:rPr lang="en-US" sz="3200" dirty="0" err="1" smtClean="0"/>
              <a:t>řídí</a:t>
            </a:r>
            <a:r>
              <a:rPr lang="en-US" sz="3200" dirty="0" smtClean="0"/>
              <a:t> </a:t>
            </a:r>
            <a:r>
              <a:rPr lang="en-US" sz="3200" dirty="0" err="1" smtClean="0"/>
              <a:t>odpadové</a:t>
            </a:r>
            <a:r>
              <a:rPr lang="en-US" sz="3200" dirty="0" smtClean="0"/>
              <a:t> </a:t>
            </a:r>
            <a:r>
              <a:rPr lang="en-US" sz="3200" dirty="0" err="1" smtClean="0"/>
              <a:t>hospodářství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Které</a:t>
            </a:r>
            <a:r>
              <a:rPr lang="en-US" sz="3200" dirty="0" smtClean="0"/>
              <a:t> </a:t>
            </a:r>
            <a:r>
              <a:rPr lang="en-US" sz="3200" dirty="0" err="1" smtClean="0"/>
              <a:t>státní</a:t>
            </a:r>
            <a:r>
              <a:rPr lang="en-US" sz="3200" dirty="0" smtClean="0"/>
              <a:t> </a:t>
            </a:r>
            <a:r>
              <a:rPr lang="en-US" sz="3200" dirty="0" err="1" smtClean="0"/>
              <a:t>instituce</a:t>
            </a:r>
            <a:r>
              <a:rPr lang="en-US" sz="3200" dirty="0" smtClean="0"/>
              <a:t> se </a:t>
            </a:r>
            <a:r>
              <a:rPr lang="en-US" sz="3200" dirty="0" err="1" smtClean="0"/>
              <a:t>zabývají</a:t>
            </a:r>
            <a:r>
              <a:rPr lang="en-US" sz="3200" dirty="0" smtClean="0"/>
              <a:t> OH?</a:t>
            </a:r>
          </a:p>
          <a:p>
            <a:r>
              <a:rPr lang="en-US" sz="3200" dirty="0" err="1" smtClean="0"/>
              <a:t>Jaké</a:t>
            </a:r>
            <a:r>
              <a:rPr lang="en-US" sz="3200" dirty="0" smtClean="0"/>
              <a:t> </a:t>
            </a:r>
            <a:r>
              <a:rPr lang="en-US" sz="3200" dirty="0" err="1" smtClean="0"/>
              <a:t>jsou</a:t>
            </a:r>
            <a:r>
              <a:rPr lang="en-US" sz="3200" dirty="0" smtClean="0"/>
              <a:t> </a:t>
            </a:r>
            <a:r>
              <a:rPr lang="en-US" sz="3200" dirty="0" err="1" smtClean="0"/>
              <a:t>nejpoužívanější</a:t>
            </a:r>
            <a:r>
              <a:rPr lang="en-US" sz="3200" dirty="0" smtClean="0"/>
              <a:t> </a:t>
            </a:r>
            <a:r>
              <a:rPr lang="en-US" sz="3200" dirty="0" err="1" smtClean="0"/>
              <a:t>zkratky</a:t>
            </a:r>
            <a:r>
              <a:rPr lang="en-US" sz="3200" dirty="0" smtClean="0"/>
              <a:t> v OH a co </a:t>
            </a:r>
            <a:r>
              <a:rPr lang="en-US" sz="3200" dirty="0" err="1" smtClean="0"/>
              <a:t>znamenají</a:t>
            </a:r>
            <a:r>
              <a:rPr lang="en-US" sz="3200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73619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Oběhové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hospodářství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4" name="Picture 3" descr="obehove_hospodarstvi_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1" y="1201097"/>
            <a:ext cx="7302668" cy="48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7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7640"/>
            <a:ext cx="7543800" cy="643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ISNO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Inteligentní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systém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nakládání</a:t>
            </a:r>
            <a:r>
              <a:rPr lang="en-US" sz="2800" b="1" dirty="0" smtClean="0"/>
              <a:t> s </a:t>
            </a:r>
            <a:r>
              <a:rPr lang="en-US" sz="2800" b="1" dirty="0" err="1" smtClean="0"/>
              <a:t>odpady</a:t>
            </a:r>
            <a:endParaRPr lang="en-US" sz="2800" b="1" dirty="0" smtClean="0"/>
          </a:p>
          <a:p>
            <a:r>
              <a:rPr lang="en-US" sz="2700" dirty="0" err="1" smtClean="0"/>
              <a:t>Využívá</a:t>
            </a:r>
            <a:r>
              <a:rPr lang="en-US" sz="2700" dirty="0" smtClean="0"/>
              <a:t> </a:t>
            </a:r>
            <a:r>
              <a:rPr lang="en-US" sz="2700" dirty="0" err="1" smtClean="0"/>
              <a:t>systému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PAYT</a:t>
            </a:r>
            <a:r>
              <a:rPr lang="en-US" sz="2700" dirty="0" smtClean="0"/>
              <a:t> </a:t>
            </a:r>
            <a:r>
              <a:rPr lang="mr-IN" sz="2700" dirty="0" smtClean="0"/>
              <a:t>–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zaplať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za</a:t>
            </a:r>
            <a:r>
              <a:rPr lang="en-US" sz="2700" dirty="0" smtClean="0">
                <a:solidFill>
                  <a:srgbClr val="FF0000"/>
                </a:solidFill>
              </a:rPr>
              <a:t> to, co </a:t>
            </a:r>
            <a:r>
              <a:rPr lang="en-US" sz="2700" dirty="0" err="1" smtClean="0">
                <a:solidFill>
                  <a:srgbClr val="FF0000"/>
                </a:solidFill>
              </a:rPr>
              <a:t>vyhodíš</a:t>
            </a:r>
            <a:endParaRPr lang="en-US" sz="2700" dirty="0" smtClean="0">
              <a:solidFill>
                <a:srgbClr val="FF0000"/>
              </a:solidFill>
            </a:endParaRPr>
          </a:p>
          <a:p>
            <a:r>
              <a:rPr lang="en-US" sz="2700" dirty="0" err="1" smtClean="0"/>
              <a:t>Sběrné</a:t>
            </a:r>
            <a:r>
              <a:rPr lang="en-US" sz="2700" dirty="0" smtClean="0"/>
              <a:t> </a:t>
            </a:r>
            <a:r>
              <a:rPr lang="en-US" sz="2700" dirty="0" err="1" smtClean="0"/>
              <a:t>nádoby</a:t>
            </a:r>
            <a:r>
              <a:rPr lang="en-US" sz="2700" dirty="0" smtClean="0"/>
              <a:t> (</a:t>
            </a:r>
            <a:r>
              <a:rPr lang="en-US" sz="2700" dirty="0" err="1" smtClean="0"/>
              <a:t>nebo</a:t>
            </a:r>
            <a:r>
              <a:rPr lang="en-US" sz="2700" dirty="0" smtClean="0"/>
              <a:t> </a:t>
            </a:r>
            <a:r>
              <a:rPr lang="en-US" sz="2700" dirty="0" err="1" smtClean="0"/>
              <a:t>pytle</a:t>
            </a:r>
            <a:r>
              <a:rPr lang="en-US" sz="2700" dirty="0" smtClean="0"/>
              <a:t>) pro </a:t>
            </a:r>
            <a:r>
              <a:rPr lang="en-US" sz="2700" dirty="0" err="1" smtClean="0"/>
              <a:t>separovatelné</a:t>
            </a:r>
            <a:r>
              <a:rPr lang="en-US" sz="2700" dirty="0" smtClean="0"/>
              <a:t> </a:t>
            </a:r>
            <a:r>
              <a:rPr lang="en-US" sz="2700" dirty="0" err="1" smtClean="0"/>
              <a:t>druhy</a:t>
            </a:r>
            <a:r>
              <a:rPr lang="en-US" sz="2700" dirty="0" smtClean="0"/>
              <a:t> KO </a:t>
            </a:r>
            <a:r>
              <a:rPr lang="en-US" sz="2700" dirty="0" err="1" smtClean="0"/>
              <a:t>opatřené</a:t>
            </a:r>
            <a:r>
              <a:rPr lang="en-US" sz="2700" dirty="0" smtClean="0"/>
              <a:t> </a:t>
            </a:r>
            <a:r>
              <a:rPr lang="en-US" sz="2700" dirty="0" err="1" smtClean="0"/>
              <a:t>čárovým</a:t>
            </a:r>
            <a:r>
              <a:rPr lang="en-US" sz="2700" dirty="0" smtClean="0"/>
              <a:t> </a:t>
            </a:r>
            <a:r>
              <a:rPr lang="en-US" sz="2700" dirty="0" err="1" smtClean="0"/>
              <a:t>kodem</a:t>
            </a:r>
            <a:endParaRPr lang="en-US" sz="2700" dirty="0" smtClean="0"/>
          </a:p>
          <a:p>
            <a:r>
              <a:rPr lang="en-US" sz="2700" dirty="0" err="1" smtClean="0"/>
              <a:t>Měření</a:t>
            </a:r>
            <a:r>
              <a:rPr lang="en-US" sz="2700" dirty="0" smtClean="0"/>
              <a:t> </a:t>
            </a:r>
            <a:r>
              <a:rPr lang="en-US" sz="2700" dirty="0" err="1" smtClean="0"/>
              <a:t>hmotnosti</a:t>
            </a:r>
            <a:r>
              <a:rPr lang="en-US" sz="2700" dirty="0" smtClean="0"/>
              <a:t> </a:t>
            </a:r>
            <a:r>
              <a:rPr lang="en-US" sz="2700" dirty="0" err="1" smtClean="0"/>
              <a:t>odpadů</a:t>
            </a:r>
            <a:endParaRPr lang="en-US" sz="2700" dirty="0" smtClean="0"/>
          </a:p>
          <a:p>
            <a:r>
              <a:rPr lang="en-US" sz="2700" dirty="0" err="1" smtClean="0">
                <a:solidFill>
                  <a:srgbClr val="FF0000"/>
                </a:solidFill>
              </a:rPr>
              <a:t>Podle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míry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třídění</a:t>
            </a:r>
            <a:r>
              <a:rPr lang="en-US" sz="2700" dirty="0" smtClean="0">
                <a:solidFill>
                  <a:srgbClr val="FF0000"/>
                </a:solidFill>
              </a:rPr>
              <a:t> je </a:t>
            </a:r>
            <a:r>
              <a:rPr lang="en-US" sz="2700" dirty="0" err="1" smtClean="0">
                <a:solidFill>
                  <a:srgbClr val="FF0000"/>
                </a:solidFill>
              </a:rPr>
              <a:t>uplatňována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sleva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na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poplatku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za</a:t>
            </a:r>
            <a:r>
              <a:rPr lang="en-US" sz="2700" dirty="0" smtClean="0">
                <a:solidFill>
                  <a:srgbClr val="FF0000"/>
                </a:solidFill>
              </a:rPr>
              <a:t> KO</a:t>
            </a:r>
          </a:p>
          <a:p>
            <a:r>
              <a:rPr lang="hr-HR" sz="2700" dirty="0" smtClean="0"/>
              <a:t>Š</a:t>
            </a:r>
            <a:r>
              <a:rPr lang="en-US" sz="2700" dirty="0" err="1" smtClean="0"/>
              <a:t>etří</a:t>
            </a:r>
            <a:r>
              <a:rPr lang="en-US" sz="2700" dirty="0" smtClean="0"/>
              <a:t> </a:t>
            </a:r>
            <a:r>
              <a:rPr lang="en-US" sz="2700" dirty="0" err="1" smtClean="0"/>
              <a:t>jak</a:t>
            </a:r>
            <a:r>
              <a:rPr lang="en-US" sz="2700" dirty="0" smtClean="0"/>
              <a:t> </a:t>
            </a:r>
            <a:r>
              <a:rPr lang="en-US" sz="2700" dirty="0" err="1" smtClean="0"/>
              <a:t>obec</a:t>
            </a:r>
            <a:r>
              <a:rPr lang="en-US" sz="2700" dirty="0" smtClean="0"/>
              <a:t>, </a:t>
            </a:r>
            <a:r>
              <a:rPr lang="en-US" sz="2700" dirty="0" err="1" smtClean="0"/>
              <a:t>tak</a:t>
            </a:r>
            <a:r>
              <a:rPr lang="en-US" sz="2700" dirty="0" smtClean="0"/>
              <a:t> </a:t>
            </a:r>
            <a:r>
              <a:rPr lang="en-US" sz="2700" dirty="0" err="1" smtClean="0"/>
              <a:t>občan</a:t>
            </a:r>
            <a:endParaRPr lang="en-US" sz="2700" dirty="0" smtClean="0"/>
          </a:p>
          <a:p>
            <a:r>
              <a:rPr lang="en-US" sz="2700" dirty="0" err="1" smtClean="0"/>
              <a:t>Veřejná</a:t>
            </a:r>
            <a:r>
              <a:rPr lang="en-US" sz="2700" dirty="0" smtClean="0"/>
              <a:t> </a:t>
            </a:r>
            <a:r>
              <a:rPr lang="en-US" sz="2700" dirty="0" err="1" smtClean="0"/>
              <a:t>soutěž</a:t>
            </a:r>
            <a:r>
              <a:rPr lang="en-US" sz="2700" dirty="0" smtClean="0"/>
              <a:t> </a:t>
            </a:r>
            <a:r>
              <a:rPr lang="en-US" sz="2700" dirty="0" err="1" smtClean="0"/>
              <a:t>občanů</a:t>
            </a:r>
            <a:r>
              <a:rPr lang="en-US" sz="2700" dirty="0" smtClean="0"/>
              <a:t>, </a:t>
            </a:r>
            <a:r>
              <a:rPr lang="en-US" sz="2700" dirty="0" err="1" smtClean="0"/>
              <a:t>kdo</a:t>
            </a:r>
            <a:r>
              <a:rPr lang="en-US" sz="2700" dirty="0" smtClean="0"/>
              <a:t> </a:t>
            </a:r>
            <a:r>
              <a:rPr lang="en-US" sz="2700" dirty="0" err="1" smtClean="0"/>
              <a:t>vytřídil</a:t>
            </a:r>
            <a:r>
              <a:rPr lang="en-US" sz="2700" dirty="0" smtClean="0"/>
              <a:t> </a:t>
            </a:r>
            <a:r>
              <a:rPr lang="en-US" sz="2700" dirty="0" err="1" smtClean="0"/>
              <a:t>nejvíc</a:t>
            </a:r>
            <a:endParaRPr lang="en-US" sz="2700" dirty="0" smtClean="0"/>
          </a:p>
          <a:p>
            <a:r>
              <a:rPr lang="en-US" sz="2700" dirty="0" err="1" smtClean="0"/>
              <a:t>Problém</a:t>
            </a:r>
            <a:r>
              <a:rPr lang="en-US" sz="2700" dirty="0" smtClean="0"/>
              <a:t> </a:t>
            </a:r>
            <a:r>
              <a:rPr lang="en-US" sz="2700" dirty="0" err="1" smtClean="0"/>
              <a:t>nastává</a:t>
            </a:r>
            <a:r>
              <a:rPr lang="en-US" sz="2700" dirty="0" smtClean="0"/>
              <a:t> v </a:t>
            </a:r>
            <a:r>
              <a:rPr lang="en-US" sz="2700" dirty="0" err="1" smtClean="0"/>
              <a:t>bytových</a:t>
            </a:r>
            <a:r>
              <a:rPr lang="en-US" sz="2700" dirty="0" smtClean="0"/>
              <a:t> </a:t>
            </a:r>
            <a:r>
              <a:rPr lang="en-US" sz="2700" dirty="0" err="1" smtClean="0"/>
              <a:t>domech</a:t>
            </a:r>
            <a:endParaRPr lang="en-US" sz="2700" dirty="0" smtClean="0"/>
          </a:p>
          <a:p>
            <a:r>
              <a:rPr lang="en-US" sz="2700" dirty="0" smtClean="0"/>
              <a:t>ISNO </a:t>
            </a:r>
            <a:r>
              <a:rPr lang="en-US" sz="2700" dirty="0" err="1" smtClean="0"/>
              <a:t>bude</a:t>
            </a:r>
            <a:r>
              <a:rPr lang="en-US" sz="2700" dirty="0" smtClean="0"/>
              <a:t> </a:t>
            </a:r>
            <a:r>
              <a:rPr lang="en-US" sz="2700" dirty="0" err="1" smtClean="0"/>
              <a:t>podpořeno</a:t>
            </a:r>
            <a:r>
              <a:rPr lang="en-US" sz="2700" dirty="0" smtClean="0"/>
              <a:t> v </a:t>
            </a:r>
            <a:r>
              <a:rPr lang="en-US" sz="2700" dirty="0" err="1" smtClean="0"/>
              <a:t>novém</a:t>
            </a:r>
            <a:r>
              <a:rPr lang="en-US" sz="2700" dirty="0" smtClean="0"/>
              <a:t> </a:t>
            </a:r>
            <a:r>
              <a:rPr lang="en-US" sz="2700" dirty="0" err="1" smtClean="0"/>
              <a:t>zákoně</a:t>
            </a:r>
            <a:r>
              <a:rPr lang="en-US" sz="2700" dirty="0" smtClean="0"/>
              <a:t> o </a:t>
            </a:r>
            <a:r>
              <a:rPr lang="en-US" sz="2700" dirty="0" err="1" smtClean="0"/>
              <a:t>odpadech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0301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Vzorová</a:t>
            </a:r>
            <a:r>
              <a:rPr lang="en-US" dirty="0" smtClean="0"/>
              <a:t> </a:t>
            </a:r>
            <a:r>
              <a:rPr lang="en-US" dirty="0" err="1" smtClean="0"/>
              <a:t>příklady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Dobrovolný</a:t>
            </a:r>
            <a:r>
              <a:rPr lang="en-US" sz="3200" dirty="0" smtClean="0"/>
              <a:t> </a:t>
            </a:r>
            <a:r>
              <a:rPr lang="en-US" sz="3200" dirty="0" err="1" smtClean="0"/>
              <a:t>svazek</a:t>
            </a:r>
            <a:r>
              <a:rPr lang="en-US" sz="3200" dirty="0" smtClean="0"/>
              <a:t> </a:t>
            </a:r>
            <a:r>
              <a:rPr lang="en-US" sz="3200" dirty="0" err="1" smtClean="0"/>
              <a:t>obcí</a:t>
            </a:r>
            <a:r>
              <a:rPr lang="en-US" sz="3200" dirty="0" smtClean="0"/>
              <a:t> </a:t>
            </a:r>
            <a:r>
              <a:rPr lang="en-US" sz="3200" dirty="0" err="1" smtClean="0"/>
              <a:t>Renesance</a:t>
            </a:r>
            <a:r>
              <a:rPr lang="en-US" sz="3200" dirty="0" smtClean="0"/>
              <a:t> (</a:t>
            </a:r>
            <a:r>
              <a:rPr lang="en-US" sz="3200" dirty="0" err="1" smtClean="0"/>
              <a:t>Vysočina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obec</a:t>
            </a:r>
            <a:r>
              <a:rPr lang="en-US" sz="3200" dirty="0" smtClean="0"/>
              <a:t> </a:t>
            </a:r>
            <a:r>
              <a:rPr lang="en-US" sz="3200" dirty="0" err="1" smtClean="0"/>
              <a:t>Kobylí</a:t>
            </a:r>
            <a:r>
              <a:rPr lang="en-US" sz="3200" dirty="0" smtClean="0"/>
              <a:t>, </a:t>
            </a:r>
            <a:r>
              <a:rPr lang="en-US" sz="3200" dirty="0" err="1" smtClean="0"/>
              <a:t>Šitbořice</a:t>
            </a:r>
            <a:r>
              <a:rPr lang="en-US" sz="3200" dirty="0" smtClean="0"/>
              <a:t>, </a:t>
            </a:r>
            <a:r>
              <a:rPr lang="en-US" sz="3200" dirty="0" err="1" smtClean="0"/>
              <a:t>město</a:t>
            </a:r>
            <a:r>
              <a:rPr lang="en-US" sz="3200" dirty="0" smtClean="0"/>
              <a:t> </a:t>
            </a:r>
            <a:r>
              <a:rPr lang="en-US" sz="3200" dirty="0" err="1" smtClean="0"/>
              <a:t>Mikulov</a:t>
            </a:r>
            <a:r>
              <a:rPr lang="en-US" sz="3200" dirty="0" smtClean="0"/>
              <a:t>, </a:t>
            </a:r>
            <a:r>
              <a:rPr lang="en-US" sz="3200" dirty="0" err="1" smtClean="0"/>
              <a:t>obec</a:t>
            </a:r>
            <a:r>
              <a:rPr lang="en-US" sz="3200" dirty="0" smtClean="0"/>
              <a:t> </a:t>
            </a:r>
            <a:r>
              <a:rPr lang="en-US" sz="3200" dirty="0" err="1" smtClean="0"/>
              <a:t>Křepice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406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536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Dobrovolný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svazek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obcí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Renesance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Vysočina</a:t>
            </a:r>
            <a:r>
              <a:rPr lang="en-US" sz="2800" b="1" dirty="0" smtClean="0"/>
              <a:t>)</a:t>
            </a:r>
          </a:p>
          <a:p>
            <a:r>
              <a:rPr lang="en-US" dirty="0" err="1" smtClean="0"/>
              <a:t>Svazek</a:t>
            </a:r>
            <a:r>
              <a:rPr lang="en-US" dirty="0" smtClean="0"/>
              <a:t> 14ti </a:t>
            </a:r>
            <a:r>
              <a:rPr lang="en-US" dirty="0" err="1" smtClean="0"/>
              <a:t>obcí</a:t>
            </a:r>
            <a:endParaRPr lang="en-US" dirty="0"/>
          </a:p>
          <a:p>
            <a:r>
              <a:rPr lang="cs-CZ" dirty="0" err="1" smtClean="0"/>
              <a:t>Ř</a:t>
            </a:r>
            <a:r>
              <a:rPr lang="en-US" dirty="0" err="1" smtClean="0"/>
              <a:t>eší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odpadové</a:t>
            </a:r>
            <a:r>
              <a:rPr lang="en-US" dirty="0" smtClean="0"/>
              <a:t> </a:t>
            </a:r>
            <a:r>
              <a:rPr lang="en-US" dirty="0" err="1" smtClean="0"/>
              <a:t>hospodářství</a:t>
            </a:r>
            <a:r>
              <a:rPr lang="en-US" dirty="0" smtClean="0"/>
              <a:t> </a:t>
            </a:r>
            <a:r>
              <a:rPr lang="en-US" dirty="0" err="1" smtClean="0"/>
              <a:t>samostatně</a:t>
            </a:r>
            <a:endParaRPr lang="en-US" dirty="0" smtClean="0"/>
          </a:p>
          <a:p>
            <a:r>
              <a:rPr lang="en-US" dirty="0" smtClean="0"/>
              <a:t>DSO </a:t>
            </a:r>
            <a:r>
              <a:rPr lang="en-US" dirty="0" err="1" smtClean="0"/>
              <a:t>zajišťuje</a:t>
            </a:r>
            <a:r>
              <a:rPr lang="en-US" dirty="0" smtClean="0"/>
              <a:t> </a:t>
            </a:r>
            <a:r>
              <a:rPr lang="en-US" dirty="0" err="1" smtClean="0"/>
              <a:t>osvětu</a:t>
            </a:r>
            <a:r>
              <a:rPr lang="en-US" dirty="0" smtClean="0"/>
              <a:t>, </a:t>
            </a:r>
            <a:r>
              <a:rPr lang="en-US" dirty="0" err="1" smtClean="0"/>
              <a:t>přesné</a:t>
            </a:r>
            <a:r>
              <a:rPr lang="en-US" dirty="0" smtClean="0"/>
              <a:t> </a:t>
            </a:r>
            <a:r>
              <a:rPr lang="en-US" dirty="0" err="1" smtClean="0"/>
              <a:t>určení</a:t>
            </a:r>
            <a:r>
              <a:rPr lang="en-US" dirty="0" smtClean="0"/>
              <a:t> </a:t>
            </a:r>
            <a:r>
              <a:rPr lang="en-US" dirty="0" err="1" smtClean="0"/>
              <a:t>hmotnosti</a:t>
            </a:r>
            <a:r>
              <a:rPr lang="en-US" dirty="0" smtClean="0"/>
              <a:t> </a:t>
            </a:r>
            <a:r>
              <a:rPr lang="en-US" dirty="0" err="1" smtClean="0"/>
              <a:t>odpadu</a:t>
            </a:r>
            <a:r>
              <a:rPr lang="en-US" dirty="0" smtClean="0"/>
              <a:t> </a:t>
            </a:r>
            <a:r>
              <a:rPr lang="en-US" dirty="0" err="1" smtClean="0"/>
              <a:t>svezeného</a:t>
            </a:r>
            <a:r>
              <a:rPr lang="en-US" dirty="0" smtClean="0"/>
              <a:t> z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endParaRPr lang="en-US" dirty="0" smtClean="0"/>
          </a:p>
          <a:p>
            <a:r>
              <a:rPr lang="en-US" dirty="0" err="1" smtClean="0"/>
              <a:t>Vedení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následná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analýza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nápravná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opatření</a:t>
            </a:r>
            <a:endParaRPr lang="en-US" dirty="0" smtClean="0"/>
          </a:p>
          <a:p>
            <a:r>
              <a:rPr lang="en-US" dirty="0" err="1" smtClean="0"/>
              <a:t>Založena</a:t>
            </a:r>
            <a:r>
              <a:rPr lang="en-US" dirty="0" smtClean="0"/>
              <a:t> firma OHR Services, </a:t>
            </a:r>
            <a:r>
              <a:rPr lang="en-US" dirty="0" err="1" smtClean="0"/>
              <a:t>s.r.o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zajišťuje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 err="1" smtClean="0"/>
              <a:t>Pytlový</a:t>
            </a:r>
            <a:r>
              <a:rPr lang="en-US" dirty="0" smtClean="0"/>
              <a:t>, </a:t>
            </a:r>
            <a:r>
              <a:rPr lang="en-US" dirty="0" err="1" smtClean="0"/>
              <a:t>kontejnerový</a:t>
            </a:r>
            <a:r>
              <a:rPr lang="en-US" dirty="0" smtClean="0"/>
              <a:t>, </a:t>
            </a:r>
            <a:r>
              <a:rPr lang="en-US" dirty="0" err="1" smtClean="0"/>
              <a:t>popelnicový</a:t>
            </a:r>
            <a:r>
              <a:rPr lang="en-US" dirty="0" smtClean="0"/>
              <a:t> </a:t>
            </a:r>
            <a:r>
              <a:rPr lang="en-US" dirty="0" err="1" smtClean="0"/>
              <a:t>sběr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r>
              <a:rPr lang="en-US" dirty="0" smtClean="0"/>
              <a:t> ISNO</a:t>
            </a:r>
          </a:p>
          <a:p>
            <a:r>
              <a:rPr lang="en-US" dirty="0" err="1" smtClean="0"/>
              <a:t>Síla</a:t>
            </a:r>
            <a:r>
              <a:rPr lang="en-US" dirty="0" smtClean="0"/>
              <a:t> DSO </a:t>
            </a:r>
            <a:r>
              <a:rPr lang="en-US" dirty="0" err="1" smtClean="0"/>
              <a:t>spočívá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v </a:t>
            </a:r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dotací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sběrné</a:t>
            </a:r>
            <a:r>
              <a:rPr lang="en-US" dirty="0" smtClean="0"/>
              <a:t> </a:t>
            </a:r>
            <a:r>
              <a:rPr lang="en-US" dirty="0" err="1" smtClean="0"/>
              <a:t>nádoby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techniku</a:t>
            </a:r>
            <a:r>
              <a:rPr lang="en-US" dirty="0" smtClean="0"/>
              <a:t>, </a:t>
            </a:r>
            <a:r>
              <a:rPr lang="en-US" dirty="0" err="1" smtClean="0"/>
              <a:t>vybavení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větší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občanů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lepší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nárok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dotaci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949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66" y="427978"/>
            <a:ext cx="7543800" cy="297053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Křepice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Šitbořice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Mikulov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Kobylí</a:t>
            </a:r>
            <a:endParaRPr lang="en-US" sz="3600" b="1" dirty="0"/>
          </a:p>
          <a:p>
            <a:r>
              <a:rPr lang="en-US" sz="3200" dirty="0" err="1" smtClean="0"/>
              <a:t>Všechny</a:t>
            </a:r>
            <a:r>
              <a:rPr lang="en-US" sz="3200" dirty="0" smtClean="0"/>
              <a:t> </a:t>
            </a:r>
            <a:r>
              <a:rPr lang="en-US" sz="3200" dirty="0" err="1" smtClean="0"/>
              <a:t>tyto</a:t>
            </a:r>
            <a:r>
              <a:rPr lang="en-US" sz="3200" dirty="0" smtClean="0"/>
              <a:t> </a:t>
            </a:r>
            <a:r>
              <a:rPr lang="en-US" sz="3200" dirty="0" err="1" smtClean="0"/>
              <a:t>obce</a:t>
            </a:r>
            <a:r>
              <a:rPr lang="en-US" sz="3200" dirty="0" smtClean="0"/>
              <a:t> </a:t>
            </a:r>
            <a:r>
              <a:rPr lang="en-US" sz="3200" dirty="0" err="1" smtClean="0"/>
              <a:t>využívají</a:t>
            </a:r>
            <a:r>
              <a:rPr lang="en-US" sz="3200" dirty="0" smtClean="0"/>
              <a:t> </a:t>
            </a:r>
            <a:r>
              <a:rPr lang="en-US" sz="3200" dirty="0" err="1" smtClean="0"/>
              <a:t>již</a:t>
            </a:r>
            <a:r>
              <a:rPr lang="en-US" sz="3200" dirty="0" smtClean="0"/>
              <a:t> </a:t>
            </a:r>
            <a:r>
              <a:rPr lang="en-US" sz="3200" dirty="0" err="1" smtClean="0"/>
              <a:t>delší</a:t>
            </a:r>
            <a:r>
              <a:rPr lang="en-US" sz="3200" dirty="0" smtClean="0"/>
              <a:t> </a:t>
            </a:r>
            <a:r>
              <a:rPr lang="en-US" sz="3200" dirty="0" err="1" smtClean="0"/>
              <a:t>dobu</a:t>
            </a:r>
            <a:r>
              <a:rPr lang="en-US" sz="3200" dirty="0" smtClean="0"/>
              <a:t> </a:t>
            </a:r>
            <a:r>
              <a:rPr lang="en-US" sz="3200" dirty="0" err="1" smtClean="0"/>
              <a:t>systému</a:t>
            </a:r>
            <a:r>
              <a:rPr lang="en-US" sz="3200" dirty="0" smtClean="0"/>
              <a:t> ISNO</a:t>
            </a:r>
          </a:p>
          <a:p>
            <a:r>
              <a:rPr lang="en-US" sz="3200" dirty="0" err="1" smtClean="0"/>
              <a:t>Náklady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OH se </a:t>
            </a:r>
            <a:r>
              <a:rPr lang="en-US" sz="3200" dirty="0" err="1" smtClean="0"/>
              <a:t>snižují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5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215" y="1444369"/>
            <a:ext cx="4582841" cy="3001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/>
              <a:t>Děkuji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pozornost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214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5" y="455589"/>
            <a:ext cx="8365751" cy="61987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700" b="1" dirty="0" err="1" smtClean="0"/>
              <a:t>Odpad</a:t>
            </a:r>
            <a:endParaRPr lang="en-US" sz="7700" b="1" dirty="0" smtClean="0"/>
          </a:p>
          <a:p>
            <a:r>
              <a:rPr lang="en-US" sz="7700" dirty="0" smtClean="0"/>
              <a:t>Je </a:t>
            </a:r>
            <a:r>
              <a:rPr lang="en-US" sz="7700" dirty="0" err="1" smtClean="0">
                <a:solidFill>
                  <a:srgbClr val="FF0000"/>
                </a:solidFill>
              </a:rPr>
              <a:t>movitá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err="1" smtClean="0"/>
              <a:t>věc</a:t>
            </a:r>
            <a:r>
              <a:rPr lang="en-US" sz="7700" dirty="0" smtClean="0"/>
              <a:t>, </a:t>
            </a:r>
            <a:r>
              <a:rPr lang="en-US" sz="7700" dirty="0" err="1" smtClean="0"/>
              <a:t>které</a:t>
            </a:r>
            <a:r>
              <a:rPr lang="en-US" sz="7700" dirty="0" smtClean="0"/>
              <a:t> se </a:t>
            </a:r>
            <a:r>
              <a:rPr lang="en-US" sz="7700" dirty="0" err="1" smtClean="0"/>
              <a:t>člověk</a:t>
            </a:r>
            <a:r>
              <a:rPr lang="en-US" sz="7700" dirty="0" smtClean="0"/>
              <a:t> </a:t>
            </a:r>
            <a:r>
              <a:rPr lang="en-US" sz="7700" dirty="0" err="1" smtClean="0"/>
              <a:t>zbavuje</a:t>
            </a:r>
            <a:r>
              <a:rPr lang="en-US" sz="7700" dirty="0" smtClean="0"/>
              <a:t>, </a:t>
            </a:r>
            <a:r>
              <a:rPr lang="en-US" sz="7700" dirty="0" err="1" smtClean="0"/>
              <a:t>nebo</a:t>
            </a:r>
            <a:r>
              <a:rPr lang="en-US" sz="7700" dirty="0" smtClean="0"/>
              <a:t> </a:t>
            </a:r>
            <a:r>
              <a:rPr lang="en-US" sz="7700" dirty="0" err="1" smtClean="0"/>
              <a:t>má</a:t>
            </a:r>
            <a:r>
              <a:rPr lang="en-US" sz="7700" dirty="0" smtClean="0"/>
              <a:t> </a:t>
            </a:r>
            <a:r>
              <a:rPr lang="en-US" sz="7700" dirty="0" err="1" smtClean="0"/>
              <a:t>povinnost</a:t>
            </a:r>
            <a:r>
              <a:rPr lang="en-US" sz="7700" dirty="0" smtClean="0"/>
              <a:t> </a:t>
            </a:r>
            <a:r>
              <a:rPr lang="en-US" sz="7700" dirty="0" err="1" smtClean="0"/>
              <a:t>nebo</a:t>
            </a:r>
            <a:r>
              <a:rPr lang="en-US" sz="7700" dirty="0" smtClean="0"/>
              <a:t> </a:t>
            </a:r>
            <a:r>
              <a:rPr lang="en-US" sz="7700" dirty="0" err="1" smtClean="0"/>
              <a:t>úmysl</a:t>
            </a:r>
            <a:r>
              <a:rPr lang="en-US" sz="7700" dirty="0" smtClean="0"/>
              <a:t> se </a:t>
            </a:r>
            <a:r>
              <a:rPr lang="en-US" sz="7700" dirty="0" err="1" smtClean="0"/>
              <a:t>jí</a:t>
            </a:r>
            <a:r>
              <a:rPr lang="en-US" sz="7700" dirty="0" smtClean="0"/>
              <a:t> </a:t>
            </a:r>
            <a:r>
              <a:rPr lang="en-US" sz="7700" dirty="0" err="1" smtClean="0"/>
              <a:t>zbavit</a:t>
            </a:r>
            <a:endParaRPr lang="en-US" sz="7700" dirty="0" smtClean="0"/>
          </a:p>
          <a:p>
            <a:pPr marL="0" indent="0">
              <a:buNone/>
            </a:pPr>
            <a:endParaRPr lang="en-US" sz="7700" dirty="0"/>
          </a:p>
          <a:p>
            <a:pPr marL="0" indent="0">
              <a:buNone/>
            </a:pPr>
            <a:r>
              <a:rPr lang="en-US" sz="7700" b="1" dirty="0" err="1" smtClean="0"/>
              <a:t>Nakládání</a:t>
            </a:r>
            <a:r>
              <a:rPr lang="en-US" sz="7700" b="1" dirty="0" smtClean="0"/>
              <a:t> s </a:t>
            </a:r>
            <a:r>
              <a:rPr lang="en-US" sz="7700" b="1" dirty="0" err="1" smtClean="0"/>
              <a:t>odpady</a:t>
            </a:r>
            <a:endParaRPr lang="en-US" sz="7700" b="1" dirty="0" smtClean="0"/>
          </a:p>
          <a:p>
            <a:r>
              <a:rPr lang="en-US" sz="7700" dirty="0" err="1" smtClean="0"/>
              <a:t>Obecně</a:t>
            </a:r>
            <a:r>
              <a:rPr lang="en-US" sz="7700" dirty="0" smtClean="0"/>
              <a:t> </a:t>
            </a:r>
            <a:r>
              <a:rPr lang="en-US" sz="7700" dirty="0" err="1" smtClean="0"/>
              <a:t>vzato</a:t>
            </a:r>
            <a:r>
              <a:rPr lang="en-US" sz="7700" dirty="0" smtClean="0"/>
              <a:t> se </a:t>
            </a:r>
            <a:r>
              <a:rPr lang="en-US" sz="7700" dirty="0" err="1" smtClean="0"/>
              <a:t>jedná</a:t>
            </a:r>
            <a:r>
              <a:rPr lang="en-US" sz="7700" dirty="0" smtClean="0"/>
              <a:t> o </a:t>
            </a:r>
            <a:r>
              <a:rPr lang="en-US" sz="7700" dirty="0" err="1" smtClean="0"/>
              <a:t>jakoukoliv</a:t>
            </a:r>
            <a:r>
              <a:rPr lang="en-US" sz="7700" dirty="0" smtClean="0"/>
              <a:t> </a:t>
            </a:r>
            <a:r>
              <a:rPr lang="en-US" sz="7700" dirty="0" err="1" smtClean="0">
                <a:solidFill>
                  <a:srgbClr val="FF0000"/>
                </a:solidFill>
              </a:rPr>
              <a:t>manipulaci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smtClean="0"/>
              <a:t>s </a:t>
            </a:r>
            <a:r>
              <a:rPr lang="en-US" sz="7700" dirty="0" err="1" smtClean="0"/>
              <a:t>odpady</a:t>
            </a:r>
            <a:r>
              <a:rPr lang="en-US" sz="7700" dirty="0" smtClean="0"/>
              <a:t>, </a:t>
            </a:r>
            <a:r>
              <a:rPr lang="en-US" sz="7700" dirty="0" err="1" smtClean="0"/>
              <a:t>která</a:t>
            </a:r>
            <a:r>
              <a:rPr lang="en-US" sz="7700" dirty="0" smtClean="0"/>
              <a:t> </a:t>
            </a:r>
            <a:r>
              <a:rPr lang="en-US" sz="7700" dirty="0" err="1" smtClean="0"/>
              <a:t>vede</a:t>
            </a:r>
            <a:r>
              <a:rPr lang="en-US" sz="7700" dirty="0" smtClean="0"/>
              <a:t> </a:t>
            </a:r>
            <a:r>
              <a:rPr lang="en-US" sz="7700" dirty="0" err="1" smtClean="0"/>
              <a:t>ke</a:t>
            </a:r>
            <a:r>
              <a:rPr lang="en-US" sz="7700" dirty="0" smtClean="0"/>
              <a:t> </a:t>
            </a:r>
            <a:r>
              <a:rPr lang="en-US" sz="7700" dirty="0" err="1" smtClean="0"/>
              <a:t>změně</a:t>
            </a:r>
            <a:r>
              <a:rPr lang="en-US" sz="7700" dirty="0" smtClean="0"/>
              <a:t> </a:t>
            </a:r>
            <a:r>
              <a:rPr lang="en-US" sz="7700" dirty="0" err="1" smtClean="0"/>
              <a:t>jejich</a:t>
            </a:r>
            <a:r>
              <a:rPr lang="en-US" sz="7700" dirty="0" smtClean="0"/>
              <a:t> </a:t>
            </a:r>
            <a:r>
              <a:rPr lang="en-US" sz="7700" dirty="0" err="1" smtClean="0"/>
              <a:t>místa</a:t>
            </a:r>
            <a:r>
              <a:rPr lang="en-US" sz="7700" dirty="0" smtClean="0"/>
              <a:t> </a:t>
            </a:r>
            <a:r>
              <a:rPr lang="en-US" sz="7700" dirty="0" err="1" smtClean="0"/>
              <a:t>uložení</a:t>
            </a:r>
            <a:r>
              <a:rPr lang="en-US" sz="7700" dirty="0" smtClean="0"/>
              <a:t>, </a:t>
            </a:r>
            <a:r>
              <a:rPr lang="en-US" sz="7700" dirty="0" err="1" smtClean="0"/>
              <a:t>jejich</a:t>
            </a:r>
            <a:r>
              <a:rPr lang="en-US" sz="7700" dirty="0" smtClean="0"/>
              <a:t> </a:t>
            </a:r>
            <a:r>
              <a:rPr lang="en-US" sz="7700" dirty="0" err="1" smtClean="0"/>
              <a:t>fyzikálního</a:t>
            </a:r>
            <a:r>
              <a:rPr lang="en-US" sz="7700" dirty="0" smtClean="0"/>
              <a:t> a </a:t>
            </a:r>
            <a:r>
              <a:rPr lang="en-US" sz="7700" dirty="0" err="1" smtClean="0"/>
              <a:t>chemického</a:t>
            </a:r>
            <a:r>
              <a:rPr lang="en-US" sz="7700" dirty="0" smtClean="0"/>
              <a:t> </a:t>
            </a:r>
            <a:r>
              <a:rPr lang="en-US" sz="7700" dirty="0" err="1" smtClean="0"/>
              <a:t>složení</a:t>
            </a:r>
            <a:r>
              <a:rPr lang="en-US" sz="7700" dirty="0" smtClean="0"/>
              <a:t>. </a:t>
            </a:r>
          </a:p>
          <a:p>
            <a:r>
              <a:rPr lang="en-US" sz="7700" dirty="0" err="1" smtClean="0"/>
              <a:t>Spadá</a:t>
            </a:r>
            <a:r>
              <a:rPr lang="en-US" sz="7700" dirty="0" smtClean="0"/>
              <a:t> </a:t>
            </a:r>
            <a:r>
              <a:rPr lang="en-US" sz="7700" dirty="0" err="1" smtClean="0"/>
              <a:t>mezi</a:t>
            </a:r>
            <a:r>
              <a:rPr lang="en-US" sz="7700" dirty="0" smtClean="0"/>
              <a:t> </a:t>
            </a:r>
            <a:r>
              <a:rPr lang="en-US" sz="7700" dirty="0" err="1" smtClean="0"/>
              <a:t>ně</a:t>
            </a:r>
            <a:r>
              <a:rPr lang="en-US" sz="7700" dirty="0" smtClean="0"/>
              <a:t> </a:t>
            </a:r>
            <a:r>
              <a:rPr lang="en-US" sz="7700" dirty="0" err="1" smtClean="0"/>
              <a:t>zejména</a:t>
            </a:r>
            <a:r>
              <a:rPr lang="en-US" sz="7700" dirty="0" smtClean="0"/>
              <a:t>: </a:t>
            </a:r>
            <a:r>
              <a:rPr lang="en-US" sz="7700" dirty="0" err="1" smtClean="0"/>
              <a:t>shromažďování</a:t>
            </a:r>
            <a:r>
              <a:rPr lang="en-US" sz="7700" dirty="0" smtClean="0"/>
              <a:t>, </a:t>
            </a:r>
            <a:r>
              <a:rPr lang="en-US" sz="7700" dirty="0" err="1" smtClean="0"/>
              <a:t>skladování</a:t>
            </a:r>
            <a:r>
              <a:rPr lang="en-US" sz="7700" dirty="0" smtClean="0"/>
              <a:t>, </a:t>
            </a:r>
            <a:r>
              <a:rPr lang="en-US" sz="7700" dirty="0" err="1" smtClean="0"/>
              <a:t>třídění</a:t>
            </a:r>
            <a:r>
              <a:rPr lang="en-US" sz="7700" dirty="0" smtClean="0"/>
              <a:t>, </a:t>
            </a:r>
            <a:r>
              <a:rPr lang="en-US" sz="7700" dirty="0" err="1" smtClean="0"/>
              <a:t>skládkování</a:t>
            </a:r>
            <a:r>
              <a:rPr lang="en-US" sz="7700" dirty="0" smtClean="0"/>
              <a:t>, </a:t>
            </a:r>
            <a:r>
              <a:rPr lang="en-US" sz="7700" dirty="0" err="1" smtClean="0"/>
              <a:t>energetické</a:t>
            </a:r>
            <a:r>
              <a:rPr lang="en-US" sz="7700" dirty="0" smtClean="0"/>
              <a:t> </a:t>
            </a:r>
            <a:r>
              <a:rPr lang="en-US" sz="7700" dirty="0" err="1" smtClean="0"/>
              <a:t>využití</a:t>
            </a:r>
            <a:endParaRPr lang="en-US" sz="7700" dirty="0"/>
          </a:p>
          <a:p>
            <a:endParaRPr lang="en-US" sz="7700" dirty="0" smtClean="0"/>
          </a:p>
          <a:p>
            <a:pPr marL="0" indent="0">
              <a:buNone/>
            </a:pPr>
            <a:r>
              <a:rPr lang="en-US" sz="7700" b="1" dirty="0" err="1" smtClean="0"/>
              <a:t>Odpadové</a:t>
            </a:r>
            <a:r>
              <a:rPr lang="en-US" sz="7700" b="1" dirty="0" smtClean="0"/>
              <a:t> </a:t>
            </a:r>
            <a:r>
              <a:rPr lang="en-US" sz="7700" b="1" dirty="0" err="1" smtClean="0"/>
              <a:t>hospodářství</a:t>
            </a:r>
            <a:endParaRPr lang="en-US" sz="7700" b="1" dirty="0"/>
          </a:p>
          <a:p>
            <a:r>
              <a:rPr lang="en-US" sz="7700" dirty="0" smtClean="0">
                <a:solidFill>
                  <a:srgbClr val="FF0000"/>
                </a:solidFill>
              </a:rPr>
              <a:t>Je </a:t>
            </a:r>
            <a:r>
              <a:rPr lang="en-US" sz="7700" dirty="0" err="1" smtClean="0">
                <a:solidFill>
                  <a:srgbClr val="FF0000"/>
                </a:solidFill>
              </a:rPr>
              <a:t>činnost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err="1" smtClean="0">
                <a:solidFill>
                  <a:srgbClr val="FF0000"/>
                </a:solidFill>
              </a:rPr>
              <a:t>zaměřená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err="1" smtClean="0">
                <a:solidFill>
                  <a:srgbClr val="FF0000"/>
                </a:solidFill>
              </a:rPr>
              <a:t>na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err="1" smtClean="0">
                <a:solidFill>
                  <a:srgbClr val="FF0000"/>
                </a:solidFill>
              </a:rPr>
              <a:t>předcházení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err="1" smtClean="0">
                <a:solidFill>
                  <a:srgbClr val="FF0000"/>
                </a:solidFill>
              </a:rPr>
              <a:t>vzniku</a:t>
            </a:r>
            <a:r>
              <a:rPr lang="en-US" sz="7700" dirty="0" smtClean="0">
                <a:solidFill>
                  <a:srgbClr val="FF0000"/>
                </a:solidFill>
              </a:rPr>
              <a:t> </a:t>
            </a:r>
            <a:r>
              <a:rPr lang="en-US" sz="7700" dirty="0" err="1" smtClean="0">
                <a:solidFill>
                  <a:srgbClr val="FF0000"/>
                </a:solidFill>
              </a:rPr>
              <a:t>odpadů</a:t>
            </a:r>
            <a:r>
              <a:rPr lang="en-US" sz="7700" dirty="0" smtClean="0"/>
              <a:t>, </a:t>
            </a:r>
            <a:r>
              <a:rPr lang="en-US" sz="7700" dirty="0" err="1" smtClean="0"/>
              <a:t>na</a:t>
            </a:r>
            <a:r>
              <a:rPr lang="en-US" sz="7700" dirty="0" smtClean="0"/>
              <a:t> </a:t>
            </a:r>
            <a:r>
              <a:rPr lang="en-US" sz="7700" dirty="0" err="1" smtClean="0"/>
              <a:t>nakládání</a:t>
            </a:r>
            <a:r>
              <a:rPr lang="en-US" sz="7700" dirty="0" smtClean="0"/>
              <a:t> s </a:t>
            </a:r>
            <a:r>
              <a:rPr lang="en-US" sz="7700" dirty="0" err="1" smtClean="0"/>
              <a:t>odpady</a:t>
            </a:r>
            <a:r>
              <a:rPr lang="en-US" sz="7700" dirty="0" smtClean="0"/>
              <a:t> a </a:t>
            </a:r>
            <a:r>
              <a:rPr lang="en-US" sz="7700" dirty="0" err="1" smtClean="0"/>
              <a:t>na</a:t>
            </a:r>
            <a:r>
              <a:rPr lang="en-US" sz="7700" dirty="0" smtClean="0"/>
              <a:t> </a:t>
            </a:r>
            <a:r>
              <a:rPr lang="en-US" sz="7700" dirty="0" err="1" smtClean="0"/>
              <a:t>následnou</a:t>
            </a:r>
            <a:r>
              <a:rPr lang="en-US" sz="7700" dirty="0" smtClean="0"/>
              <a:t> </a:t>
            </a:r>
            <a:r>
              <a:rPr lang="en-US" sz="7700" dirty="0" err="1" smtClean="0"/>
              <a:t>péči</a:t>
            </a:r>
            <a:r>
              <a:rPr lang="en-US" sz="7700" dirty="0" smtClean="0"/>
              <a:t> o </a:t>
            </a:r>
            <a:r>
              <a:rPr lang="en-US" sz="7700" dirty="0" err="1" smtClean="0"/>
              <a:t>místo</a:t>
            </a:r>
            <a:r>
              <a:rPr lang="en-US" sz="7700" dirty="0" smtClean="0"/>
              <a:t>, </a:t>
            </a:r>
            <a:r>
              <a:rPr lang="en-US" sz="7700" dirty="0" err="1" smtClean="0"/>
              <a:t>kde</a:t>
            </a:r>
            <a:r>
              <a:rPr lang="en-US" sz="7700" dirty="0" smtClean="0"/>
              <a:t> </a:t>
            </a:r>
            <a:r>
              <a:rPr lang="en-US" sz="7700" dirty="0" err="1" smtClean="0"/>
              <a:t>jsou</a:t>
            </a:r>
            <a:r>
              <a:rPr lang="en-US" sz="7700" dirty="0" smtClean="0"/>
              <a:t> </a:t>
            </a:r>
            <a:r>
              <a:rPr lang="en-US" sz="7700" dirty="0" err="1" smtClean="0"/>
              <a:t>odpady</a:t>
            </a:r>
            <a:r>
              <a:rPr lang="en-US" sz="7700" dirty="0" smtClean="0"/>
              <a:t> </a:t>
            </a:r>
            <a:r>
              <a:rPr lang="en-US" sz="7700" dirty="0" err="1" smtClean="0"/>
              <a:t>trvale</a:t>
            </a:r>
            <a:r>
              <a:rPr lang="en-US" sz="7700" dirty="0" smtClean="0"/>
              <a:t> </a:t>
            </a:r>
            <a:r>
              <a:rPr lang="en-US" sz="7700" dirty="0" err="1" smtClean="0"/>
              <a:t>uloženy</a:t>
            </a:r>
            <a:r>
              <a:rPr lang="en-US" sz="7700" dirty="0" smtClean="0"/>
              <a:t>, a </a:t>
            </a:r>
            <a:r>
              <a:rPr lang="en-US" sz="7700" dirty="0" err="1" smtClean="0"/>
              <a:t>kontrola</a:t>
            </a:r>
            <a:r>
              <a:rPr lang="en-US" sz="7700" dirty="0" smtClean="0"/>
              <a:t> </a:t>
            </a:r>
            <a:r>
              <a:rPr lang="en-US" sz="7700" dirty="0" err="1" smtClean="0"/>
              <a:t>těchto</a:t>
            </a:r>
            <a:r>
              <a:rPr lang="en-US" sz="7700" dirty="0" smtClean="0"/>
              <a:t> </a:t>
            </a:r>
            <a:r>
              <a:rPr lang="en-US" sz="7700" dirty="0" err="1" smtClean="0"/>
              <a:t>činností</a:t>
            </a:r>
            <a:endParaRPr lang="en-US" sz="77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9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1"/>
            <a:ext cx="7543800" cy="698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Pravidla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odpadového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hospodářství</a:t>
            </a:r>
            <a:endParaRPr lang="en-US" sz="36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46243"/>
            <a:ext cx="3117168" cy="46166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100" b="1" dirty="0" err="1" smtClean="0"/>
              <a:t>Zákony</a:t>
            </a:r>
            <a:endParaRPr lang="en-US" sz="2100" b="1" dirty="0" smtClean="0"/>
          </a:p>
          <a:p>
            <a:pPr marL="285750" indent="-285750">
              <a:buFont typeface="Arial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Zákon</a:t>
            </a:r>
            <a:r>
              <a:rPr lang="en-US" sz="2100" dirty="0" smtClean="0">
                <a:solidFill>
                  <a:srgbClr val="FF0000"/>
                </a:solidFill>
              </a:rPr>
              <a:t> o </a:t>
            </a:r>
            <a:r>
              <a:rPr lang="en-US" sz="2100" dirty="0" err="1" smtClean="0">
                <a:solidFill>
                  <a:srgbClr val="FF0000"/>
                </a:solidFill>
              </a:rPr>
              <a:t>odpadech</a:t>
            </a:r>
            <a:r>
              <a:rPr lang="en-US" sz="2100" dirty="0" smtClean="0">
                <a:solidFill>
                  <a:srgbClr val="FF0000"/>
                </a:solidFill>
              </a:rPr>
              <a:t> 185/2001 sb. 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Zákon</a:t>
            </a:r>
            <a:r>
              <a:rPr lang="en-US" sz="2100" dirty="0" smtClean="0">
                <a:solidFill>
                  <a:srgbClr val="FF0000"/>
                </a:solidFill>
              </a:rPr>
              <a:t> o </a:t>
            </a:r>
            <a:r>
              <a:rPr lang="en-US" sz="2100" dirty="0" err="1" smtClean="0">
                <a:solidFill>
                  <a:srgbClr val="FF0000"/>
                </a:solidFill>
              </a:rPr>
              <a:t>obalech</a:t>
            </a:r>
            <a:r>
              <a:rPr lang="en-US" sz="2100" dirty="0" smtClean="0">
                <a:solidFill>
                  <a:srgbClr val="FF0000"/>
                </a:solidFill>
              </a:rPr>
              <a:t> 477/2001 sb. 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Zákon</a:t>
            </a:r>
            <a:r>
              <a:rPr lang="en-US" sz="2100" dirty="0" smtClean="0"/>
              <a:t> o </a:t>
            </a:r>
            <a:r>
              <a:rPr lang="en-US" sz="2100" dirty="0" err="1" smtClean="0"/>
              <a:t>vodách</a:t>
            </a:r>
            <a:r>
              <a:rPr lang="en-US" sz="2100" dirty="0" smtClean="0"/>
              <a:t> 254/2001 sb.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Zákon</a:t>
            </a:r>
            <a:r>
              <a:rPr lang="en-US" sz="2100" dirty="0" smtClean="0"/>
              <a:t> o </a:t>
            </a:r>
            <a:r>
              <a:rPr lang="en-US" sz="2100" dirty="0" err="1" smtClean="0"/>
              <a:t>ovzduší</a:t>
            </a:r>
            <a:r>
              <a:rPr lang="en-US" sz="2100" dirty="0" smtClean="0"/>
              <a:t> 201/2012 sb.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Zákon</a:t>
            </a:r>
            <a:r>
              <a:rPr lang="en-US" sz="2100" dirty="0" smtClean="0">
                <a:solidFill>
                  <a:srgbClr val="FF0000"/>
                </a:solidFill>
              </a:rPr>
              <a:t> o </a:t>
            </a:r>
            <a:r>
              <a:rPr lang="en-US" sz="2100" dirty="0" err="1" smtClean="0">
                <a:solidFill>
                  <a:srgbClr val="FF0000"/>
                </a:solidFill>
              </a:rPr>
              <a:t>posuzování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</a:rPr>
              <a:t>vlivu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</a:rPr>
              <a:t>na</a:t>
            </a:r>
            <a:r>
              <a:rPr lang="en-US" sz="2100" dirty="0" smtClean="0">
                <a:solidFill>
                  <a:srgbClr val="FF0000"/>
                </a:solidFill>
              </a:rPr>
              <a:t> ŽP 100/2001 sb.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/>
              <a:t>Chemický</a:t>
            </a:r>
            <a:r>
              <a:rPr lang="en-US" sz="2100" dirty="0" smtClean="0"/>
              <a:t> </a:t>
            </a:r>
            <a:r>
              <a:rPr lang="en-US" sz="2100" dirty="0" err="1" smtClean="0"/>
              <a:t>zákon</a:t>
            </a:r>
            <a:r>
              <a:rPr lang="en-US" sz="2100" dirty="0" smtClean="0"/>
              <a:t> 350/2001 sb.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042461"/>
            <a:ext cx="372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Základní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legislativa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86582" y="1383996"/>
            <a:ext cx="4293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</a:t>
            </a:r>
            <a:r>
              <a:rPr lang="en-US" sz="2000" b="1" dirty="0" err="1" smtClean="0"/>
              <a:t>ařízení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vlády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Nařízení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vlády</a:t>
            </a:r>
            <a:r>
              <a:rPr lang="en-US" sz="2000" dirty="0" smtClean="0">
                <a:solidFill>
                  <a:srgbClr val="FF0000"/>
                </a:solidFill>
              </a:rPr>
              <a:t> o </a:t>
            </a:r>
            <a:r>
              <a:rPr lang="en-US" sz="2000" dirty="0" err="1" smtClean="0">
                <a:solidFill>
                  <a:srgbClr val="FF0000"/>
                </a:solidFill>
              </a:rPr>
              <a:t>plánu</a:t>
            </a:r>
            <a:r>
              <a:rPr lang="en-US" sz="2000" dirty="0" smtClean="0">
                <a:solidFill>
                  <a:srgbClr val="FF0000"/>
                </a:solidFill>
              </a:rPr>
              <a:t> OH ČR pro </a:t>
            </a:r>
            <a:r>
              <a:rPr lang="en-US" sz="2000" dirty="0" err="1" smtClean="0">
                <a:solidFill>
                  <a:srgbClr val="FF0000"/>
                </a:solidFill>
              </a:rPr>
              <a:t>období</a:t>
            </a:r>
            <a:r>
              <a:rPr lang="en-US" sz="2000" dirty="0" smtClean="0">
                <a:solidFill>
                  <a:srgbClr val="FF0000"/>
                </a:solidFill>
              </a:rPr>
              <a:t> 2015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2024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6582" y="2443615"/>
            <a:ext cx="3708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Vyhlášky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Katalog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odpadů</a:t>
            </a:r>
            <a:r>
              <a:rPr lang="en-US" sz="2000" dirty="0" smtClean="0">
                <a:solidFill>
                  <a:srgbClr val="FF0000"/>
                </a:solidFill>
              </a:rPr>
              <a:t> 93/2016 sb.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Hodnocení</a:t>
            </a:r>
            <a:r>
              <a:rPr lang="en-US" sz="2000" dirty="0" smtClean="0"/>
              <a:t> </a:t>
            </a:r>
            <a:r>
              <a:rPr lang="en-US" sz="2000" dirty="0" err="1" smtClean="0"/>
              <a:t>nebezpečných</a:t>
            </a:r>
            <a:r>
              <a:rPr lang="en-US" sz="2000" dirty="0" smtClean="0"/>
              <a:t> </a:t>
            </a:r>
            <a:r>
              <a:rPr lang="en-US" sz="2000" dirty="0" err="1" smtClean="0"/>
              <a:t>vlastností</a:t>
            </a:r>
            <a:r>
              <a:rPr lang="en-US" sz="2000" dirty="0" smtClean="0"/>
              <a:t> </a:t>
            </a:r>
            <a:r>
              <a:rPr lang="en-US" sz="2000" dirty="0" err="1" smtClean="0"/>
              <a:t>odpadů</a:t>
            </a:r>
            <a:r>
              <a:rPr lang="en-US" sz="2000" dirty="0" smtClean="0"/>
              <a:t> 94/2016 sb.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Nakládání</a:t>
            </a:r>
            <a:r>
              <a:rPr lang="en-US" sz="2000" dirty="0" smtClean="0"/>
              <a:t> s </a:t>
            </a:r>
            <a:r>
              <a:rPr lang="en-US" sz="2000" dirty="0" err="1" smtClean="0"/>
              <a:t>biologicky</a:t>
            </a:r>
            <a:r>
              <a:rPr lang="en-US" sz="2000" dirty="0" smtClean="0"/>
              <a:t> </a:t>
            </a:r>
            <a:r>
              <a:rPr lang="en-US" sz="2000" dirty="0" err="1" smtClean="0"/>
              <a:t>rozložitelnými</a:t>
            </a:r>
            <a:r>
              <a:rPr lang="en-US" sz="2000" dirty="0" smtClean="0"/>
              <a:t> </a:t>
            </a:r>
            <a:r>
              <a:rPr lang="en-US" sz="2000" dirty="0" err="1" smtClean="0"/>
              <a:t>odpady</a:t>
            </a:r>
            <a:r>
              <a:rPr lang="en-US" sz="2000" dirty="0" smtClean="0"/>
              <a:t> a o </a:t>
            </a:r>
            <a:r>
              <a:rPr lang="en-US" sz="2000" dirty="0" err="1" smtClean="0"/>
              <a:t>podmínkách</a:t>
            </a:r>
            <a:r>
              <a:rPr lang="en-US" sz="2000" dirty="0" smtClean="0"/>
              <a:t> </a:t>
            </a:r>
            <a:r>
              <a:rPr lang="en-US" sz="2000" dirty="0" err="1" smtClean="0"/>
              <a:t>skládkování</a:t>
            </a:r>
            <a:r>
              <a:rPr lang="en-US" sz="2000" dirty="0" smtClean="0"/>
              <a:t> 341/2008 sb.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Nakládání</a:t>
            </a:r>
            <a:r>
              <a:rPr lang="en-US" sz="2000" dirty="0" smtClean="0">
                <a:solidFill>
                  <a:srgbClr val="FF0000"/>
                </a:solidFill>
              </a:rPr>
              <a:t> s </a:t>
            </a:r>
            <a:r>
              <a:rPr lang="en-US" sz="2000" dirty="0" err="1" smtClean="0">
                <a:solidFill>
                  <a:srgbClr val="FF0000"/>
                </a:solidFill>
              </a:rPr>
              <a:t>odpady</a:t>
            </a:r>
            <a:r>
              <a:rPr lang="en-US" sz="2000" dirty="0" smtClean="0">
                <a:solidFill>
                  <a:srgbClr val="FF0000"/>
                </a:solidFill>
              </a:rPr>
              <a:t> 383/2001 sb.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Příslušné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místní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vyhlášky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konkrétních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obcí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1627"/>
            <a:ext cx="7543800" cy="58581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Plán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odpadového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hospodářství</a:t>
            </a:r>
            <a:r>
              <a:rPr lang="en-US" sz="2800" b="1" dirty="0" smtClean="0"/>
              <a:t> ČR (POH ČR)</a:t>
            </a:r>
          </a:p>
          <a:p>
            <a:r>
              <a:rPr lang="en-US" dirty="0" err="1" smtClean="0"/>
              <a:t>Období</a:t>
            </a:r>
            <a:r>
              <a:rPr lang="en-US" dirty="0" smtClean="0"/>
              <a:t> 2015 </a:t>
            </a:r>
            <a:r>
              <a:rPr lang="mr-IN" dirty="0" smtClean="0"/>
              <a:t>–</a:t>
            </a:r>
            <a:r>
              <a:rPr lang="en-US" dirty="0" smtClean="0"/>
              <a:t> 2024, </a:t>
            </a:r>
            <a:r>
              <a:rPr lang="en-US" dirty="0" err="1" smtClean="0"/>
              <a:t>vydává</a:t>
            </a:r>
            <a:r>
              <a:rPr lang="en-US" dirty="0" smtClean="0"/>
              <a:t> MŽP</a:t>
            </a:r>
          </a:p>
          <a:p>
            <a:r>
              <a:rPr lang="en-US" dirty="0" err="1" smtClean="0"/>
              <a:t>Strategický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plánování</a:t>
            </a:r>
            <a:r>
              <a:rPr lang="en-US" dirty="0" smtClean="0"/>
              <a:t> OH ČR</a:t>
            </a:r>
          </a:p>
          <a:p>
            <a:r>
              <a:rPr lang="en-US" dirty="0" err="1" smtClean="0"/>
              <a:t>Skládá</a:t>
            </a:r>
            <a:r>
              <a:rPr lang="en-US" dirty="0" smtClean="0"/>
              <a:t> se </a:t>
            </a:r>
            <a:r>
              <a:rPr lang="en-US" dirty="0" smtClean="0">
                <a:solidFill>
                  <a:srgbClr val="FF0000"/>
                </a:solidFill>
              </a:rPr>
              <a:t>z </a:t>
            </a:r>
            <a:r>
              <a:rPr lang="en-US" dirty="0" err="1" smtClean="0">
                <a:solidFill>
                  <a:srgbClr val="FF0000"/>
                </a:solidFill>
              </a:rPr>
              <a:t>analytické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závazné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směrné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části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Hlavními</a:t>
            </a:r>
            <a:r>
              <a:rPr lang="en-US" dirty="0" smtClean="0"/>
              <a:t> </a:t>
            </a:r>
            <a:r>
              <a:rPr lang="en-US" dirty="0" err="1" smtClean="0"/>
              <a:t>strategickými</a:t>
            </a:r>
            <a:r>
              <a:rPr lang="en-US" dirty="0" smtClean="0"/>
              <a:t> </a:t>
            </a:r>
            <a:r>
              <a:rPr lang="en-US" dirty="0" err="1" smtClean="0"/>
              <a:t>cíly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Předcházení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r>
              <a:rPr lang="en-US" dirty="0" smtClean="0"/>
              <a:t> </a:t>
            </a:r>
            <a:r>
              <a:rPr lang="en-US" dirty="0" err="1" smtClean="0"/>
              <a:t>snižování</a:t>
            </a:r>
            <a:r>
              <a:rPr lang="en-US" dirty="0" smtClean="0"/>
              <a:t> </a:t>
            </a:r>
            <a:r>
              <a:rPr lang="en-US" dirty="0" err="1" smtClean="0"/>
              <a:t>měrné</a:t>
            </a:r>
            <a:r>
              <a:rPr lang="en-US" dirty="0" smtClean="0"/>
              <a:t> </a:t>
            </a:r>
            <a:r>
              <a:rPr lang="en-US" dirty="0" err="1" smtClean="0"/>
              <a:t>produkce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Zvýšení</a:t>
            </a:r>
            <a:r>
              <a:rPr lang="en-US" dirty="0" smtClean="0"/>
              <a:t> </a:t>
            </a:r>
            <a:r>
              <a:rPr lang="en-US" dirty="0" err="1" smtClean="0"/>
              <a:t>míry</a:t>
            </a:r>
            <a:r>
              <a:rPr lang="en-US" dirty="0" smtClean="0"/>
              <a:t> </a:t>
            </a:r>
            <a:r>
              <a:rPr lang="en-US" dirty="0" err="1" smtClean="0"/>
              <a:t>recyklace</a:t>
            </a:r>
            <a:r>
              <a:rPr lang="en-US" dirty="0" smtClean="0"/>
              <a:t> a </a:t>
            </a:r>
            <a:r>
              <a:rPr lang="en-US" dirty="0" err="1" smtClean="0"/>
              <a:t>materiálového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endParaRPr lang="en-US" dirty="0" smtClean="0"/>
          </a:p>
          <a:p>
            <a:r>
              <a:rPr lang="en-US" dirty="0" smtClean="0"/>
              <a:t>POH </a:t>
            </a:r>
            <a:r>
              <a:rPr lang="en-US" dirty="0" err="1" smtClean="0"/>
              <a:t>zpracovávají</a:t>
            </a:r>
            <a:r>
              <a:rPr lang="en-US" dirty="0" smtClean="0"/>
              <a:t> </a:t>
            </a:r>
            <a:r>
              <a:rPr lang="en-US" dirty="0" err="1" smtClean="0"/>
              <a:t>taktéž</a:t>
            </a:r>
            <a:r>
              <a:rPr lang="en-US" dirty="0" smtClean="0"/>
              <a:t> </a:t>
            </a:r>
            <a:r>
              <a:rPr lang="en-US" dirty="0" err="1" smtClean="0"/>
              <a:t>kraje</a:t>
            </a:r>
            <a:r>
              <a:rPr lang="en-US" dirty="0" smtClean="0"/>
              <a:t>, </a:t>
            </a:r>
            <a:r>
              <a:rPr lang="en-US" dirty="0" err="1" smtClean="0"/>
              <a:t>města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obce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r>
              <a:rPr lang="en-US" dirty="0" smtClean="0"/>
              <a:t> o </a:t>
            </a:r>
            <a:r>
              <a:rPr lang="en-US" dirty="0" err="1" smtClean="0"/>
              <a:t>nízkém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</a:t>
            </a:r>
            <a:r>
              <a:rPr lang="en-US" dirty="0" err="1" smtClean="0"/>
              <a:t>obyvatel</a:t>
            </a:r>
            <a:r>
              <a:rPr lang="en-US" dirty="0" smtClean="0"/>
              <a:t> je POH </a:t>
            </a:r>
            <a:r>
              <a:rPr lang="en-US" dirty="0" err="1" smtClean="0"/>
              <a:t>vypracován</a:t>
            </a:r>
            <a:r>
              <a:rPr lang="en-US" dirty="0" smtClean="0"/>
              <a:t> pro MAS,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mikroregion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POH </a:t>
            </a:r>
            <a:r>
              <a:rPr lang="en-US" dirty="0" err="1" smtClean="0"/>
              <a:t>krajů</a:t>
            </a:r>
            <a:r>
              <a:rPr lang="en-US" dirty="0" smtClean="0"/>
              <a:t>, </a:t>
            </a:r>
            <a:r>
              <a:rPr lang="en-US" dirty="0" err="1" smtClean="0"/>
              <a:t>měst</a:t>
            </a:r>
            <a:r>
              <a:rPr lang="en-US" dirty="0" smtClean="0"/>
              <a:t> a </a:t>
            </a:r>
            <a:r>
              <a:rPr lang="en-US" dirty="0" err="1" smtClean="0"/>
              <a:t>obcí</a:t>
            </a:r>
            <a:r>
              <a:rPr lang="en-US" dirty="0" smtClean="0"/>
              <a:t>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shodě</a:t>
            </a:r>
            <a:r>
              <a:rPr lang="en-US" dirty="0" smtClean="0"/>
              <a:t> s POH ČR</a:t>
            </a:r>
          </a:p>
        </p:txBody>
      </p:sp>
    </p:spTree>
    <p:extLst>
      <p:ext uri="{BB962C8B-B14F-4D97-AF65-F5344CB8AC3E}">
        <p14:creationId xmlns:p14="http://schemas.microsoft.com/office/powerpoint/2010/main" val="397813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7541"/>
            <a:ext cx="7543800" cy="5687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/>
              <a:t>Katalog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odpadů</a:t>
            </a:r>
            <a:endParaRPr lang="en-US" sz="3200" b="1" dirty="0" smtClean="0"/>
          </a:p>
          <a:p>
            <a:r>
              <a:rPr lang="en-US" dirty="0" err="1" smtClean="0"/>
              <a:t>Obsahuje</a:t>
            </a:r>
            <a:r>
              <a:rPr lang="en-US" dirty="0" smtClean="0"/>
              <a:t> 20 </a:t>
            </a:r>
            <a:r>
              <a:rPr lang="en-US" dirty="0" err="1" smtClean="0"/>
              <a:t>skupin</a:t>
            </a:r>
            <a:r>
              <a:rPr lang="en-US" dirty="0" smtClean="0"/>
              <a:t> </a:t>
            </a:r>
            <a:r>
              <a:rPr lang="en-US" dirty="0" err="1" smtClean="0"/>
              <a:t>odpadů</a:t>
            </a:r>
            <a:endParaRPr lang="en-US" dirty="0" smtClean="0"/>
          </a:p>
          <a:p>
            <a:r>
              <a:rPr lang="en-US" dirty="0" err="1" smtClean="0"/>
              <a:t>Zařazuje</a:t>
            </a:r>
            <a:r>
              <a:rPr lang="en-US" dirty="0" smtClean="0"/>
              <a:t> se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katalogového</a:t>
            </a:r>
            <a:r>
              <a:rPr lang="en-US" dirty="0" smtClean="0"/>
              <a:t> </a:t>
            </a:r>
            <a:r>
              <a:rPr lang="en-US" dirty="0" err="1" smtClean="0"/>
              <a:t>čísla</a:t>
            </a:r>
            <a:endParaRPr lang="en-US" dirty="0" smtClean="0"/>
          </a:p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dělení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odpady</a:t>
            </a:r>
            <a:r>
              <a:rPr lang="en-US" dirty="0" smtClean="0"/>
              <a:t> OO a </a:t>
            </a:r>
            <a:r>
              <a:rPr lang="en-US" dirty="0" err="1" smtClean="0"/>
              <a:t>nebezpečné</a:t>
            </a:r>
            <a:r>
              <a:rPr lang="en-US" dirty="0" smtClean="0"/>
              <a:t> </a:t>
            </a:r>
            <a:r>
              <a:rPr lang="en-US" dirty="0" err="1" smtClean="0"/>
              <a:t>odpady</a:t>
            </a:r>
            <a:r>
              <a:rPr lang="en-US" dirty="0" smtClean="0"/>
              <a:t> NO (</a:t>
            </a:r>
            <a:r>
              <a:rPr lang="en-US" dirty="0" err="1" smtClean="0"/>
              <a:t>označené</a:t>
            </a:r>
            <a:r>
              <a:rPr lang="en-US" dirty="0" smtClean="0"/>
              <a:t> </a:t>
            </a:r>
            <a:r>
              <a:rPr lang="en-US" dirty="0" err="1" smtClean="0"/>
              <a:t>hvězdičkou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Součíslí</a:t>
            </a:r>
            <a:r>
              <a:rPr lang="en-US" dirty="0" smtClean="0"/>
              <a:t> </a:t>
            </a:r>
            <a:r>
              <a:rPr lang="en-US" dirty="0" err="1" smtClean="0"/>
              <a:t>obsahuje</a:t>
            </a:r>
            <a:r>
              <a:rPr lang="en-US" dirty="0" smtClean="0"/>
              <a:t> 6 </a:t>
            </a:r>
            <a:r>
              <a:rPr lang="en-US" dirty="0" err="1" smtClean="0"/>
              <a:t>čísel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XX YY ZZ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XX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skupina</a:t>
            </a:r>
            <a:r>
              <a:rPr lang="en-US" sz="2000" dirty="0" smtClean="0"/>
              <a:t> </a:t>
            </a:r>
            <a:r>
              <a:rPr lang="en-US" sz="2000" dirty="0" err="1" smtClean="0"/>
              <a:t>odpadu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YY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podskupina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ZZ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druh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cs-CZ" dirty="0" err="1" smtClean="0"/>
              <a:t>Č</a:t>
            </a:r>
            <a:r>
              <a:rPr lang="en-US" dirty="0" err="1" smtClean="0"/>
              <a:t>íslo</a:t>
            </a:r>
            <a:r>
              <a:rPr lang="en-US" dirty="0" smtClean="0"/>
              <a:t> 20 01 01 </a:t>
            </a:r>
          </a:p>
          <a:p>
            <a:pPr>
              <a:buFont typeface="Wingdings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</a:rPr>
              <a:t>Skupina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komunální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odpady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err="1" smtClean="0"/>
              <a:t>Podskupina</a:t>
            </a:r>
            <a:r>
              <a:rPr lang="en-US" sz="2000" dirty="0" smtClean="0"/>
              <a:t> 20 </a:t>
            </a:r>
            <a:r>
              <a:rPr lang="en-US" sz="2000" b="1" dirty="0" smtClean="0"/>
              <a:t>01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složky</a:t>
            </a:r>
            <a:r>
              <a:rPr lang="en-US" sz="2000" dirty="0" smtClean="0"/>
              <a:t> z </a:t>
            </a:r>
            <a:r>
              <a:rPr lang="en-US" sz="2000" dirty="0" err="1" smtClean="0"/>
              <a:t>odděleného</a:t>
            </a:r>
            <a:r>
              <a:rPr lang="en-US" sz="2000" dirty="0" smtClean="0"/>
              <a:t> </a:t>
            </a:r>
            <a:r>
              <a:rPr lang="en-US" sz="2000" dirty="0" err="1" smtClean="0"/>
              <a:t>sběru</a:t>
            </a:r>
            <a:r>
              <a:rPr lang="en-US" sz="2000" dirty="0" smtClean="0"/>
              <a:t> </a:t>
            </a:r>
            <a:r>
              <a:rPr lang="en-US" sz="2000" dirty="0" err="1" smtClean="0"/>
              <a:t>komunálního</a:t>
            </a:r>
            <a:r>
              <a:rPr lang="en-US" sz="2000" dirty="0" smtClean="0"/>
              <a:t> </a:t>
            </a:r>
            <a:r>
              <a:rPr lang="en-US" sz="2000" dirty="0" err="1" smtClean="0"/>
              <a:t>odpadu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err="1" smtClean="0"/>
              <a:t>Druh</a:t>
            </a:r>
            <a:r>
              <a:rPr lang="en-US" sz="2000" dirty="0" smtClean="0"/>
              <a:t> 20 01 </a:t>
            </a:r>
            <a:r>
              <a:rPr lang="en-US" sz="2000" b="1" dirty="0" smtClean="0"/>
              <a:t>01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Papír</a:t>
            </a:r>
            <a:r>
              <a:rPr lang="en-US" sz="2000" dirty="0" smtClean="0"/>
              <a:t> a </a:t>
            </a:r>
            <a:r>
              <a:rPr lang="en-US" sz="2000" dirty="0" err="1" smtClean="0"/>
              <a:t>lepenka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9706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9" descr="skupiny_odpad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b="1274"/>
          <a:stretch>
            <a:fillRect/>
          </a:stretch>
        </p:blipFill>
        <p:spPr bwMode="auto">
          <a:xfrm>
            <a:off x="762000" y="685800"/>
            <a:ext cx="7543800" cy="59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86044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Hierarchie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nakládání</a:t>
            </a:r>
            <a:r>
              <a:rPr lang="en-US" sz="3600" b="1" dirty="0" smtClean="0"/>
              <a:t> s </a:t>
            </a:r>
            <a:r>
              <a:rPr lang="en-US" sz="3600" b="1" dirty="0" err="1" smtClean="0"/>
              <a:t>odpady</a:t>
            </a:r>
            <a:endParaRPr lang="en-US" sz="36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ierarch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5" y="1005546"/>
            <a:ext cx="8391443" cy="55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3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2241</TotalTime>
  <Words>1323</Words>
  <Application>Microsoft Macintosh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Newsprint</vt:lpstr>
      <vt:lpstr>Odpadové hospodářství obcí</vt:lpstr>
      <vt:lpstr>Obsah </vt:lpstr>
      <vt:lpstr>Úvod do 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Základní statistiky</vt:lpstr>
      <vt:lpstr>PowerPoint Presentation</vt:lpstr>
      <vt:lpstr>PowerPoint Presentation</vt:lpstr>
      <vt:lpstr>PowerPoint Presentation</vt:lpstr>
      <vt:lpstr>Odpadové hospodářství obcí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Problémy odpadového hospodářství obcí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Budoucnost odpadového hospodářství na úrovni obcí</vt:lpstr>
      <vt:lpstr>PowerPoint Presentation</vt:lpstr>
      <vt:lpstr>PowerPoint Presentation</vt:lpstr>
      <vt:lpstr>Vzorová příklady obcí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Odpadové hospodářství obcí</dc:title>
  <dc:creator>Ales Prikryl</dc:creator>
  <cp:lastModifiedBy>Ales Prikryl</cp:lastModifiedBy>
  <cp:revision>57</cp:revision>
  <dcterms:created xsi:type="dcterms:W3CDTF">2017-11-27T21:33:36Z</dcterms:created>
  <dcterms:modified xsi:type="dcterms:W3CDTF">2017-11-29T11:07:15Z</dcterms:modified>
</cp:coreProperties>
</file>