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0"/>
  </p:notesMasterIdLst>
  <p:sldIdLst>
    <p:sldId id="256" r:id="rId2"/>
    <p:sldId id="264" r:id="rId3"/>
    <p:sldId id="257" r:id="rId4"/>
    <p:sldId id="258" r:id="rId5"/>
    <p:sldId id="259" r:id="rId6"/>
    <p:sldId id="265" r:id="rId7"/>
    <p:sldId id="266" r:id="rId8"/>
    <p:sldId id="267" r:id="rId9"/>
    <p:sldId id="260" r:id="rId10"/>
    <p:sldId id="268" r:id="rId11"/>
    <p:sldId id="261" r:id="rId12"/>
    <p:sldId id="269" r:id="rId13"/>
    <p:sldId id="262" r:id="rId14"/>
    <p:sldId id="270" r:id="rId15"/>
    <p:sldId id="271" r:id="rId16"/>
    <p:sldId id="26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E55B0-C199-45F9-8723-190B0E5B46BE}" type="datetimeFigureOut">
              <a:rPr lang="cs-CZ" smtClean="0"/>
              <a:t>5. 3. 2015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0B8D8-EDD4-43B1-8151-0C2A7FEEB3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983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998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892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128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282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15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23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766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554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155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86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449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78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305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875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329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84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921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915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749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30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138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17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13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315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27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91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76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886876-243F-4F88-A63B-612C8CB8F414}" type="datetimeFigureOut">
              <a:rPr lang="cs-CZ" smtClean="0"/>
              <a:t>5. 3. 2015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876-243F-4F88-A63B-612C8CB8F414}" type="datetimeFigureOut">
              <a:rPr lang="cs-CZ" smtClean="0"/>
              <a:t>5. 3. 2015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876-243F-4F88-A63B-612C8CB8F414}" type="datetimeFigureOut">
              <a:rPr lang="cs-CZ" smtClean="0"/>
              <a:t>5. 3. 2015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876-243F-4F88-A63B-612C8CB8F414}" type="datetimeFigureOut">
              <a:rPr lang="cs-CZ" smtClean="0"/>
              <a:t>5. 3. 2015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886876-243F-4F88-A63B-612C8CB8F414}" type="datetimeFigureOut">
              <a:rPr lang="cs-CZ" smtClean="0"/>
              <a:t>5. 3. 2015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876-243F-4F88-A63B-612C8CB8F414}" type="datetimeFigureOut">
              <a:rPr lang="cs-CZ" smtClean="0"/>
              <a:t>5. 3. 2015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876-243F-4F88-A63B-612C8CB8F414}" type="datetimeFigureOut">
              <a:rPr lang="cs-CZ" smtClean="0"/>
              <a:t>5. 3. 2015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876-243F-4F88-A63B-612C8CB8F414}" type="datetimeFigureOut">
              <a:rPr lang="cs-CZ" smtClean="0"/>
              <a:t>5. 3. 2015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876-243F-4F88-A63B-612C8CB8F414}" type="datetimeFigureOut">
              <a:rPr lang="cs-CZ" smtClean="0"/>
              <a:t>5. 3. 2015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876-243F-4F88-A63B-612C8CB8F414}" type="datetimeFigureOut">
              <a:rPr lang="cs-CZ" smtClean="0"/>
              <a:t>5. 3. 2015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876-243F-4F88-A63B-612C8CB8F414}" type="datetimeFigureOut">
              <a:rPr lang="cs-CZ" smtClean="0"/>
              <a:t>5. 3. 2015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B886876-243F-4F88-A63B-612C8CB8F414}" type="datetimeFigureOut">
              <a:rPr lang="cs-CZ" smtClean="0"/>
              <a:t>5. 3. 2015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2400" dirty="0" err="1" smtClean="0"/>
              <a:t>A.Hynek</a:t>
            </a:r>
            <a:endParaRPr lang="cs-CZ" sz="2400" dirty="0" smtClean="0"/>
          </a:p>
          <a:p>
            <a:r>
              <a:rPr lang="cs-CZ" sz="2400" dirty="0" smtClean="0"/>
              <a:t>Geografický ústav </a:t>
            </a:r>
            <a:r>
              <a:rPr lang="cs-CZ" sz="2400" dirty="0" err="1" smtClean="0"/>
              <a:t>PřF</a:t>
            </a:r>
            <a:r>
              <a:rPr lang="cs-CZ" sz="2400" dirty="0" smtClean="0"/>
              <a:t> MU, Brno</a:t>
            </a:r>
          </a:p>
          <a:p>
            <a:r>
              <a:rPr lang="cs-CZ" sz="2400" dirty="0" smtClean="0"/>
              <a:t>Kurz Z0132 Urbánní a rurální studia, jaro 2014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Reprezentace-Realita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err="1" smtClean="0"/>
              <a:t>Cloke</a:t>
            </a:r>
            <a:r>
              <a:rPr lang="cs-CZ" sz="2000" dirty="0" smtClean="0"/>
              <a:t> P. et </a:t>
            </a:r>
            <a:r>
              <a:rPr lang="cs-CZ" sz="2000" dirty="0" err="1" smtClean="0"/>
              <a:t>al,eds</a:t>
            </a:r>
            <a:r>
              <a:rPr lang="cs-CZ" sz="2000" dirty="0" smtClean="0"/>
              <a:t>.(2014): </a:t>
            </a:r>
            <a:r>
              <a:rPr lang="cs-CZ" sz="2000" dirty="0" err="1" smtClean="0"/>
              <a:t>Introducing</a:t>
            </a:r>
            <a:r>
              <a:rPr lang="cs-CZ" sz="2000" dirty="0" smtClean="0"/>
              <a:t> </a:t>
            </a:r>
            <a:r>
              <a:rPr lang="cs-CZ" sz="2000" dirty="0" err="1" smtClean="0"/>
              <a:t>Human</a:t>
            </a:r>
            <a:r>
              <a:rPr lang="cs-CZ" sz="2000" dirty="0" smtClean="0"/>
              <a:t> </a:t>
            </a:r>
            <a:r>
              <a:rPr lang="cs-CZ" sz="2000" dirty="0" err="1" smtClean="0"/>
              <a:t>Geographies</a:t>
            </a:r>
            <a:r>
              <a:rPr lang="cs-CZ" sz="2000" dirty="0" smtClean="0"/>
              <a:t>. Kap.9.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85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2" y="1484784"/>
            <a:ext cx="876159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Oběh </a:t>
            </a:r>
            <a:r>
              <a:rPr lang="cs-CZ" dirty="0" err="1" smtClean="0"/>
              <a:t>images</a:t>
            </a:r>
            <a:r>
              <a:rPr lang="cs-CZ" dirty="0" smtClean="0"/>
              <a:t>/snímků v éře satelitů, globalizace., médií</a:t>
            </a:r>
          </a:p>
          <a:p>
            <a:r>
              <a:rPr lang="cs-CZ" dirty="0" smtClean="0"/>
              <a:t>Moc a kontrola, vojenský význam</a:t>
            </a:r>
          </a:p>
          <a:p>
            <a:r>
              <a:rPr lang="cs-CZ" dirty="0" smtClean="0"/>
              <a:t>Satelitní snímky pro vojenství</a:t>
            </a:r>
          </a:p>
          <a:p>
            <a:r>
              <a:rPr lang="cs-CZ" dirty="0" smtClean="0"/>
              <a:t>Turistické snímky – za jeden den více snímků Paříže než Afriky za celý rok</a:t>
            </a:r>
          </a:p>
          <a:p>
            <a:r>
              <a:rPr lang="cs-CZ" dirty="0" smtClean="0"/>
              <a:t>Co je fotogenické?</a:t>
            </a:r>
          </a:p>
          <a:p>
            <a:r>
              <a:rPr lang="cs-CZ" dirty="0" smtClean="0"/>
              <a:t>Snímky jsou selektivní, vyjadřují touhu turistů</a:t>
            </a:r>
          </a:p>
          <a:p>
            <a:r>
              <a:rPr lang="cs-CZ" dirty="0" smtClean="0"/>
              <a:t>Nereflektují realitu , ale tvarují/</a:t>
            </a:r>
            <a:r>
              <a:rPr lang="cs-CZ" dirty="0" err="1" smtClean="0"/>
              <a:t>shape</a:t>
            </a:r>
            <a:r>
              <a:rPr lang="cs-CZ" dirty="0" smtClean="0"/>
              <a:t> ji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Geografie </a:t>
            </a:r>
            <a:r>
              <a:rPr lang="cs-CZ" dirty="0" err="1" smtClean="0"/>
              <a:t>oběhu:reprezentace</a:t>
            </a:r>
            <a:r>
              <a:rPr lang="cs-CZ" dirty="0" smtClean="0"/>
              <a:t> jako pohyb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0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04087"/>
            <a:ext cx="5558211" cy="65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Novela Dona </a:t>
            </a:r>
            <a:r>
              <a:rPr lang="cs-CZ" dirty="0" err="1" smtClean="0"/>
              <a:t>DeLillo</a:t>
            </a:r>
            <a:r>
              <a:rPr lang="cs-CZ" dirty="0" smtClean="0"/>
              <a:t>: Bílý šum/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Noise</a:t>
            </a:r>
            <a:r>
              <a:rPr lang="cs-CZ" dirty="0" smtClean="0"/>
              <a:t> o nejfotografovanější stodole v Americe – snímky snímkujících</a:t>
            </a:r>
          </a:p>
          <a:p>
            <a:r>
              <a:rPr lang="cs-CZ" dirty="0" smtClean="0"/>
              <a:t>Pláž </a:t>
            </a:r>
            <a:r>
              <a:rPr lang="cs-CZ" dirty="0" err="1" smtClean="0"/>
              <a:t>Myrtos</a:t>
            </a:r>
            <a:r>
              <a:rPr lang="cs-CZ" dirty="0" smtClean="0"/>
              <a:t> na </a:t>
            </a:r>
            <a:r>
              <a:rPr lang="cs-CZ" dirty="0" err="1" smtClean="0"/>
              <a:t>Kefalonii</a:t>
            </a:r>
            <a:r>
              <a:rPr lang="cs-CZ" dirty="0" smtClean="0"/>
              <a:t>/Řecko – vlastně ani na ni nejdou</a:t>
            </a:r>
          </a:p>
          <a:p>
            <a:r>
              <a:rPr lang="cs-CZ" dirty="0" smtClean="0"/>
              <a:t>Umberto </a:t>
            </a:r>
            <a:r>
              <a:rPr lang="cs-CZ" dirty="0" err="1" smtClean="0"/>
              <a:t>Eco</a:t>
            </a:r>
            <a:r>
              <a:rPr lang="cs-CZ" dirty="0" smtClean="0"/>
              <a:t>: </a:t>
            </a:r>
            <a:r>
              <a:rPr lang="cs-CZ" dirty="0" err="1" smtClean="0"/>
              <a:t>hyperrealita</a:t>
            </a:r>
            <a:r>
              <a:rPr lang="cs-CZ" dirty="0" smtClean="0"/>
              <a:t> – kopie významnější než originál</a:t>
            </a:r>
          </a:p>
          <a:p>
            <a:r>
              <a:rPr lang="cs-CZ" dirty="0" err="1" smtClean="0"/>
              <a:t>Simulakry</a:t>
            </a:r>
            <a:r>
              <a:rPr lang="cs-CZ" dirty="0" smtClean="0"/>
              <a:t> – kopie bez originálu (Jean </a:t>
            </a:r>
            <a:r>
              <a:rPr lang="cs-CZ" dirty="0" err="1" smtClean="0"/>
              <a:t>Baudrillard</a:t>
            </a:r>
            <a:r>
              <a:rPr lang="cs-CZ" dirty="0" smtClean="0"/>
              <a:t>) – neexistující pařížské kavárny, Pán Prstenů (</a:t>
            </a:r>
            <a:r>
              <a:rPr lang="cs-CZ" dirty="0" err="1" smtClean="0"/>
              <a:t>Aotorea</a:t>
            </a:r>
            <a:r>
              <a:rPr lang="cs-CZ" dirty="0" smtClean="0"/>
              <a:t>/NZ jako </a:t>
            </a:r>
            <a:r>
              <a:rPr lang="cs-CZ" dirty="0" err="1" smtClean="0"/>
              <a:t>Moria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Film </a:t>
            </a:r>
            <a:r>
              <a:rPr lang="cs-CZ" dirty="0" err="1" smtClean="0"/>
              <a:t>Trója</a:t>
            </a:r>
            <a:r>
              <a:rPr lang="cs-CZ" dirty="0" smtClean="0"/>
              <a:t> se odehrává na Maltě</a:t>
            </a:r>
          </a:p>
          <a:p>
            <a:r>
              <a:rPr lang="cs-CZ" dirty="0" smtClean="0"/>
              <a:t>Filmová </a:t>
            </a:r>
            <a:r>
              <a:rPr lang="cs-CZ" dirty="0" err="1" smtClean="0"/>
              <a:t>Kefalonie</a:t>
            </a:r>
            <a:r>
              <a:rPr lang="cs-CZ" dirty="0" smtClean="0"/>
              <a:t> zcela jiná, i lidé než navštěvovaná turisty</a:t>
            </a:r>
          </a:p>
          <a:p>
            <a:r>
              <a:rPr lang="cs-CZ" dirty="0" smtClean="0"/>
              <a:t>Snímky, filmy plní sny, to, </a:t>
            </a:r>
            <a:r>
              <a:rPr lang="cs-CZ" dirty="0" err="1" smtClean="0"/>
              <a:t>coliodé</a:t>
            </a:r>
            <a:r>
              <a:rPr lang="cs-CZ" dirty="0" smtClean="0"/>
              <a:t> očekávají</a:t>
            </a:r>
          </a:p>
          <a:p>
            <a:r>
              <a:rPr lang="cs-CZ" dirty="0" smtClean="0"/>
              <a:t>Hladová jižní Etiopie dříve vyvážela potraviny</a:t>
            </a:r>
          </a:p>
          <a:p>
            <a:r>
              <a:rPr lang="cs-CZ" dirty="0" smtClean="0"/>
              <a:t>Selektivní portréty lidí a míst, reprezentace předmětem politiky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Reprezentace dělají nové reality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5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26" y="188640"/>
            <a:ext cx="491063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9" y="188640"/>
            <a:ext cx="7760167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Images</a:t>
            </a:r>
            <a:r>
              <a:rPr lang="cs-CZ" dirty="0" smtClean="0"/>
              <a:t> nejen odrážejí </a:t>
            </a:r>
            <a:r>
              <a:rPr lang="cs-CZ" dirty="0" err="1" smtClean="0"/>
              <a:t>realitu,ale</a:t>
            </a:r>
            <a:r>
              <a:rPr lang="cs-CZ" dirty="0" smtClean="0"/>
              <a:t> působí na jednání, zkušenosti a názory</a:t>
            </a:r>
          </a:p>
          <a:p>
            <a:r>
              <a:rPr lang="cs-CZ" dirty="0" smtClean="0"/>
              <a:t>Intuitivně myslíme, že nejdříve je realita a pak její podoby</a:t>
            </a:r>
          </a:p>
          <a:p>
            <a:r>
              <a:rPr lang="cs-CZ" dirty="0" smtClean="0"/>
              <a:t>Jenže jde o oběh, někdy podoba odpovídá podobě, externí realitu vůbec nepotřebují</a:t>
            </a:r>
          </a:p>
          <a:p>
            <a:r>
              <a:rPr lang="cs-CZ" dirty="0" smtClean="0"/>
              <a:t>Většinu času pracujeme s metaforami, podobami, modely atd.</a:t>
            </a:r>
          </a:p>
          <a:p>
            <a:r>
              <a:rPr lang="cs-CZ" dirty="0" smtClean="0"/>
              <a:t>Jak předpokládáme, že se vztahují k realitě?</a:t>
            </a:r>
          </a:p>
          <a:p>
            <a:r>
              <a:rPr lang="cs-CZ" dirty="0" smtClean="0"/>
              <a:t>Tradičně usilujeme o jejich přesnější reprezentace světa</a:t>
            </a:r>
          </a:p>
          <a:p>
            <a:r>
              <a:rPr lang="cs-CZ" dirty="0" smtClean="0"/>
              <a:t>Perfektní korespondence vede k bizarním závěrům – </a:t>
            </a:r>
            <a:r>
              <a:rPr lang="cs-CZ" dirty="0" err="1" smtClean="0"/>
              <a:t>Borgesova</a:t>
            </a:r>
            <a:r>
              <a:rPr lang="cs-CZ" dirty="0" smtClean="0"/>
              <a:t> mapa 1:1</a:t>
            </a:r>
          </a:p>
          <a:p>
            <a:r>
              <a:rPr lang="cs-CZ" dirty="0" smtClean="0"/>
              <a:t>Problém nekonečného regresu – otázka pro </a:t>
            </a:r>
            <a:r>
              <a:rPr lang="cs-CZ" smtClean="0"/>
              <a:t>Lamu: co </a:t>
            </a:r>
            <a:r>
              <a:rPr lang="cs-CZ" dirty="0" smtClean="0"/>
              <a:t>je původní?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 tam venku pravda?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4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Empiricismus – data, tvrzení, popisná statistika, která ´mluví´</a:t>
            </a:r>
          </a:p>
          <a:p>
            <a:r>
              <a:rPr lang="cs-CZ" dirty="0" smtClean="0"/>
              <a:t>Pozitivismus – průzkum, dotazníky, testování hypotéz, </a:t>
            </a:r>
            <a:r>
              <a:rPr lang="cs-CZ" dirty="0" err="1" smtClean="0"/>
              <a:t>kvanitativ</a:t>
            </a:r>
            <a:r>
              <a:rPr lang="cs-CZ" dirty="0" smtClean="0"/>
              <a:t>.</a:t>
            </a:r>
          </a:p>
          <a:p>
            <a:r>
              <a:rPr lang="cs-CZ" dirty="0" smtClean="0"/>
              <a:t>Fenomenologie – etnografie, přirozený svět, hlubší rozhovory</a:t>
            </a:r>
          </a:p>
          <a:p>
            <a:r>
              <a:rPr lang="cs-CZ" dirty="0" err="1" smtClean="0"/>
              <a:t>Existancialismus</a:t>
            </a:r>
            <a:r>
              <a:rPr lang="cs-CZ" dirty="0" smtClean="0"/>
              <a:t> – vhled, participativní rozhovory, </a:t>
            </a:r>
            <a:r>
              <a:rPr lang="cs-CZ" dirty="0" err="1" smtClean="0"/>
              <a:t>kvalitativ</a:t>
            </a:r>
            <a:r>
              <a:rPr lang="cs-CZ" dirty="0" smtClean="0"/>
              <a:t>.</a:t>
            </a:r>
          </a:p>
          <a:p>
            <a:r>
              <a:rPr lang="cs-CZ" dirty="0" smtClean="0"/>
              <a:t>Pragmatismus – zúčastněné pozorování, etnografie, jednotlivci</a:t>
            </a:r>
          </a:p>
          <a:p>
            <a:r>
              <a:rPr lang="cs-CZ" dirty="0" smtClean="0"/>
              <a:t>Marxismus – akumulace kapitálu, strukturace společnosti, </a:t>
            </a:r>
            <a:r>
              <a:rPr lang="cs-CZ" dirty="0" err="1" smtClean="0"/>
              <a:t>kvanit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Post-strukturalismus – pozorování, dekonstrukce dokumentů, diskurz, praktiky, normy, mýty, marginalizace lidí</a:t>
            </a:r>
          </a:p>
          <a:p>
            <a:r>
              <a:rPr lang="cs-CZ" dirty="0" smtClean="0"/>
              <a:t>Feminismus – studium moci, nerovnosti, rozhovory, ohniskové skupiny, etnografie, participativní metody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Případ chudoby/</a:t>
            </a:r>
            <a:r>
              <a:rPr lang="cs-CZ" dirty="0" err="1" smtClean="0"/>
              <a:t>poverty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9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70" y="260649"/>
            <a:ext cx="4559286" cy="64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236874"/>
            <a:ext cx="5021788" cy="636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73" y="188640"/>
            <a:ext cx="498205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9" y="188640"/>
            <a:ext cx="729881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4" y="260648"/>
            <a:ext cx="7038628" cy="63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3" y="260649"/>
            <a:ext cx="7120799" cy="62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5" y="1124744"/>
            <a:ext cx="871015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507"/>
            <a:ext cx="6605878" cy="635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51" y="188640"/>
            <a:ext cx="641837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7" y="692696"/>
            <a:ext cx="856342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2" y="476672"/>
            <a:ext cx="865059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32" y="209341"/>
            <a:ext cx="4767807" cy="64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Geografové tráví spoustu času vytvářením reprezentací reality</a:t>
            </a:r>
          </a:p>
          <a:p>
            <a:r>
              <a:rPr lang="cs-CZ" sz="2800" dirty="0" smtClean="0"/>
              <a:t>Slova a podoby/</a:t>
            </a:r>
            <a:r>
              <a:rPr lang="cs-CZ" sz="2800" dirty="0" err="1" smtClean="0"/>
              <a:t>images</a:t>
            </a:r>
            <a:r>
              <a:rPr lang="cs-CZ" sz="2800" dirty="0" smtClean="0"/>
              <a:t>: obrázky, tabulky, grafy i mapy</a:t>
            </a:r>
          </a:p>
          <a:p>
            <a:r>
              <a:rPr lang="cs-CZ" sz="2800" dirty="0" err="1" smtClean="0"/>
              <a:t>Heidegger</a:t>
            </a:r>
            <a:r>
              <a:rPr lang="cs-CZ" sz="2800" dirty="0" smtClean="0"/>
              <a:t>: pro moderního člověka je svět obrazem</a:t>
            </a:r>
          </a:p>
          <a:p>
            <a:r>
              <a:rPr lang="cs-CZ" sz="2800" dirty="0" err="1" smtClean="0"/>
              <a:t>Images</a:t>
            </a:r>
            <a:r>
              <a:rPr lang="cs-CZ" sz="2800" dirty="0" smtClean="0"/>
              <a:t> jako transparentní modely</a:t>
            </a:r>
          </a:p>
          <a:p>
            <a:r>
              <a:rPr lang="cs-CZ" sz="2800" dirty="0" err="1" smtClean="0"/>
              <a:t>Geertz</a:t>
            </a:r>
            <a:r>
              <a:rPr lang="cs-CZ" sz="2800" dirty="0" smtClean="0"/>
              <a:t>: symbolické odporuje reálnému</a:t>
            </a:r>
          </a:p>
          <a:p>
            <a:r>
              <a:rPr lang="cs-CZ" sz="2800" dirty="0" smtClean="0"/>
              <a:t>Utváření idejí a porozumění světu – lidé vybírají a jednají</a:t>
            </a: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Úvod1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Reprezentace utvářejí lidské jednání, jsou </a:t>
            </a:r>
            <a:r>
              <a:rPr lang="cs-CZ" dirty="0" err="1" smtClean="0"/>
              <a:t>performací</a:t>
            </a:r>
            <a:r>
              <a:rPr lang="cs-CZ" dirty="0" smtClean="0"/>
              <a:t>, nikoliv reflexí reality, zobrazují ji</a:t>
            </a:r>
          </a:p>
          <a:p>
            <a:r>
              <a:rPr lang="cs-CZ" dirty="0" smtClean="0"/>
              <a:t>Mentální mapy – jsou ´pravdivé´? Jak ukazují  místní ´realitu´?</a:t>
            </a:r>
          </a:p>
          <a:p>
            <a:r>
              <a:rPr lang="cs-CZ" dirty="0" smtClean="0"/>
              <a:t>Ukazují jak je odezva města utvářena sociálním statutem, rasou a strachem</a:t>
            </a:r>
          </a:p>
          <a:p>
            <a:r>
              <a:rPr lang="cs-CZ" dirty="0" smtClean="0"/>
              <a:t>Turistické obrázky a skryté ekonomické procesy, stejně tak literatura, konstrukce ´pravd´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1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Nebereme celý svět, ale vybíráme, filtrujeme co vidíme a co s tím děláme</a:t>
            </a:r>
          </a:p>
          <a:p>
            <a:r>
              <a:rPr lang="cs-CZ" dirty="0" smtClean="0"/>
              <a:t>Biologicky – tělesné smysly včetně jejich klamání</a:t>
            </a:r>
          </a:p>
          <a:p>
            <a:r>
              <a:rPr lang="cs-CZ" dirty="0" smtClean="0"/>
              <a:t>Pozice – vnímáním prostoru, egocentricky, vlastní zkušeností, cestováním, ne </a:t>
            </a:r>
            <a:r>
              <a:rPr lang="el-GR" dirty="0" smtClean="0"/>
              <a:t>ϕ</a:t>
            </a:r>
            <a:r>
              <a:rPr lang="cs-CZ" dirty="0" smtClean="0"/>
              <a:t>+</a:t>
            </a:r>
            <a:r>
              <a:rPr lang="el-GR" dirty="0" smtClean="0"/>
              <a:t>λ</a:t>
            </a:r>
            <a:endParaRPr lang="cs-CZ" dirty="0" smtClean="0"/>
          </a:p>
          <a:p>
            <a:r>
              <a:rPr lang="cs-CZ" dirty="0" smtClean="0"/>
              <a:t>Kulturní rámce – vliv sociálních zdrojů, způsobů vidění světa, divácká pozice, </a:t>
            </a:r>
            <a:r>
              <a:rPr lang="cs-CZ" dirty="0" err="1" smtClean="0"/>
              <a:t>Haraway</a:t>
            </a:r>
            <a:r>
              <a:rPr lang="cs-CZ" dirty="0" smtClean="0"/>
              <a:t>- božský klam, mapová zobrazení, úhel pohledu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Situovaní pozorovatelé: zaujaté vnímání a objektivní vylíčení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7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52152"/>
            <a:ext cx="4850504" cy="65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3" y="548680"/>
            <a:ext cx="869927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08" y="97536"/>
            <a:ext cx="5358384" cy="66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Pán a paní Andrewsovi na krajinomalbě – výklad viděného a neviditelného, ´viděné a věděné´</a:t>
            </a:r>
          </a:p>
          <a:p>
            <a:r>
              <a:rPr lang="cs-CZ" smtClean="0"/>
              <a:t>1893  Chicago/svět.výstava - forma reprezentace, pozorovatel jako znalý subjekt – spojitost s politikou: to see is to know</a:t>
            </a:r>
          </a:p>
          <a:p>
            <a:r>
              <a:rPr lang="cs-CZ" smtClean="0"/>
              <a:t>Nádherná cesta Švédskem 1906 – učení o národu nebo Seno (Londýn, 1882), 1.světová válka – realistická korespondence</a:t>
            </a:r>
          </a:p>
          <a:p>
            <a:r>
              <a:rPr lang="cs-CZ" smtClean="0"/>
              <a:t>Lefebvre(1991): reprezentace světa/svět reprezentací – proměny – technologie motorem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Making pictures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5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158</TotalTime>
  <Words>623</Words>
  <Application>Microsoft Office PowerPoint</Application>
  <PresentationFormat>Předvádění na obrazovce (4:3)</PresentationFormat>
  <Paragraphs>90</Paragraphs>
  <Slides>28</Slides>
  <Notes>28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Mřížka</vt:lpstr>
      <vt:lpstr>Reprezentace-Realita Cloke P. et al,eds.(2014): Introducing Human Geographies. Kap.9.</vt:lpstr>
      <vt:lpstr>Prezentace aplikace PowerPoint</vt:lpstr>
      <vt:lpstr>Úvod1</vt:lpstr>
      <vt:lpstr>Úvod2</vt:lpstr>
      <vt:lpstr>Situovaní pozorovatelé: zaujaté vnímání a objektivní vylíčení</vt:lpstr>
      <vt:lpstr>Prezentace aplikace PowerPoint</vt:lpstr>
      <vt:lpstr>Prezentace aplikace PowerPoint</vt:lpstr>
      <vt:lpstr>Prezentace aplikace PowerPoint</vt:lpstr>
      <vt:lpstr>Making pictures</vt:lpstr>
      <vt:lpstr>Prezentace aplikace PowerPoint</vt:lpstr>
      <vt:lpstr>Geografie oběhu:reprezentace jako pohyb</vt:lpstr>
      <vt:lpstr>Prezentace aplikace PowerPoint</vt:lpstr>
      <vt:lpstr>Reprezentace dělají nové reality</vt:lpstr>
      <vt:lpstr>Prezentace aplikace PowerPoint</vt:lpstr>
      <vt:lpstr>Prezentace aplikace PowerPoint</vt:lpstr>
      <vt:lpstr>Je tam venku pravda?</vt:lpstr>
      <vt:lpstr>Případ chudoby/poverty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Reprezentace-Realita Cloke P. et al,eds.(2014): Introducing Human Geographies. Kap.9.</dc:title>
  <dc:creator>hynek Alois</dc:creator>
  <cp:lastModifiedBy>hynek Alois</cp:lastModifiedBy>
  <cp:revision>18</cp:revision>
  <dcterms:created xsi:type="dcterms:W3CDTF">2014-02-25T20:37:17Z</dcterms:created>
  <dcterms:modified xsi:type="dcterms:W3CDTF">2015-03-05T11:44:47Z</dcterms:modified>
</cp:coreProperties>
</file>