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312" r:id="rId4"/>
    <p:sldId id="313" r:id="rId5"/>
    <p:sldId id="316" r:id="rId6"/>
    <p:sldId id="314" r:id="rId7"/>
    <p:sldId id="311" r:id="rId8"/>
    <p:sldId id="279" r:id="rId9"/>
    <p:sldId id="29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14" y="-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30.11.2017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sites/default/files/styles/scale_1180/public/2026150-p201711230487201.jpeg?itok=7KeczG3w" TargetMode="External"/><Relationship Id="rId2" Type="http://schemas.openxmlformats.org/officeDocument/2006/relationships/hyperlink" Target="https://www.voderady-panske1.sk/domain/flox/files/stavba/slider/voderady-stavba-01-76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tory.cz/content/images/55/6c/556c8a40e3a91.jpg" TargetMode="External"/><Relationship Id="rId4" Type="http://schemas.openxmlformats.org/officeDocument/2006/relationships/hyperlink" Target="http://www.moravska-galerie.cz/moravska-galerie/vystavy-a-program/aktualni-vystavy/2017/paneland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30. 11. 2017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66DAD6-47E9-4A59-BD1E-B7DF0176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Paneland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BB9E4B1-A540-434C-BF8D-6EE30DB6C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brněnském Uměleckoprůmyslovém muzeu (ul. Husova)</a:t>
            </a:r>
          </a:p>
          <a:p>
            <a:r>
              <a:rPr lang="cs-CZ" dirty="0"/>
              <a:t>Fenomén paneláků z mnoha úhlů</a:t>
            </a:r>
          </a:p>
          <a:p>
            <a:r>
              <a:rPr lang="cs-CZ" dirty="0"/>
              <a:t>Kurátor Rostislav </a:t>
            </a:r>
            <a:r>
              <a:rPr lang="cs-CZ" dirty="0" err="1"/>
              <a:t>Koryčánek</a:t>
            </a:r>
            <a:endParaRPr lang="cs-CZ" dirty="0"/>
          </a:p>
          <a:p>
            <a:r>
              <a:rPr lang="cs-CZ" dirty="0"/>
              <a:t>Do 18. 3. 2018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C4B2181-75F2-4B19-9687-A3598A748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838200"/>
            <a:ext cx="99822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856EDBB4-5C54-4890-835E-3318851C0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-9671"/>
            <a:ext cx="10297144" cy="6867672"/>
          </a:xfrm>
        </p:spPr>
      </p:pic>
    </p:spTree>
    <p:extLst>
      <p:ext uri="{BB962C8B-B14F-4D97-AF65-F5344CB8AC3E}">
        <p14:creationId xmlns:p14="http://schemas.microsoft.com/office/powerpoint/2010/main" val="3640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0436CB-286C-4C7A-8546-A3144586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zákon?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74503A3C-381E-4EE7-8FE7-7B8CFFA7A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4652" y="4797152"/>
            <a:ext cx="3596272" cy="1831851"/>
          </a:xfr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08C511A5-14CB-4E7C-8B96-C7BE8A5E583C}"/>
              </a:ext>
            </a:extLst>
          </p:cNvPr>
          <p:cNvSpPr txBox="1">
            <a:spLocks/>
          </p:cNvSpPr>
          <p:nvPr/>
        </p:nvSpPr>
        <p:spPr>
          <a:xfrm>
            <a:off x="8138554" y="3717032"/>
            <a:ext cx="3740288" cy="12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sz="1600" dirty="0"/>
              <a:t>Podepsán prezidentem 14. 7. 2017, </a:t>
            </a:r>
          </a:p>
          <a:p>
            <a:pPr marL="45720" indent="0">
              <a:buNone/>
            </a:pPr>
            <a:r>
              <a:rPr lang="cs-CZ" sz="1600" dirty="0"/>
              <a:t>v platnost vstoupí 1. 1. 2018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D44F3EE0-F3E0-4A0C-A716-177496B47EA2}"/>
              </a:ext>
            </a:extLst>
          </p:cNvPr>
          <p:cNvSpPr txBox="1">
            <a:spLocks/>
          </p:cNvSpPr>
          <p:nvPr/>
        </p:nvSpPr>
        <p:spPr>
          <a:xfrm>
            <a:off x="1065213" y="1828800"/>
            <a:ext cx="7161522" cy="419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„Starý“ stavební zákon č. 183/2006 Sb.</a:t>
            </a:r>
            <a:endParaRPr lang="cs-CZ" sz="2600" dirty="0"/>
          </a:p>
          <a:p>
            <a:r>
              <a:rPr lang="cs-CZ" sz="2600" dirty="0"/>
              <a:t>Kritika</a:t>
            </a:r>
          </a:p>
          <a:p>
            <a:pPr lvl="1"/>
            <a:r>
              <a:rPr lang="cs-CZ" sz="2600" dirty="0"/>
              <a:t>Dlouhé schvalování staveb</a:t>
            </a:r>
          </a:p>
          <a:p>
            <a:pPr lvl="1"/>
            <a:r>
              <a:rPr lang="cs-CZ" sz="2600" dirty="0"/>
              <a:t>Opakované žaloby</a:t>
            </a:r>
          </a:p>
          <a:p>
            <a:pPr lvl="1"/>
            <a:r>
              <a:rPr lang="cs-CZ" sz="2600" dirty="0"/>
              <a:t>Problematika dálnic</a:t>
            </a:r>
          </a:p>
          <a:p>
            <a:pPr lvl="1"/>
            <a:endParaRPr lang="cs-CZ" sz="2600" dirty="0"/>
          </a:p>
          <a:p>
            <a:r>
              <a:rPr lang="cs-CZ" sz="2800" dirty="0"/>
              <a:t>Novela stavebního zákona č. 225/2017 Sb.</a:t>
            </a:r>
          </a:p>
          <a:p>
            <a:r>
              <a:rPr lang="cs-CZ" sz="2800" dirty="0"/>
              <a:t>Pozitivní změny, nebo návrat k totalitě?</a:t>
            </a:r>
          </a:p>
        </p:txBody>
      </p:sp>
    </p:spTree>
    <p:extLst>
      <p:ext uri="{BB962C8B-B14F-4D97-AF65-F5344CB8AC3E}">
        <p14:creationId xmlns:p14="http://schemas.microsoft.com/office/powerpoint/2010/main" val="25133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62D843-1C2B-44A3-9CAC-CDCEFA5F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0" y="378166"/>
            <a:ext cx="8686801" cy="619472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B065D1-1D71-4FE2-BB93-F9B8677D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1" y="1268760"/>
            <a:ext cx="8686801" cy="518160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Jaké jsou v novém zákoně významné změny?</a:t>
            </a:r>
          </a:p>
          <a:p>
            <a:r>
              <a:rPr lang="cs-CZ" sz="2800" dirty="0"/>
              <a:t>Ve cvičení odpovězte na těchto 5 otázek:</a:t>
            </a:r>
            <a:endParaRPr lang="cs-CZ" sz="2400" dirty="0"/>
          </a:p>
          <a:p>
            <a:pPr lvl="1"/>
            <a:r>
              <a:rPr lang="cs-CZ" sz="2600" dirty="0"/>
              <a:t>Jak se mění pozice spolků, které se zabývají ochranou přírody?</a:t>
            </a:r>
          </a:p>
          <a:p>
            <a:pPr lvl="1"/>
            <a:endParaRPr lang="cs-CZ" sz="2600" dirty="0"/>
          </a:p>
          <a:p>
            <a:pPr lvl="1"/>
            <a:r>
              <a:rPr lang="cs-CZ" sz="2600" dirty="0"/>
              <a:t>Jak se novela staví ke změnám v územním plánu obce vzhledem k zásadám územního rozvoje kraje?</a:t>
            </a:r>
          </a:p>
          <a:p>
            <a:pPr lvl="1"/>
            <a:endParaRPr lang="cs-CZ" sz="2600" dirty="0"/>
          </a:p>
          <a:p>
            <a:pPr lvl="1"/>
            <a:r>
              <a:rPr lang="cs-CZ" sz="2600" dirty="0"/>
              <a:t>Proč novelu zákona vítají zejména Praha a Brno?</a:t>
            </a:r>
          </a:p>
          <a:p>
            <a:pPr lvl="1"/>
            <a:endParaRPr lang="cs-CZ" sz="2600" dirty="0"/>
          </a:p>
          <a:p>
            <a:pPr lvl="1"/>
            <a:r>
              <a:rPr lang="cs-CZ" sz="2600" dirty="0"/>
              <a:t>V čem může spočívat výhoda tzv. koordinovaného povolovacího řízení?</a:t>
            </a:r>
          </a:p>
          <a:p>
            <a:pPr lvl="1"/>
            <a:endParaRPr lang="cs-CZ" sz="2600" dirty="0"/>
          </a:p>
          <a:p>
            <a:pPr lvl="1"/>
            <a:r>
              <a:rPr lang="cs-CZ" sz="2600" dirty="0"/>
              <a:t>Jakou změnou ve tvorbě projdou ÚAP?</a:t>
            </a:r>
          </a:p>
        </p:txBody>
      </p:sp>
    </p:spTree>
    <p:extLst>
      <p:ext uri="{BB962C8B-B14F-4D97-AF65-F5344CB8AC3E}">
        <p14:creationId xmlns:p14="http://schemas.microsoft.com/office/powerpoint/2010/main" val="20582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Rozsah max. 1 A4</a:t>
            </a:r>
          </a:p>
          <a:p>
            <a:r>
              <a:rPr lang="cs-CZ" sz="2800" dirty="0"/>
              <a:t>Odevzdat do 7. 12. 2017 včetně</a:t>
            </a:r>
          </a:p>
          <a:p>
            <a:endParaRPr lang="cs-CZ" sz="2800" dirty="0"/>
          </a:p>
          <a:p>
            <a:r>
              <a:rPr lang="cs-CZ" sz="2800" dirty="0"/>
              <a:t>Dotazy?</a:t>
            </a:r>
          </a:p>
          <a:p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39B45A0F-19AC-4A48-958C-159FFCF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92F1926-C8E4-4DA2-B5E0-B3A31532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72" y="1844824"/>
            <a:ext cx="6085280" cy="39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https://www.voderady-panske1.sk/domain/flox/files/stavba/slider/voderady-stavba-01-768.jpg</a:t>
            </a:r>
            <a:endParaRPr lang="cs-CZ" dirty="0"/>
          </a:p>
          <a:p>
            <a:r>
              <a:rPr lang="cs-CZ" dirty="0">
                <a:hlinkClick r:id="rId3"/>
              </a:rPr>
              <a:t>http://www.ceskatelevize.cz/ct24/sites/default/files/styles/scale_1180/public/2026150-p201711230487201.jpeg?itok=7KeczG3w</a:t>
            </a:r>
            <a:endParaRPr lang="cs-CZ" dirty="0"/>
          </a:p>
          <a:p>
            <a:r>
              <a:rPr lang="cs-CZ" dirty="0">
                <a:hlinkClick r:id="rId4"/>
              </a:rPr>
              <a:t>http://www.moravska-galerie.cz/moravska-galerie/vystavy-a-program/aktualni-vystavy/2017/paneland.aspx</a:t>
            </a:r>
            <a:endParaRPr lang="cs-CZ" dirty="0"/>
          </a:p>
          <a:p>
            <a:r>
              <a:rPr lang="cs-CZ" dirty="0">
                <a:hlinkClick r:id="rId5"/>
              </a:rPr>
              <a:t>http://instory.cz/content/images/55/6c/556c8a40e3a91.jpg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201</Words>
  <Application>Microsoft Office PowerPoint</Application>
  <PresentationFormat>Vlastní</PresentationFormat>
  <Paragraphs>45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Business Contrast 16x9</vt:lpstr>
      <vt:lpstr>Cvičení č. 8</vt:lpstr>
      <vt:lpstr>Paneland</vt:lpstr>
      <vt:lpstr>Prezentace aplikace PowerPoint</vt:lpstr>
      <vt:lpstr>Stavební zákon?</vt:lpstr>
      <vt:lpstr>Zadání cvičení</vt:lpstr>
      <vt:lpstr>Zadání cvičení</vt:lpstr>
      <vt:lpstr>Díky za pozornost!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2017-11-30T11:42:18Z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