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9" r:id="rId6"/>
    <p:sldId id="263" r:id="rId7"/>
    <p:sldId id="271" r:id="rId8"/>
    <p:sldId id="272" r:id="rId9"/>
    <p:sldId id="274" r:id="rId10"/>
    <p:sldId id="264" r:id="rId11"/>
    <p:sldId id="265" r:id="rId12"/>
    <p:sldId id="270" r:id="rId13"/>
    <p:sldId id="267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4A5F-9453-48EC-94C8-67BF7371ADD9}" type="datetimeFigureOut">
              <a:rPr lang="cs-CZ" smtClean="0"/>
              <a:pPr/>
              <a:t>5. 10. 2017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1315-B081-4A79-B0B0-B509277736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793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4A5F-9453-48EC-94C8-67BF7371ADD9}" type="datetimeFigureOut">
              <a:rPr lang="cs-CZ" smtClean="0"/>
              <a:pPr/>
              <a:t>5. 10. 2017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1315-B081-4A79-B0B0-B509277736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8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4A5F-9453-48EC-94C8-67BF7371ADD9}" type="datetimeFigureOut">
              <a:rPr lang="cs-CZ" smtClean="0"/>
              <a:pPr/>
              <a:t>5. 10. 2017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1315-B081-4A79-B0B0-B509277736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18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4A5F-9453-48EC-94C8-67BF7371ADD9}" type="datetimeFigureOut">
              <a:rPr lang="cs-CZ" smtClean="0"/>
              <a:pPr/>
              <a:t>5. 10. 2017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1315-B081-4A79-B0B0-B509277736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166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4A5F-9453-48EC-94C8-67BF7371ADD9}" type="datetimeFigureOut">
              <a:rPr lang="cs-CZ" smtClean="0"/>
              <a:pPr/>
              <a:t>5. 10. 2017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1315-B081-4A79-B0B0-B509277736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37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4A5F-9453-48EC-94C8-67BF7371ADD9}" type="datetimeFigureOut">
              <a:rPr lang="cs-CZ" smtClean="0"/>
              <a:pPr/>
              <a:t>5. 10. 2017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1315-B081-4A79-B0B0-B509277736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54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4A5F-9453-48EC-94C8-67BF7371ADD9}" type="datetimeFigureOut">
              <a:rPr lang="cs-CZ" smtClean="0"/>
              <a:pPr/>
              <a:t>5. 10. 2017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1315-B081-4A79-B0B0-B509277736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855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4A5F-9453-48EC-94C8-67BF7371ADD9}" type="datetimeFigureOut">
              <a:rPr lang="cs-CZ" smtClean="0"/>
              <a:pPr/>
              <a:t>5. 10. 2017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1315-B081-4A79-B0B0-B509277736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0427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4A5F-9453-48EC-94C8-67BF7371ADD9}" type="datetimeFigureOut">
              <a:rPr lang="cs-CZ" smtClean="0"/>
              <a:pPr/>
              <a:t>5. 10. 2017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1315-B081-4A79-B0B0-B509277736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4613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4A5F-9453-48EC-94C8-67BF7371ADD9}" type="datetimeFigureOut">
              <a:rPr lang="cs-CZ" smtClean="0"/>
              <a:pPr/>
              <a:t>5. 10. 2017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1315-B081-4A79-B0B0-B509277736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0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4A5F-9453-48EC-94C8-67BF7371ADD9}" type="datetimeFigureOut">
              <a:rPr lang="cs-CZ" smtClean="0"/>
              <a:pPr/>
              <a:t>5. 10. 2017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1315-B081-4A79-B0B0-B509277736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26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B4A5F-9453-48EC-94C8-67BF7371ADD9}" type="datetimeFigureOut">
              <a:rPr lang="cs-CZ" smtClean="0"/>
              <a:pPr/>
              <a:t>5. 10. 2017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21315-B081-4A79-B0B0-B509277736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064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Humánní geografie - cvičení</a:t>
            </a:r>
            <a:endParaRPr lang="cs-CZ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Z3090c</a:t>
            </a:r>
          </a:p>
          <a:p>
            <a:pPr algn="r"/>
            <a:endParaRPr lang="cs-CZ" sz="2400" dirty="0"/>
          </a:p>
          <a:p>
            <a:pPr algn="r"/>
            <a:endParaRPr lang="cs-CZ" sz="2400" dirty="0" smtClean="0"/>
          </a:p>
          <a:p>
            <a:pPr algn="r"/>
            <a:r>
              <a:rPr lang="cs-CZ" sz="2400" dirty="0" smtClean="0">
                <a:solidFill>
                  <a:srgbClr val="FFFF00"/>
                </a:solidFill>
              </a:rPr>
              <a:t>čtvrtek </a:t>
            </a:r>
            <a:r>
              <a:rPr lang="cs-CZ" sz="2400" dirty="0">
                <a:solidFill>
                  <a:srgbClr val="FFFF00"/>
                </a:solidFill>
              </a:rPr>
              <a:t>5</a:t>
            </a:r>
            <a:r>
              <a:rPr lang="cs-CZ" sz="2400" dirty="0" smtClean="0">
                <a:solidFill>
                  <a:srgbClr val="FFFF00"/>
                </a:solidFill>
              </a:rPr>
              <a:t>.10. 2017</a:t>
            </a:r>
            <a:endParaRPr lang="cs-CZ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3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Zadání úkolu I.</a:t>
            </a:r>
            <a:endParaRPr lang="cs-CZ" sz="32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 lnSpcReduction="10000"/>
          </a:bodyPr>
          <a:lstStyle/>
          <a:p>
            <a:r>
              <a:rPr lang="cs-CZ" sz="2400" dirty="0">
                <a:solidFill>
                  <a:srgbClr val="FFFF00"/>
                </a:solidFill>
              </a:rPr>
              <a:t>t</a:t>
            </a:r>
            <a:r>
              <a:rPr lang="cs-CZ" sz="2400" dirty="0" smtClean="0">
                <a:solidFill>
                  <a:srgbClr val="FFFF00"/>
                </a:solidFill>
              </a:rPr>
              <a:t>vorba nákupního koše</a:t>
            </a:r>
          </a:p>
          <a:p>
            <a:r>
              <a:rPr lang="cs-CZ" sz="2400" dirty="0">
                <a:solidFill>
                  <a:srgbClr val="FFFF00"/>
                </a:solidFill>
              </a:rPr>
              <a:t>v</a:t>
            </a:r>
            <a:r>
              <a:rPr lang="cs-CZ" sz="2400" dirty="0" smtClean="0">
                <a:solidFill>
                  <a:srgbClr val="FFFF00"/>
                </a:solidFill>
              </a:rPr>
              <a:t>ýběr obchodu (ideálně supermarketu)</a:t>
            </a:r>
          </a:p>
          <a:p>
            <a:pPr lvl="1"/>
            <a:r>
              <a:rPr lang="cs-CZ" sz="2000" dirty="0" smtClean="0">
                <a:solidFill>
                  <a:srgbClr val="FFFF00"/>
                </a:solidFill>
              </a:rPr>
              <a:t>Albert</a:t>
            </a:r>
          </a:p>
          <a:p>
            <a:pPr lvl="1"/>
            <a:r>
              <a:rPr lang="cs-CZ" sz="2000" dirty="0" smtClean="0">
                <a:solidFill>
                  <a:srgbClr val="FFFF00"/>
                </a:solidFill>
              </a:rPr>
              <a:t>Globus</a:t>
            </a:r>
          </a:p>
          <a:p>
            <a:pPr lvl="1"/>
            <a:r>
              <a:rPr lang="cs-CZ" sz="2000" dirty="0" smtClean="0">
                <a:solidFill>
                  <a:srgbClr val="FFFF00"/>
                </a:solidFill>
              </a:rPr>
              <a:t>Billa</a:t>
            </a:r>
          </a:p>
          <a:p>
            <a:pPr lvl="1"/>
            <a:r>
              <a:rPr lang="cs-CZ" sz="2000" dirty="0" smtClean="0">
                <a:solidFill>
                  <a:srgbClr val="FFFF00"/>
                </a:solidFill>
              </a:rPr>
              <a:t>Kaufland</a:t>
            </a:r>
          </a:p>
          <a:p>
            <a:pPr lvl="1"/>
            <a:r>
              <a:rPr lang="cs-CZ" sz="2000" dirty="0" err="1" smtClean="0">
                <a:solidFill>
                  <a:srgbClr val="FFFF00"/>
                </a:solidFill>
              </a:rPr>
              <a:t>Lídl</a:t>
            </a:r>
            <a:endParaRPr lang="cs-CZ" sz="2000" dirty="0" smtClean="0">
              <a:solidFill>
                <a:srgbClr val="FFFF00"/>
              </a:solidFill>
            </a:endParaRPr>
          </a:p>
          <a:p>
            <a:pPr lvl="1"/>
            <a:r>
              <a:rPr lang="cs-CZ" sz="2000" dirty="0" smtClean="0">
                <a:solidFill>
                  <a:srgbClr val="FFFF00"/>
                </a:solidFill>
              </a:rPr>
              <a:t>Tesco</a:t>
            </a:r>
          </a:p>
          <a:p>
            <a:pPr marL="400050"/>
            <a:endParaRPr lang="cs-CZ" sz="2400" dirty="0">
              <a:solidFill>
                <a:srgbClr val="FFFF00"/>
              </a:solidFill>
            </a:endParaRPr>
          </a:p>
          <a:p>
            <a:pPr marL="400050"/>
            <a:r>
              <a:rPr lang="cs-CZ" sz="2400" dirty="0">
                <a:solidFill>
                  <a:srgbClr val="FFFF00"/>
                </a:solidFill>
              </a:rPr>
              <a:t>v</a:t>
            </a:r>
            <a:r>
              <a:rPr lang="cs-CZ" sz="2400" dirty="0" smtClean="0">
                <a:solidFill>
                  <a:srgbClr val="FFFF00"/>
                </a:solidFill>
              </a:rPr>
              <a:t>ýběr 40 až 50 různých druhů potravin (ideálně napříč všemi druhy)</a:t>
            </a:r>
          </a:p>
          <a:p>
            <a:pPr marL="400050"/>
            <a:r>
              <a:rPr lang="cs-CZ" sz="2400" dirty="0">
                <a:solidFill>
                  <a:srgbClr val="FFFF00"/>
                </a:solidFill>
              </a:rPr>
              <a:t>z</a:t>
            </a:r>
            <a:r>
              <a:rPr lang="cs-CZ" sz="2400" dirty="0" smtClean="0">
                <a:solidFill>
                  <a:srgbClr val="FFFF00"/>
                </a:solidFill>
              </a:rPr>
              <a:t>jišťování země původu těchto potravin</a:t>
            </a:r>
          </a:p>
        </p:txBody>
      </p:sp>
    </p:spTree>
    <p:extLst>
      <p:ext uri="{BB962C8B-B14F-4D97-AF65-F5344CB8AC3E}">
        <p14:creationId xmlns:p14="http://schemas.microsoft.com/office/powerpoint/2010/main" val="275327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Zadání úkolu II.</a:t>
            </a:r>
            <a:endParaRPr lang="cs-CZ" sz="32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u="sng" dirty="0">
                <a:solidFill>
                  <a:srgbClr val="FFFF00"/>
                </a:solidFill>
              </a:rPr>
              <a:t>v</a:t>
            </a:r>
            <a:r>
              <a:rPr lang="cs-CZ" sz="2400" u="sng" dirty="0" smtClean="0">
                <a:solidFill>
                  <a:srgbClr val="FFFF00"/>
                </a:solidFill>
              </a:rPr>
              <a:t>ýstupy: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tabulka </a:t>
            </a:r>
          </a:p>
          <a:p>
            <a:pPr lvl="1"/>
            <a:r>
              <a:rPr lang="cs-CZ" sz="2000" dirty="0">
                <a:solidFill>
                  <a:srgbClr val="FFFF00"/>
                </a:solidFill>
              </a:rPr>
              <a:t>n</a:t>
            </a:r>
            <a:r>
              <a:rPr lang="cs-CZ" sz="2000" dirty="0" smtClean="0">
                <a:solidFill>
                  <a:srgbClr val="FFFF00"/>
                </a:solidFill>
              </a:rPr>
              <a:t>ázev potraviny</a:t>
            </a:r>
          </a:p>
          <a:p>
            <a:pPr lvl="1"/>
            <a:r>
              <a:rPr lang="cs-CZ" sz="2000" dirty="0">
                <a:solidFill>
                  <a:srgbClr val="FFFF00"/>
                </a:solidFill>
              </a:rPr>
              <a:t>z</a:t>
            </a:r>
            <a:r>
              <a:rPr lang="cs-CZ" sz="2000" dirty="0" smtClean="0">
                <a:solidFill>
                  <a:srgbClr val="FFFF00"/>
                </a:solidFill>
              </a:rPr>
              <a:t>emě původu</a:t>
            </a:r>
          </a:p>
          <a:p>
            <a:pPr lvl="1"/>
            <a:r>
              <a:rPr lang="cs-CZ" sz="2000" dirty="0" smtClean="0">
                <a:solidFill>
                  <a:srgbClr val="FFFF00"/>
                </a:solidFill>
              </a:rPr>
              <a:t>četnost</a:t>
            </a:r>
          </a:p>
          <a:p>
            <a:r>
              <a:rPr lang="cs-CZ" sz="2400" dirty="0">
                <a:solidFill>
                  <a:srgbClr val="FFFF00"/>
                </a:solidFill>
              </a:rPr>
              <a:t>m</a:t>
            </a:r>
            <a:r>
              <a:rPr lang="cs-CZ" sz="2400" dirty="0" smtClean="0">
                <a:solidFill>
                  <a:srgbClr val="FFFF00"/>
                </a:solidFill>
              </a:rPr>
              <a:t>apa (vyznačení země původu a četnost potravin)</a:t>
            </a:r>
          </a:p>
          <a:p>
            <a:pPr lvl="1"/>
            <a:r>
              <a:rPr lang="cs-CZ" sz="2000" dirty="0">
                <a:solidFill>
                  <a:srgbClr val="FFFF00"/>
                </a:solidFill>
              </a:rPr>
              <a:t>v</a:t>
            </a:r>
            <a:r>
              <a:rPr lang="cs-CZ" sz="2000" dirty="0" smtClean="0">
                <a:solidFill>
                  <a:srgbClr val="FFFF00"/>
                </a:solidFill>
              </a:rPr>
              <a:t>yznačit země či regiony původu</a:t>
            </a:r>
          </a:p>
          <a:p>
            <a:pPr lvl="1"/>
            <a:r>
              <a:rPr lang="cs-CZ" sz="2000" dirty="0">
                <a:solidFill>
                  <a:srgbClr val="FFFF00"/>
                </a:solidFill>
              </a:rPr>
              <a:t>č</a:t>
            </a:r>
            <a:r>
              <a:rPr lang="cs-CZ" sz="2000" dirty="0" smtClean="0">
                <a:solidFill>
                  <a:srgbClr val="FFFF00"/>
                </a:solidFill>
              </a:rPr>
              <a:t>etnost potravin</a:t>
            </a:r>
          </a:p>
          <a:p>
            <a:pPr marL="400050"/>
            <a:r>
              <a:rPr lang="cs-CZ" sz="2400" dirty="0">
                <a:solidFill>
                  <a:srgbClr val="FFFF00"/>
                </a:solidFill>
              </a:rPr>
              <a:t>k</a:t>
            </a:r>
            <a:r>
              <a:rPr lang="cs-CZ" sz="2400" dirty="0" smtClean="0">
                <a:solidFill>
                  <a:srgbClr val="FFFF00"/>
                </a:solidFill>
              </a:rPr>
              <a:t>omentář (stručně okomentovat důvody rozmístění dodavatelských zemí vzhledem k </a:t>
            </a:r>
            <a:r>
              <a:rPr lang="cs-CZ" sz="2400" dirty="0" smtClean="0">
                <a:solidFill>
                  <a:srgbClr val="FFFF00"/>
                </a:solidFill>
              </a:rPr>
              <a:t>produktům, max. 0,5 strany)</a:t>
            </a:r>
            <a:endParaRPr lang="cs-CZ" sz="2400" dirty="0" smtClean="0">
              <a:solidFill>
                <a:srgbClr val="FFFF00"/>
              </a:solidFill>
            </a:endParaRPr>
          </a:p>
          <a:p>
            <a:pPr marL="800100" lvl="1"/>
            <a:r>
              <a:rPr lang="cs-CZ" sz="2000" dirty="0">
                <a:solidFill>
                  <a:srgbClr val="FFFF00"/>
                </a:solidFill>
              </a:rPr>
              <a:t>p</a:t>
            </a:r>
            <a:r>
              <a:rPr lang="cs-CZ" sz="2000" dirty="0" smtClean="0">
                <a:solidFill>
                  <a:srgbClr val="FFFF00"/>
                </a:solidFill>
              </a:rPr>
              <a:t>roč se v dané zemi vyrábí?</a:t>
            </a:r>
            <a:endParaRPr lang="cs-CZ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55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288925"/>
            <a:ext cx="8815387" cy="628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78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Termín odevzdání</a:t>
            </a:r>
            <a:endParaRPr lang="cs-CZ" sz="32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rgbClr val="FFFF00"/>
                </a:solidFill>
              </a:rPr>
              <a:t>d</a:t>
            </a:r>
            <a:r>
              <a:rPr lang="cs-CZ" sz="2400" dirty="0" smtClean="0">
                <a:solidFill>
                  <a:srgbClr val="FFFF00"/>
                </a:solidFill>
              </a:rPr>
              <a:t>nes zadání (prezentace)</a:t>
            </a:r>
          </a:p>
          <a:p>
            <a:r>
              <a:rPr lang="cs-CZ" sz="2400" dirty="0">
                <a:solidFill>
                  <a:srgbClr val="FFFF00"/>
                </a:solidFill>
              </a:rPr>
              <a:t>z</a:t>
            </a:r>
            <a:r>
              <a:rPr lang="cs-CZ" sz="2400" dirty="0" smtClean="0">
                <a:solidFill>
                  <a:srgbClr val="FFFF00"/>
                </a:solidFill>
              </a:rPr>
              <a:t>ítra (cca po 20 hodině) zadání v </a:t>
            </a:r>
            <a:r>
              <a:rPr lang="cs-CZ" sz="2400" dirty="0" err="1" smtClean="0">
                <a:solidFill>
                  <a:srgbClr val="FFFF00"/>
                </a:solidFill>
              </a:rPr>
              <a:t>ISu</a:t>
            </a:r>
            <a:r>
              <a:rPr lang="cs-CZ" sz="2400" dirty="0" smtClean="0">
                <a:solidFill>
                  <a:srgbClr val="FFFF00"/>
                </a:solidFill>
              </a:rPr>
              <a:t> (text i prezentace)</a:t>
            </a:r>
          </a:p>
          <a:p>
            <a:r>
              <a:rPr lang="cs-CZ" sz="2400" dirty="0">
                <a:solidFill>
                  <a:srgbClr val="FFFF00"/>
                </a:solidFill>
              </a:rPr>
              <a:t>s</a:t>
            </a:r>
            <a:r>
              <a:rPr lang="cs-CZ" sz="2400" dirty="0" smtClean="0">
                <a:solidFill>
                  <a:srgbClr val="FFFF00"/>
                </a:solidFill>
              </a:rPr>
              <a:t>oubor se správnou citací a uváděním zdrojů (také zítra cca po 20 hodině v </a:t>
            </a:r>
            <a:r>
              <a:rPr lang="cs-CZ" sz="2400" dirty="0" err="1" smtClean="0">
                <a:solidFill>
                  <a:srgbClr val="FFFF00"/>
                </a:solidFill>
              </a:rPr>
              <a:t>ISu</a:t>
            </a:r>
            <a:r>
              <a:rPr lang="cs-CZ" sz="2400" dirty="0" smtClean="0">
                <a:solidFill>
                  <a:srgbClr val="FFFF00"/>
                </a:solidFill>
              </a:rPr>
              <a:t>)</a:t>
            </a:r>
          </a:p>
          <a:p>
            <a:endParaRPr lang="cs-CZ" sz="2400" dirty="0">
              <a:solidFill>
                <a:srgbClr val="FFFF00"/>
              </a:solidFill>
            </a:endParaRPr>
          </a:p>
          <a:p>
            <a:r>
              <a:rPr lang="cs-CZ" sz="2400" dirty="0">
                <a:solidFill>
                  <a:srgbClr val="FFFF00"/>
                </a:solidFill>
              </a:rPr>
              <a:t>t</a:t>
            </a:r>
            <a:r>
              <a:rPr lang="cs-CZ" sz="2400" dirty="0" smtClean="0">
                <a:solidFill>
                  <a:srgbClr val="FFFF00"/>
                </a:solidFill>
              </a:rPr>
              <a:t>ermín odevzdání: 	</a:t>
            </a:r>
            <a:r>
              <a:rPr lang="cs-CZ" sz="2400" b="1" dirty="0" smtClean="0">
                <a:solidFill>
                  <a:srgbClr val="FFFF00"/>
                </a:solidFill>
              </a:rPr>
              <a:t>neděle 15. 10. 2017 (23:59:59)</a:t>
            </a:r>
            <a:endParaRPr lang="cs-CZ" sz="2400" dirty="0" smtClean="0">
              <a:solidFill>
                <a:srgbClr val="FFFF00"/>
              </a:solidFill>
            </a:endParaRPr>
          </a:p>
          <a:p>
            <a:endParaRPr lang="cs-CZ" sz="2400" b="1" dirty="0">
              <a:solidFill>
                <a:srgbClr val="FFFF00"/>
              </a:solidFill>
            </a:endParaRPr>
          </a:p>
          <a:p>
            <a:r>
              <a:rPr lang="cs-CZ" sz="2400" b="1" dirty="0" smtClean="0">
                <a:solidFill>
                  <a:srgbClr val="FFFF00"/>
                </a:solidFill>
              </a:rPr>
              <a:t>V případě nedodržení termínu, mohou být úkoly navíc!</a:t>
            </a:r>
            <a:endParaRPr lang="cs-CZ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7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Otázky k úkolu č. 1</a:t>
            </a:r>
            <a:endParaRPr lang="cs-CZ" sz="32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Kde hledat informace?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Jak normovat vzdálenosti?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Jak „nakreslit“ schéma?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Kam odevzdat cvičení?</a:t>
            </a:r>
          </a:p>
          <a:p>
            <a:endParaRPr lang="cs-CZ" sz="2400" dirty="0">
              <a:solidFill>
                <a:srgbClr val="FFFF00"/>
              </a:solidFill>
            </a:endParaRPr>
          </a:p>
          <a:p>
            <a:r>
              <a:rPr lang="cs-CZ" sz="2400" dirty="0">
                <a:solidFill>
                  <a:srgbClr val="FFFF00"/>
                </a:solidFill>
              </a:rPr>
              <a:t>p</a:t>
            </a:r>
            <a:r>
              <a:rPr lang="cs-CZ" sz="2400" dirty="0" smtClean="0">
                <a:solidFill>
                  <a:srgbClr val="FFFF00"/>
                </a:solidFill>
              </a:rPr>
              <a:t>řípadně další dotazy</a:t>
            </a:r>
          </a:p>
          <a:p>
            <a:endParaRPr lang="cs-CZ" sz="2400" dirty="0">
              <a:solidFill>
                <a:srgbClr val="FFFF00"/>
              </a:solidFill>
            </a:endParaRPr>
          </a:p>
          <a:p>
            <a:r>
              <a:rPr lang="cs-CZ" sz="2400" dirty="0">
                <a:solidFill>
                  <a:srgbClr val="FFFF00"/>
                </a:solidFill>
              </a:rPr>
              <a:t>o</a:t>
            </a:r>
            <a:r>
              <a:rPr lang="cs-CZ" sz="2400" dirty="0" smtClean="0">
                <a:solidFill>
                  <a:srgbClr val="FFFF00"/>
                </a:solidFill>
              </a:rPr>
              <a:t>prava cvičení: do středy 11. 10. 2017</a:t>
            </a:r>
          </a:p>
        </p:txBody>
      </p:sp>
    </p:spTree>
    <p:extLst>
      <p:ext uri="{BB962C8B-B14F-4D97-AF65-F5344CB8AC3E}">
        <p14:creationId xmlns:p14="http://schemas.microsoft.com/office/powerpoint/2010/main" val="121300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75706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Tvorba syntetického ukazatele</a:t>
            </a:r>
            <a:r>
              <a:rPr lang="cs-CZ" sz="3600" b="1" dirty="0"/>
              <a:t> </a:t>
            </a:r>
            <a:r>
              <a:rPr lang="cs-CZ" sz="3600" b="1" dirty="0" smtClean="0"/>
              <a:t>       </a:t>
            </a:r>
            <a:r>
              <a:rPr lang="cs-CZ" sz="3600" b="1" dirty="0" err="1" smtClean="0"/>
              <a:t>socio</a:t>
            </a:r>
            <a:r>
              <a:rPr lang="cs-CZ" sz="3600" b="1" dirty="0" smtClean="0"/>
              <a:t>-ekonomického rozvoje</a:t>
            </a:r>
            <a:endParaRPr lang="cs-CZ" sz="3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Z3090c</a:t>
            </a:r>
          </a:p>
          <a:p>
            <a:endParaRPr lang="cs-CZ" sz="2400" dirty="0">
              <a:solidFill>
                <a:schemeClr val="tx1"/>
              </a:solidFill>
            </a:endParaRPr>
          </a:p>
          <a:p>
            <a:r>
              <a:rPr lang="cs-CZ" sz="2400" dirty="0">
                <a:solidFill>
                  <a:schemeClr val="tx1"/>
                </a:solidFill>
              </a:rPr>
              <a:t>2</a:t>
            </a:r>
            <a:r>
              <a:rPr lang="cs-CZ" sz="2400" dirty="0" smtClean="0">
                <a:solidFill>
                  <a:schemeClr val="tx1"/>
                </a:solidFill>
              </a:rPr>
              <a:t>. cvičení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19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Základní teoretické poznatky</a:t>
            </a:r>
            <a:endParaRPr lang="cs-CZ" sz="32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2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FFFF00"/>
                </a:solidFill>
              </a:rPr>
              <a:t>i</a:t>
            </a:r>
            <a:r>
              <a:rPr lang="cs-CZ" sz="2400" dirty="0" smtClean="0">
                <a:solidFill>
                  <a:srgbClr val="FFFF00"/>
                </a:solidFill>
              </a:rPr>
              <a:t>nformace z přednášky</a:t>
            </a:r>
          </a:p>
          <a:p>
            <a:endParaRPr lang="cs-CZ" sz="2400" dirty="0" smtClean="0">
              <a:solidFill>
                <a:srgbClr val="FFFF00"/>
              </a:solidFill>
            </a:endParaRPr>
          </a:p>
          <a:p>
            <a:r>
              <a:rPr lang="cs-CZ" sz="2400" dirty="0">
                <a:solidFill>
                  <a:srgbClr val="FFFF00"/>
                </a:solidFill>
              </a:rPr>
              <a:t>h</a:t>
            </a:r>
            <a:r>
              <a:rPr lang="cs-CZ" sz="2400" dirty="0" smtClean="0">
                <a:solidFill>
                  <a:srgbClr val="FFFF00"/>
                </a:solidFill>
              </a:rPr>
              <a:t>istorie mezinárodního obchodu</a:t>
            </a:r>
          </a:p>
          <a:p>
            <a:pPr lvl="1"/>
            <a:r>
              <a:rPr lang="cs-CZ" sz="2000" dirty="0">
                <a:solidFill>
                  <a:srgbClr val="FFFF00"/>
                </a:solidFill>
              </a:rPr>
              <a:t>v</a:t>
            </a:r>
            <a:r>
              <a:rPr lang="cs-CZ" sz="2000" dirty="0" smtClean="0">
                <a:solidFill>
                  <a:srgbClr val="FFFF00"/>
                </a:solidFill>
              </a:rPr>
              <a:t>ývoj společností, vznik států, říší, království</a:t>
            </a:r>
          </a:p>
          <a:p>
            <a:pPr lvl="1"/>
            <a:r>
              <a:rPr lang="cs-CZ" sz="2000" dirty="0">
                <a:solidFill>
                  <a:srgbClr val="FFFF00"/>
                </a:solidFill>
              </a:rPr>
              <a:t>v</a:t>
            </a:r>
            <a:r>
              <a:rPr lang="cs-CZ" sz="2000" dirty="0" smtClean="0">
                <a:solidFill>
                  <a:srgbClr val="FFFF00"/>
                </a:solidFill>
              </a:rPr>
              <a:t>ývoj dopravy (domestikace zvířat, kolo, stavba lodí)</a:t>
            </a:r>
          </a:p>
          <a:p>
            <a:pPr lvl="1"/>
            <a:r>
              <a:rPr lang="cs-CZ" sz="2000" dirty="0">
                <a:solidFill>
                  <a:srgbClr val="FFFF00"/>
                </a:solidFill>
              </a:rPr>
              <a:t>r</a:t>
            </a:r>
            <a:r>
              <a:rPr lang="cs-CZ" sz="2000" dirty="0" smtClean="0">
                <a:solidFill>
                  <a:srgbClr val="FFFF00"/>
                </a:solidFill>
              </a:rPr>
              <a:t>ozvoj ekonomik</a:t>
            </a:r>
          </a:p>
          <a:p>
            <a:r>
              <a:rPr lang="cs-CZ" sz="2400" dirty="0">
                <a:solidFill>
                  <a:srgbClr val="FFFF00"/>
                </a:solidFill>
              </a:rPr>
              <a:t>m</a:t>
            </a:r>
            <a:r>
              <a:rPr lang="cs-CZ" sz="2400" dirty="0" smtClean="0">
                <a:solidFill>
                  <a:srgbClr val="FFFF00"/>
                </a:solidFill>
              </a:rPr>
              <a:t>oderní společnost</a:t>
            </a:r>
          </a:p>
          <a:p>
            <a:pPr lvl="1"/>
            <a:r>
              <a:rPr lang="cs-CZ" sz="2000" dirty="0">
                <a:solidFill>
                  <a:srgbClr val="FFFF00"/>
                </a:solidFill>
              </a:rPr>
              <a:t>i</a:t>
            </a:r>
            <a:r>
              <a:rPr lang="cs-CZ" sz="2000" dirty="0" smtClean="0">
                <a:solidFill>
                  <a:srgbClr val="FFFF00"/>
                </a:solidFill>
              </a:rPr>
              <a:t>ndustrializace</a:t>
            </a:r>
          </a:p>
          <a:p>
            <a:pPr lvl="1"/>
            <a:r>
              <a:rPr lang="cs-CZ" sz="2000" dirty="0">
                <a:solidFill>
                  <a:srgbClr val="FFFF00"/>
                </a:solidFill>
              </a:rPr>
              <a:t>d</a:t>
            </a:r>
            <a:r>
              <a:rPr lang="cs-CZ" sz="2000" dirty="0" smtClean="0">
                <a:solidFill>
                  <a:srgbClr val="FFFF00"/>
                </a:solidFill>
              </a:rPr>
              <a:t>alší rozvoj dopravy (parní lokomotiva, automobil, letadla)</a:t>
            </a:r>
          </a:p>
          <a:p>
            <a:pPr lvl="1"/>
            <a:r>
              <a:rPr lang="cs-CZ" sz="2000" dirty="0">
                <a:solidFill>
                  <a:srgbClr val="FFFF00"/>
                </a:solidFill>
              </a:rPr>
              <a:t>r</a:t>
            </a:r>
            <a:r>
              <a:rPr lang="cs-CZ" sz="2000" dirty="0" smtClean="0">
                <a:solidFill>
                  <a:srgbClr val="FFFF00"/>
                </a:solidFill>
              </a:rPr>
              <a:t>ychlejší vývoj společnosti</a:t>
            </a:r>
            <a:endParaRPr lang="cs-CZ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7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4101393" cy="309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4" y="3717033"/>
            <a:ext cx="413496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9"/>
            <a:ext cx="4352553" cy="325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009" y="3726161"/>
            <a:ext cx="4200544" cy="286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22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Faktory ovlivňující mezinárodní obchod</a:t>
            </a:r>
            <a:endParaRPr lang="cs-CZ" sz="32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168352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FFFF00"/>
                </a:solidFill>
              </a:rPr>
              <a:t>d</a:t>
            </a:r>
            <a:r>
              <a:rPr lang="cs-CZ" sz="2400" dirty="0" smtClean="0">
                <a:solidFill>
                  <a:srgbClr val="FFFF00"/>
                </a:solidFill>
              </a:rPr>
              <a:t>oprava (vzdálenost a způsob dopravy zboží, produktů)</a:t>
            </a:r>
          </a:p>
          <a:p>
            <a:r>
              <a:rPr lang="cs-CZ" sz="2400" dirty="0">
                <a:solidFill>
                  <a:srgbClr val="FFFF00"/>
                </a:solidFill>
              </a:rPr>
              <a:t>b</a:t>
            </a:r>
            <a:r>
              <a:rPr lang="cs-CZ" sz="2400" dirty="0" smtClean="0">
                <a:solidFill>
                  <a:srgbClr val="FFFF00"/>
                </a:solidFill>
              </a:rPr>
              <a:t>iologie, chemie (dostupnost daných produktů v dané zemi, prostředky pro konzervaci při přepravě)</a:t>
            </a:r>
          </a:p>
          <a:p>
            <a:r>
              <a:rPr lang="cs-CZ" sz="2400" dirty="0">
                <a:solidFill>
                  <a:srgbClr val="FFFF00"/>
                </a:solidFill>
              </a:rPr>
              <a:t>e</a:t>
            </a:r>
            <a:r>
              <a:rPr lang="cs-CZ" sz="2400" dirty="0" smtClean="0">
                <a:solidFill>
                  <a:srgbClr val="FFFF00"/>
                </a:solidFill>
              </a:rPr>
              <a:t>konomika</a:t>
            </a:r>
          </a:p>
          <a:p>
            <a:pPr lvl="1"/>
            <a:r>
              <a:rPr lang="cs-CZ" sz="2000" dirty="0">
                <a:solidFill>
                  <a:srgbClr val="FFFF00"/>
                </a:solidFill>
              </a:rPr>
              <a:t>v</a:t>
            </a:r>
            <a:r>
              <a:rPr lang="cs-CZ" sz="2000" dirty="0" smtClean="0">
                <a:solidFill>
                  <a:srgbClr val="FFFF00"/>
                </a:solidFill>
              </a:rPr>
              <a:t>ýrobní náklady</a:t>
            </a:r>
          </a:p>
          <a:p>
            <a:pPr lvl="1"/>
            <a:r>
              <a:rPr lang="cs-CZ" sz="2000" dirty="0">
                <a:solidFill>
                  <a:srgbClr val="FFFF00"/>
                </a:solidFill>
              </a:rPr>
              <a:t>p</a:t>
            </a:r>
            <a:r>
              <a:rPr lang="cs-CZ" sz="2000" dirty="0" smtClean="0">
                <a:solidFill>
                  <a:srgbClr val="FFFF00"/>
                </a:solidFill>
              </a:rPr>
              <a:t>řepravní náklady</a:t>
            </a:r>
          </a:p>
          <a:p>
            <a:pPr lvl="1"/>
            <a:r>
              <a:rPr lang="cs-CZ" sz="2000" dirty="0">
                <a:solidFill>
                  <a:srgbClr val="FFFF00"/>
                </a:solidFill>
              </a:rPr>
              <a:t>c</a:t>
            </a:r>
            <a:r>
              <a:rPr lang="cs-CZ" sz="2000" dirty="0" smtClean="0">
                <a:solidFill>
                  <a:srgbClr val="FFFF00"/>
                </a:solidFill>
              </a:rPr>
              <a:t>elkový zisk z prodeje a distribuce</a:t>
            </a:r>
            <a:endParaRPr lang="cs-CZ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91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Přehlednost</a:t>
            </a:r>
            <a:endParaRPr lang="cs-CZ" sz="3200" b="1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3900215" cy="387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4248472" cy="524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00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822325"/>
            <a:ext cx="9102725" cy="521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77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Značky</a:t>
            </a:r>
            <a:endParaRPr lang="cs-CZ" sz="3200" b="1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18" y="192433"/>
            <a:ext cx="227032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900" y="1095773"/>
            <a:ext cx="2415530" cy="3197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116632"/>
            <a:ext cx="2520280" cy="346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42984"/>
            <a:ext cx="2965339" cy="295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19" y="4458033"/>
            <a:ext cx="3047430" cy="22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05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278</Words>
  <Application>Microsoft Office PowerPoint</Application>
  <PresentationFormat>Předvádění na obrazovce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Humánní geografie - cvičení</vt:lpstr>
      <vt:lpstr>Otázky k úkolu č. 1</vt:lpstr>
      <vt:lpstr>Tvorba syntetického ukazatele        socio-ekonomického rozvoje</vt:lpstr>
      <vt:lpstr>Základní teoretické poznatky</vt:lpstr>
      <vt:lpstr>Prezentace aplikace PowerPoint</vt:lpstr>
      <vt:lpstr>Faktory ovlivňující mezinárodní obchod</vt:lpstr>
      <vt:lpstr>Přehlednost</vt:lpstr>
      <vt:lpstr>Prezentace aplikace PowerPoint</vt:lpstr>
      <vt:lpstr>Značky</vt:lpstr>
      <vt:lpstr>Zadání úkolu I.</vt:lpstr>
      <vt:lpstr>Zadání úkolu II.</vt:lpstr>
      <vt:lpstr>Prezentace aplikace PowerPoint</vt:lpstr>
      <vt:lpstr>Termín odevzdání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Humánní geografie - cvičení</dc:title>
  <dc:creator>mu</dc:creator>
  <cp:lastModifiedBy>mu</cp:lastModifiedBy>
  <cp:revision>24</cp:revision>
  <dcterms:created xsi:type="dcterms:W3CDTF">2017-09-26T13:37:11Z</dcterms:created>
  <dcterms:modified xsi:type="dcterms:W3CDTF">2017-10-05T14:04:07Z</dcterms:modified>
</cp:coreProperties>
</file>