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8" r:id="rId6"/>
    <p:sldId id="269" r:id="rId7"/>
    <p:sldId id="262" r:id="rId8"/>
    <p:sldId id="263" r:id="rId9"/>
    <p:sldId id="264" r:id="rId10"/>
    <p:sldId id="265" r:id="rId11"/>
    <p:sldId id="266" r:id="rId12"/>
    <p:sldId id="270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79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8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8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16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3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5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5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42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61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0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26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4A5F-9453-48EC-94C8-67BF7371ADD9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1315-B081-4A79-B0B0-B50927773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64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sa.un.org/unpd/wpp/unpp/panel_indicators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Humánní geografie - cvičení</a:t>
            </a:r>
            <a:endParaRPr lang="cs-CZ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Z3090c</a:t>
            </a:r>
          </a:p>
          <a:p>
            <a:pPr algn="r"/>
            <a:endParaRPr lang="cs-CZ" sz="2400" dirty="0"/>
          </a:p>
          <a:p>
            <a:pPr algn="r"/>
            <a:endParaRPr lang="cs-CZ" sz="2400" dirty="0" smtClean="0"/>
          </a:p>
          <a:p>
            <a:pPr algn="r"/>
            <a:r>
              <a:rPr lang="cs-CZ" sz="2400" dirty="0" smtClean="0">
                <a:solidFill>
                  <a:srgbClr val="FFFF00"/>
                </a:solidFill>
              </a:rPr>
              <a:t>čtvrtek</a:t>
            </a:r>
            <a:r>
              <a:rPr lang="cs-CZ" sz="2400" dirty="0" smtClean="0">
                <a:solidFill>
                  <a:srgbClr val="FFFF00"/>
                </a:solidFill>
              </a:rPr>
              <a:t> 19.10</a:t>
            </a:r>
            <a:r>
              <a:rPr lang="cs-CZ" sz="2400" dirty="0" smtClean="0">
                <a:solidFill>
                  <a:srgbClr val="FFFF00"/>
                </a:solidFill>
              </a:rPr>
              <a:t>. 2017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Zadání úkolu III.</a:t>
            </a:r>
            <a:endParaRPr lang="cs-CZ" sz="32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850"/>
            <a:ext cx="7794212" cy="140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5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Zadání IV.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4563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FFFF00"/>
                </a:solidFill>
              </a:rPr>
              <a:t>vytvoříte </a:t>
            </a:r>
            <a:r>
              <a:rPr lang="cs-CZ" altLang="cs-CZ" sz="2400" dirty="0">
                <a:solidFill>
                  <a:srgbClr val="FFFF00"/>
                </a:solidFill>
              </a:rPr>
              <a:t>v </a:t>
            </a:r>
            <a:r>
              <a:rPr lang="cs-CZ" altLang="cs-CZ" sz="2400" dirty="0" smtClean="0">
                <a:solidFill>
                  <a:srgbClr val="FFFF00"/>
                </a:solidFill>
              </a:rPr>
              <a:t>Excelu </a:t>
            </a:r>
            <a:r>
              <a:rPr lang="cs-CZ" altLang="cs-CZ" sz="2400" dirty="0">
                <a:solidFill>
                  <a:srgbClr val="FFFF00"/>
                </a:solidFill>
              </a:rPr>
              <a:t>pomocí </a:t>
            </a:r>
            <a:r>
              <a:rPr lang="cs-CZ" altLang="cs-CZ" sz="2400" u="sng" dirty="0">
                <a:solidFill>
                  <a:srgbClr val="FFFF00"/>
                </a:solidFill>
              </a:rPr>
              <a:t>XY bodového grafu</a:t>
            </a:r>
            <a:r>
              <a:rPr lang="cs-CZ" altLang="cs-CZ" sz="2400" dirty="0">
                <a:solidFill>
                  <a:srgbClr val="FFFF00"/>
                </a:solidFill>
              </a:rPr>
              <a:t> něco takového…</a:t>
            </a:r>
          </a:p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FFFF00"/>
                </a:solidFill>
              </a:rPr>
              <a:t>s </a:t>
            </a:r>
            <a:r>
              <a:rPr lang="cs-CZ" altLang="cs-CZ" sz="2400" dirty="0">
                <a:solidFill>
                  <a:srgbClr val="FFFF00"/>
                </a:solidFill>
              </a:rPr>
              <a:t>dalšími prvky</a:t>
            </a:r>
            <a:br>
              <a:rPr lang="cs-CZ" altLang="cs-CZ" sz="2400" dirty="0">
                <a:solidFill>
                  <a:srgbClr val="FFFF00"/>
                </a:solidFill>
              </a:rPr>
            </a:br>
            <a:r>
              <a:rPr lang="cs-CZ" altLang="cs-CZ" sz="2400" dirty="0">
                <a:solidFill>
                  <a:srgbClr val="FFFF00"/>
                </a:solidFill>
              </a:rPr>
              <a:t>si buď vyhrajte v</a:t>
            </a:r>
            <a:br>
              <a:rPr lang="cs-CZ" altLang="cs-CZ" sz="2400" dirty="0">
                <a:solidFill>
                  <a:srgbClr val="FFFF00"/>
                </a:solidFill>
              </a:rPr>
            </a:br>
            <a:r>
              <a:rPr lang="cs-CZ" altLang="cs-CZ" sz="2400" dirty="0" smtClean="0">
                <a:solidFill>
                  <a:srgbClr val="FFFF00"/>
                </a:solidFill>
              </a:rPr>
              <a:t>Excelu</a:t>
            </a:r>
            <a:r>
              <a:rPr lang="cs-CZ" altLang="cs-CZ" sz="2400" dirty="0">
                <a:solidFill>
                  <a:srgbClr val="FFFF00"/>
                </a:solidFill>
              </a:rPr>
              <a:t>, postačí</a:t>
            </a:r>
            <a:br>
              <a:rPr lang="cs-CZ" altLang="cs-CZ" sz="2400" dirty="0">
                <a:solidFill>
                  <a:srgbClr val="FFFF00"/>
                </a:solidFill>
              </a:rPr>
            </a:br>
            <a:r>
              <a:rPr lang="cs-CZ" altLang="cs-CZ" sz="2400" dirty="0">
                <a:solidFill>
                  <a:srgbClr val="FFFF00"/>
                </a:solidFill>
              </a:rPr>
              <a:t>však i jejich </a:t>
            </a:r>
            <a:br>
              <a:rPr lang="cs-CZ" altLang="cs-CZ" sz="2400" dirty="0">
                <a:solidFill>
                  <a:srgbClr val="FFFF00"/>
                </a:solidFill>
              </a:rPr>
            </a:br>
            <a:r>
              <a:rPr lang="cs-CZ" altLang="cs-CZ" sz="2400" dirty="0">
                <a:solidFill>
                  <a:srgbClr val="FFFF00"/>
                </a:solidFill>
              </a:rPr>
              <a:t>„domalování“ v </a:t>
            </a:r>
            <a:br>
              <a:rPr lang="cs-CZ" altLang="cs-CZ" sz="2400" dirty="0">
                <a:solidFill>
                  <a:srgbClr val="FFFF00"/>
                </a:solidFill>
              </a:rPr>
            </a:br>
            <a:r>
              <a:rPr lang="cs-CZ" altLang="cs-CZ" sz="2400" dirty="0" err="1" smtClean="0">
                <a:solidFill>
                  <a:srgbClr val="FFFF00"/>
                </a:solidFill>
              </a:rPr>
              <a:t>Corellu</a:t>
            </a:r>
            <a:r>
              <a:rPr lang="cs-CZ" altLang="cs-CZ" sz="2400" dirty="0">
                <a:solidFill>
                  <a:srgbClr val="FFFF00"/>
                </a:solidFill>
              </a:rPr>
              <a:t>, malování…</a:t>
            </a:r>
            <a:br>
              <a:rPr lang="cs-CZ" altLang="cs-CZ" sz="2400" dirty="0">
                <a:solidFill>
                  <a:srgbClr val="FFFF00"/>
                </a:solidFill>
              </a:rPr>
            </a:br>
            <a:r>
              <a:rPr lang="cs-CZ" altLang="cs-CZ" sz="2400" dirty="0">
                <a:solidFill>
                  <a:srgbClr val="FFFF00"/>
                </a:solidFill>
              </a:rPr>
              <a:t>(v nejhorším rukou)</a:t>
            </a:r>
          </a:p>
          <a:p>
            <a:endParaRPr lang="cs-CZ" sz="2400" dirty="0" smtClean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5048250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8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Výsledky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cs-CZ" altLang="cs-CZ" sz="2400" dirty="0">
                <a:solidFill>
                  <a:srgbClr val="FFFF00"/>
                </a:solidFill>
              </a:rPr>
              <a:t>Co nejvíce se s tím pohrajete, dle libosti doplníte názvy os, zakončení </a:t>
            </a:r>
            <a:r>
              <a:rPr lang="cs-CZ" altLang="cs-CZ" sz="2400" dirty="0" smtClean="0">
                <a:solidFill>
                  <a:srgbClr val="FFFF00"/>
                </a:solidFill>
              </a:rPr>
              <a:t>šipkami </a:t>
            </a:r>
            <a:r>
              <a:rPr lang="cs-CZ" altLang="cs-CZ" sz="2400" dirty="0" err="1">
                <a:solidFill>
                  <a:srgbClr val="FFFF00"/>
                </a:solidFill>
              </a:rPr>
              <a:t>atd</a:t>
            </a:r>
            <a:r>
              <a:rPr lang="cs-CZ" altLang="cs-CZ" sz="2400" dirty="0">
                <a:solidFill>
                  <a:srgbClr val="FFFF00"/>
                </a:solidFill>
              </a:rPr>
              <a:t>, </a:t>
            </a:r>
            <a:r>
              <a:rPr lang="cs-CZ" altLang="cs-CZ" sz="2400" dirty="0" err="1">
                <a:solidFill>
                  <a:srgbClr val="FFFF00"/>
                </a:solidFill>
              </a:rPr>
              <a:t>atd</a:t>
            </a:r>
            <a:r>
              <a:rPr lang="cs-CZ" altLang="cs-CZ" sz="2400" dirty="0">
                <a:solidFill>
                  <a:srgbClr val="FFFF00"/>
                </a:solidFill>
              </a:rPr>
              <a:t>…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08172"/>
            <a:ext cx="4997495" cy="30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6" y="2852936"/>
            <a:ext cx="3784062" cy="384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960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Termín odevzdání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>
              <a:solidFill>
                <a:srgbClr val="FFFF00"/>
              </a:solidFill>
            </a:endParaRPr>
          </a:p>
          <a:p>
            <a:r>
              <a:rPr lang="cs-CZ" sz="2400" dirty="0">
                <a:solidFill>
                  <a:srgbClr val="FFFF00"/>
                </a:solidFill>
              </a:rPr>
              <a:t>t</a:t>
            </a:r>
            <a:r>
              <a:rPr lang="cs-CZ" sz="2400" dirty="0" smtClean="0">
                <a:solidFill>
                  <a:srgbClr val="FFFF00"/>
                </a:solidFill>
              </a:rPr>
              <a:t>ermín odevzdání: 	</a:t>
            </a:r>
            <a:r>
              <a:rPr lang="cs-CZ" sz="2400" b="1" dirty="0" smtClean="0">
                <a:solidFill>
                  <a:srgbClr val="FFFF00"/>
                </a:solidFill>
              </a:rPr>
              <a:t>neděle 29. 10. 2017 (23:59:59)</a:t>
            </a:r>
            <a:endParaRPr lang="cs-CZ" sz="2400" dirty="0" smtClean="0">
              <a:solidFill>
                <a:srgbClr val="FFFF00"/>
              </a:solidFill>
            </a:endParaRPr>
          </a:p>
          <a:p>
            <a:endParaRPr lang="cs-CZ" sz="2400" b="1" dirty="0">
              <a:solidFill>
                <a:srgbClr val="FFFF00"/>
              </a:solidFill>
            </a:endParaRPr>
          </a:p>
          <a:p>
            <a:r>
              <a:rPr lang="cs-CZ" sz="2400" b="1" dirty="0" smtClean="0">
                <a:solidFill>
                  <a:srgbClr val="FFFF00"/>
                </a:solidFill>
              </a:rPr>
              <a:t>V případě nedodržení termínu, mohou být úkoly navíc!</a:t>
            </a:r>
            <a:endParaRPr lang="cs-CZ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Zpětná vazba – cvičení č. 1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Úspěšnost při odevzdání cvičení č. 1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s</a:t>
            </a:r>
            <a:r>
              <a:rPr lang="cs-CZ" sz="2000" dirty="0" smtClean="0">
                <a:solidFill>
                  <a:srgbClr val="FFFF00"/>
                </a:solidFill>
              </a:rPr>
              <a:t>tředa 16:00 – 16:50	40 %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s</a:t>
            </a:r>
            <a:r>
              <a:rPr lang="cs-CZ" sz="2000" dirty="0" smtClean="0">
                <a:solidFill>
                  <a:srgbClr val="FFFF00"/>
                </a:solidFill>
              </a:rPr>
              <a:t>tředa 17:00 – 17:50	38 </a:t>
            </a:r>
            <a:r>
              <a:rPr lang="cs-CZ" sz="2000" dirty="0" smtClean="0">
                <a:solidFill>
                  <a:srgbClr val="FFFF00"/>
                </a:solidFill>
              </a:rPr>
              <a:t>%</a:t>
            </a:r>
          </a:p>
          <a:p>
            <a:pPr lvl="1"/>
            <a:r>
              <a:rPr lang="cs-CZ" sz="2000" dirty="0" smtClean="0">
                <a:solidFill>
                  <a:srgbClr val="FFFF00"/>
                </a:solidFill>
              </a:rPr>
              <a:t>čtvrtek 16:00 – 16:50	</a:t>
            </a:r>
            <a:r>
              <a:rPr lang="cs-CZ" sz="2000" i="1" dirty="0" smtClean="0">
                <a:solidFill>
                  <a:srgbClr val="FFFF00"/>
                </a:solidFill>
              </a:rPr>
              <a:t>opravováno</a:t>
            </a:r>
            <a:endParaRPr lang="cs-CZ" sz="2000" dirty="0" smtClean="0">
              <a:solidFill>
                <a:srgbClr val="FFFF00"/>
              </a:solidFill>
            </a:endParaRPr>
          </a:p>
          <a:p>
            <a:pPr lvl="1"/>
            <a:r>
              <a:rPr lang="cs-CZ" sz="2000" dirty="0" smtClean="0">
                <a:solidFill>
                  <a:srgbClr val="FFFF00"/>
                </a:solidFill>
              </a:rPr>
              <a:t>čtvrtek 17:00 – 17:50	12 %</a:t>
            </a:r>
            <a:endParaRPr lang="cs-CZ" sz="2000" dirty="0" smtClean="0">
              <a:solidFill>
                <a:srgbClr val="FFFF00"/>
              </a:solidFill>
            </a:endParaRPr>
          </a:p>
          <a:p>
            <a:r>
              <a:rPr lang="cs-CZ" sz="2400" dirty="0">
                <a:solidFill>
                  <a:srgbClr val="FFFF00"/>
                </a:solidFill>
              </a:rPr>
              <a:t>č</a:t>
            </a:r>
            <a:r>
              <a:rPr lang="cs-CZ" sz="2400" dirty="0" smtClean="0">
                <a:solidFill>
                  <a:srgbClr val="FFFF00"/>
                </a:solidFill>
              </a:rPr>
              <a:t>asté chyby</a:t>
            </a:r>
          </a:p>
          <a:p>
            <a:pPr lvl="1"/>
            <a:r>
              <a:rPr lang="cs-CZ" sz="2000" dirty="0" smtClean="0">
                <a:solidFill>
                  <a:srgbClr val="FFFF00"/>
                </a:solidFill>
              </a:rPr>
              <a:t>neřízení se doporučeními vyučujícího 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c</a:t>
            </a:r>
            <a:r>
              <a:rPr lang="cs-CZ" sz="2000" dirty="0" smtClean="0">
                <a:solidFill>
                  <a:srgbClr val="FFFF00"/>
                </a:solidFill>
              </a:rPr>
              <a:t>hyby v citacích (buď chybí zdroj nebo rok)</a:t>
            </a:r>
          </a:p>
          <a:p>
            <a:pPr lvl="1"/>
            <a:r>
              <a:rPr lang="cs-CZ" sz="2000" dirty="0" smtClean="0">
                <a:solidFill>
                  <a:srgbClr val="FFFF00"/>
                </a:solidFill>
              </a:rPr>
              <a:t>práce navíc, která nebyla v zadání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p</a:t>
            </a:r>
            <a:r>
              <a:rPr lang="cs-CZ" sz="2000" dirty="0" smtClean="0">
                <a:solidFill>
                  <a:srgbClr val="FFFF00"/>
                </a:solidFill>
              </a:rPr>
              <a:t>ozor na formulace a gramatiku</a:t>
            </a:r>
          </a:p>
          <a:p>
            <a:pPr lvl="1"/>
            <a:r>
              <a:rPr lang="cs-CZ" sz="2000" dirty="0" smtClean="0">
                <a:solidFill>
                  <a:srgbClr val="FFFF00"/>
                </a:solidFill>
              </a:rPr>
              <a:t>Co bylo cílem cvičení? </a:t>
            </a:r>
            <a:r>
              <a:rPr lang="cs-CZ" sz="2000" b="1" u="sng" dirty="0">
                <a:solidFill>
                  <a:srgbClr val="FFFF00"/>
                </a:solidFill>
              </a:rPr>
              <a:t>h</a:t>
            </a:r>
            <a:r>
              <a:rPr lang="cs-CZ" sz="2000" b="1" u="sng" dirty="0" smtClean="0">
                <a:solidFill>
                  <a:srgbClr val="FFFF00"/>
                </a:solidFill>
              </a:rPr>
              <a:t>odnocení dopravy NE!!!</a:t>
            </a:r>
          </a:p>
          <a:p>
            <a:r>
              <a:rPr lang="cs-CZ" sz="2400" dirty="0">
                <a:solidFill>
                  <a:srgbClr val="FFFF00"/>
                </a:solidFill>
              </a:rPr>
              <a:t>t</a:t>
            </a:r>
            <a:r>
              <a:rPr lang="cs-CZ" sz="2400" dirty="0" smtClean="0">
                <a:solidFill>
                  <a:srgbClr val="FFFF00"/>
                </a:solidFill>
              </a:rPr>
              <a:t>ermín oprav cvičení č. 1: čím dřív, tím líp (ale pevný termín stanoven není)</a:t>
            </a:r>
          </a:p>
        </p:txBody>
      </p:sp>
    </p:spTree>
    <p:extLst>
      <p:ext uri="{BB962C8B-B14F-4D97-AF65-F5344CB8AC3E}">
        <p14:creationId xmlns:p14="http://schemas.microsoft.com/office/powerpoint/2010/main" val="12130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Analýza demografického vývoje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Z3090c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4</a:t>
            </a:r>
            <a:r>
              <a:rPr lang="cs-CZ" sz="2400" dirty="0" smtClean="0">
                <a:solidFill>
                  <a:schemeClr val="tx1"/>
                </a:solidFill>
              </a:rPr>
              <a:t>. cvičení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Základní pojmy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z</a:t>
            </a:r>
            <a:r>
              <a:rPr lang="cs-CZ" sz="2400" dirty="0" smtClean="0">
                <a:solidFill>
                  <a:srgbClr val="FFFF00"/>
                </a:solidFill>
              </a:rPr>
              <a:t>ákladní demografické ukazatele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natalita = porodnost</a:t>
            </a:r>
          </a:p>
          <a:p>
            <a:r>
              <a:rPr lang="cs-CZ" sz="2400" dirty="0">
                <a:solidFill>
                  <a:srgbClr val="FFFF00"/>
                </a:solidFill>
              </a:rPr>
              <a:t>m</a:t>
            </a:r>
            <a:r>
              <a:rPr lang="cs-CZ" sz="2400" dirty="0" smtClean="0">
                <a:solidFill>
                  <a:srgbClr val="FFFF00"/>
                </a:solidFill>
              </a:rPr>
              <a:t>ortalita = úmrtnost</a:t>
            </a:r>
          </a:p>
          <a:p>
            <a:r>
              <a:rPr lang="cs-CZ" sz="2400" dirty="0">
                <a:solidFill>
                  <a:srgbClr val="FFFF00"/>
                </a:solidFill>
              </a:rPr>
              <a:t>p</a:t>
            </a:r>
            <a:r>
              <a:rPr lang="cs-CZ" sz="2400" dirty="0" smtClean="0">
                <a:solidFill>
                  <a:srgbClr val="FFFF00"/>
                </a:solidFill>
              </a:rPr>
              <a:t>řirozený přírůstek obyvatelstva = narození (N) – zemřelí (M) </a:t>
            </a:r>
          </a:p>
          <a:p>
            <a:r>
              <a:rPr lang="cs-CZ" sz="2400" dirty="0">
                <a:solidFill>
                  <a:srgbClr val="FFFF00"/>
                </a:solidFill>
              </a:rPr>
              <a:t>p</a:t>
            </a:r>
            <a:r>
              <a:rPr lang="cs-CZ" sz="2400" dirty="0" smtClean="0">
                <a:solidFill>
                  <a:srgbClr val="FFFF00"/>
                </a:solidFill>
              </a:rPr>
              <a:t>p (‰) = (N – M)/S*1000, S … počet obyvatel</a:t>
            </a:r>
          </a:p>
          <a:p>
            <a:endParaRPr lang="cs-CZ" sz="2400" dirty="0">
              <a:solidFill>
                <a:srgbClr val="FFFF00"/>
              </a:solidFill>
            </a:endParaRPr>
          </a:p>
          <a:p>
            <a:r>
              <a:rPr lang="cs-CZ" sz="2400" dirty="0">
                <a:solidFill>
                  <a:srgbClr val="FFFF00"/>
                </a:solidFill>
              </a:rPr>
              <a:t>d</a:t>
            </a:r>
            <a:r>
              <a:rPr lang="cs-CZ" sz="2400" dirty="0" smtClean="0">
                <a:solidFill>
                  <a:srgbClr val="FFFF00"/>
                </a:solidFill>
              </a:rPr>
              <a:t>emografický přechod, demografická revoluce – důsledek vývoje lidstva na Zemi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766763"/>
            <a:ext cx="884555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87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116632"/>
            <a:ext cx="5267176" cy="36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597275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" y="3933056"/>
            <a:ext cx="5355704" cy="282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9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Konstrukce </a:t>
            </a:r>
            <a:r>
              <a:rPr lang="cs-CZ" sz="3200" b="1" dirty="0" err="1" smtClean="0">
                <a:solidFill>
                  <a:srgbClr val="FFFF00"/>
                </a:solidFill>
              </a:rPr>
              <a:t>Witthauerova</a:t>
            </a:r>
            <a:r>
              <a:rPr lang="cs-CZ" sz="3200" b="1" dirty="0" smtClean="0">
                <a:solidFill>
                  <a:srgbClr val="FFFF00"/>
                </a:solidFill>
              </a:rPr>
              <a:t> diagramu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895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Kurt </a:t>
            </a:r>
            <a:r>
              <a:rPr lang="cs-CZ" sz="2400" dirty="0" err="1" smtClean="0">
                <a:solidFill>
                  <a:srgbClr val="FFFF00"/>
                </a:solidFill>
              </a:rPr>
              <a:t>Witthauer</a:t>
            </a:r>
            <a:r>
              <a:rPr lang="cs-CZ" sz="2400" dirty="0" smtClean="0">
                <a:solidFill>
                  <a:srgbClr val="FFFF00"/>
                </a:solidFill>
              </a:rPr>
              <a:t> (německý demograf, 1976)</a:t>
            </a:r>
          </a:p>
          <a:p>
            <a:r>
              <a:rPr lang="cs-CZ" sz="2400" dirty="0">
                <a:solidFill>
                  <a:srgbClr val="FFFF00"/>
                </a:solidFill>
              </a:rPr>
              <a:t>a</a:t>
            </a:r>
            <a:r>
              <a:rPr lang="cs-CZ" sz="2400" dirty="0" smtClean="0">
                <a:solidFill>
                  <a:srgbClr val="FFFF00"/>
                </a:solidFill>
              </a:rPr>
              <a:t>nalýza vývoje přirozeného přírůstku                                                                       obyvatelstva</a:t>
            </a:r>
          </a:p>
          <a:p>
            <a:r>
              <a:rPr lang="cs-CZ" sz="2400" dirty="0">
                <a:solidFill>
                  <a:srgbClr val="FFFF00"/>
                </a:solidFill>
              </a:rPr>
              <a:t>v</a:t>
            </a:r>
            <a:r>
              <a:rPr lang="cs-CZ" sz="2400" dirty="0" smtClean="0">
                <a:solidFill>
                  <a:srgbClr val="FFFF00"/>
                </a:solidFill>
              </a:rPr>
              <a:t>šechny potřebné charakteristiky                                                     v jednom grafu</a:t>
            </a:r>
          </a:p>
          <a:p>
            <a:r>
              <a:rPr lang="cs-CZ" sz="2400" dirty="0">
                <a:solidFill>
                  <a:srgbClr val="FFFF00"/>
                </a:solidFill>
              </a:rPr>
              <a:t>p</a:t>
            </a:r>
            <a:r>
              <a:rPr lang="cs-CZ" sz="2400" dirty="0" smtClean="0">
                <a:solidFill>
                  <a:srgbClr val="FFFF00"/>
                </a:solidFill>
              </a:rPr>
              <a:t>ro libovolný počet států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82424"/>
            <a:ext cx="3244680" cy="447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9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Zadání úkolu I.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365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FFFF00"/>
                </a:solidFill>
              </a:rPr>
              <a:t>osa x </a:t>
            </a:r>
            <a:r>
              <a:rPr lang="cs-CZ" altLang="cs-CZ" sz="2400" dirty="0">
                <a:solidFill>
                  <a:schemeClr val="bg1"/>
                </a:solidFill>
              </a:rPr>
              <a:t>= mortalita, obrácená osa (nula je vpravo, maximální hodnoty vlevo!),</a:t>
            </a: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FFFF00"/>
                </a:solidFill>
              </a:rPr>
              <a:t>osa y </a:t>
            </a:r>
            <a:r>
              <a:rPr lang="cs-CZ" altLang="cs-CZ" sz="2400" dirty="0">
                <a:solidFill>
                  <a:schemeClr val="bg1"/>
                </a:solidFill>
              </a:rPr>
              <a:t>= natalita (normální stupnice)</a:t>
            </a: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chemeClr val="bg1"/>
                </a:solidFill>
              </a:rPr>
              <a:t>důležitou součástí jsou i </a:t>
            </a:r>
            <a:r>
              <a:rPr lang="cs-CZ" altLang="cs-CZ" sz="2400" dirty="0">
                <a:solidFill>
                  <a:srgbClr val="FFFF00"/>
                </a:solidFill>
              </a:rPr>
              <a:t>úhlopříčky spojující místa se stejnou hodnotou přirozeného přírůstku</a:t>
            </a:r>
            <a:r>
              <a:rPr lang="cs-CZ" altLang="cs-CZ" sz="2400" dirty="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chemeClr val="bg1"/>
                </a:solidFill>
              </a:rPr>
              <a:t>důležitou součástí jsou i </a:t>
            </a:r>
            <a:r>
              <a:rPr lang="cs-CZ" altLang="cs-CZ" sz="2400" dirty="0">
                <a:solidFill>
                  <a:srgbClr val="FFFF00"/>
                </a:solidFill>
              </a:rPr>
              <a:t>dvě čáry rozdělující pole grafu na čtyři kvadranty</a:t>
            </a:r>
            <a:r>
              <a:rPr lang="cs-CZ" altLang="cs-CZ" sz="2400" dirty="0">
                <a:solidFill>
                  <a:schemeClr val="bg1"/>
                </a:solidFill>
              </a:rPr>
              <a:t> – jedna vede v úrovni </a:t>
            </a:r>
            <a:r>
              <a:rPr lang="cs-CZ" altLang="cs-CZ" sz="2400" dirty="0">
                <a:solidFill>
                  <a:srgbClr val="FFFF00"/>
                </a:solidFill>
              </a:rPr>
              <a:t>natality 25 ‰</a:t>
            </a:r>
            <a:r>
              <a:rPr lang="cs-CZ" altLang="cs-CZ" sz="2400" dirty="0">
                <a:solidFill>
                  <a:schemeClr val="bg1"/>
                </a:solidFill>
              </a:rPr>
              <a:t>, druhá v úrovni </a:t>
            </a:r>
            <a:r>
              <a:rPr lang="cs-CZ" altLang="cs-CZ" sz="2400" dirty="0">
                <a:solidFill>
                  <a:srgbClr val="FFFF00"/>
                </a:solidFill>
              </a:rPr>
              <a:t>mortality 15 ‰,</a:t>
            </a: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chemeClr val="bg1"/>
                </a:solidFill>
              </a:rPr>
              <a:t>státy se v průběhu demografického přechodu přesouvají z kvadrantu 1, do kvadrantu 2 a do kvadrantu 3 (viz šipky v obrázku</a:t>
            </a:r>
            <a:r>
              <a:rPr lang="cs-CZ" altLang="cs-CZ" sz="24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cs-CZ" alt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939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Zadání úkolu II.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FFFF00"/>
                </a:solidFill>
              </a:rPr>
              <a:t>v</a:t>
            </a:r>
            <a:r>
              <a:rPr lang="cs-CZ" altLang="cs-CZ" sz="2400" dirty="0" smtClean="0">
                <a:solidFill>
                  <a:srgbClr val="FFFF00"/>
                </a:solidFill>
              </a:rPr>
              <a:t>ybrat 4 státy: Evropa, JV Asie, Afrika, latinská Amerika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FFFF00"/>
                </a:solidFill>
              </a:rPr>
              <a:t>vypsat </a:t>
            </a:r>
            <a:r>
              <a:rPr lang="cs-CZ" altLang="cs-CZ" sz="2400" dirty="0">
                <a:solidFill>
                  <a:srgbClr val="FFFF00"/>
                </a:solidFill>
              </a:rPr>
              <a:t>požadované údaje</a:t>
            </a: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FFFF00"/>
                </a:solidFill>
              </a:rPr>
              <a:t>nakreslit </a:t>
            </a:r>
            <a:r>
              <a:rPr lang="cs-CZ" altLang="cs-CZ" sz="2400" dirty="0" err="1">
                <a:solidFill>
                  <a:srgbClr val="FFFF00"/>
                </a:solidFill>
              </a:rPr>
              <a:t>Witthauerův</a:t>
            </a:r>
            <a:r>
              <a:rPr lang="cs-CZ" altLang="cs-CZ" sz="2400" dirty="0">
                <a:solidFill>
                  <a:srgbClr val="FFFF00"/>
                </a:solidFill>
              </a:rPr>
              <a:t> diagram</a:t>
            </a:r>
          </a:p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u="sng" dirty="0">
                <a:solidFill>
                  <a:srgbClr val="FFFF00"/>
                </a:solidFill>
              </a:rPr>
              <a:t>Pramen</a:t>
            </a:r>
            <a:r>
              <a:rPr lang="cs-CZ" altLang="cs-CZ" sz="2400" dirty="0">
                <a:solidFill>
                  <a:srgbClr val="FFFF00"/>
                </a:solidFill>
              </a:rPr>
              <a:t>: 	internet – data OSN</a:t>
            </a: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chemeClr val="bg1"/>
                </a:solidFill>
                <a:hlinkClick r:id="rId2"/>
              </a:rPr>
              <a:t>http://esa.un.org/unpd/wpp/unpp/panel_indicators.htm</a:t>
            </a:r>
            <a:endParaRPr lang="cs-CZ" altLang="cs-CZ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		</a:t>
            </a: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FFFF00"/>
                </a:solidFill>
              </a:rPr>
              <a:t>údaje: </a:t>
            </a:r>
            <a:r>
              <a:rPr lang="cs-CZ" altLang="cs-CZ" sz="2400" dirty="0" err="1">
                <a:solidFill>
                  <a:srgbClr val="FFFF00"/>
                </a:solidFill>
              </a:rPr>
              <a:t>crude</a:t>
            </a:r>
            <a:r>
              <a:rPr lang="cs-CZ" altLang="cs-CZ" sz="2400" dirty="0">
                <a:solidFill>
                  <a:srgbClr val="FFFF00"/>
                </a:solidFill>
              </a:rPr>
              <a:t> </a:t>
            </a:r>
            <a:r>
              <a:rPr lang="cs-CZ" altLang="cs-CZ" sz="2400" dirty="0" err="1">
                <a:solidFill>
                  <a:srgbClr val="FFFF00"/>
                </a:solidFill>
              </a:rPr>
              <a:t>birth</a:t>
            </a:r>
            <a:r>
              <a:rPr lang="cs-CZ" altLang="cs-CZ" sz="2400" dirty="0">
                <a:solidFill>
                  <a:srgbClr val="FFFF00"/>
                </a:solidFill>
              </a:rPr>
              <a:t> </a:t>
            </a:r>
            <a:r>
              <a:rPr lang="cs-CZ" altLang="cs-CZ" sz="2400" dirty="0" err="1">
                <a:solidFill>
                  <a:srgbClr val="FFFF00"/>
                </a:solidFill>
              </a:rPr>
              <a:t>rate</a:t>
            </a:r>
            <a:r>
              <a:rPr lang="cs-CZ" altLang="cs-CZ" sz="2400" dirty="0">
                <a:solidFill>
                  <a:srgbClr val="FFFF00"/>
                </a:solidFill>
              </a:rPr>
              <a:t> (natalita), </a:t>
            </a:r>
            <a:r>
              <a:rPr lang="cs-CZ" altLang="cs-CZ" sz="2400" dirty="0" err="1">
                <a:solidFill>
                  <a:srgbClr val="FFFF00"/>
                </a:solidFill>
              </a:rPr>
              <a:t>crude</a:t>
            </a:r>
            <a:r>
              <a:rPr lang="cs-CZ" altLang="cs-CZ" sz="2400" dirty="0">
                <a:solidFill>
                  <a:srgbClr val="FFFF00"/>
                </a:solidFill>
              </a:rPr>
              <a:t> </a:t>
            </a:r>
            <a:r>
              <a:rPr lang="cs-CZ" altLang="cs-CZ" sz="2400" dirty="0" err="1">
                <a:solidFill>
                  <a:srgbClr val="FFFF00"/>
                </a:solidFill>
              </a:rPr>
              <a:t>death</a:t>
            </a:r>
            <a:r>
              <a:rPr lang="cs-CZ" altLang="cs-CZ" sz="2400" dirty="0">
                <a:solidFill>
                  <a:srgbClr val="FFFF00"/>
                </a:solidFill>
              </a:rPr>
              <a:t> </a:t>
            </a:r>
            <a:r>
              <a:rPr lang="cs-CZ" altLang="cs-CZ" sz="2400" dirty="0" err="1">
                <a:solidFill>
                  <a:srgbClr val="FFFF00"/>
                </a:solidFill>
              </a:rPr>
              <a:t>rate</a:t>
            </a:r>
            <a:r>
              <a:rPr lang="cs-CZ" altLang="cs-CZ" sz="2400" dirty="0">
                <a:solidFill>
                  <a:srgbClr val="FFFF00"/>
                </a:solidFill>
              </a:rPr>
              <a:t> (mortalita)</a:t>
            </a:r>
          </a:p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FFFF00"/>
                </a:solidFill>
              </a:rPr>
              <a:t>zadat příslušné údaje, vybrané státy, střední variantu a požadovaná časová období </a:t>
            </a:r>
            <a:endParaRPr lang="cs-CZ" altLang="cs-CZ" sz="24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FFFF00"/>
                </a:solidFill>
              </a:rPr>
              <a:t>z</a:t>
            </a:r>
            <a:r>
              <a:rPr lang="cs-CZ" altLang="cs-CZ" sz="2400" dirty="0" smtClean="0">
                <a:solidFill>
                  <a:srgbClr val="FFFF00"/>
                </a:solidFill>
              </a:rPr>
              <a:t>ávěr (max. 0,5 strany A4)</a:t>
            </a:r>
            <a:endParaRPr lang="cs-CZ" altLang="cs-CZ" sz="2400" dirty="0">
              <a:solidFill>
                <a:srgbClr val="FFFF00"/>
              </a:solidFill>
            </a:endParaRP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532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236</Words>
  <Application>Microsoft Office PowerPoint</Application>
  <PresentationFormat>Předvádění na obrazovce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Humánní geografie - cvičení</vt:lpstr>
      <vt:lpstr>Zpětná vazba – cvičení č. 1</vt:lpstr>
      <vt:lpstr>Analýza demografického vývoje</vt:lpstr>
      <vt:lpstr>Základní pojmy</vt:lpstr>
      <vt:lpstr>Prezentace aplikace PowerPoint</vt:lpstr>
      <vt:lpstr>Prezentace aplikace PowerPoint</vt:lpstr>
      <vt:lpstr>Konstrukce Witthauerova diagramu</vt:lpstr>
      <vt:lpstr>Zadání úkolu I.</vt:lpstr>
      <vt:lpstr>Zadání úkolu II.</vt:lpstr>
      <vt:lpstr>Zadání úkolu III.</vt:lpstr>
      <vt:lpstr>Zadání IV.</vt:lpstr>
      <vt:lpstr>Výsledky</vt:lpstr>
      <vt:lpstr>Termín odevzdání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Humánní geografie - cvičení</dc:title>
  <dc:creator>mu</dc:creator>
  <cp:lastModifiedBy>mu</cp:lastModifiedBy>
  <cp:revision>23</cp:revision>
  <dcterms:created xsi:type="dcterms:W3CDTF">2017-09-26T13:37:11Z</dcterms:created>
  <dcterms:modified xsi:type="dcterms:W3CDTF">2017-10-19T11:40:36Z</dcterms:modified>
</cp:coreProperties>
</file>