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4" r:id="rId4"/>
    <p:sldId id="287" r:id="rId5"/>
    <p:sldId id="290" r:id="rId6"/>
    <p:sldId id="285" r:id="rId7"/>
    <p:sldId id="289" r:id="rId8"/>
    <p:sldId id="282" r:id="rId9"/>
    <p:sldId id="280" r:id="rId10"/>
    <p:sldId id="286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1gr.cz/fotky/idnes/16/121/org/JB67c3a1_2.jpg" TargetMode="External"/><Relationship Id="rId3" Type="http://schemas.openxmlformats.org/officeDocument/2006/relationships/hyperlink" Target="https://www.youtube.com/watch?v=XnYcatajyOw" TargetMode="External"/><Relationship Id="rId7" Type="http://schemas.openxmlformats.org/officeDocument/2006/relationships/hyperlink" Target="https://youtu.be/Rh4J0VduzF8" TargetMode="External"/><Relationship Id="rId2" Type="http://schemas.openxmlformats.org/officeDocument/2006/relationships/hyperlink" Target="https://www.youtube.com/watch?v=weGmWanNkmU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rYHwyZuaQAE" TargetMode="External"/><Relationship Id="rId5" Type="http://schemas.openxmlformats.org/officeDocument/2006/relationships/hyperlink" Target="https://www.youtube.com/watch?v=a6dONo1w8kI" TargetMode="External"/><Relationship Id="rId4" Type="http://schemas.openxmlformats.org/officeDocument/2006/relationships/hyperlink" Target="https://www.youtube.com/watch?v=zwvKaz_a6IQ" TargetMode="External"/><Relationship Id="rId9" Type="http://schemas.openxmlformats.org/officeDocument/2006/relationships/hyperlink" Target="https://youtu.be/ecCQu2ZTwx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0/0e/Prag_Metro_Logo.svg/1200px-Prag_Metro_Logo.svg.png" TargetMode="External"/><Relationship Id="rId2" Type="http://schemas.openxmlformats.org/officeDocument/2006/relationships/hyperlink" Target="https://praha.idnes.cz/dpp-chce-dostat-logo-metra-do-podvedomi-lidi-feu-/praha-zpravy.aspx?c=A140507_120202_praha-zpravy_bu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tic.panoramio.com/photos/large/6484426.jpg" TargetMode="External"/><Relationship Id="rId4" Type="http://schemas.openxmlformats.org/officeDocument/2006/relationships/hyperlink" Target="https://upload.wikimedia.org/wikipedia/commons/thumb/4/41/Underground.svg/1200px-Underground.sv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</a:t>
            </a:r>
            <a:r>
              <a:rPr lang="cs-CZ" dirty="0">
                <a:solidFill>
                  <a:srgbClr val="00AEEF"/>
                </a:solidFill>
                <a:latin typeface="Franklin Gothic Medium"/>
              </a:rPr>
              <a:t>4</a:t>
            </a:r>
            <a:endParaRPr lang="cs-CZ" sz="5400" b="1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Z4107 Vybrané kapitoly městského a regionálního plánování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26. 10. 2017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City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Vůbec „existovat“</a:t>
            </a:r>
          </a:p>
          <a:p>
            <a:r>
              <a:rPr lang="cs-CZ" dirty="0"/>
              <a:t>Konkurence mezi městy</a:t>
            </a:r>
          </a:p>
          <a:p>
            <a:r>
              <a:rPr lang="cs-CZ" dirty="0"/>
              <a:t>Občané, turisté, investoři…</a:t>
            </a:r>
          </a:p>
          <a:p>
            <a:endParaRPr lang="cs-CZ" dirty="0"/>
          </a:p>
          <a:p>
            <a:r>
              <a:rPr lang="cs-CZ" dirty="0"/>
              <a:t>Marketing jako koncept - změny ve způsobu myšlení konkrétních měst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24" y="142852"/>
            <a:ext cx="6978543" cy="6542810"/>
          </a:xfrm>
        </p:spPr>
      </p:pic>
      <p:pic>
        <p:nvPicPr>
          <p:cNvPr id="5" name="Obrázek 4" descr="1200px-Undergroun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924" y="571480"/>
            <a:ext cx="3670558" cy="2967034"/>
          </a:xfrm>
          <a:prstGeom prst="rect">
            <a:avLst/>
          </a:prstGeom>
        </p:spPr>
      </p:pic>
      <p:pic>
        <p:nvPicPr>
          <p:cNvPr id="6" name="Obrázek 5" descr="1200px-Prag_Metro_Logo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6" y="4071942"/>
            <a:ext cx="4863421" cy="2447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ity-skyline-silhouettes-pack_23-21475344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512" y="214290"/>
            <a:ext cx="6338923" cy="63389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Videoklipy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Brno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https://www.youtube.com/watch?v=weGmWanNkmU&amp;feature=youtu.be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https://www.youtube.com/watch?v=XnYcatajyOw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https://www.youtube.com/watch?v=zwvKaz_a6IQ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https://www.youtube.com/watch?v=a6dONo1w8kI</a:t>
            </a:r>
            <a:endParaRPr lang="cs-CZ" dirty="0"/>
          </a:p>
          <a:p>
            <a:r>
              <a:rPr lang="cs-CZ"/>
              <a:t>Brno jinak</a:t>
            </a:r>
            <a:endParaRPr lang="cs-CZ" dirty="0"/>
          </a:p>
          <a:p>
            <a:r>
              <a:rPr lang="cs-CZ" dirty="0">
                <a:hlinkClick r:id="rId6"/>
              </a:rPr>
              <a:t>https://youtu.be/rYHwyZuaQAE</a:t>
            </a:r>
            <a:endParaRPr lang="cs-CZ" dirty="0"/>
          </a:p>
          <a:p>
            <a:r>
              <a:rPr lang="cs-CZ" dirty="0"/>
              <a:t>Náchod</a:t>
            </a:r>
          </a:p>
          <a:p>
            <a:r>
              <a:rPr lang="cs-CZ" dirty="0">
                <a:hlinkClick r:id="rId7"/>
              </a:rPr>
              <a:t>https://youtu.be/Rh4J0VduzF8</a:t>
            </a:r>
            <a:endParaRPr lang="cs-CZ" dirty="0"/>
          </a:p>
          <a:p>
            <a:r>
              <a:rPr lang="cs-CZ" dirty="0">
                <a:hlinkClick r:id="rId8"/>
              </a:rPr>
              <a:t>https://1gr.cz/fotky/idnes/16/121/org/JB67c3a1_2.jpg</a:t>
            </a:r>
            <a:r>
              <a:rPr lang="cs-CZ" dirty="0"/>
              <a:t> </a:t>
            </a:r>
          </a:p>
          <a:p>
            <a:r>
              <a:rPr lang="cs-CZ" dirty="0"/>
              <a:t>Londýn</a:t>
            </a:r>
          </a:p>
          <a:p>
            <a:r>
              <a:rPr lang="cs-CZ" dirty="0">
                <a:hlinkClick r:id="rId9"/>
              </a:rPr>
              <a:t>https://youtu.be/ecCQu2ZTwxE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2920" indent="-457200" algn="just"/>
            <a:r>
              <a:rPr lang="cs-CZ" sz="2400" dirty="0"/>
              <a:t>City marketing</a:t>
            </a:r>
          </a:p>
          <a:p>
            <a:pPr marL="502920" indent="-457200" algn="just"/>
            <a:r>
              <a:rPr lang="cs-CZ" sz="2400" dirty="0"/>
              <a:t>Ve dvojicích</a:t>
            </a:r>
          </a:p>
          <a:p>
            <a:pPr marL="502920" indent="-457200" algn="just">
              <a:buNone/>
            </a:pPr>
            <a:endParaRPr lang="cs-CZ" sz="2400" dirty="0"/>
          </a:p>
          <a:p>
            <a:pPr marL="502920" indent="-457200" algn="just"/>
            <a:r>
              <a:rPr lang="cs-CZ" sz="2400" u="sng" dirty="0"/>
              <a:t>Scénář k videoklipu (videoklip)</a:t>
            </a:r>
            <a:endParaRPr lang="cs-CZ" sz="2200" u="sng" dirty="0"/>
          </a:p>
          <a:p>
            <a:pPr marL="822960" lvl="1" indent="-457200" algn="just"/>
            <a:r>
              <a:rPr lang="cs-CZ" dirty="0"/>
              <a:t>Jiné město než Brno</a:t>
            </a:r>
          </a:p>
          <a:p>
            <a:pPr marL="822960" lvl="1" indent="-457200" algn="just"/>
            <a:r>
              <a:rPr lang="cs-CZ" dirty="0"/>
              <a:t>Může být i evropské, světové</a:t>
            </a:r>
          </a:p>
          <a:p>
            <a:pPr marL="822960" lvl="1" indent="-457200" algn="just"/>
            <a:r>
              <a:rPr lang="cs-CZ" dirty="0"/>
              <a:t>Ne vesnice typu „máme to tady moc pěkné celkově“</a:t>
            </a:r>
          </a:p>
          <a:p>
            <a:pPr marL="822960" lvl="1" indent="-457200" algn="just"/>
            <a:r>
              <a:rPr lang="cs-CZ" dirty="0"/>
              <a:t>Zdůraznit na koho je videoklip mířen (kdo má přijet)</a:t>
            </a:r>
          </a:p>
          <a:p>
            <a:pPr marL="822960" lvl="1" indent="-457200" algn="just"/>
            <a:endParaRPr lang="cs-CZ" dirty="0"/>
          </a:p>
          <a:p>
            <a:pPr marL="822960" lvl="1" indent="-457200" algn="just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/>
            <a:r>
              <a:rPr lang="cs-CZ" sz="2800" dirty="0"/>
              <a:t>Rozsah 1-2 A4 </a:t>
            </a:r>
          </a:p>
          <a:p>
            <a:pPr marL="502920" indent="-457200"/>
            <a:r>
              <a:rPr lang="cs-CZ" sz="2800" dirty="0"/>
              <a:t>Odevzdání do 9. 11. (včetně)</a:t>
            </a:r>
          </a:p>
          <a:p>
            <a:pPr marL="502920" indent="-457200"/>
            <a:r>
              <a:rPr lang="cs-CZ" sz="2800" dirty="0"/>
              <a:t>Dotazy?</a:t>
            </a:r>
          </a:p>
          <a:p>
            <a:pPr marL="502920" lvl="0" indent="-457200">
              <a:buFont typeface="+mj-lt"/>
              <a:buAutoNum type="arabicPeriod" startAt="4"/>
            </a:pPr>
            <a:endParaRPr lang="cs-CZ" sz="2400" dirty="0"/>
          </a:p>
          <a:p>
            <a:pPr marL="502920" lvl="0" indent="-457200">
              <a:buFont typeface="+mj-lt"/>
              <a:buAutoNum type="arabicPeriod" startAt="4"/>
            </a:pPr>
            <a:endParaRPr lang="cs-CZ" sz="2400" dirty="0"/>
          </a:p>
          <a:p>
            <a:pPr marL="502920" indent="-457200">
              <a:buFont typeface="+mj-lt"/>
              <a:buAutoNum type="arabicPeriod" startAt="4"/>
            </a:pP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Díky za pozornost </a:t>
            </a:r>
            <a:r>
              <a:rPr lang="cs-CZ" i="1" dirty="0">
                <a:sym typeface="Wingdings" pitchFamily="2" charset="2"/>
              </a:rPr>
              <a:t></a:t>
            </a:r>
            <a:endParaRPr lang="cs-CZ" i="1" dirty="0"/>
          </a:p>
        </p:txBody>
      </p:sp>
      <p:pic>
        <p:nvPicPr>
          <p:cNvPr id="3" name="Obrázek 2" descr="6484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98" y="500042"/>
            <a:ext cx="4001628" cy="5999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https://praha.idnes.cz/dpp-chce-dostat-logo-metra-do-podvedomi-lidi-feu-/praha-zpravy.aspx?c=A140507_120202_praha-zpravy_bur</a:t>
            </a:r>
            <a:endParaRPr lang="cs-CZ" dirty="0"/>
          </a:p>
          <a:p>
            <a:r>
              <a:rPr lang="cs-CZ" dirty="0">
                <a:hlinkClick r:id="rId3"/>
              </a:rPr>
              <a:t>https://upload.wikimedia.org/wikipedia/commons/thumb/0/0e/Prag_Metro_Logo.svg/1200px-Prag_Metro_Logo.svg.png</a:t>
            </a:r>
            <a:endParaRPr lang="cs-CZ" dirty="0"/>
          </a:p>
          <a:p>
            <a:r>
              <a:rPr lang="cs-CZ" dirty="0">
                <a:hlinkClick r:id="rId4"/>
              </a:rPr>
              <a:t>https://upload.wikimedia.org/wikipedia/commons/thumb/4/41/Underground.svg/1200px-Underground.svg.png</a:t>
            </a:r>
            <a:endParaRPr lang="cs-CZ" dirty="0"/>
          </a:p>
          <a:p>
            <a:r>
              <a:rPr lang="cs-CZ" dirty="0">
                <a:hlinkClick r:id="rId5"/>
              </a:rPr>
              <a:t>http://static.</a:t>
            </a:r>
            <a:r>
              <a:rPr lang="cs-CZ" dirty="0" err="1">
                <a:hlinkClick r:id="rId5"/>
              </a:rPr>
              <a:t>panoramio.com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photos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large</a:t>
            </a:r>
            <a:r>
              <a:rPr lang="cs-CZ" dirty="0">
                <a:hlinkClick r:id="rId5"/>
              </a:rPr>
              <a:t>/6484426.jpg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305</Words>
  <Application>Microsoft Office PowerPoint</Application>
  <PresentationFormat>Vlastní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Wingdings</vt:lpstr>
      <vt:lpstr>Business Contrast 16x9</vt:lpstr>
      <vt:lpstr>Cvičení č. 4</vt:lpstr>
      <vt:lpstr>City marketing</vt:lpstr>
      <vt:lpstr>Prezentace aplikace PowerPoint</vt:lpstr>
      <vt:lpstr>Prezentace aplikace PowerPoint</vt:lpstr>
      <vt:lpstr>Videoklipy</vt:lpstr>
      <vt:lpstr>Zadání cvičení</vt:lpstr>
      <vt:lpstr>Zadání cvičení</vt:lpstr>
      <vt:lpstr>Díky za pozornost 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2017-10-04T16:11:53Z</dcterms:created>
  <dcterms:modified xsi:type="dcterms:W3CDTF">2017-10-26T18:20:21Z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