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8" r:id="rId13"/>
    <p:sldId id="267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228" y="-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CDD35A-286D-40C1-A2BE-C265D5B7B6F9}" type="doc">
      <dgm:prSet loTypeId="urn:microsoft.com/office/officeart/2005/8/layout/orgChart1" loCatId="hierarchy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E7880C3-DA12-4C9F-9E85-5EE00D07821D}">
      <dgm:prSet phldrT="[Text]"/>
      <dgm:spPr/>
      <dgm:t>
        <a:bodyPr/>
        <a:lstStyle/>
        <a:p>
          <a:r>
            <a:rPr lang="cs-CZ" dirty="0" err="1"/>
            <a:t>Inundation</a:t>
          </a:r>
          <a:endParaRPr lang="cs-CZ" dirty="0"/>
        </a:p>
      </dgm:t>
    </dgm:pt>
    <dgm:pt modelId="{79E2C410-D67A-452A-9799-8A2FD8B33987}" type="parTrans" cxnId="{4BF2581C-2C08-4ACC-909B-1B9EFE9E8934}">
      <dgm:prSet/>
      <dgm:spPr/>
      <dgm:t>
        <a:bodyPr/>
        <a:lstStyle/>
        <a:p>
          <a:endParaRPr lang="cs-CZ"/>
        </a:p>
      </dgm:t>
    </dgm:pt>
    <dgm:pt modelId="{FBC4C2A1-98FB-4C4B-A6E9-7EB01E75CE14}" type="sibTrans" cxnId="{4BF2581C-2C08-4ACC-909B-1B9EFE9E8934}">
      <dgm:prSet/>
      <dgm:spPr/>
      <dgm:t>
        <a:bodyPr/>
        <a:lstStyle/>
        <a:p>
          <a:endParaRPr lang="cs-CZ"/>
        </a:p>
      </dgm:t>
    </dgm:pt>
    <dgm:pt modelId="{EEC708FB-71D6-488E-A36E-7B09FFF501DB}" type="asst">
      <dgm:prSet phldrT="[Text]"/>
      <dgm:spPr/>
      <dgm:t>
        <a:bodyPr/>
        <a:lstStyle/>
        <a:p>
          <a:r>
            <a:rPr lang="cs-CZ" dirty="0" err="1"/>
            <a:t>Cross-sections</a:t>
          </a:r>
          <a:endParaRPr lang="cs-CZ" dirty="0"/>
        </a:p>
      </dgm:t>
    </dgm:pt>
    <dgm:pt modelId="{7723D1EA-5CBE-4A32-BE43-02E5A0062D64}" type="parTrans" cxnId="{D5C6C3EE-5684-4196-8B7F-7632EED34A52}">
      <dgm:prSet/>
      <dgm:spPr/>
      <dgm:t>
        <a:bodyPr/>
        <a:lstStyle/>
        <a:p>
          <a:endParaRPr lang="cs-CZ"/>
        </a:p>
      </dgm:t>
    </dgm:pt>
    <dgm:pt modelId="{12511D99-895B-4D09-A5F4-2D04FD853E4F}" type="sibTrans" cxnId="{D5C6C3EE-5684-4196-8B7F-7632EED34A52}">
      <dgm:prSet/>
      <dgm:spPr/>
      <dgm:t>
        <a:bodyPr/>
        <a:lstStyle/>
        <a:p>
          <a:endParaRPr lang="cs-CZ"/>
        </a:p>
      </dgm:t>
    </dgm:pt>
    <dgm:pt modelId="{EAC00B7B-5932-453B-9598-54907EC95B9A}">
      <dgm:prSet phldrT="[Text]"/>
      <dgm:spPr/>
      <dgm:t>
        <a:bodyPr/>
        <a:lstStyle/>
        <a:p>
          <a:r>
            <a:rPr lang="cs-CZ" dirty="0"/>
            <a:t>DEM</a:t>
          </a:r>
        </a:p>
      </dgm:t>
    </dgm:pt>
    <dgm:pt modelId="{2E82DA23-F3AD-4328-9CE6-7C4A242147D9}" type="parTrans" cxnId="{CD389D04-3F59-49E0-8E6B-FB90BCF95FAB}">
      <dgm:prSet/>
      <dgm:spPr/>
      <dgm:t>
        <a:bodyPr/>
        <a:lstStyle/>
        <a:p>
          <a:endParaRPr lang="cs-CZ"/>
        </a:p>
      </dgm:t>
    </dgm:pt>
    <dgm:pt modelId="{51171329-CF67-4B59-A54A-7FC6385F87B7}" type="sibTrans" cxnId="{CD389D04-3F59-49E0-8E6B-FB90BCF95FAB}">
      <dgm:prSet/>
      <dgm:spPr/>
      <dgm:t>
        <a:bodyPr/>
        <a:lstStyle/>
        <a:p>
          <a:endParaRPr lang="cs-CZ"/>
        </a:p>
      </dgm:t>
    </dgm:pt>
    <dgm:pt modelId="{D1B03925-DD34-405B-85A2-5E2834B96319}">
      <dgm:prSet phldrT="[Text]"/>
      <dgm:spPr/>
      <dgm:t>
        <a:bodyPr/>
        <a:lstStyle/>
        <a:p>
          <a:r>
            <a:rPr lang="cs-CZ" dirty="0"/>
            <a:t>River</a:t>
          </a:r>
        </a:p>
      </dgm:t>
    </dgm:pt>
    <dgm:pt modelId="{DF68C745-FDDF-4D72-8326-BB8E8D437AD3}" type="parTrans" cxnId="{E608E4D9-3163-4649-B7D2-4FF4AAF6A61D}">
      <dgm:prSet/>
      <dgm:spPr/>
      <dgm:t>
        <a:bodyPr/>
        <a:lstStyle/>
        <a:p>
          <a:endParaRPr lang="cs-CZ"/>
        </a:p>
      </dgm:t>
    </dgm:pt>
    <dgm:pt modelId="{B2C26C7D-27FA-452A-8E81-83369DD2CFDE}" type="sibTrans" cxnId="{E608E4D9-3163-4649-B7D2-4FF4AAF6A61D}">
      <dgm:prSet/>
      <dgm:spPr/>
      <dgm:t>
        <a:bodyPr/>
        <a:lstStyle/>
        <a:p>
          <a:endParaRPr lang="cs-CZ"/>
        </a:p>
      </dgm:t>
    </dgm:pt>
    <dgm:pt modelId="{E5622CA3-C2D6-4CEC-B8BD-86DD1782E087}">
      <dgm:prSet phldrT="[Text]"/>
      <dgm:spPr/>
      <dgm:t>
        <a:bodyPr/>
        <a:lstStyle/>
        <a:p>
          <a:r>
            <a:rPr lang="cs-CZ" dirty="0" err="1"/>
            <a:t>Depths</a:t>
          </a:r>
          <a:endParaRPr lang="cs-CZ" dirty="0"/>
        </a:p>
      </dgm:t>
    </dgm:pt>
    <dgm:pt modelId="{6B56621C-9341-4E0E-8C6A-231BD51ED691}" type="parTrans" cxnId="{D2AE816B-0DB7-4B20-9BA0-771AA0EA172E}">
      <dgm:prSet/>
      <dgm:spPr/>
      <dgm:t>
        <a:bodyPr/>
        <a:lstStyle/>
        <a:p>
          <a:endParaRPr lang="cs-CZ"/>
        </a:p>
      </dgm:t>
    </dgm:pt>
    <dgm:pt modelId="{769AC653-4DDC-4756-9879-7F43347830CF}" type="sibTrans" cxnId="{D2AE816B-0DB7-4B20-9BA0-771AA0EA172E}">
      <dgm:prSet/>
      <dgm:spPr/>
      <dgm:t>
        <a:bodyPr/>
        <a:lstStyle/>
        <a:p>
          <a:endParaRPr lang="cs-CZ"/>
        </a:p>
      </dgm:t>
    </dgm:pt>
    <dgm:pt modelId="{2B88C901-B1A6-46C4-98EC-711110C69871}" type="pres">
      <dgm:prSet presAssocID="{1ECDD35A-286D-40C1-A2BE-C265D5B7B6F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CCA000DB-E9E9-41F7-9217-772B3B18F904}" type="pres">
      <dgm:prSet presAssocID="{8E7880C3-DA12-4C9F-9E85-5EE00D07821D}" presName="hierRoot1" presStyleCnt="0">
        <dgm:presLayoutVars>
          <dgm:hierBranch val="init"/>
        </dgm:presLayoutVars>
      </dgm:prSet>
      <dgm:spPr/>
    </dgm:pt>
    <dgm:pt modelId="{CD9EBAB0-4B16-4203-BB41-A559E1E8E80C}" type="pres">
      <dgm:prSet presAssocID="{8E7880C3-DA12-4C9F-9E85-5EE00D07821D}" presName="rootComposite1" presStyleCnt="0"/>
      <dgm:spPr/>
    </dgm:pt>
    <dgm:pt modelId="{548D8D9F-C04A-41D8-BCCF-63345C2D7421}" type="pres">
      <dgm:prSet presAssocID="{8E7880C3-DA12-4C9F-9E85-5EE00D07821D}" presName="rootText1" presStyleLbl="node0" presStyleIdx="0" presStyleCnt="1" custLinFactY="3955" custLinFactNeighborX="-1304" custLinFactNeighborY="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58DED96-8025-4806-94DB-822E32FBD5D7}" type="pres">
      <dgm:prSet presAssocID="{8E7880C3-DA12-4C9F-9E85-5EE00D07821D}" presName="rootConnector1" presStyleLbl="node1" presStyleIdx="0" presStyleCnt="0"/>
      <dgm:spPr/>
      <dgm:t>
        <a:bodyPr/>
        <a:lstStyle/>
        <a:p>
          <a:endParaRPr lang="cs-CZ"/>
        </a:p>
      </dgm:t>
    </dgm:pt>
    <dgm:pt modelId="{A660AB61-8CC2-4D6A-8103-42E6E771CA3D}" type="pres">
      <dgm:prSet presAssocID="{8E7880C3-DA12-4C9F-9E85-5EE00D07821D}" presName="hierChild2" presStyleCnt="0"/>
      <dgm:spPr/>
    </dgm:pt>
    <dgm:pt modelId="{C2500791-4E04-4F4E-B5B3-A6280C2627F7}" type="pres">
      <dgm:prSet presAssocID="{2E82DA23-F3AD-4328-9CE6-7C4A242147D9}" presName="Name37" presStyleLbl="parChTrans1D2" presStyleIdx="0" presStyleCnt="4"/>
      <dgm:spPr/>
      <dgm:t>
        <a:bodyPr/>
        <a:lstStyle/>
        <a:p>
          <a:endParaRPr lang="cs-CZ"/>
        </a:p>
      </dgm:t>
    </dgm:pt>
    <dgm:pt modelId="{163D50C6-0383-420F-B0BD-1C862A72CF73}" type="pres">
      <dgm:prSet presAssocID="{EAC00B7B-5932-453B-9598-54907EC95B9A}" presName="hierRoot2" presStyleCnt="0">
        <dgm:presLayoutVars>
          <dgm:hierBranch val="init"/>
        </dgm:presLayoutVars>
      </dgm:prSet>
      <dgm:spPr/>
    </dgm:pt>
    <dgm:pt modelId="{CE7FC6FB-0352-49D0-AF55-FD5AFB9F21F0}" type="pres">
      <dgm:prSet presAssocID="{EAC00B7B-5932-453B-9598-54907EC95B9A}" presName="rootComposite" presStyleCnt="0"/>
      <dgm:spPr/>
    </dgm:pt>
    <dgm:pt modelId="{F44705EB-3F59-4C8B-BD43-94A83535A90F}" type="pres">
      <dgm:prSet presAssocID="{EAC00B7B-5932-453B-9598-54907EC95B9A}" presName="rootText" presStyleLbl="node2" presStyleIdx="0" presStyleCnt="3" custLinFactNeighborX="1299" custLinFactNeighborY="5298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E11A43C-1246-42B8-98B0-ED8DBE6C2DCC}" type="pres">
      <dgm:prSet presAssocID="{EAC00B7B-5932-453B-9598-54907EC95B9A}" presName="rootConnector" presStyleLbl="node2" presStyleIdx="0" presStyleCnt="3"/>
      <dgm:spPr/>
      <dgm:t>
        <a:bodyPr/>
        <a:lstStyle/>
        <a:p>
          <a:endParaRPr lang="cs-CZ"/>
        </a:p>
      </dgm:t>
    </dgm:pt>
    <dgm:pt modelId="{02CB6FDC-F2CB-4E57-8327-209B49E2F75F}" type="pres">
      <dgm:prSet presAssocID="{EAC00B7B-5932-453B-9598-54907EC95B9A}" presName="hierChild4" presStyleCnt="0"/>
      <dgm:spPr/>
    </dgm:pt>
    <dgm:pt modelId="{23F77A51-80F6-45A6-B11E-0427BE0EF9BB}" type="pres">
      <dgm:prSet presAssocID="{EAC00B7B-5932-453B-9598-54907EC95B9A}" presName="hierChild5" presStyleCnt="0"/>
      <dgm:spPr/>
    </dgm:pt>
    <dgm:pt modelId="{EF77BFB3-F43C-4DDA-9BBB-54EF918A6ABF}" type="pres">
      <dgm:prSet presAssocID="{DF68C745-FDDF-4D72-8326-BB8E8D437AD3}" presName="Name37" presStyleLbl="parChTrans1D2" presStyleIdx="1" presStyleCnt="4"/>
      <dgm:spPr/>
      <dgm:t>
        <a:bodyPr/>
        <a:lstStyle/>
        <a:p>
          <a:endParaRPr lang="cs-CZ"/>
        </a:p>
      </dgm:t>
    </dgm:pt>
    <dgm:pt modelId="{9BE0D087-26AC-45E1-AF5F-5F97F822A0B1}" type="pres">
      <dgm:prSet presAssocID="{D1B03925-DD34-405B-85A2-5E2834B96319}" presName="hierRoot2" presStyleCnt="0">
        <dgm:presLayoutVars>
          <dgm:hierBranch val="init"/>
        </dgm:presLayoutVars>
      </dgm:prSet>
      <dgm:spPr/>
    </dgm:pt>
    <dgm:pt modelId="{6370B8B2-39A4-49F3-A2B3-0C7D981B7798}" type="pres">
      <dgm:prSet presAssocID="{D1B03925-DD34-405B-85A2-5E2834B96319}" presName="rootComposite" presStyleCnt="0"/>
      <dgm:spPr/>
    </dgm:pt>
    <dgm:pt modelId="{9F21FAFD-156A-4C94-B967-395C1F552F44}" type="pres">
      <dgm:prSet presAssocID="{D1B03925-DD34-405B-85A2-5E2834B96319}" presName="rootText" presStyleLbl="node2" presStyleIdx="1" presStyleCnt="3" custLinFactNeighborX="-308" custLinFactNeighborY="5298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5967B55-2FBE-4C39-B58B-768400518D04}" type="pres">
      <dgm:prSet presAssocID="{D1B03925-DD34-405B-85A2-5E2834B96319}" presName="rootConnector" presStyleLbl="node2" presStyleIdx="1" presStyleCnt="3"/>
      <dgm:spPr/>
      <dgm:t>
        <a:bodyPr/>
        <a:lstStyle/>
        <a:p>
          <a:endParaRPr lang="cs-CZ"/>
        </a:p>
      </dgm:t>
    </dgm:pt>
    <dgm:pt modelId="{A01748CA-B336-438E-8FD3-0B510E75ADDE}" type="pres">
      <dgm:prSet presAssocID="{D1B03925-DD34-405B-85A2-5E2834B96319}" presName="hierChild4" presStyleCnt="0"/>
      <dgm:spPr/>
    </dgm:pt>
    <dgm:pt modelId="{8139BB9C-155C-4C10-B64F-C9DF2B1F9588}" type="pres">
      <dgm:prSet presAssocID="{D1B03925-DD34-405B-85A2-5E2834B96319}" presName="hierChild5" presStyleCnt="0"/>
      <dgm:spPr/>
    </dgm:pt>
    <dgm:pt modelId="{A41090EB-C9AE-4187-B9A4-6BAAFF041F45}" type="pres">
      <dgm:prSet presAssocID="{6B56621C-9341-4E0E-8C6A-231BD51ED691}" presName="Name37" presStyleLbl="parChTrans1D2" presStyleIdx="2" presStyleCnt="4"/>
      <dgm:spPr/>
      <dgm:t>
        <a:bodyPr/>
        <a:lstStyle/>
        <a:p>
          <a:endParaRPr lang="cs-CZ"/>
        </a:p>
      </dgm:t>
    </dgm:pt>
    <dgm:pt modelId="{EE5BCD03-5737-4DC3-96C1-9A50CF207BDE}" type="pres">
      <dgm:prSet presAssocID="{E5622CA3-C2D6-4CEC-B8BD-86DD1782E087}" presName="hierRoot2" presStyleCnt="0">
        <dgm:presLayoutVars>
          <dgm:hierBranch val="init"/>
        </dgm:presLayoutVars>
      </dgm:prSet>
      <dgm:spPr/>
    </dgm:pt>
    <dgm:pt modelId="{99F597F2-FC71-49FD-BD28-77EDE5908E63}" type="pres">
      <dgm:prSet presAssocID="{E5622CA3-C2D6-4CEC-B8BD-86DD1782E087}" presName="rootComposite" presStyleCnt="0"/>
      <dgm:spPr/>
    </dgm:pt>
    <dgm:pt modelId="{265543AC-81E6-4723-B3C0-C2FA90DAE081}" type="pres">
      <dgm:prSet presAssocID="{E5622CA3-C2D6-4CEC-B8BD-86DD1782E087}" presName="rootText" presStyleLbl="node2" presStyleIdx="2" presStyleCnt="3" custLinFactNeighborX="-2586" custLinFactNeighborY="5298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1ABF8A3-B698-4C3A-BB0A-5DA923D6A8A2}" type="pres">
      <dgm:prSet presAssocID="{E5622CA3-C2D6-4CEC-B8BD-86DD1782E087}" presName="rootConnector" presStyleLbl="node2" presStyleIdx="2" presStyleCnt="3"/>
      <dgm:spPr/>
      <dgm:t>
        <a:bodyPr/>
        <a:lstStyle/>
        <a:p>
          <a:endParaRPr lang="cs-CZ"/>
        </a:p>
      </dgm:t>
    </dgm:pt>
    <dgm:pt modelId="{60FA2194-2EDC-4A82-BA9D-EA5CFE0DC55F}" type="pres">
      <dgm:prSet presAssocID="{E5622CA3-C2D6-4CEC-B8BD-86DD1782E087}" presName="hierChild4" presStyleCnt="0"/>
      <dgm:spPr/>
    </dgm:pt>
    <dgm:pt modelId="{19552B9E-A506-4585-8540-F2991CC4C766}" type="pres">
      <dgm:prSet presAssocID="{E5622CA3-C2D6-4CEC-B8BD-86DD1782E087}" presName="hierChild5" presStyleCnt="0"/>
      <dgm:spPr/>
    </dgm:pt>
    <dgm:pt modelId="{044FE312-649A-4330-983A-B6DFFE8450F6}" type="pres">
      <dgm:prSet presAssocID="{8E7880C3-DA12-4C9F-9E85-5EE00D07821D}" presName="hierChild3" presStyleCnt="0"/>
      <dgm:spPr/>
    </dgm:pt>
    <dgm:pt modelId="{27D2C19B-1575-4855-8162-CAB1809E5EF6}" type="pres">
      <dgm:prSet presAssocID="{7723D1EA-5CBE-4A32-BE43-02E5A0062D64}" presName="Name111" presStyleLbl="parChTrans1D2" presStyleIdx="3" presStyleCnt="4"/>
      <dgm:spPr/>
      <dgm:t>
        <a:bodyPr/>
        <a:lstStyle/>
        <a:p>
          <a:endParaRPr lang="cs-CZ"/>
        </a:p>
      </dgm:t>
    </dgm:pt>
    <dgm:pt modelId="{FB83D31C-BDDC-456C-9303-4E05DA1ABA4F}" type="pres">
      <dgm:prSet presAssocID="{EEC708FB-71D6-488E-A36E-7B09FFF501DB}" presName="hierRoot3" presStyleCnt="0">
        <dgm:presLayoutVars>
          <dgm:hierBranch val="init"/>
        </dgm:presLayoutVars>
      </dgm:prSet>
      <dgm:spPr/>
    </dgm:pt>
    <dgm:pt modelId="{60C62269-71BD-4B5F-BC90-8826D25AA0D8}" type="pres">
      <dgm:prSet presAssocID="{EEC708FB-71D6-488E-A36E-7B09FFF501DB}" presName="rootComposite3" presStyleCnt="0"/>
      <dgm:spPr/>
    </dgm:pt>
    <dgm:pt modelId="{AD0D5223-40D0-4760-9385-387AC9235E2C}" type="pres">
      <dgm:prSet presAssocID="{EEC708FB-71D6-488E-A36E-7B09FFF501DB}" presName="rootText3" presStyleLbl="asst1" presStyleIdx="0" presStyleCnt="1" custLinFactNeighborX="2666" custLinFactNeighborY="7445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8ED4F03-93F1-4869-AF79-6B37718C5E05}" type="pres">
      <dgm:prSet presAssocID="{EEC708FB-71D6-488E-A36E-7B09FFF501DB}" presName="rootConnector3" presStyleLbl="asst1" presStyleIdx="0" presStyleCnt="1"/>
      <dgm:spPr/>
      <dgm:t>
        <a:bodyPr/>
        <a:lstStyle/>
        <a:p>
          <a:endParaRPr lang="cs-CZ"/>
        </a:p>
      </dgm:t>
    </dgm:pt>
    <dgm:pt modelId="{479F1130-5C79-4887-8C75-E103B074B4FB}" type="pres">
      <dgm:prSet presAssocID="{EEC708FB-71D6-488E-A36E-7B09FFF501DB}" presName="hierChild6" presStyleCnt="0"/>
      <dgm:spPr/>
    </dgm:pt>
    <dgm:pt modelId="{663E0FA1-0E5B-45BA-A67B-156AD22BAEB2}" type="pres">
      <dgm:prSet presAssocID="{EEC708FB-71D6-488E-A36E-7B09FFF501DB}" presName="hierChild7" presStyleCnt="0"/>
      <dgm:spPr/>
    </dgm:pt>
  </dgm:ptLst>
  <dgm:cxnLst>
    <dgm:cxn modelId="{84E7884A-B3E1-43FB-8196-31E7E05DF60D}" type="presOf" srcId="{1ECDD35A-286D-40C1-A2BE-C265D5B7B6F9}" destId="{2B88C901-B1A6-46C4-98EC-711110C69871}" srcOrd="0" destOrd="0" presId="urn:microsoft.com/office/officeart/2005/8/layout/orgChart1"/>
    <dgm:cxn modelId="{A0877C6A-0C9B-4933-BEA9-5FF1A1B57521}" type="presOf" srcId="{EEC708FB-71D6-488E-A36E-7B09FFF501DB}" destId="{48ED4F03-93F1-4869-AF79-6B37718C5E05}" srcOrd="1" destOrd="0" presId="urn:microsoft.com/office/officeart/2005/8/layout/orgChart1"/>
    <dgm:cxn modelId="{62B205AB-BB8E-421F-8906-D629D2049A7A}" type="presOf" srcId="{DF68C745-FDDF-4D72-8326-BB8E8D437AD3}" destId="{EF77BFB3-F43C-4DDA-9BBB-54EF918A6ABF}" srcOrd="0" destOrd="0" presId="urn:microsoft.com/office/officeart/2005/8/layout/orgChart1"/>
    <dgm:cxn modelId="{DF10E5B5-B9EF-40FD-A28A-22E9C07F10B6}" type="presOf" srcId="{7723D1EA-5CBE-4A32-BE43-02E5A0062D64}" destId="{27D2C19B-1575-4855-8162-CAB1809E5EF6}" srcOrd="0" destOrd="0" presId="urn:microsoft.com/office/officeart/2005/8/layout/orgChart1"/>
    <dgm:cxn modelId="{4BF2581C-2C08-4ACC-909B-1B9EFE9E8934}" srcId="{1ECDD35A-286D-40C1-A2BE-C265D5B7B6F9}" destId="{8E7880C3-DA12-4C9F-9E85-5EE00D07821D}" srcOrd="0" destOrd="0" parTransId="{79E2C410-D67A-452A-9799-8A2FD8B33987}" sibTransId="{FBC4C2A1-98FB-4C4B-A6E9-7EB01E75CE14}"/>
    <dgm:cxn modelId="{15762037-4FC0-4CF5-9C5A-2FC722A0DEA9}" type="presOf" srcId="{EEC708FB-71D6-488E-A36E-7B09FFF501DB}" destId="{AD0D5223-40D0-4760-9385-387AC9235E2C}" srcOrd="0" destOrd="0" presId="urn:microsoft.com/office/officeart/2005/8/layout/orgChart1"/>
    <dgm:cxn modelId="{FAD1EF23-0C6F-45D9-85E8-8594BB1D30CE}" type="presOf" srcId="{D1B03925-DD34-405B-85A2-5E2834B96319}" destId="{9F21FAFD-156A-4C94-B967-395C1F552F44}" srcOrd="0" destOrd="0" presId="urn:microsoft.com/office/officeart/2005/8/layout/orgChart1"/>
    <dgm:cxn modelId="{0BC12E61-F260-4847-94B7-E07A809559DA}" type="presOf" srcId="{EAC00B7B-5932-453B-9598-54907EC95B9A}" destId="{F44705EB-3F59-4C8B-BD43-94A83535A90F}" srcOrd="0" destOrd="0" presId="urn:microsoft.com/office/officeart/2005/8/layout/orgChart1"/>
    <dgm:cxn modelId="{E608E4D9-3163-4649-B7D2-4FF4AAF6A61D}" srcId="{8E7880C3-DA12-4C9F-9E85-5EE00D07821D}" destId="{D1B03925-DD34-405B-85A2-5E2834B96319}" srcOrd="2" destOrd="0" parTransId="{DF68C745-FDDF-4D72-8326-BB8E8D437AD3}" sibTransId="{B2C26C7D-27FA-452A-8E81-83369DD2CFDE}"/>
    <dgm:cxn modelId="{5EBF6257-12D2-4F1D-84E7-87156B21E074}" type="presOf" srcId="{E5622CA3-C2D6-4CEC-B8BD-86DD1782E087}" destId="{265543AC-81E6-4723-B3C0-C2FA90DAE081}" srcOrd="0" destOrd="0" presId="urn:microsoft.com/office/officeart/2005/8/layout/orgChart1"/>
    <dgm:cxn modelId="{84F7E8C0-4E08-462B-A460-474FA15748C5}" type="presOf" srcId="{D1B03925-DD34-405B-85A2-5E2834B96319}" destId="{B5967B55-2FBE-4C39-B58B-768400518D04}" srcOrd="1" destOrd="0" presId="urn:microsoft.com/office/officeart/2005/8/layout/orgChart1"/>
    <dgm:cxn modelId="{D6E15B4D-7DD3-4F75-843E-9796F55CC0BB}" type="presOf" srcId="{2E82DA23-F3AD-4328-9CE6-7C4A242147D9}" destId="{C2500791-4E04-4F4E-B5B3-A6280C2627F7}" srcOrd="0" destOrd="0" presId="urn:microsoft.com/office/officeart/2005/8/layout/orgChart1"/>
    <dgm:cxn modelId="{D2AE816B-0DB7-4B20-9BA0-771AA0EA172E}" srcId="{8E7880C3-DA12-4C9F-9E85-5EE00D07821D}" destId="{E5622CA3-C2D6-4CEC-B8BD-86DD1782E087}" srcOrd="3" destOrd="0" parTransId="{6B56621C-9341-4E0E-8C6A-231BD51ED691}" sibTransId="{769AC653-4DDC-4756-9879-7F43347830CF}"/>
    <dgm:cxn modelId="{5CBAFDEA-BEEC-4690-B0EF-07EE9CEAFDE3}" type="presOf" srcId="{8E7880C3-DA12-4C9F-9E85-5EE00D07821D}" destId="{B58DED96-8025-4806-94DB-822E32FBD5D7}" srcOrd="1" destOrd="0" presId="urn:microsoft.com/office/officeart/2005/8/layout/orgChart1"/>
    <dgm:cxn modelId="{016D9D06-F7D9-4374-854D-375FFDE0CF7F}" type="presOf" srcId="{8E7880C3-DA12-4C9F-9E85-5EE00D07821D}" destId="{548D8D9F-C04A-41D8-BCCF-63345C2D7421}" srcOrd="0" destOrd="0" presId="urn:microsoft.com/office/officeart/2005/8/layout/orgChart1"/>
    <dgm:cxn modelId="{352C414E-E836-478C-A7D9-F1D1C2B8B2CE}" type="presOf" srcId="{EAC00B7B-5932-453B-9598-54907EC95B9A}" destId="{6E11A43C-1246-42B8-98B0-ED8DBE6C2DCC}" srcOrd="1" destOrd="0" presId="urn:microsoft.com/office/officeart/2005/8/layout/orgChart1"/>
    <dgm:cxn modelId="{29F6B5E4-C295-48C2-92A5-51632D010B4B}" type="presOf" srcId="{E5622CA3-C2D6-4CEC-B8BD-86DD1782E087}" destId="{31ABF8A3-B698-4C3A-BB0A-5DA923D6A8A2}" srcOrd="1" destOrd="0" presId="urn:microsoft.com/office/officeart/2005/8/layout/orgChart1"/>
    <dgm:cxn modelId="{D5C6C3EE-5684-4196-8B7F-7632EED34A52}" srcId="{8E7880C3-DA12-4C9F-9E85-5EE00D07821D}" destId="{EEC708FB-71D6-488E-A36E-7B09FFF501DB}" srcOrd="0" destOrd="0" parTransId="{7723D1EA-5CBE-4A32-BE43-02E5A0062D64}" sibTransId="{12511D99-895B-4D09-A5F4-2D04FD853E4F}"/>
    <dgm:cxn modelId="{9363E4B7-5EC1-46D7-B112-CF13E8308BFB}" type="presOf" srcId="{6B56621C-9341-4E0E-8C6A-231BD51ED691}" destId="{A41090EB-C9AE-4187-B9A4-6BAAFF041F45}" srcOrd="0" destOrd="0" presId="urn:microsoft.com/office/officeart/2005/8/layout/orgChart1"/>
    <dgm:cxn modelId="{CD389D04-3F59-49E0-8E6B-FB90BCF95FAB}" srcId="{8E7880C3-DA12-4C9F-9E85-5EE00D07821D}" destId="{EAC00B7B-5932-453B-9598-54907EC95B9A}" srcOrd="1" destOrd="0" parTransId="{2E82DA23-F3AD-4328-9CE6-7C4A242147D9}" sibTransId="{51171329-CF67-4B59-A54A-7FC6385F87B7}"/>
    <dgm:cxn modelId="{5FAB5A48-AF1B-4240-B84A-C58D8FED283C}" type="presParOf" srcId="{2B88C901-B1A6-46C4-98EC-711110C69871}" destId="{CCA000DB-E9E9-41F7-9217-772B3B18F904}" srcOrd="0" destOrd="0" presId="urn:microsoft.com/office/officeart/2005/8/layout/orgChart1"/>
    <dgm:cxn modelId="{CE1F067C-E506-4E53-8A8E-E27B247B65B8}" type="presParOf" srcId="{CCA000DB-E9E9-41F7-9217-772B3B18F904}" destId="{CD9EBAB0-4B16-4203-BB41-A559E1E8E80C}" srcOrd="0" destOrd="0" presId="urn:microsoft.com/office/officeart/2005/8/layout/orgChart1"/>
    <dgm:cxn modelId="{58D2D5A8-6753-4086-8BD8-80C7A40C6F2E}" type="presParOf" srcId="{CD9EBAB0-4B16-4203-BB41-A559E1E8E80C}" destId="{548D8D9F-C04A-41D8-BCCF-63345C2D7421}" srcOrd="0" destOrd="0" presId="urn:microsoft.com/office/officeart/2005/8/layout/orgChart1"/>
    <dgm:cxn modelId="{1BE96CE5-21B2-4929-A839-E9C3CE787FFB}" type="presParOf" srcId="{CD9EBAB0-4B16-4203-BB41-A559E1E8E80C}" destId="{B58DED96-8025-4806-94DB-822E32FBD5D7}" srcOrd="1" destOrd="0" presId="urn:microsoft.com/office/officeart/2005/8/layout/orgChart1"/>
    <dgm:cxn modelId="{54D1D9EA-7896-4C37-B327-4D05B6616DA3}" type="presParOf" srcId="{CCA000DB-E9E9-41F7-9217-772B3B18F904}" destId="{A660AB61-8CC2-4D6A-8103-42E6E771CA3D}" srcOrd="1" destOrd="0" presId="urn:microsoft.com/office/officeart/2005/8/layout/orgChart1"/>
    <dgm:cxn modelId="{44125C03-B185-4D46-9C65-9FB8A0C2991B}" type="presParOf" srcId="{A660AB61-8CC2-4D6A-8103-42E6E771CA3D}" destId="{C2500791-4E04-4F4E-B5B3-A6280C2627F7}" srcOrd="0" destOrd="0" presId="urn:microsoft.com/office/officeart/2005/8/layout/orgChart1"/>
    <dgm:cxn modelId="{D0838BF0-E8A6-4491-90FB-2DDD0E5FFF8A}" type="presParOf" srcId="{A660AB61-8CC2-4D6A-8103-42E6E771CA3D}" destId="{163D50C6-0383-420F-B0BD-1C862A72CF73}" srcOrd="1" destOrd="0" presId="urn:microsoft.com/office/officeart/2005/8/layout/orgChart1"/>
    <dgm:cxn modelId="{A5B9E1E1-FF5E-439D-BA79-D74EA225C087}" type="presParOf" srcId="{163D50C6-0383-420F-B0BD-1C862A72CF73}" destId="{CE7FC6FB-0352-49D0-AF55-FD5AFB9F21F0}" srcOrd="0" destOrd="0" presId="urn:microsoft.com/office/officeart/2005/8/layout/orgChart1"/>
    <dgm:cxn modelId="{2906E98A-F07A-4D37-9049-DBC03994FFB0}" type="presParOf" srcId="{CE7FC6FB-0352-49D0-AF55-FD5AFB9F21F0}" destId="{F44705EB-3F59-4C8B-BD43-94A83535A90F}" srcOrd="0" destOrd="0" presId="urn:microsoft.com/office/officeart/2005/8/layout/orgChart1"/>
    <dgm:cxn modelId="{60C33694-C4C6-40C3-8670-0CE0B0C58614}" type="presParOf" srcId="{CE7FC6FB-0352-49D0-AF55-FD5AFB9F21F0}" destId="{6E11A43C-1246-42B8-98B0-ED8DBE6C2DCC}" srcOrd="1" destOrd="0" presId="urn:microsoft.com/office/officeart/2005/8/layout/orgChart1"/>
    <dgm:cxn modelId="{BC5DFB25-3A2D-4C72-8C90-290720F1650E}" type="presParOf" srcId="{163D50C6-0383-420F-B0BD-1C862A72CF73}" destId="{02CB6FDC-F2CB-4E57-8327-209B49E2F75F}" srcOrd="1" destOrd="0" presId="urn:microsoft.com/office/officeart/2005/8/layout/orgChart1"/>
    <dgm:cxn modelId="{A7BAF3C7-8A2B-4DD7-A70D-770D0E283365}" type="presParOf" srcId="{163D50C6-0383-420F-B0BD-1C862A72CF73}" destId="{23F77A51-80F6-45A6-B11E-0427BE0EF9BB}" srcOrd="2" destOrd="0" presId="urn:microsoft.com/office/officeart/2005/8/layout/orgChart1"/>
    <dgm:cxn modelId="{A3F1773F-1700-437E-8FED-088CD1EF1C1A}" type="presParOf" srcId="{A660AB61-8CC2-4D6A-8103-42E6E771CA3D}" destId="{EF77BFB3-F43C-4DDA-9BBB-54EF918A6ABF}" srcOrd="2" destOrd="0" presId="urn:microsoft.com/office/officeart/2005/8/layout/orgChart1"/>
    <dgm:cxn modelId="{CD64D3B0-84C2-4D35-9E61-B3370BDF7EF5}" type="presParOf" srcId="{A660AB61-8CC2-4D6A-8103-42E6E771CA3D}" destId="{9BE0D087-26AC-45E1-AF5F-5F97F822A0B1}" srcOrd="3" destOrd="0" presId="urn:microsoft.com/office/officeart/2005/8/layout/orgChart1"/>
    <dgm:cxn modelId="{12BF9DA2-155E-44BF-8639-F1D19772BB3C}" type="presParOf" srcId="{9BE0D087-26AC-45E1-AF5F-5F97F822A0B1}" destId="{6370B8B2-39A4-49F3-A2B3-0C7D981B7798}" srcOrd="0" destOrd="0" presId="urn:microsoft.com/office/officeart/2005/8/layout/orgChart1"/>
    <dgm:cxn modelId="{7F34621A-C288-440F-88E6-BDF22BB18A63}" type="presParOf" srcId="{6370B8B2-39A4-49F3-A2B3-0C7D981B7798}" destId="{9F21FAFD-156A-4C94-B967-395C1F552F44}" srcOrd="0" destOrd="0" presId="urn:microsoft.com/office/officeart/2005/8/layout/orgChart1"/>
    <dgm:cxn modelId="{8FE2F26C-A067-4820-B70D-3DBA2EAB599B}" type="presParOf" srcId="{6370B8B2-39A4-49F3-A2B3-0C7D981B7798}" destId="{B5967B55-2FBE-4C39-B58B-768400518D04}" srcOrd="1" destOrd="0" presId="urn:microsoft.com/office/officeart/2005/8/layout/orgChart1"/>
    <dgm:cxn modelId="{BD253C6E-8685-4E68-A425-459F17596EDE}" type="presParOf" srcId="{9BE0D087-26AC-45E1-AF5F-5F97F822A0B1}" destId="{A01748CA-B336-438E-8FD3-0B510E75ADDE}" srcOrd="1" destOrd="0" presId="urn:microsoft.com/office/officeart/2005/8/layout/orgChart1"/>
    <dgm:cxn modelId="{8A90E122-7CEA-4998-9089-52E961B148D4}" type="presParOf" srcId="{9BE0D087-26AC-45E1-AF5F-5F97F822A0B1}" destId="{8139BB9C-155C-4C10-B64F-C9DF2B1F9588}" srcOrd="2" destOrd="0" presId="urn:microsoft.com/office/officeart/2005/8/layout/orgChart1"/>
    <dgm:cxn modelId="{8D82CB05-B807-4320-AE9D-92C01B44F23D}" type="presParOf" srcId="{A660AB61-8CC2-4D6A-8103-42E6E771CA3D}" destId="{A41090EB-C9AE-4187-B9A4-6BAAFF041F45}" srcOrd="4" destOrd="0" presId="urn:microsoft.com/office/officeart/2005/8/layout/orgChart1"/>
    <dgm:cxn modelId="{8458658E-25F4-4B54-9D91-1D9BE318CB92}" type="presParOf" srcId="{A660AB61-8CC2-4D6A-8103-42E6E771CA3D}" destId="{EE5BCD03-5737-4DC3-96C1-9A50CF207BDE}" srcOrd="5" destOrd="0" presId="urn:microsoft.com/office/officeart/2005/8/layout/orgChart1"/>
    <dgm:cxn modelId="{EF3A263C-94BF-4B56-9967-2617447D7B52}" type="presParOf" srcId="{EE5BCD03-5737-4DC3-96C1-9A50CF207BDE}" destId="{99F597F2-FC71-49FD-BD28-77EDE5908E63}" srcOrd="0" destOrd="0" presId="urn:microsoft.com/office/officeart/2005/8/layout/orgChart1"/>
    <dgm:cxn modelId="{623D9321-A6F9-494E-A2CB-6F171B3B5FF9}" type="presParOf" srcId="{99F597F2-FC71-49FD-BD28-77EDE5908E63}" destId="{265543AC-81E6-4723-B3C0-C2FA90DAE081}" srcOrd="0" destOrd="0" presId="urn:microsoft.com/office/officeart/2005/8/layout/orgChart1"/>
    <dgm:cxn modelId="{BF76383F-83DE-4FEB-9269-433FDFF36379}" type="presParOf" srcId="{99F597F2-FC71-49FD-BD28-77EDE5908E63}" destId="{31ABF8A3-B698-4C3A-BB0A-5DA923D6A8A2}" srcOrd="1" destOrd="0" presId="urn:microsoft.com/office/officeart/2005/8/layout/orgChart1"/>
    <dgm:cxn modelId="{86E94B81-05CD-4E86-9343-4DE015EC86ED}" type="presParOf" srcId="{EE5BCD03-5737-4DC3-96C1-9A50CF207BDE}" destId="{60FA2194-2EDC-4A82-BA9D-EA5CFE0DC55F}" srcOrd="1" destOrd="0" presId="urn:microsoft.com/office/officeart/2005/8/layout/orgChart1"/>
    <dgm:cxn modelId="{13E178EE-9B53-496B-9350-9B3F1101636F}" type="presParOf" srcId="{EE5BCD03-5737-4DC3-96C1-9A50CF207BDE}" destId="{19552B9E-A506-4585-8540-F2991CC4C766}" srcOrd="2" destOrd="0" presId="urn:microsoft.com/office/officeart/2005/8/layout/orgChart1"/>
    <dgm:cxn modelId="{53F1A4C7-BDF8-4610-B9E1-EBF457D6C687}" type="presParOf" srcId="{CCA000DB-E9E9-41F7-9217-772B3B18F904}" destId="{044FE312-649A-4330-983A-B6DFFE8450F6}" srcOrd="2" destOrd="0" presId="urn:microsoft.com/office/officeart/2005/8/layout/orgChart1"/>
    <dgm:cxn modelId="{6C4ACEF3-09C4-40AA-8246-CA5DCD4910B0}" type="presParOf" srcId="{044FE312-649A-4330-983A-B6DFFE8450F6}" destId="{27D2C19B-1575-4855-8162-CAB1809E5EF6}" srcOrd="0" destOrd="0" presId="urn:microsoft.com/office/officeart/2005/8/layout/orgChart1"/>
    <dgm:cxn modelId="{FC560297-26D5-4022-B9D4-FF736A0FE9CB}" type="presParOf" srcId="{044FE312-649A-4330-983A-B6DFFE8450F6}" destId="{FB83D31C-BDDC-456C-9303-4E05DA1ABA4F}" srcOrd="1" destOrd="0" presId="urn:microsoft.com/office/officeart/2005/8/layout/orgChart1"/>
    <dgm:cxn modelId="{8B89F379-B6C3-49EC-BC44-150ED9CA0658}" type="presParOf" srcId="{FB83D31C-BDDC-456C-9303-4E05DA1ABA4F}" destId="{60C62269-71BD-4B5F-BC90-8826D25AA0D8}" srcOrd="0" destOrd="0" presId="urn:microsoft.com/office/officeart/2005/8/layout/orgChart1"/>
    <dgm:cxn modelId="{CAB611EC-D6E4-4B65-A9E9-4D91E0FFF593}" type="presParOf" srcId="{60C62269-71BD-4B5F-BC90-8826D25AA0D8}" destId="{AD0D5223-40D0-4760-9385-387AC9235E2C}" srcOrd="0" destOrd="0" presId="urn:microsoft.com/office/officeart/2005/8/layout/orgChart1"/>
    <dgm:cxn modelId="{9CA6D88C-1205-4C96-8492-24EEF6307B83}" type="presParOf" srcId="{60C62269-71BD-4B5F-BC90-8826D25AA0D8}" destId="{48ED4F03-93F1-4869-AF79-6B37718C5E05}" srcOrd="1" destOrd="0" presId="urn:microsoft.com/office/officeart/2005/8/layout/orgChart1"/>
    <dgm:cxn modelId="{F509283D-C09F-4DF3-8472-19DF89588813}" type="presParOf" srcId="{FB83D31C-BDDC-456C-9303-4E05DA1ABA4F}" destId="{479F1130-5C79-4887-8C75-E103B074B4FB}" srcOrd="1" destOrd="0" presId="urn:microsoft.com/office/officeart/2005/8/layout/orgChart1"/>
    <dgm:cxn modelId="{825D6210-FA45-4898-BFAA-0623B0DDEFB3}" type="presParOf" srcId="{FB83D31C-BDDC-456C-9303-4E05DA1ABA4F}" destId="{663E0FA1-0E5B-45BA-A67B-156AD22BAEB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2C19B-1575-4855-8162-CAB1809E5EF6}">
      <dsp:nvSpPr>
        <dsp:cNvPr id="0" name=""/>
        <dsp:cNvSpPr/>
      </dsp:nvSpPr>
      <dsp:spPr>
        <a:xfrm>
          <a:off x="3877841" y="2851376"/>
          <a:ext cx="155171" cy="742637"/>
        </a:xfrm>
        <a:custGeom>
          <a:avLst/>
          <a:gdLst/>
          <a:ahLst/>
          <a:cxnLst/>
          <a:rect l="0" t="0" r="0" b="0"/>
          <a:pathLst>
            <a:path>
              <a:moveTo>
                <a:pt x="155171" y="0"/>
              </a:moveTo>
              <a:lnTo>
                <a:pt x="155171" y="742637"/>
              </a:lnTo>
              <a:lnTo>
                <a:pt x="0" y="7426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41090EB-C9AE-4187-B9A4-6BAAFF041F45}">
      <dsp:nvSpPr>
        <dsp:cNvPr id="0" name=""/>
        <dsp:cNvSpPr/>
      </dsp:nvSpPr>
      <dsp:spPr>
        <a:xfrm>
          <a:off x="4033013" y="2851376"/>
          <a:ext cx="2844845" cy="1379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9635"/>
              </a:lnTo>
              <a:lnTo>
                <a:pt x="2844845" y="1129635"/>
              </a:lnTo>
              <a:lnTo>
                <a:pt x="2844845" y="13791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F77BFB3-F43C-4DDA-9BBB-54EF918A6ABF}">
      <dsp:nvSpPr>
        <dsp:cNvPr id="0" name=""/>
        <dsp:cNvSpPr/>
      </dsp:nvSpPr>
      <dsp:spPr>
        <a:xfrm>
          <a:off x="3987293" y="2851376"/>
          <a:ext cx="91440" cy="13791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29635"/>
              </a:lnTo>
              <a:lnTo>
                <a:pt x="69387" y="1129635"/>
              </a:lnTo>
              <a:lnTo>
                <a:pt x="69387" y="13791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2500791-4E04-4F4E-B5B3-A6280C2627F7}">
      <dsp:nvSpPr>
        <dsp:cNvPr id="0" name=""/>
        <dsp:cNvSpPr/>
      </dsp:nvSpPr>
      <dsp:spPr>
        <a:xfrm>
          <a:off x="1219558" y="2851376"/>
          <a:ext cx="2813454" cy="1379146"/>
        </a:xfrm>
        <a:custGeom>
          <a:avLst/>
          <a:gdLst/>
          <a:ahLst/>
          <a:cxnLst/>
          <a:rect l="0" t="0" r="0" b="0"/>
          <a:pathLst>
            <a:path>
              <a:moveTo>
                <a:pt x="2813454" y="0"/>
              </a:moveTo>
              <a:lnTo>
                <a:pt x="2813454" y="1129635"/>
              </a:lnTo>
              <a:lnTo>
                <a:pt x="0" y="1129635"/>
              </a:lnTo>
              <a:lnTo>
                <a:pt x="0" y="13791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48D8D9F-C04A-41D8-BCCF-63345C2D7421}">
      <dsp:nvSpPr>
        <dsp:cNvPr id="0" name=""/>
        <dsp:cNvSpPr/>
      </dsp:nvSpPr>
      <dsp:spPr>
        <a:xfrm>
          <a:off x="2844868" y="1663231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200" kern="1200" dirty="0" err="1"/>
            <a:t>Inundation</a:t>
          </a:r>
          <a:endParaRPr lang="cs-CZ" sz="4200" kern="1200" dirty="0"/>
        </a:p>
      </dsp:txBody>
      <dsp:txXfrm>
        <a:off x="2844868" y="1663231"/>
        <a:ext cx="2376289" cy="1188144"/>
      </dsp:txXfrm>
    </dsp:sp>
    <dsp:sp modelId="{F44705EB-3F59-4C8B-BD43-94A83535A90F}">
      <dsp:nvSpPr>
        <dsp:cNvPr id="0" name=""/>
        <dsp:cNvSpPr/>
      </dsp:nvSpPr>
      <dsp:spPr>
        <a:xfrm>
          <a:off x="31413" y="4230522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200" kern="1200" dirty="0"/>
            <a:t>DEM</a:t>
          </a:r>
        </a:p>
      </dsp:txBody>
      <dsp:txXfrm>
        <a:off x="31413" y="4230522"/>
        <a:ext cx="2376289" cy="1188144"/>
      </dsp:txXfrm>
    </dsp:sp>
    <dsp:sp modelId="{9F21FAFD-156A-4C94-B967-395C1F552F44}">
      <dsp:nvSpPr>
        <dsp:cNvPr id="0" name=""/>
        <dsp:cNvSpPr/>
      </dsp:nvSpPr>
      <dsp:spPr>
        <a:xfrm>
          <a:off x="2868536" y="4230522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200" kern="1200" dirty="0"/>
            <a:t>River</a:t>
          </a:r>
        </a:p>
      </dsp:txBody>
      <dsp:txXfrm>
        <a:off x="2868536" y="4230522"/>
        <a:ext cx="2376289" cy="1188144"/>
      </dsp:txXfrm>
    </dsp:sp>
    <dsp:sp modelId="{265543AC-81E6-4723-B3C0-C2FA90DAE081}">
      <dsp:nvSpPr>
        <dsp:cNvPr id="0" name=""/>
        <dsp:cNvSpPr/>
      </dsp:nvSpPr>
      <dsp:spPr>
        <a:xfrm>
          <a:off x="5689714" y="4230522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200" kern="1200" dirty="0" err="1"/>
            <a:t>Depths</a:t>
          </a:r>
          <a:endParaRPr lang="cs-CZ" sz="4200" kern="1200" dirty="0"/>
        </a:p>
      </dsp:txBody>
      <dsp:txXfrm>
        <a:off x="5689714" y="4230522"/>
        <a:ext cx="2376289" cy="1188144"/>
      </dsp:txXfrm>
    </dsp:sp>
    <dsp:sp modelId="{AD0D5223-40D0-4760-9385-387AC9235E2C}">
      <dsp:nvSpPr>
        <dsp:cNvPr id="0" name=""/>
        <dsp:cNvSpPr/>
      </dsp:nvSpPr>
      <dsp:spPr>
        <a:xfrm>
          <a:off x="1501552" y="2999941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200" kern="1200" dirty="0" err="1"/>
            <a:t>Cross-sections</a:t>
          </a:r>
          <a:endParaRPr lang="cs-CZ" sz="4200" kern="1200" dirty="0"/>
        </a:p>
      </dsp:txBody>
      <dsp:txXfrm>
        <a:off x="1501552" y="2999941"/>
        <a:ext cx="2376289" cy="1188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247C-7777-465B-A68A-D6408D25F8B0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27B3-0863-4D0F-AFAC-619E4633F4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401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247C-7777-465B-A68A-D6408D25F8B0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27B3-0863-4D0F-AFAC-619E4633F4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002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247C-7777-465B-A68A-D6408D25F8B0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27B3-0863-4D0F-AFAC-619E4633F4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531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247C-7777-465B-A68A-D6408D25F8B0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27B3-0863-4D0F-AFAC-619E4633F4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270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247C-7777-465B-A68A-D6408D25F8B0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27B3-0863-4D0F-AFAC-619E4633F4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1445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247C-7777-465B-A68A-D6408D25F8B0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27B3-0863-4D0F-AFAC-619E4633F4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2981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247C-7777-465B-A68A-D6408D25F8B0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27B3-0863-4D0F-AFAC-619E4633F409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445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247C-7777-465B-A68A-D6408D25F8B0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27B3-0863-4D0F-AFAC-619E4633F4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8870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247C-7777-465B-A68A-D6408D25F8B0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27B3-0863-4D0F-AFAC-619E4633F4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4482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247C-7777-465B-A68A-D6408D25F8B0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27B3-0863-4D0F-AFAC-619E4633F4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125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8D3247C-7777-465B-A68A-D6408D25F8B0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27B3-0863-4D0F-AFAC-619E4633F4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605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8D3247C-7777-465B-A68A-D6408D25F8B0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3A127B3-0863-4D0F-AFAC-619E4633F4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21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BC4D9D0-6746-4126-8E11-4EFB12D84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4157" y="278297"/>
            <a:ext cx="10270434" cy="3207026"/>
          </a:xfrm>
        </p:spPr>
        <p:txBody>
          <a:bodyPr>
            <a:normAutofit fontScale="90000"/>
          </a:bodyPr>
          <a:lstStyle/>
          <a:p>
            <a:r>
              <a:rPr lang="cs-CZ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Delineation</a:t>
            </a:r>
            <a:r>
              <a:rPr lang="cs-CZ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inundations</a:t>
            </a:r>
            <a:r>
              <a:rPr lang="cs-CZ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400" b="1" dirty="0">
                <a:latin typeface="Arial" panose="020B0604020202020204" pitchFamily="34" charset="0"/>
                <a:cs typeface="Arial" panose="020B0604020202020204" pitchFamily="34" charset="0"/>
              </a:rPr>
              <a:t>by non-</a:t>
            </a:r>
            <a:r>
              <a:rPr lang="cs-CZ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hydrodynamic</a:t>
            </a:r>
            <a:r>
              <a:rPr lang="cs-CZ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400" b="1" dirty="0">
                <a:latin typeface="Arial" panose="020B0604020202020204" pitchFamily="34" charset="0"/>
                <a:cs typeface="Arial" panose="020B0604020202020204" pitchFamily="34" charset="0"/>
              </a:rPr>
              <a:t>GIS-</a:t>
            </a:r>
            <a:r>
              <a:rPr lang="cs-CZ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cs-CZ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  <a:endParaRPr lang="cs-CZ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2683AA99-B050-45D7-B77D-FA8A32244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0313" y="3843338"/>
            <a:ext cx="7643812" cy="2814637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 Caletka</a:t>
            </a:r>
          </a:p>
          <a:p>
            <a:pPr algn="l"/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Geografický ústav,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PřF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 Brno</a:t>
            </a:r>
          </a:p>
          <a:p>
            <a:pPr algn="l"/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VÚV TGM, pobočka Brno</a:t>
            </a:r>
          </a:p>
          <a:p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Aplikovaná fyzická geografie, 3. 10. 2017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5FF63A61-D6B9-45D7-A7DA-45F071809A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732" y="3843338"/>
            <a:ext cx="1478280" cy="149352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BD235591-BF4E-48CE-9386-486A75CF5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012" y="3843338"/>
            <a:ext cx="1789113" cy="14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1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73" y="866324"/>
            <a:ext cx="7911885" cy="559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33214" y="271221"/>
            <a:ext cx="8121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POVODŇOVÉ ZNAČKY</a:t>
            </a:r>
          </a:p>
        </p:txBody>
      </p:sp>
    </p:spTree>
    <p:extLst>
      <p:ext uri="{BB962C8B-B14F-4D97-AF65-F5344CB8AC3E}">
        <p14:creationId xmlns:p14="http://schemas.microsoft.com/office/powerpoint/2010/main" val="118763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33214" y="271221"/>
            <a:ext cx="8121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MAPY POVODŇOVÉHO NEBEZPEČÍ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55" y="1275840"/>
            <a:ext cx="11755928" cy="400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1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76893" y="127783"/>
            <a:ext cx="7729728" cy="949349"/>
          </a:xfrm>
        </p:spPr>
        <p:txBody>
          <a:bodyPr>
            <a:normAutofit fontScale="90000"/>
          </a:bodyPr>
          <a:lstStyle/>
          <a:p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CO JSME ZJISTILI?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15" y="1397474"/>
            <a:ext cx="6395821" cy="2649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775" y="4047098"/>
            <a:ext cx="7630023" cy="277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02217" y="1090136"/>
            <a:ext cx="5470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NMDS – Non-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metric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multidimensional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scaling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9329980" y="3635175"/>
            <a:ext cx="257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CLUSTER ANALYSIS</a:t>
            </a:r>
          </a:p>
        </p:txBody>
      </p:sp>
    </p:spTree>
    <p:extLst>
      <p:ext uri="{BB962C8B-B14F-4D97-AF65-F5344CB8AC3E}">
        <p14:creationId xmlns:p14="http://schemas.microsoft.com/office/powerpoint/2010/main" val="201072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03336" y="863953"/>
            <a:ext cx="9105253" cy="1188720"/>
          </a:xfrm>
        </p:spPr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PŘÍČNÉ PŘEKÁŽKY V ZÁPLAVOVÉM ÚZEMÍ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37" y="2325945"/>
            <a:ext cx="11510029" cy="393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06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44" y="276123"/>
            <a:ext cx="11688923" cy="622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44" y="276123"/>
            <a:ext cx="11688926" cy="622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65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15638" y="306014"/>
            <a:ext cx="7729728" cy="678128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UMÍSTĚNÍ POVODŇOVÉ ZNAČKY</a:t>
            </a:r>
          </a:p>
        </p:txBody>
      </p:sp>
      <p:pic>
        <p:nvPicPr>
          <p:cNvPr id="10242" name="Picture 2" descr="Výsledek obrázku pro povodně 1997 opa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620" y="1080549"/>
            <a:ext cx="8153758" cy="551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727324" y="6596499"/>
            <a:ext cx="6155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http://www.staraopava.cz/povodneopavy/slides/1997%20(9).jpg</a:t>
            </a:r>
          </a:p>
        </p:txBody>
      </p:sp>
    </p:spTree>
    <p:extLst>
      <p:ext uri="{BB962C8B-B14F-4D97-AF65-F5344CB8AC3E}">
        <p14:creationId xmlns:p14="http://schemas.microsoft.com/office/powerpoint/2010/main" val="362044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6903" y="199688"/>
            <a:ext cx="7729728" cy="678128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UMÍSTĚNÍ POVODŇOVÉ ZNAČKY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54984" y="6497729"/>
            <a:ext cx="8566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http://m.lipova-lazne.cz/assets/Image.ashx?id_org=8466&amp;id_obrazky=8735&amp;datum=9%2F19%2F2013+2%3A53%3A01+PM</a:t>
            </a:r>
          </a:p>
        </p:txBody>
      </p:sp>
      <p:pic>
        <p:nvPicPr>
          <p:cNvPr id="11266" name="Picture 2" descr="Výsledek obrázku pro POVODEŇ KORY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84" y="1000839"/>
            <a:ext cx="8014554" cy="547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d34-a.sdn.szn.cz/d_34/c_B_C/jSUD2H.jpeg?fl=res,667,500,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170" y="1000838"/>
            <a:ext cx="3708407" cy="49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8216170" y="5944908"/>
            <a:ext cx="37084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https://d34-a.sdn.szn.cz/d_34/c_B_C/jSUD2H.jpeg?fl=res,667,500,1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84" y="991816"/>
            <a:ext cx="7991595" cy="493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54984" y="5945382"/>
            <a:ext cx="35718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mapy.cz</a:t>
            </a:r>
          </a:p>
        </p:txBody>
      </p:sp>
    </p:spTree>
    <p:extLst>
      <p:ext uri="{BB962C8B-B14F-4D97-AF65-F5344CB8AC3E}">
        <p14:creationId xmlns:p14="http://schemas.microsoft.com/office/powerpoint/2010/main" val="150891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>
                <a:latin typeface="Arial" panose="020B0604020202020204" pitchFamily="34" charset="0"/>
                <a:cs typeface="Arial" panose="020B0604020202020204" pitchFamily="34" charset="0"/>
              </a:rPr>
              <a:t>závěry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i. AIZM je schopen generovat relevantní výstupy.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+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Limitující faktory: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Sklon + šířka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Příčné překážky v záplavovém území</a:t>
            </a:r>
          </a:p>
          <a:p>
            <a:pPr lvl="2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Rekonstrukce, resp. predikce indikativního rozlivu…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52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PRAKTICKÝ ÚKOL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Základní charakteristiky geometrie koryta v příčných profilech.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36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23387" y="228523"/>
            <a:ext cx="7729728" cy="1188720"/>
          </a:xfrm>
        </p:spPr>
        <p:txBody>
          <a:bodyPr>
            <a:normAutofit/>
          </a:bodyPr>
          <a:lstStyle/>
          <a:p>
            <a:r>
              <a:rPr lang="cs-CZ" sz="5400" dirty="0">
                <a:latin typeface="Arial" panose="020B0604020202020204" pitchFamily="34" charset="0"/>
                <a:cs typeface="Arial" panose="020B0604020202020204" pitchFamily="34" charset="0"/>
              </a:rPr>
              <a:t>VSTUPNÍ DATA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1650570"/>
            <a:ext cx="7729728" cy="4827722"/>
          </a:xfrm>
        </p:spPr>
        <p:txBody>
          <a:bodyPr>
            <a:norm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– digitální model terénu 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rastr (1 m) vytvořený z DMR 5G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Vrstva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příčných profilů</a:t>
            </a:r>
          </a:p>
          <a:p>
            <a:pPr lvl="1"/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polyline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Vrstva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břehových hran 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polygon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26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99357F0-BD9D-4C63-802D-8689E4DCE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OSNOVA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BAB6E2F6-FD09-4C66-9AC4-F6D9D7FFF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Motivace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Alternativní modelování povodňových rozlivů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Přesnost modelovaného výstupu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Na čem záleží?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Zadání praktického úkolu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34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23387" y="228523"/>
            <a:ext cx="7729728" cy="1188720"/>
          </a:xfrm>
        </p:spPr>
        <p:txBody>
          <a:bodyPr>
            <a:normAutofit/>
          </a:bodyPr>
          <a:lstStyle/>
          <a:p>
            <a:r>
              <a:rPr lang="cs-CZ" sz="5400" dirty="0">
                <a:latin typeface="Arial" panose="020B0604020202020204" pitchFamily="34" charset="0"/>
                <a:cs typeface="Arial" panose="020B0604020202020204" pitchFamily="34" charset="0"/>
              </a:rPr>
              <a:t>POSTUP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1650570"/>
            <a:ext cx="7729728" cy="4827722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Kontrola příčných profilů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Neúplnost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Úsek s vynechanými profily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Přečnívající profily</a:t>
            </a:r>
          </a:p>
          <a:p>
            <a:pPr lvl="1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462" y="3324226"/>
            <a:ext cx="4512727" cy="289710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408" y="3324226"/>
            <a:ext cx="4523268" cy="2905820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3439236" y="3739487"/>
            <a:ext cx="1296537" cy="75062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 6"/>
          <p:cNvSpPr/>
          <p:nvPr/>
        </p:nvSpPr>
        <p:spPr>
          <a:xfrm>
            <a:off x="2224585" y="2961564"/>
            <a:ext cx="1241946" cy="1119117"/>
          </a:xfrm>
          <a:custGeom>
            <a:avLst/>
            <a:gdLst>
              <a:gd name="connsiteX0" fmla="*/ 300251 w 1241946"/>
              <a:gd name="connsiteY0" fmla="*/ 0 h 1119117"/>
              <a:gd name="connsiteX1" fmla="*/ 150125 w 1241946"/>
              <a:gd name="connsiteY1" fmla="*/ 68239 h 1119117"/>
              <a:gd name="connsiteX2" fmla="*/ 109182 w 1241946"/>
              <a:gd name="connsiteY2" fmla="*/ 95535 h 1119117"/>
              <a:gd name="connsiteX3" fmla="*/ 81887 w 1241946"/>
              <a:gd name="connsiteY3" fmla="*/ 136478 h 1119117"/>
              <a:gd name="connsiteX4" fmla="*/ 27296 w 1241946"/>
              <a:gd name="connsiteY4" fmla="*/ 191069 h 1119117"/>
              <a:gd name="connsiteX5" fmla="*/ 0 w 1241946"/>
              <a:gd name="connsiteY5" fmla="*/ 245660 h 1119117"/>
              <a:gd name="connsiteX6" fmla="*/ 13648 w 1241946"/>
              <a:gd name="connsiteY6" fmla="*/ 409433 h 1119117"/>
              <a:gd name="connsiteX7" fmla="*/ 68239 w 1241946"/>
              <a:gd name="connsiteY7" fmla="*/ 491320 h 1119117"/>
              <a:gd name="connsiteX8" fmla="*/ 109182 w 1241946"/>
              <a:gd name="connsiteY8" fmla="*/ 559558 h 1119117"/>
              <a:gd name="connsiteX9" fmla="*/ 232012 w 1241946"/>
              <a:gd name="connsiteY9" fmla="*/ 668740 h 1119117"/>
              <a:gd name="connsiteX10" fmla="*/ 300251 w 1241946"/>
              <a:gd name="connsiteY10" fmla="*/ 696036 h 1119117"/>
              <a:gd name="connsiteX11" fmla="*/ 423081 w 1241946"/>
              <a:gd name="connsiteY11" fmla="*/ 750627 h 1119117"/>
              <a:gd name="connsiteX12" fmla="*/ 586854 w 1241946"/>
              <a:gd name="connsiteY12" fmla="*/ 832514 h 1119117"/>
              <a:gd name="connsiteX13" fmla="*/ 791570 w 1241946"/>
              <a:gd name="connsiteY13" fmla="*/ 900752 h 1119117"/>
              <a:gd name="connsiteX14" fmla="*/ 859809 w 1241946"/>
              <a:gd name="connsiteY14" fmla="*/ 914400 h 1119117"/>
              <a:gd name="connsiteX15" fmla="*/ 996287 w 1241946"/>
              <a:gd name="connsiteY15" fmla="*/ 955343 h 1119117"/>
              <a:gd name="connsiteX16" fmla="*/ 1050878 w 1241946"/>
              <a:gd name="connsiteY16" fmla="*/ 996287 h 1119117"/>
              <a:gd name="connsiteX17" fmla="*/ 1091821 w 1241946"/>
              <a:gd name="connsiteY17" fmla="*/ 1009935 h 1119117"/>
              <a:gd name="connsiteX18" fmla="*/ 1160060 w 1241946"/>
              <a:gd name="connsiteY18" fmla="*/ 1064526 h 1119117"/>
              <a:gd name="connsiteX19" fmla="*/ 1201003 w 1241946"/>
              <a:gd name="connsiteY19" fmla="*/ 1105469 h 1119117"/>
              <a:gd name="connsiteX20" fmla="*/ 1241946 w 1241946"/>
              <a:gd name="connsiteY20" fmla="*/ 1119117 h 111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41946" h="1119117">
                <a:moveTo>
                  <a:pt x="300251" y="0"/>
                </a:moveTo>
                <a:cubicBezTo>
                  <a:pt x="199845" y="20082"/>
                  <a:pt x="251311" y="781"/>
                  <a:pt x="150125" y="68239"/>
                </a:cubicBezTo>
                <a:lnTo>
                  <a:pt x="109182" y="95535"/>
                </a:lnTo>
                <a:cubicBezTo>
                  <a:pt x="100084" y="109183"/>
                  <a:pt x="92562" y="124024"/>
                  <a:pt x="81887" y="136478"/>
                </a:cubicBezTo>
                <a:cubicBezTo>
                  <a:pt x="65139" y="156017"/>
                  <a:pt x="42737" y="170481"/>
                  <a:pt x="27296" y="191069"/>
                </a:cubicBezTo>
                <a:cubicBezTo>
                  <a:pt x="15089" y="207345"/>
                  <a:pt x="9099" y="227463"/>
                  <a:pt x="0" y="245660"/>
                </a:cubicBezTo>
                <a:cubicBezTo>
                  <a:pt x="4549" y="300251"/>
                  <a:pt x="-1014" y="356651"/>
                  <a:pt x="13648" y="409433"/>
                </a:cubicBezTo>
                <a:cubicBezTo>
                  <a:pt x="22428" y="441041"/>
                  <a:pt x="50627" y="463643"/>
                  <a:pt x="68239" y="491320"/>
                </a:cubicBezTo>
                <a:cubicBezTo>
                  <a:pt x="82480" y="513699"/>
                  <a:pt x="92611" y="538845"/>
                  <a:pt x="109182" y="559558"/>
                </a:cubicBezTo>
                <a:cubicBezTo>
                  <a:pt x="131342" y="587258"/>
                  <a:pt x="195642" y="648534"/>
                  <a:pt x="232012" y="668740"/>
                </a:cubicBezTo>
                <a:cubicBezTo>
                  <a:pt x="253428" y="680638"/>
                  <a:pt x="277733" y="686386"/>
                  <a:pt x="300251" y="696036"/>
                </a:cubicBezTo>
                <a:cubicBezTo>
                  <a:pt x="341433" y="713686"/>
                  <a:pt x="383006" y="730590"/>
                  <a:pt x="423081" y="750627"/>
                </a:cubicBezTo>
                <a:cubicBezTo>
                  <a:pt x="549135" y="813654"/>
                  <a:pt x="430227" y="775559"/>
                  <a:pt x="586854" y="832514"/>
                </a:cubicBezTo>
                <a:cubicBezTo>
                  <a:pt x="654453" y="857095"/>
                  <a:pt x="721037" y="886645"/>
                  <a:pt x="791570" y="900752"/>
                </a:cubicBezTo>
                <a:cubicBezTo>
                  <a:pt x="814316" y="905301"/>
                  <a:pt x="837305" y="908774"/>
                  <a:pt x="859809" y="914400"/>
                </a:cubicBezTo>
                <a:cubicBezTo>
                  <a:pt x="922286" y="930020"/>
                  <a:pt x="944291" y="938012"/>
                  <a:pt x="996287" y="955343"/>
                </a:cubicBezTo>
                <a:cubicBezTo>
                  <a:pt x="1014484" y="968991"/>
                  <a:pt x="1031129" y="985001"/>
                  <a:pt x="1050878" y="996287"/>
                </a:cubicBezTo>
                <a:cubicBezTo>
                  <a:pt x="1063368" y="1003425"/>
                  <a:pt x="1080588" y="1000948"/>
                  <a:pt x="1091821" y="1009935"/>
                </a:cubicBezTo>
                <a:cubicBezTo>
                  <a:pt x="1180008" y="1080486"/>
                  <a:pt x="1057147" y="1030222"/>
                  <a:pt x="1160060" y="1064526"/>
                </a:cubicBezTo>
                <a:cubicBezTo>
                  <a:pt x="1173708" y="1078174"/>
                  <a:pt x="1184944" y="1094763"/>
                  <a:pt x="1201003" y="1105469"/>
                </a:cubicBezTo>
                <a:cubicBezTo>
                  <a:pt x="1212973" y="1113449"/>
                  <a:pt x="1241946" y="1119117"/>
                  <a:pt x="1241946" y="1119117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 rot="4864904">
            <a:off x="3221361" y="4543344"/>
            <a:ext cx="1050927" cy="7506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 8"/>
          <p:cNvSpPr/>
          <p:nvPr/>
        </p:nvSpPr>
        <p:spPr>
          <a:xfrm>
            <a:off x="1623702" y="2496128"/>
            <a:ext cx="1733647" cy="2395320"/>
          </a:xfrm>
          <a:custGeom>
            <a:avLst/>
            <a:gdLst>
              <a:gd name="connsiteX0" fmla="*/ 1733647 w 1733647"/>
              <a:gd name="connsiteY0" fmla="*/ 2348827 h 2395320"/>
              <a:gd name="connsiteX1" fmla="*/ 1296919 w 1733647"/>
              <a:gd name="connsiteY1" fmla="*/ 2335179 h 2395320"/>
              <a:gd name="connsiteX2" fmla="*/ 969373 w 1733647"/>
              <a:gd name="connsiteY2" fmla="*/ 2212350 h 2395320"/>
              <a:gd name="connsiteX3" fmla="*/ 805599 w 1733647"/>
              <a:gd name="connsiteY3" fmla="*/ 2130463 h 2395320"/>
              <a:gd name="connsiteX4" fmla="*/ 532644 w 1733647"/>
              <a:gd name="connsiteY4" fmla="*/ 1939394 h 2395320"/>
              <a:gd name="connsiteX5" fmla="*/ 396167 w 1733647"/>
              <a:gd name="connsiteY5" fmla="*/ 1789269 h 2395320"/>
              <a:gd name="connsiteX6" fmla="*/ 218746 w 1733647"/>
              <a:gd name="connsiteY6" fmla="*/ 1516314 h 2395320"/>
              <a:gd name="connsiteX7" fmla="*/ 205098 w 1733647"/>
              <a:gd name="connsiteY7" fmla="*/ 1475371 h 2395320"/>
              <a:gd name="connsiteX8" fmla="*/ 95916 w 1733647"/>
              <a:gd name="connsiteY8" fmla="*/ 1270654 h 2395320"/>
              <a:gd name="connsiteX9" fmla="*/ 14029 w 1733647"/>
              <a:gd name="connsiteY9" fmla="*/ 1024994 h 2395320"/>
              <a:gd name="connsiteX10" fmla="*/ 14029 w 1733647"/>
              <a:gd name="connsiteY10" fmla="*/ 588266 h 2395320"/>
              <a:gd name="connsiteX11" fmla="*/ 109564 w 1733647"/>
              <a:gd name="connsiteY11" fmla="*/ 369902 h 2395320"/>
              <a:gd name="connsiteX12" fmla="*/ 205098 w 1733647"/>
              <a:gd name="connsiteY12" fmla="*/ 219776 h 2395320"/>
              <a:gd name="connsiteX13" fmla="*/ 232394 w 1733647"/>
              <a:gd name="connsiteY13" fmla="*/ 165185 h 2395320"/>
              <a:gd name="connsiteX14" fmla="*/ 341576 w 1733647"/>
              <a:gd name="connsiteY14" fmla="*/ 83299 h 2395320"/>
              <a:gd name="connsiteX15" fmla="*/ 382519 w 1733647"/>
              <a:gd name="connsiteY15" fmla="*/ 56003 h 2395320"/>
              <a:gd name="connsiteX16" fmla="*/ 423462 w 1733647"/>
              <a:gd name="connsiteY16" fmla="*/ 42356 h 2395320"/>
              <a:gd name="connsiteX17" fmla="*/ 464405 w 1733647"/>
              <a:gd name="connsiteY17" fmla="*/ 15060 h 2395320"/>
              <a:gd name="connsiteX18" fmla="*/ 887486 w 1733647"/>
              <a:gd name="connsiteY18" fmla="*/ 15060 h 2395320"/>
              <a:gd name="connsiteX19" fmla="*/ 942077 w 1733647"/>
              <a:gd name="connsiteY19" fmla="*/ 28708 h 2395320"/>
              <a:gd name="connsiteX20" fmla="*/ 1023964 w 1733647"/>
              <a:gd name="connsiteY20" fmla="*/ 56003 h 239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33647" h="2395320">
                <a:moveTo>
                  <a:pt x="1733647" y="2348827"/>
                </a:moveTo>
                <a:cubicBezTo>
                  <a:pt x="1565884" y="2415933"/>
                  <a:pt x="1612969" y="2409544"/>
                  <a:pt x="1296919" y="2335179"/>
                </a:cubicBezTo>
                <a:cubicBezTo>
                  <a:pt x="1183412" y="2308472"/>
                  <a:pt x="1079995" y="2249224"/>
                  <a:pt x="969373" y="2212350"/>
                </a:cubicBezTo>
                <a:cubicBezTo>
                  <a:pt x="890927" y="2186201"/>
                  <a:pt x="918438" y="2198166"/>
                  <a:pt x="805599" y="2130463"/>
                </a:cubicBezTo>
                <a:cubicBezTo>
                  <a:pt x="726722" y="2083137"/>
                  <a:pt x="601721" y="2004836"/>
                  <a:pt x="532644" y="1939394"/>
                </a:cubicBezTo>
                <a:cubicBezTo>
                  <a:pt x="483548" y="1892882"/>
                  <a:pt x="436464" y="1843582"/>
                  <a:pt x="396167" y="1789269"/>
                </a:cubicBezTo>
                <a:cubicBezTo>
                  <a:pt x="331508" y="1702120"/>
                  <a:pt x="253063" y="1619262"/>
                  <a:pt x="218746" y="1516314"/>
                </a:cubicBezTo>
                <a:cubicBezTo>
                  <a:pt x="214197" y="1502666"/>
                  <a:pt x="211987" y="1488000"/>
                  <a:pt x="205098" y="1475371"/>
                </a:cubicBezTo>
                <a:cubicBezTo>
                  <a:pt x="130824" y="1339202"/>
                  <a:pt x="143814" y="1403703"/>
                  <a:pt x="95916" y="1270654"/>
                </a:cubicBezTo>
                <a:cubicBezTo>
                  <a:pt x="66679" y="1189440"/>
                  <a:pt x="14029" y="1024994"/>
                  <a:pt x="14029" y="1024994"/>
                </a:cubicBezTo>
                <a:cubicBezTo>
                  <a:pt x="8638" y="927950"/>
                  <a:pt x="-14646" y="695797"/>
                  <a:pt x="14029" y="588266"/>
                </a:cubicBezTo>
                <a:cubicBezTo>
                  <a:pt x="34500" y="511499"/>
                  <a:pt x="74034" y="440964"/>
                  <a:pt x="109564" y="369902"/>
                </a:cubicBezTo>
                <a:cubicBezTo>
                  <a:pt x="202112" y="184803"/>
                  <a:pt x="94619" y="385493"/>
                  <a:pt x="205098" y="219776"/>
                </a:cubicBezTo>
                <a:cubicBezTo>
                  <a:pt x="216383" y="202848"/>
                  <a:pt x="218008" y="179571"/>
                  <a:pt x="232394" y="165185"/>
                </a:cubicBezTo>
                <a:cubicBezTo>
                  <a:pt x="264562" y="133017"/>
                  <a:pt x="303724" y="108534"/>
                  <a:pt x="341576" y="83299"/>
                </a:cubicBezTo>
                <a:cubicBezTo>
                  <a:pt x="355224" y="74200"/>
                  <a:pt x="367848" y="63338"/>
                  <a:pt x="382519" y="56003"/>
                </a:cubicBezTo>
                <a:cubicBezTo>
                  <a:pt x="395386" y="49569"/>
                  <a:pt x="409814" y="46905"/>
                  <a:pt x="423462" y="42356"/>
                </a:cubicBezTo>
                <a:cubicBezTo>
                  <a:pt x="437110" y="33257"/>
                  <a:pt x="448694" y="19773"/>
                  <a:pt x="464405" y="15060"/>
                </a:cubicBezTo>
                <a:cubicBezTo>
                  <a:pt x="574424" y="-17946"/>
                  <a:pt x="846082" y="13335"/>
                  <a:pt x="887486" y="15060"/>
                </a:cubicBezTo>
                <a:cubicBezTo>
                  <a:pt x="905683" y="19609"/>
                  <a:pt x="923767" y="24639"/>
                  <a:pt x="942077" y="28708"/>
                </a:cubicBezTo>
                <a:cubicBezTo>
                  <a:pt x="1018755" y="45748"/>
                  <a:pt x="993322" y="25363"/>
                  <a:pt x="1023964" y="5600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7619064" y="3903261"/>
            <a:ext cx="1296537" cy="129653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olný tvar 11"/>
          <p:cNvSpPr/>
          <p:nvPr/>
        </p:nvSpPr>
        <p:spPr>
          <a:xfrm>
            <a:off x="3725839" y="2210937"/>
            <a:ext cx="4244454" cy="1760562"/>
          </a:xfrm>
          <a:custGeom>
            <a:avLst/>
            <a:gdLst>
              <a:gd name="connsiteX0" fmla="*/ 0 w 4244454"/>
              <a:gd name="connsiteY0" fmla="*/ 0 h 1760562"/>
              <a:gd name="connsiteX1" fmla="*/ 736979 w 4244454"/>
              <a:gd name="connsiteY1" fmla="*/ 13648 h 1760562"/>
              <a:gd name="connsiteX2" fmla="*/ 1610436 w 4244454"/>
              <a:gd name="connsiteY2" fmla="*/ 54591 h 1760562"/>
              <a:gd name="connsiteX3" fmla="*/ 2415654 w 4244454"/>
              <a:gd name="connsiteY3" fmla="*/ 81887 h 1760562"/>
              <a:gd name="connsiteX4" fmla="*/ 2634018 w 4244454"/>
              <a:gd name="connsiteY4" fmla="*/ 95535 h 1760562"/>
              <a:gd name="connsiteX5" fmla="*/ 2811439 w 4244454"/>
              <a:gd name="connsiteY5" fmla="*/ 122830 h 1760562"/>
              <a:gd name="connsiteX6" fmla="*/ 3179928 w 4244454"/>
              <a:gd name="connsiteY6" fmla="*/ 272956 h 1760562"/>
              <a:gd name="connsiteX7" fmla="*/ 3357349 w 4244454"/>
              <a:gd name="connsiteY7" fmla="*/ 368490 h 1760562"/>
              <a:gd name="connsiteX8" fmla="*/ 3643952 w 4244454"/>
              <a:gd name="connsiteY8" fmla="*/ 586854 h 1760562"/>
              <a:gd name="connsiteX9" fmla="*/ 3807725 w 4244454"/>
              <a:gd name="connsiteY9" fmla="*/ 764275 h 1760562"/>
              <a:gd name="connsiteX10" fmla="*/ 3916907 w 4244454"/>
              <a:gd name="connsiteY10" fmla="*/ 1009935 h 1760562"/>
              <a:gd name="connsiteX11" fmla="*/ 3985146 w 4244454"/>
              <a:gd name="connsiteY11" fmla="*/ 1160060 h 1760562"/>
              <a:gd name="connsiteX12" fmla="*/ 4039737 w 4244454"/>
              <a:gd name="connsiteY12" fmla="*/ 1296538 h 1760562"/>
              <a:gd name="connsiteX13" fmla="*/ 4094328 w 4244454"/>
              <a:gd name="connsiteY13" fmla="*/ 1405720 h 1760562"/>
              <a:gd name="connsiteX14" fmla="*/ 4121624 w 4244454"/>
              <a:gd name="connsiteY14" fmla="*/ 1487606 h 1760562"/>
              <a:gd name="connsiteX15" fmla="*/ 4176215 w 4244454"/>
              <a:gd name="connsiteY15" fmla="*/ 1596788 h 1760562"/>
              <a:gd name="connsiteX16" fmla="*/ 4230806 w 4244454"/>
              <a:gd name="connsiteY16" fmla="*/ 1719618 h 1760562"/>
              <a:gd name="connsiteX17" fmla="*/ 4244454 w 4244454"/>
              <a:gd name="connsiteY17" fmla="*/ 1760562 h 176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44454" h="1760562">
                <a:moveTo>
                  <a:pt x="0" y="0"/>
                </a:moveTo>
                <a:lnTo>
                  <a:pt x="736979" y="13648"/>
                </a:lnTo>
                <a:cubicBezTo>
                  <a:pt x="1028327" y="20932"/>
                  <a:pt x="1319483" y="38428"/>
                  <a:pt x="1610436" y="54591"/>
                </a:cubicBezTo>
                <a:cubicBezTo>
                  <a:pt x="1936527" y="108941"/>
                  <a:pt x="1609468" y="58519"/>
                  <a:pt x="2415654" y="81887"/>
                </a:cubicBezTo>
                <a:cubicBezTo>
                  <a:pt x="2488553" y="84000"/>
                  <a:pt x="2561230" y="90986"/>
                  <a:pt x="2634018" y="95535"/>
                </a:cubicBezTo>
                <a:cubicBezTo>
                  <a:pt x="2693158" y="104633"/>
                  <a:pt x="2753757" y="106918"/>
                  <a:pt x="2811439" y="122830"/>
                </a:cubicBezTo>
                <a:cubicBezTo>
                  <a:pt x="2959235" y="163601"/>
                  <a:pt x="3045326" y="215270"/>
                  <a:pt x="3179928" y="272956"/>
                </a:cubicBezTo>
                <a:cubicBezTo>
                  <a:pt x="3286386" y="318581"/>
                  <a:pt x="3152537" y="223140"/>
                  <a:pt x="3357349" y="368490"/>
                </a:cubicBezTo>
                <a:cubicBezTo>
                  <a:pt x="3455294" y="438000"/>
                  <a:pt x="3549851" y="512222"/>
                  <a:pt x="3643952" y="586854"/>
                </a:cubicBezTo>
                <a:cubicBezTo>
                  <a:pt x="3735010" y="659073"/>
                  <a:pt x="3755352" y="672621"/>
                  <a:pt x="3807725" y="764275"/>
                </a:cubicBezTo>
                <a:cubicBezTo>
                  <a:pt x="3867981" y="869724"/>
                  <a:pt x="3866768" y="892945"/>
                  <a:pt x="3916907" y="1009935"/>
                </a:cubicBezTo>
                <a:cubicBezTo>
                  <a:pt x="3938560" y="1060459"/>
                  <a:pt x="3963493" y="1109536"/>
                  <a:pt x="3985146" y="1160060"/>
                </a:cubicBezTo>
                <a:cubicBezTo>
                  <a:pt x="4004447" y="1205095"/>
                  <a:pt x="4019837" y="1251764"/>
                  <a:pt x="4039737" y="1296538"/>
                </a:cubicBezTo>
                <a:cubicBezTo>
                  <a:pt x="4056263" y="1333721"/>
                  <a:pt x="4078299" y="1368320"/>
                  <a:pt x="4094328" y="1405720"/>
                </a:cubicBezTo>
                <a:cubicBezTo>
                  <a:pt x="4105662" y="1432165"/>
                  <a:pt x="4110290" y="1461161"/>
                  <a:pt x="4121624" y="1487606"/>
                </a:cubicBezTo>
                <a:cubicBezTo>
                  <a:pt x="4137653" y="1525006"/>
                  <a:pt x="4163348" y="1558186"/>
                  <a:pt x="4176215" y="1596788"/>
                </a:cubicBezTo>
                <a:cubicBezTo>
                  <a:pt x="4208697" y="1694236"/>
                  <a:pt x="4187550" y="1654735"/>
                  <a:pt x="4230806" y="1719618"/>
                </a:cubicBezTo>
                <a:lnTo>
                  <a:pt x="4244454" y="1760562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083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23387" y="228523"/>
            <a:ext cx="7729728" cy="1188720"/>
          </a:xfrm>
        </p:spPr>
        <p:txBody>
          <a:bodyPr>
            <a:normAutofit/>
          </a:bodyPr>
          <a:lstStyle/>
          <a:p>
            <a:r>
              <a:rPr lang="cs-CZ" sz="5400" dirty="0">
                <a:latin typeface="Arial" panose="020B0604020202020204" pitchFamily="34" charset="0"/>
                <a:cs typeface="Arial" panose="020B0604020202020204" pitchFamily="34" charset="0"/>
              </a:rPr>
              <a:t>POSTUP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24334" y="1650570"/>
            <a:ext cx="8338782" cy="4827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Ořez profilů podle polygonu břehových linií</a:t>
            </a:r>
          </a:p>
          <a:p>
            <a:pPr lvl="1"/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Clip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Kontrola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příčných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profilů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Vložte atribut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integer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): 0 – beze změny, 1 – editace, 2 – doplnění nového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případě editace je nutné nakonec provést přepočítání délky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lvl="1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Vložení identifikátoru úseku – sloupec „SITE“ – formát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string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/text, délka 2.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Kódy jsou v samostatné tabulce. 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4. Převedení všech profilů na body s rozestupem 0,5 m (END_POINTS také)</a:t>
            </a:r>
          </a:p>
          <a:p>
            <a:pPr lvl="1"/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Generete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along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lines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37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1">
            <a:extLst>
              <a:ext uri="{FF2B5EF4-FFF2-40B4-BE49-F238E27FC236}">
                <a16:creationId xmlns="" xmlns:a16="http://schemas.microsoft.com/office/drawing/2014/main" id="{C81088BE-89C6-4851-AAA7-ED1FCF5DE1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6098795"/>
              </p:ext>
            </p:extLst>
          </p:nvPr>
        </p:nvGraphicFramePr>
        <p:xfrm>
          <a:off x="511507" y="558914"/>
          <a:ext cx="10522422" cy="6348625"/>
        </p:xfrm>
        <a:graphic>
          <a:graphicData uri="http://schemas.openxmlformats.org/drawingml/2006/table">
            <a:tbl>
              <a:tblPr/>
              <a:tblGrid>
                <a:gridCol w="2019868">
                  <a:extLst>
                    <a:ext uri="{9D8B030D-6E8A-4147-A177-3AD203B41FA5}">
                      <a16:colId xmlns="" xmlns:a16="http://schemas.microsoft.com/office/drawing/2014/main" val="424771877"/>
                    </a:ext>
                  </a:extLst>
                </a:gridCol>
                <a:gridCol w="5827594">
                  <a:extLst>
                    <a:ext uri="{9D8B030D-6E8A-4147-A177-3AD203B41FA5}">
                      <a16:colId xmlns="" xmlns:a16="http://schemas.microsoft.com/office/drawing/2014/main" val="2072762634"/>
                    </a:ext>
                  </a:extLst>
                </a:gridCol>
                <a:gridCol w="2674960">
                  <a:extLst>
                    <a:ext uri="{9D8B030D-6E8A-4147-A177-3AD203B41FA5}">
                      <a16:colId xmlns="" xmlns:a16="http://schemas.microsoft.com/office/drawing/2014/main" val="2507831577"/>
                    </a:ext>
                  </a:extLst>
                </a:gridCol>
              </a:tblGrid>
              <a:tr h="174776">
                <a:tc>
                  <a:txBody>
                    <a:bodyPr/>
                    <a:lstStyle/>
                    <a:p>
                      <a:r>
                        <a:rPr lang="cs-CZ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722" marR="39722" marT="39722" marB="3972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Explanation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722" marR="39722" marT="39722" marB="3972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Type</a:t>
                      </a:r>
                    </a:p>
                  </a:txBody>
                  <a:tcPr marL="39722" marR="39722" marT="39722" marB="3972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37484328"/>
                  </a:ext>
                </a:extLst>
              </a:tr>
              <a:tr h="365441">
                <a:tc>
                  <a:txBody>
                    <a:bodyPr/>
                    <a:lstStyle/>
                    <a:p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Input_Features</a:t>
                      </a:r>
                    </a:p>
                  </a:txBody>
                  <a:tcPr marL="39722" marR="39722" marT="39722" marB="3972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line or polygon features to be converted into points.</a:t>
                      </a:r>
                    </a:p>
                  </a:txBody>
                  <a:tcPr marL="39722" marR="39722" marT="39722" marB="3972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</a:t>
                      </a: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Layer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722" marR="39722" marT="39722" marB="3972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6592913"/>
                  </a:ext>
                </a:extLst>
              </a:tr>
              <a:tr h="365441">
                <a:tc>
                  <a:txBody>
                    <a:bodyPr/>
                    <a:lstStyle/>
                    <a:p>
                      <a:r>
                        <a:rPr lang="cs-CZ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Output_Feature_Class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722" marR="39722" marT="39722" marB="3972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point feature class that will be created from the input features.</a:t>
                      </a:r>
                    </a:p>
                  </a:txBody>
                  <a:tcPr marL="39722" marR="39722" marT="39722" marB="3972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 Class</a:t>
                      </a:r>
                    </a:p>
                  </a:txBody>
                  <a:tcPr marL="39722" marR="39722" marT="39722" marB="3972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5220164"/>
                  </a:ext>
                </a:extLst>
              </a:tr>
              <a:tr h="1509429">
                <a:tc>
                  <a:txBody>
                    <a:bodyPr/>
                    <a:lstStyle/>
                    <a:p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Point_Placement</a:t>
                      </a:r>
                    </a:p>
                  </a:txBody>
                  <a:tcPr marL="39722" marR="39722" marT="39722" marB="3972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method to use to create points.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—The tool will use the 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parameter to place points along the features by percentage.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 —The tool will use the 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parameter to place points at fixed distances along the features. This is the default.</a:t>
                      </a:r>
                    </a:p>
                  </a:txBody>
                  <a:tcPr marL="39722" marR="39722" marT="39722" marB="3972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String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722" marR="39722" marT="39722" marB="3972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60090739"/>
                  </a:ext>
                </a:extLst>
              </a:tr>
              <a:tr h="460773">
                <a:tc>
                  <a:txBody>
                    <a:bodyPr/>
                    <a:lstStyle/>
                    <a:p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</a:t>
                      </a:r>
                    </a:p>
                    <a:p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(Optional)</a:t>
                      </a:r>
                    </a:p>
                  </a:txBody>
                  <a:tcPr marL="39722" marR="39722" marT="39722" marB="3972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interval from the beginning of the feature at which points will be placed.</a:t>
                      </a:r>
                    </a:p>
                  </a:txBody>
                  <a:tcPr marL="39722" marR="39722" marT="39722" marB="3972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Linear Unit</a:t>
                      </a:r>
                    </a:p>
                  </a:txBody>
                  <a:tcPr marL="39722" marR="39722" marT="39722" marB="3972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3978506"/>
                  </a:ext>
                </a:extLst>
              </a:tr>
              <a:tr h="1032767">
                <a:tc>
                  <a:txBody>
                    <a:bodyPr/>
                    <a:lstStyle/>
                    <a:p>
                      <a:r>
                        <a:rPr lang="cs-CZ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cs-CZ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Optional</a:t>
                      </a: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9722" marR="39722" marT="39722" marB="3972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percentage from the beginning of the feature at which points will be placed. For example, if a percentage of 40 is used, points will be placed at 40 percent and 80 percent of the feature's distance.</a:t>
                      </a:r>
                    </a:p>
                  </a:txBody>
                  <a:tcPr marL="39722" marR="39722" marT="39722" marB="3972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Double</a:t>
                      </a:r>
                    </a:p>
                  </a:txBody>
                  <a:tcPr marL="39722" marR="39722" marT="39722" marB="3972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7563979"/>
                  </a:ext>
                </a:extLst>
              </a:tr>
              <a:tr h="1604761">
                <a:tc>
                  <a:txBody>
                    <a:bodyPr/>
                    <a:lstStyle/>
                    <a:p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Include_End_Points</a:t>
                      </a:r>
                    </a:p>
                    <a:p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(Optional)</a:t>
                      </a:r>
                    </a:p>
                  </a:txBody>
                  <a:tcPr marL="39722" marR="39722" marT="39722" marB="3972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Specifies whether additional points are placed at the start point and end point of the feature.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END_POINTS —Additional points will be added at the start point and end point of the feature.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NO_END_POINTS —No additional points will be added at the start point and end point of the feature. This is the default.</a:t>
                      </a:r>
                    </a:p>
                  </a:txBody>
                  <a:tcPr marL="39722" marR="39722" marT="39722" marB="3972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Boolean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722" marR="39722" marT="39722" marB="3972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6291821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6CF545E4-6DA5-4BEC-A7C0-DB4DAAC48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983217" y="-184446"/>
            <a:ext cx="50529812" cy="826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99962" rIns="0" bIns="9998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venir LT W01 35 Light"/>
              </a:rPr>
              <a:t>Code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venir LT W01 35 Light"/>
              </a:rPr>
              <a:t> sample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48D9C090-FE68-46EB-81A3-89099F86DF37}"/>
              </a:ext>
            </a:extLst>
          </p:cNvPr>
          <p:cNvSpPr txBox="1"/>
          <p:nvPr/>
        </p:nvSpPr>
        <p:spPr>
          <a:xfrm>
            <a:off x="873457" y="97249"/>
            <a:ext cx="10522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GENERATE POINTS ALONG LINES</a:t>
            </a:r>
          </a:p>
        </p:txBody>
      </p:sp>
    </p:spTree>
    <p:extLst>
      <p:ext uri="{BB962C8B-B14F-4D97-AF65-F5344CB8AC3E}">
        <p14:creationId xmlns:p14="http://schemas.microsoft.com/office/powerpoint/2010/main" val="312121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23387" y="228523"/>
            <a:ext cx="7729728" cy="1188720"/>
          </a:xfrm>
        </p:spPr>
        <p:txBody>
          <a:bodyPr>
            <a:normAutofit/>
          </a:bodyPr>
          <a:lstStyle/>
          <a:p>
            <a:r>
              <a:rPr lang="cs-CZ" sz="5400" dirty="0">
                <a:latin typeface="Arial" panose="020B0604020202020204" pitchFamily="34" charset="0"/>
                <a:cs typeface="Arial" panose="020B0604020202020204" pitchFamily="34" charset="0"/>
              </a:rPr>
              <a:t>POSTUP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24334" y="1650570"/>
            <a:ext cx="8338782" cy="4827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5. Přenesení údaje o nadmořské výšce z rastru do každého bodu</a:t>
            </a:r>
          </a:p>
          <a:p>
            <a:pPr lvl="1"/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Extract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(atribut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z rastru)</a:t>
            </a:r>
          </a:p>
          <a:p>
            <a:pPr lvl="1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6. Export výstupů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Kontrola atributů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89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23387" y="228523"/>
            <a:ext cx="7729728" cy="1188720"/>
          </a:xfrm>
        </p:spPr>
        <p:txBody>
          <a:bodyPr>
            <a:normAutofit/>
          </a:bodyPr>
          <a:lstStyle/>
          <a:p>
            <a:r>
              <a:rPr lang="cs-CZ" sz="5400" dirty="0">
                <a:latin typeface="Arial" panose="020B0604020202020204" pitchFamily="34" charset="0"/>
                <a:cs typeface="Arial" panose="020B0604020202020204" pitchFamily="34" charset="0"/>
              </a:rPr>
              <a:t>VÝSTUPY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500" y="1650570"/>
            <a:ext cx="9691616" cy="4827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1. Vrstva ořezaných příčných profilů po editaci s údajem o délce [m]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polyline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pp_edit.shp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marL="342900" indent="-342900">
              <a:buAutoNum type="arabicPeriod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2. Vrstva příčných profilů převedených na body s hodnotou nadmořské výšky v každém bodě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pp_extr_Z.shp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marL="0" indent="0">
              <a:buNone/>
            </a:pP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 na to, aby u každého prvku (</a:t>
            </a:r>
            <a:r>
              <a:rPr lang="cs-CZ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</a:t>
            </a:r>
            <a:r>
              <a:rPr lang="cs-CZ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byl vyplněný </a:t>
            </a:r>
            <a:r>
              <a:rPr lang="cs-CZ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atribut </a:t>
            </a:r>
            <a:r>
              <a:rPr lang="cs-CZ" sz="3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USEK</a:t>
            </a:r>
            <a:r>
              <a:rPr lang="cs-CZ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EDIT.</a:t>
            </a:r>
            <a:endParaRPr lang="cs-CZ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43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99357F0-BD9D-4C63-802D-8689E4DCE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builder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, iterace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BAB6E2F6-FD09-4C66-9AC4-F6D9D7FFF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>
            <a:normAutofit/>
          </a:bodyPr>
          <a:lstStyle/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4F621A00-419A-4EDA-8FFC-1B7158A6B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626" y="2230794"/>
            <a:ext cx="8368748" cy="446006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70D3352A-8EF3-4824-AE97-EC7B3DC2E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722" y="2230794"/>
            <a:ext cx="585787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3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0D5C75D-4F4B-4C36-B806-B59E1114A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aizm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B9AF4CE1-653F-4575-9F4C-173743EB1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5"/>
            <a:ext cx="7729728" cy="438370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Alternativní Indikativní Záplavový Model (Martin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Koli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UK Bratislava)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33022585"/>
              </p:ext>
            </p:extLst>
          </p:nvPr>
        </p:nvGraphicFramePr>
        <p:xfrm>
          <a:off x="2001002" y="86906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190" y="253850"/>
            <a:ext cx="6486039" cy="6509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62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VÝZKUMNÉ 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indent="-400050">
              <a:buFont typeface="+mj-lt"/>
              <a:buAutoNum type="romanL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Jaká je přesnost vypočítaných rozlivů?</a:t>
            </a:r>
          </a:p>
          <a:p>
            <a:pPr marL="400050" indent="-400050">
              <a:buFont typeface="+mj-lt"/>
              <a:buAutoNum type="romanLcPeriod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Jaký je vliv různých charakteristik toku a nivy na přesnost?</a:t>
            </a:r>
          </a:p>
          <a:p>
            <a:pPr marL="400050" indent="-400050">
              <a:buFont typeface="+mj-lt"/>
              <a:buAutoNum type="romanLcPeriod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Které charakteristiky jsou pro AIZM limitující?</a:t>
            </a:r>
          </a:p>
          <a:p>
            <a:pPr marL="400050" indent="-400050">
              <a:buFont typeface="+mj-lt"/>
              <a:buAutoNum type="romanLcPeriod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Možnosti potenciálního využití modelu.</a:t>
            </a:r>
          </a:p>
        </p:txBody>
      </p:sp>
    </p:spTree>
    <p:extLst>
      <p:ext uri="{BB962C8B-B14F-4D97-AF65-F5344CB8AC3E}">
        <p14:creationId xmlns:p14="http://schemas.microsoft.com/office/powerpoint/2010/main" val="398313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061" y="1577354"/>
            <a:ext cx="4595247" cy="512347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1070" y="321513"/>
            <a:ext cx="7729728" cy="1188720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PŘESNOST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Zástupný symbol pro obsah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0065371"/>
                  </p:ext>
                </p:extLst>
              </p:nvPr>
            </p:nvGraphicFramePr>
            <p:xfrm>
              <a:off x="576354" y="2557220"/>
              <a:ext cx="11024127" cy="302216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368324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2445929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3660403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2549471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</a:tblGrid>
                  <a:tr h="5139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200">
                                  <a:effectLst/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  <m:r>
                                <a:rPr lang="cs-CZ" sz="12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cs-CZ" sz="12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cs-CZ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cs-CZ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num>
                                <m:den>
                                  <m:r>
                                    <a:rPr lang="cs-CZ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cs-CZ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cs-CZ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cs-CZ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cs-CZ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den>
                              </m:f>
                            </m:oMath>
                          </a14:m>
                          <a:r>
                            <a:rPr lang="cs-CZ" sz="12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(1)</a:t>
                          </a:r>
                          <a:endParaRPr lang="cs-CZ" sz="180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200">
                                  <a:effectLst/>
                                  <a:latin typeface="Cambria Math" panose="02040503050406030204" pitchFamily="18" charset="0"/>
                                </a:rPr>
                                <m:t>𝑭𝒊𝒕</m:t>
                              </m:r>
                              <m:r>
                                <a:rPr lang="cs-CZ" sz="1200">
                                  <a:effectLst/>
                                  <a:latin typeface="Cambria Math" panose="02040503050406030204" pitchFamily="18" charset="0"/>
                                </a:rPr>
                                <m:t>(%)=</m:t>
                              </m:r>
                              <m:f>
                                <m:fPr>
                                  <m:ctrlPr>
                                    <a:rPr lang="cs-CZ" sz="12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cs-CZ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𝐼𝐴</m:t>
                                      </m:r>
                                    </m:e>
                                    <m:sub>
                                      <m:r>
                                        <a:rPr lang="cs-CZ" sz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𝑜𝑏𝑠</m:t>
                                      </m:r>
                                    </m:sub>
                                  </m:sSub>
                                  <m:r>
                                    <a:rPr lang="cs-CZ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 ∩ </m:t>
                                  </m:r>
                                  <m:sSub>
                                    <m:sSubPr>
                                      <m:ctrlPr>
                                        <a:rPr lang="cs-CZ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𝐼𝐴</m:t>
                                      </m:r>
                                    </m:e>
                                    <m:sub>
                                      <m:r>
                                        <a:rPr lang="cs-CZ" sz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𝑚𝑜𝑑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𝐼𝐴</m:t>
                                      </m:r>
                                    </m:e>
                                    <m:sub>
                                      <m:r>
                                        <a:rPr lang="cs-CZ" sz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𝑜𝑏𝑠</m:t>
                                      </m:r>
                                    </m:sub>
                                  </m:sSub>
                                  <m:r>
                                    <a:rPr lang="cs-CZ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 ∪ </m:t>
                                  </m:r>
                                  <m:sSub>
                                    <m:sSubPr>
                                      <m:ctrlPr>
                                        <a:rPr lang="cs-CZ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𝐼𝐴</m:t>
                                      </m:r>
                                    </m:e>
                                    <m:sub>
                                      <m:r>
                                        <a:rPr lang="cs-CZ" sz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𝑚𝑜𝑑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cs-CZ" sz="1200">
                                  <a:effectLst/>
                                  <a:latin typeface="Cambria Math" panose="02040503050406030204" pitchFamily="18" charset="0"/>
                                </a:rPr>
                                <m:t>∙100</m:t>
                              </m:r>
                            </m:oMath>
                          </a14:m>
                          <a:r>
                            <a:rPr lang="cs-CZ" sz="12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(2)</a:t>
                          </a:r>
                          <a:endParaRPr lang="cs-CZ" sz="180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200">
                                  <a:effectLst/>
                                  <a:latin typeface="Cambria Math" panose="02040503050406030204" pitchFamily="18" charset="0"/>
                                </a:rPr>
                                <m:t>𝑭𝑨𝑰</m:t>
                              </m:r>
                              <m:r>
                                <a:rPr lang="cs-CZ" sz="12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cs-CZ" sz="12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cs-CZ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cs-CZ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cs-CZ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cs-CZ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cs-CZ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cs-CZ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cs-CZ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cs-CZ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cs-CZ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cs-CZ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0+</m:t>
                                  </m:r>
                                  <m:r>
                                    <a:rPr lang="cs-CZ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cs-CZ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cs-CZ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cs-CZ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den>
                              </m:f>
                            </m:oMath>
                          </a14:m>
                          <a:r>
                            <a:rPr lang="cs-CZ" sz="12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(3)</a:t>
                          </a:r>
                          <a:endParaRPr lang="cs-CZ" sz="180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200">
                                  <a:effectLst/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cs-CZ" sz="12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cs-CZ" sz="12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cs-CZ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cs-CZ" sz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cs-CZ" sz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cs-CZ" sz="12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 (4)</a:t>
                          </a:r>
                          <a:endParaRPr lang="cs-CZ" sz="180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250825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–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flooded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area;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correctly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predicted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by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model,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 – area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predicted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as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flooded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that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is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actually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dry,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 –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flooded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area not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predicted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by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model.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IA</a:t>
                          </a:r>
                          <a:r>
                            <a:rPr lang="cs-CZ" sz="1100" b="0" baseline="-2500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obs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–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flooded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area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observed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IA</a:t>
                          </a:r>
                          <a:r>
                            <a:rPr lang="cs-CZ" sz="1100" b="0" baseline="-2500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mod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– area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predicted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as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flooded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by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model,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M1D1 – area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correctly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predicted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as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flooded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by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model,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M1D0 – area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predicted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as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flooded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by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model and dry in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benchmark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M0D1 – area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predicted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s dry and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flooded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in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benchmark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cs-CZ" sz="1100" b="0" baseline="-2500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– area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predicted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as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flooded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by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AIZM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tool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cs-CZ" sz="1100" b="0" baseline="-250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– area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predicted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as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flooded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in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benchmark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Zástupný symbol pro obsah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0065371"/>
                  </p:ext>
                </p:extLst>
              </p:nvPr>
            </p:nvGraphicFramePr>
            <p:xfrm>
              <a:off x="576354" y="2557220"/>
              <a:ext cx="11024127" cy="302216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368324"/>
                    <a:gridCol w="2445929"/>
                    <a:gridCol w="3660403"/>
                    <a:gridCol w="2549471"/>
                  </a:tblGrid>
                  <a:tr h="513919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58" r="-365979" b="-4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96766" r="-253234" b="-4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131833" r="-69667" b="-4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332775" b="-491667"/>
                          </a:stretch>
                        </a:blipFill>
                      </a:tcPr>
                    </a:tc>
                  </a:tr>
                  <a:tr h="250825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–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flooded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area;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correctly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predicted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by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model,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 – area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predicted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as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flooded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that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is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actually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dry,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 –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flooded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area not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predicted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by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model.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IA</a:t>
                          </a:r>
                          <a:r>
                            <a:rPr lang="cs-CZ" sz="1100" b="0" baseline="-2500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obs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–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flooded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area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observed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IA</a:t>
                          </a:r>
                          <a:r>
                            <a:rPr lang="cs-CZ" sz="1100" b="0" baseline="-2500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mod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– area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predicted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as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flooded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by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model,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M1D1 – area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correctly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predicted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as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flooded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by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model,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M1D0 – area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predicted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as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flooded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by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model and dry in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benchmark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M0D1 – area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predicted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s dry and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flooded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in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benchmark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cs-CZ" sz="1100" b="0" baseline="-2500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– area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predicted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as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flooded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by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AIZM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tool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cs-CZ" sz="1100" b="0" baseline="-250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– area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predicted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as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flooded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in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cs-CZ" sz="11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benchmark</a:t>
                          </a:r>
                          <a:r>
                            <a:rPr lang="cs-CZ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1687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786" y="61993"/>
            <a:ext cx="9413790" cy="665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08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46634" y="96787"/>
            <a:ext cx="7729728" cy="1188720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REFERENČNÍ DATA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31" y="1412396"/>
            <a:ext cx="7408190" cy="5237261"/>
          </a:xfrm>
        </p:spPr>
      </p:pic>
    </p:spTree>
    <p:extLst>
      <p:ext uri="{BB962C8B-B14F-4D97-AF65-F5344CB8AC3E}">
        <p14:creationId xmlns:p14="http://schemas.microsoft.com/office/powerpoint/2010/main" val="38503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21" y="685962"/>
            <a:ext cx="4580623" cy="490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325" y="686216"/>
            <a:ext cx="4498301" cy="490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ál 2"/>
          <p:cNvSpPr/>
          <p:nvPr/>
        </p:nvSpPr>
        <p:spPr>
          <a:xfrm>
            <a:off x="3859078" y="5036950"/>
            <a:ext cx="1247614" cy="64317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98" y="5883464"/>
            <a:ext cx="110204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ál 7"/>
          <p:cNvSpPr/>
          <p:nvPr/>
        </p:nvSpPr>
        <p:spPr>
          <a:xfrm>
            <a:off x="997058" y="5013703"/>
            <a:ext cx="1247614" cy="643179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8865030" y="4987872"/>
            <a:ext cx="1247614" cy="64317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6003010" y="4964625"/>
            <a:ext cx="1247614" cy="643179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79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1221</TotalTime>
  <Words>620</Words>
  <Application>Microsoft Office PowerPoint</Application>
  <PresentationFormat>Vlastní</PresentationFormat>
  <Paragraphs>146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Balík</vt:lpstr>
      <vt:lpstr> Delineation of inundations  by non-hydrodynamic  GIS-based tool</vt:lpstr>
      <vt:lpstr>OSNOVA</vt:lpstr>
      <vt:lpstr>Model builder, iterace</vt:lpstr>
      <vt:lpstr>MODEL aizm</vt:lpstr>
      <vt:lpstr>VÝZKUMNÉ OTÁZKY</vt:lpstr>
      <vt:lpstr>PŘESNOST</vt:lpstr>
      <vt:lpstr>Prezentace aplikace PowerPoint</vt:lpstr>
      <vt:lpstr>REFERENČNÍ DATA</vt:lpstr>
      <vt:lpstr>Prezentace aplikace PowerPoint</vt:lpstr>
      <vt:lpstr>Prezentace aplikace PowerPoint</vt:lpstr>
      <vt:lpstr>Prezentace aplikace PowerPoint</vt:lpstr>
      <vt:lpstr>CO JSME ZJISTILI?</vt:lpstr>
      <vt:lpstr>PŘÍČNÉ PŘEKÁŽKY V ZÁPLAVOVÉM ÚZEMÍ</vt:lpstr>
      <vt:lpstr>Prezentace aplikace PowerPoint</vt:lpstr>
      <vt:lpstr>UMÍSTĚNÍ POVODŇOVÉ ZNAČKY</vt:lpstr>
      <vt:lpstr>UMÍSTĚNÍ POVODŇOVÉ ZNAČKY</vt:lpstr>
      <vt:lpstr>závěry</vt:lpstr>
      <vt:lpstr>PRAKTICKÝ ÚKOL</vt:lpstr>
      <vt:lpstr>VSTUPNÍ DATA</vt:lpstr>
      <vt:lpstr>POSTUP</vt:lpstr>
      <vt:lpstr>POSTUP</vt:lpstr>
      <vt:lpstr>Prezentace aplikace PowerPoint</vt:lpstr>
      <vt:lpstr>POSTUP</vt:lpstr>
      <vt:lpstr>VÝSTUPY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Non-hydrodynamic GIS-based</dc:title>
  <dc:creator>Dizertace</dc:creator>
  <cp:lastModifiedBy>ucitel</cp:lastModifiedBy>
  <cp:revision>46</cp:revision>
  <dcterms:created xsi:type="dcterms:W3CDTF">2017-10-01T19:45:04Z</dcterms:created>
  <dcterms:modified xsi:type="dcterms:W3CDTF">2017-10-03T09:19:31Z</dcterms:modified>
</cp:coreProperties>
</file>