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9" r:id="rId4"/>
    <p:sldId id="264" r:id="rId5"/>
    <p:sldId id="266" r:id="rId6"/>
    <p:sldId id="267" r:id="rId7"/>
    <p:sldId id="268" r:id="rId8"/>
    <p:sldId id="261" r:id="rId9"/>
    <p:sldId id="262" r:id="rId1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D7F0"/>
    <a:srgbClr val="01D3EF"/>
    <a:srgbClr val="00FF00"/>
    <a:srgbClr val="000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6" autoAdjust="0"/>
    <p:restoredTop sz="94660"/>
  </p:normalViewPr>
  <p:slideViewPr>
    <p:cSldViewPr>
      <p:cViewPr varScale="1">
        <p:scale>
          <a:sx n="50" d="100"/>
          <a:sy n="50" d="100"/>
        </p:scale>
        <p:origin x="-139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B4B64-24BC-465F-83BD-D60BF33327CC}" type="datetimeFigureOut">
              <a:rPr lang="cs-CZ" smtClean="0"/>
              <a:pPr/>
              <a:t>10.11.2015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66514-9F9A-42D8-BA05-9D113AFF763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1246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8B6CC9-9097-4D4E-A40E-9D529647DBF3}" type="slidenum">
              <a:rPr lang="cs-CZ" smtClean="0">
                <a:latin typeface="Arial" charset="0"/>
              </a:rPr>
              <a:pPr/>
              <a:t>4</a:t>
            </a:fld>
            <a:endParaRPr lang="cs-CZ" smtClean="0">
              <a:latin typeface="Arial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52400" indent="-152400" eaLnBrk="1" hangingPunct="1"/>
            <a:r>
              <a:rPr lang="cs-CZ" smtClean="0">
                <a:latin typeface="Arial" charset="0"/>
              </a:rPr>
              <a:t>The Land Survey Office has two sections and 10 departments. </a:t>
            </a:r>
            <a:r>
              <a:rPr lang="cs-CZ" sz="1000" smtClean="0">
                <a:solidFill>
                  <a:srgbClr val="FF66FF"/>
                </a:solidFill>
                <a:latin typeface="Arial" charset="0"/>
              </a:rPr>
              <a:t>It</a:t>
            </a:r>
            <a:r>
              <a:rPr lang="en-GB" sz="1000" smtClean="0">
                <a:solidFill>
                  <a:srgbClr val="FF66FF"/>
                </a:solidFill>
                <a:latin typeface="Arial" charset="0"/>
              </a:rPr>
              <a:t> </a:t>
            </a:r>
            <a:r>
              <a:rPr lang="cs-CZ" sz="1000" smtClean="0">
                <a:solidFill>
                  <a:srgbClr val="FF66FF"/>
                </a:solidFill>
                <a:latin typeface="Arial" charset="0"/>
              </a:rPr>
              <a:t>has about 450 employees. </a:t>
            </a:r>
          </a:p>
          <a:p>
            <a:pPr marL="152400" indent="-152400" eaLnBrk="1" hangingPunct="1"/>
            <a:r>
              <a:rPr lang="cs-CZ" smtClean="0">
                <a:latin typeface="Arial" charset="0"/>
              </a:rPr>
              <a:t>The Land Survey Office </a:t>
            </a:r>
            <a:r>
              <a:rPr lang="en-US" smtClean="0">
                <a:latin typeface="Arial" charset="0"/>
              </a:rPr>
              <a:t>is located in </a:t>
            </a:r>
            <a:r>
              <a:rPr lang="cs-CZ" smtClean="0">
                <a:latin typeface="Arial" charset="0"/>
              </a:rPr>
              <a:t>Prague, its department of cartography and polygraphy is 70 km southward Prague in Sedlčany.</a:t>
            </a:r>
          </a:p>
          <a:p>
            <a:pPr marL="152400" indent="-152400" eaLnBrk="1" hangingPunct="1"/>
            <a:r>
              <a:rPr lang="cs-CZ" smtClean="0">
                <a:latin typeface="Arial" charset="0"/>
              </a:rPr>
              <a:t>There are</a:t>
            </a:r>
            <a:r>
              <a:rPr lang="en-US" smtClean="0">
                <a:latin typeface="Arial" charset="0"/>
              </a:rPr>
              <a:t> 7 detached departments</a:t>
            </a:r>
            <a:r>
              <a:rPr lang="cs-CZ" smtClean="0">
                <a:latin typeface="Arial" charset="0"/>
              </a:rPr>
              <a:t> in regions, which activities I will mention later.</a:t>
            </a:r>
          </a:p>
          <a:p>
            <a:pPr marL="152400" indent="-152400" eaLnBrk="1" hangingPunct="1"/>
            <a:endParaRPr 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0B227A-326D-4EB4-89DE-57FF4CEC6903}" type="slidenum">
              <a:rPr lang="cs-CZ"/>
              <a:pPr/>
              <a:t>7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52400" indent="-152400" eaLnBrk="1" hangingPunct="1"/>
            <a:endParaRPr lang="cs-CZ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91A74-823E-494F-8EBE-AC9B18087200}" type="datetimeFigureOut">
              <a:rPr lang="cs-CZ" smtClean="0"/>
              <a:pPr/>
              <a:t>10.11.2015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29AC-B0E7-466F-A06C-DB39375E671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91A74-823E-494F-8EBE-AC9B18087200}" type="datetimeFigureOut">
              <a:rPr lang="cs-CZ" smtClean="0"/>
              <a:pPr/>
              <a:t>10.11.2015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29AC-B0E7-466F-A06C-DB39375E671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91A74-823E-494F-8EBE-AC9B18087200}" type="datetimeFigureOut">
              <a:rPr lang="cs-CZ" smtClean="0"/>
              <a:pPr/>
              <a:t>10.11.2015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29AC-B0E7-466F-A06C-DB39375E671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793E1-4F29-4E28-9E24-F0444E7BEA2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5DCD2-63AF-48FE-AAC3-68E01182FA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91A74-823E-494F-8EBE-AC9B18087200}" type="datetimeFigureOut">
              <a:rPr lang="cs-CZ" smtClean="0"/>
              <a:pPr/>
              <a:t>10.11.2015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29AC-B0E7-466F-A06C-DB39375E671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91A74-823E-494F-8EBE-AC9B18087200}" type="datetimeFigureOut">
              <a:rPr lang="cs-CZ" smtClean="0"/>
              <a:pPr/>
              <a:t>10.11.2015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D629AC-B0E7-466F-A06C-DB39375E671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91A74-823E-494F-8EBE-AC9B18087200}" type="datetimeFigureOut">
              <a:rPr lang="cs-CZ" smtClean="0"/>
              <a:pPr/>
              <a:t>10.11.2015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29AC-B0E7-466F-A06C-DB39375E671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91A74-823E-494F-8EBE-AC9B18087200}" type="datetimeFigureOut">
              <a:rPr lang="cs-CZ" smtClean="0"/>
              <a:pPr/>
              <a:t>10.11.2015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29AC-B0E7-466F-A06C-DB39375E671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91A74-823E-494F-8EBE-AC9B18087200}" type="datetimeFigureOut">
              <a:rPr lang="cs-CZ" smtClean="0"/>
              <a:pPr/>
              <a:t>10.11.2015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29AC-B0E7-466F-A06C-DB39375E671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91A74-823E-494F-8EBE-AC9B18087200}" type="datetimeFigureOut">
              <a:rPr lang="cs-CZ" smtClean="0"/>
              <a:pPr/>
              <a:t>10.11.2015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29AC-B0E7-466F-A06C-DB39375E671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91A74-823E-494F-8EBE-AC9B18087200}" type="datetimeFigureOut">
              <a:rPr lang="cs-CZ" smtClean="0"/>
              <a:pPr/>
              <a:t>10.11.2015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29AC-B0E7-466F-A06C-DB39375E671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cs-CZ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Klepnutím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91A74-823E-494F-8EBE-AC9B18087200}" type="datetimeFigureOut">
              <a:rPr lang="cs-CZ" smtClean="0"/>
              <a:pPr/>
              <a:t>10.11.2015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29AC-B0E7-466F-A06C-DB39375E671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alphaModFix amt="79000"/>
            <a:duotone>
              <a:schemeClr val="bg2">
                <a:shade val="3000"/>
                <a:satMod val="110000"/>
              </a:schemeClr>
              <a:schemeClr val="bg2">
                <a:tint val="60000"/>
                <a:satMod val="42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AC91A74-823E-494F-8EBE-AC9B18087200}" type="datetimeFigureOut">
              <a:rPr lang="cs-CZ" smtClean="0"/>
              <a:pPr/>
              <a:t>10.11.2015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D629AC-B0E7-466F-A06C-DB39375E671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3.wmf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2030" y="2300278"/>
            <a:ext cx="8229600" cy="1843102"/>
          </a:xfrm>
          <a:effectLst/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LAND  SURVEY  OFFICE</a:t>
            </a:r>
            <a:br>
              <a:rPr lang="cs-CZ" dirty="0" smtClean="0">
                <a:solidFill>
                  <a:srgbClr val="FFFF00"/>
                </a:solidFill>
              </a:rPr>
            </a:br>
            <a:r>
              <a:rPr lang="cs-CZ" dirty="0" smtClean="0">
                <a:solidFill>
                  <a:srgbClr val="FFFF00"/>
                </a:solidFill>
              </a:rPr>
              <a:t>(LSO)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28728" y="5429264"/>
            <a:ext cx="6400800" cy="6429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  <a:latin typeface="+mj-lt"/>
              </a:rPr>
              <a:t>PRAHA   2010</a:t>
            </a:r>
            <a:endParaRPr lang="cs-CZ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107154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1142976" y="5857892"/>
            <a:ext cx="2071702" cy="571500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9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9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for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the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Region Zlín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1071538" y="5572140"/>
            <a:ext cx="2071702" cy="571500"/>
          </a:xfrm>
          <a:prstGeom prst="rect">
            <a:avLst/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9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9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for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the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Region Vysočina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1000100" y="5286388"/>
            <a:ext cx="2071702" cy="571500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900" b="1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900" b="1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for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Region Olomouc </a:t>
            </a:r>
            <a:endParaRPr kumimoji="0" lang="cs-CZ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928662" y="5000636"/>
            <a:ext cx="2071702" cy="571500"/>
          </a:xfrm>
          <a:prstGeom prst="rect">
            <a:avLst/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9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9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for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the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Moravia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-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Silesian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Region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857224" y="4714884"/>
            <a:ext cx="2071702" cy="571500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9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9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for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the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South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-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Moravian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Region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785786" y="4429132"/>
            <a:ext cx="2071702" cy="571500"/>
          </a:xfrm>
          <a:prstGeom prst="rect">
            <a:avLst/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900" b="1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for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the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Region Ústí n. L.</a:t>
            </a:r>
            <a:endParaRPr kumimoji="0" lang="cs-CZ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714348" y="4143380"/>
            <a:ext cx="2071702" cy="571500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9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9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for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the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Middle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-Bohemian Region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42910" y="3857628"/>
            <a:ext cx="2071702" cy="571504"/>
          </a:xfrm>
          <a:prstGeom prst="rect">
            <a:avLst/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900" b="1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for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Region Pardubice</a:t>
            </a:r>
            <a:endParaRPr kumimoji="0" lang="cs-CZ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71472" y="3571876"/>
            <a:ext cx="2071702" cy="571500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800" b="1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for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Region Plzeň</a:t>
            </a:r>
            <a:endParaRPr kumimoji="0" lang="cs-CZ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00034" y="3286124"/>
            <a:ext cx="2071702" cy="571504"/>
          </a:xfrm>
          <a:prstGeom prst="rect">
            <a:avLst/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900" b="1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for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the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Region Liberec  </a:t>
            </a:r>
            <a:endParaRPr kumimoji="0" lang="cs-CZ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28596" y="3000372"/>
            <a:ext cx="2071702" cy="571504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900" b="1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for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Region Hradec Králové </a:t>
            </a:r>
            <a:endParaRPr kumimoji="0" lang="cs-CZ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57158" y="2714620"/>
            <a:ext cx="2071702" cy="571504"/>
          </a:xfrm>
          <a:prstGeom prst="rect">
            <a:avLst/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for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the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Region  Karlovy Vary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4" name="Text Box 3"/>
          <p:cNvSpPr txBox="1">
            <a:spLocks noChangeArrowheads="1"/>
          </p:cNvSpPr>
          <p:nvPr/>
        </p:nvSpPr>
        <p:spPr bwMode="auto">
          <a:xfrm>
            <a:off x="285720" y="2428868"/>
            <a:ext cx="2071702" cy="571500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for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South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-Bohemian Region </a:t>
            </a:r>
            <a:endParaRPr kumimoji="0" lang="cs-CZ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2918" y="-24"/>
            <a:ext cx="8686800" cy="868346"/>
          </a:xfrm>
        </p:spPr>
        <p:txBody>
          <a:bodyPr>
            <a:normAutofit fontScale="90000"/>
          </a:bodyPr>
          <a:lstStyle/>
          <a:p>
            <a:r>
              <a:rPr lang="cs-CZ" sz="3600" dirty="0" err="1" smtClean="0">
                <a:solidFill>
                  <a:srgbClr val="FFFF00"/>
                </a:solidFill>
              </a:rPr>
              <a:t>Organisational</a:t>
            </a:r>
            <a:r>
              <a:rPr lang="cs-CZ" sz="3600" dirty="0" smtClean="0">
                <a:solidFill>
                  <a:srgbClr val="FFFF00"/>
                </a:solidFill>
              </a:rPr>
              <a:t> chart </a:t>
            </a:r>
            <a:r>
              <a:rPr lang="cs-CZ" sz="3600" dirty="0" err="1" smtClean="0">
                <a:solidFill>
                  <a:srgbClr val="FFFF00"/>
                </a:solidFill>
              </a:rPr>
              <a:t>of</a:t>
            </a:r>
            <a:r>
              <a:rPr lang="cs-CZ" sz="3600" dirty="0" smtClean="0">
                <a:solidFill>
                  <a:srgbClr val="FFFF00"/>
                </a:solidFill>
              </a:rPr>
              <a:t> </a:t>
            </a:r>
            <a:r>
              <a:rPr lang="cs-CZ" sz="3600" dirty="0" err="1" smtClean="0">
                <a:solidFill>
                  <a:srgbClr val="FFFF00"/>
                </a:solidFill>
              </a:rPr>
              <a:t>the</a:t>
            </a:r>
            <a:r>
              <a:rPr lang="cs-CZ" sz="3600" dirty="0" smtClean="0">
                <a:solidFill>
                  <a:srgbClr val="FFFF00"/>
                </a:solidFill>
              </a:rPr>
              <a:t> COSMC </a:t>
            </a:r>
            <a:r>
              <a:rPr lang="cs-CZ" dirty="0" err="1" smtClean="0">
                <a:solidFill>
                  <a:srgbClr val="FFFF00"/>
                </a:solidFill>
              </a:rPr>
              <a:t>sector</a:t>
            </a:r>
            <a:endParaRPr lang="cs-CZ" dirty="0"/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1000100" y="857232"/>
            <a:ext cx="7286676" cy="714380"/>
          </a:xfrm>
          <a:prstGeom prst="rect">
            <a:avLst/>
          </a:prstGeom>
          <a:solidFill>
            <a:srgbClr val="00CC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CZECH OFFICE FOR SURVEYING, MAPPING AND CADASTRE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(COSMC)</a:t>
            </a:r>
            <a:endParaRPr kumimoji="0" lang="cs-CZ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49" name="Text Box 1"/>
          <p:cNvSpPr txBox="1">
            <a:spLocks noChangeArrowheads="1"/>
          </p:cNvSpPr>
          <p:nvPr/>
        </p:nvSpPr>
        <p:spPr bwMode="auto">
          <a:xfrm>
            <a:off x="6643702" y="2571744"/>
            <a:ext cx="1943100" cy="1028700"/>
          </a:xfrm>
          <a:prstGeom prst="rect">
            <a:avLst/>
          </a:prstGeom>
          <a:solidFill>
            <a:srgbClr val="CC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LAND SURVEY</a:t>
            </a:r>
            <a:endParaRPr kumimoji="0" lang="cs-CZ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OFFICE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(LSO)</a:t>
            </a:r>
            <a:endParaRPr kumimoji="0" lang="cs-CZ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6072198" y="4857760"/>
            <a:ext cx="1943100" cy="1000132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RESEARCH INSTITUTE OF GEODESY, TOPOGRAPHY</a:t>
            </a:r>
            <a:endParaRPr kumimoji="0" lang="cs-CZ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AND CARTOGRAPHY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105" name="Text Box 57"/>
          <p:cNvSpPr txBox="1">
            <a:spLocks noChangeArrowheads="1"/>
          </p:cNvSpPr>
          <p:nvPr/>
        </p:nvSpPr>
        <p:spPr bwMode="auto">
          <a:xfrm>
            <a:off x="214282" y="2071678"/>
            <a:ext cx="2071702" cy="642942"/>
          </a:xfrm>
          <a:prstGeom prst="rect">
            <a:avLst/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CADASTRAL</a:t>
            </a:r>
            <a:endParaRPr kumimoji="0" lang="cs-CZ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OFFICE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for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the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 </a:t>
            </a:r>
            <a:r>
              <a:rPr kumimoji="0" lang="cs-CZ" sz="9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capital</a:t>
            </a: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Praha</a:t>
            </a:r>
            <a:endParaRPr kumimoji="0" lang="cs-CZ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04" name="Text Box 56"/>
          <p:cNvSpPr txBox="1">
            <a:spLocks noChangeArrowheads="1"/>
          </p:cNvSpPr>
          <p:nvPr/>
        </p:nvSpPr>
        <p:spPr bwMode="auto">
          <a:xfrm>
            <a:off x="2100254" y="1714488"/>
            <a:ext cx="125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</a:rPr>
              <a:t>Nr</a:t>
            </a:r>
            <a:r>
              <a:rPr kumimoji="0" lang="cs-CZ" sz="1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cs-CZ" sz="10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</a:rPr>
              <a:t>of</a:t>
            </a:r>
            <a:r>
              <a:rPr kumimoji="0" lang="cs-CZ" sz="1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0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</a:rPr>
              <a:t>cadastral</a:t>
            </a:r>
            <a:endParaRPr kumimoji="0" lang="cs-CZ" sz="9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</a:rPr>
              <a:t>workplaces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sp>
        <p:nvSpPr>
          <p:cNvPr id="2075" name="Line 27"/>
          <p:cNvSpPr>
            <a:spLocks noChangeShapeType="1"/>
          </p:cNvSpPr>
          <p:nvPr/>
        </p:nvSpPr>
        <p:spPr bwMode="auto">
          <a:xfrm flipH="1">
            <a:off x="1214414" y="1571612"/>
            <a:ext cx="785818" cy="500066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lg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3714744" y="3929066"/>
            <a:ext cx="2057400" cy="571500"/>
          </a:xfrm>
          <a:prstGeom prst="rect">
            <a:avLst/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IN PRAHA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3643306" y="3643314"/>
            <a:ext cx="2057400" cy="57150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IN  PLZEŇ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3571868" y="3357562"/>
            <a:ext cx="2057400" cy="571500"/>
          </a:xfrm>
          <a:prstGeom prst="rect">
            <a:avLst/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IN  PARDUBICE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3500430" y="3071810"/>
            <a:ext cx="2057400" cy="57150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IN  OPAVA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3428992" y="2786058"/>
            <a:ext cx="2057400" cy="571500"/>
          </a:xfrm>
          <a:prstGeom prst="rect">
            <a:avLst/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IN  LIBEREC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3357554" y="2500306"/>
            <a:ext cx="2057400" cy="57150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IN ČESKÉ  BUDĚJOVICE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3286116" y="2214554"/>
            <a:ext cx="2057400" cy="571500"/>
          </a:xfrm>
          <a:prstGeom prst="rect">
            <a:avLst/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SURVEY AND CADASTRAL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INSPEKTORATE</a:t>
            </a:r>
            <a:endParaRPr kumimoji="0" lang="cs-CZ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 BRNO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>
            <a:off x="4214808" y="1571612"/>
            <a:ext cx="45719" cy="64294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lg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6858016" y="1571612"/>
            <a:ext cx="714380" cy="100013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lg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>
            <a:off x="5357818" y="1571612"/>
            <a:ext cx="1214446" cy="328614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lg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106" name="Rectangle 5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      </a:t>
            </a:r>
            <a:endParaRPr kumimoji="0" lang="cs-CZ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43" name="Rectangle 95"/>
          <p:cNvSpPr>
            <a:spLocks noChangeArrowheads="1"/>
          </p:cNvSpPr>
          <p:nvPr/>
        </p:nvSpPr>
        <p:spPr bwMode="auto">
          <a:xfrm>
            <a:off x="0" y="57256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" name="TextovéPole 67"/>
          <p:cNvSpPr txBox="1"/>
          <p:nvPr/>
        </p:nvSpPr>
        <p:spPr>
          <a:xfrm>
            <a:off x="2428860" y="200024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1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69" name="TextovéPole 68"/>
          <p:cNvSpPr txBox="1"/>
          <p:nvPr/>
        </p:nvSpPr>
        <p:spPr>
          <a:xfrm>
            <a:off x="2428860" y="235743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10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2571736" y="264318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3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71" name="TextovéPole 70"/>
          <p:cNvSpPr txBox="1"/>
          <p:nvPr/>
        </p:nvSpPr>
        <p:spPr>
          <a:xfrm>
            <a:off x="2643174" y="2928934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5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72" name="TextovéPole 71"/>
          <p:cNvSpPr txBox="1"/>
          <p:nvPr/>
        </p:nvSpPr>
        <p:spPr>
          <a:xfrm>
            <a:off x="2714612" y="321468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6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73" name="TextovéPole 72"/>
          <p:cNvSpPr txBox="1"/>
          <p:nvPr/>
        </p:nvSpPr>
        <p:spPr>
          <a:xfrm>
            <a:off x="2714612" y="3500438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12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74" name="TextovéPole 73"/>
          <p:cNvSpPr txBox="1"/>
          <p:nvPr/>
        </p:nvSpPr>
        <p:spPr>
          <a:xfrm>
            <a:off x="2857488" y="3786190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4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75" name="TextovéPole 74"/>
          <p:cNvSpPr txBox="1"/>
          <p:nvPr/>
        </p:nvSpPr>
        <p:spPr>
          <a:xfrm>
            <a:off x="2857488" y="4071942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13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76" name="TextovéPole 75"/>
          <p:cNvSpPr txBox="1"/>
          <p:nvPr/>
        </p:nvSpPr>
        <p:spPr>
          <a:xfrm>
            <a:off x="3000364" y="435769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9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77" name="TextovéPole 76"/>
          <p:cNvSpPr txBox="1"/>
          <p:nvPr/>
        </p:nvSpPr>
        <p:spPr>
          <a:xfrm>
            <a:off x="3000364" y="4643446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11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78" name="TextovéPole 77"/>
          <p:cNvSpPr txBox="1"/>
          <p:nvPr/>
        </p:nvSpPr>
        <p:spPr>
          <a:xfrm>
            <a:off x="3143240" y="4929198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9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79" name="TextovéPole 78"/>
          <p:cNvSpPr txBox="1"/>
          <p:nvPr/>
        </p:nvSpPr>
        <p:spPr>
          <a:xfrm>
            <a:off x="3214678" y="521495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6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80" name="TextovéPole 79"/>
          <p:cNvSpPr txBox="1"/>
          <p:nvPr/>
        </p:nvSpPr>
        <p:spPr>
          <a:xfrm>
            <a:off x="3286116" y="550070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9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81" name="TextovéPole 80"/>
          <p:cNvSpPr txBox="1"/>
          <p:nvPr/>
        </p:nvSpPr>
        <p:spPr>
          <a:xfrm>
            <a:off x="3357554" y="578645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8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82" name="Elipsa 81"/>
          <p:cNvSpPr/>
          <p:nvPr/>
        </p:nvSpPr>
        <p:spPr>
          <a:xfrm>
            <a:off x="6215074" y="2143116"/>
            <a:ext cx="2714644" cy="1928826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Oval 3"/>
          <p:cNvSpPr>
            <a:spLocks noChangeArrowheads="1"/>
          </p:cNvSpPr>
          <p:nvPr/>
        </p:nvSpPr>
        <p:spPr bwMode="auto">
          <a:xfrm>
            <a:off x="6227763" y="2852738"/>
            <a:ext cx="2736850" cy="1368425"/>
          </a:xfrm>
          <a:prstGeom prst="ellipse">
            <a:avLst/>
          </a:pr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214414" y="0"/>
            <a:ext cx="7929586" cy="102393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 eaLnBrk="1" hangingPunct="1"/>
            <a:r>
              <a:rPr lang="cs-CZ" sz="2800" b="1" dirty="0" smtClean="0">
                <a:solidFill>
                  <a:srgbClr val="0033CC"/>
                </a:solidFill>
              </a:rPr>
              <a:t>    </a:t>
            </a:r>
            <a:r>
              <a:rPr lang="cs-CZ" sz="2800" b="1" dirty="0" err="1" smtClean="0">
                <a:solidFill>
                  <a:srgbClr val="FFFF00"/>
                </a:solidFill>
              </a:rPr>
              <a:t>Land</a:t>
            </a:r>
            <a:r>
              <a:rPr lang="cs-CZ" sz="2800" b="1" dirty="0" smtClean="0">
                <a:solidFill>
                  <a:srgbClr val="FFFF00"/>
                </a:solidFill>
              </a:rPr>
              <a:t> </a:t>
            </a:r>
            <a:r>
              <a:rPr lang="cs-CZ" sz="2800" b="1" dirty="0" err="1" smtClean="0">
                <a:solidFill>
                  <a:srgbClr val="FFFF00"/>
                </a:solidFill>
              </a:rPr>
              <a:t>Survey</a:t>
            </a:r>
            <a:r>
              <a:rPr lang="cs-CZ" sz="2800" b="1" dirty="0" smtClean="0">
                <a:solidFill>
                  <a:srgbClr val="FFFF00"/>
                </a:solidFill>
              </a:rPr>
              <a:t> Office  </a:t>
            </a:r>
            <a:br>
              <a:rPr lang="cs-CZ" sz="2800" b="1" dirty="0" smtClean="0">
                <a:solidFill>
                  <a:srgbClr val="FFFF00"/>
                </a:solidFill>
              </a:rPr>
            </a:br>
            <a:r>
              <a:rPr lang="cs-CZ" sz="2800" b="1" dirty="0" smtClean="0">
                <a:solidFill>
                  <a:srgbClr val="FFFF00"/>
                </a:solidFill>
              </a:rPr>
              <a:t>    </a:t>
            </a:r>
            <a:r>
              <a:rPr lang="cs-CZ" sz="2000" b="1" dirty="0" smtClean="0">
                <a:solidFill>
                  <a:srgbClr val="FFFF00"/>
                </a:solidFill>
              </a:rPr>
              <a:t>-</a:t>
            </a:r>
            <a:r>
              <a:rPr lang="cs-CZ" sz="2800" b="1" dirty="0" smtClean="0">
                <a:solidFill>
                  <a:srgbClr val="FFFF00"/>
                </a:solidFill>
              </a:rPr>
              <a:t>  </a:t>
            </a:r>
            <a:r>
              <a:rPr lang="cs-CZ" sz="2000" b="1" dirty="0" err="1" smtClean="0">
                <a:solidFill>
                  <a:srgbClr val="FFFF00"/>
                </a:solidFill>
              </a:rPr>
              <a:t>administrative</a:t>
            </a:r>
            <a:r>
              <a:rPr lang="cs-CZ" sz="2000" b="1" dirty="0" smtClean="0">
                <a:solidFill>
                  <a:srgbClr val="FFFF00"/>
                </a:solidFill>
              </a:rPr>
              <a:t> body </a:t>
            </a:r>
            <a:r>
              <a:rPr lang="cs-CZ" sz="2000" b="1" dirty="0" err="1" smtClean="0">
                <a:solidFill>
                  <a:srgbClr val="FFFF00"/>
                </a:solidFill>
              </a:rPr>
              <a:t>for</a:t>
            </a:r>
            <a:r>
              <a:rPr lang="cs-CZ" sz="2000" b="1" dirty="0" smtClean="0">
                <a:solidFill>
                  <a:srgbClr val="FFFF00"/>
                </a:solidFill>
              </a:rPr>
              <a:t> </a:t>
            </a:r>
            <a:r>
              <a:rPr lang="cs-CZ" sz="2000" b="1" dirty="0" err="1" smtClean="0">
                <a:solidFill>
                  <a:srgbClr val="FFFF00"/>
                </a:solidFill>
              </a:rPr>
              <a:t>surveying</a:t>
            </a:r>
            <a:r>
              <a:rPr lang="cs-CZ" sz="2000" b="1" dirty="0" smtClean="0">
                <a:solidFill>
                  <a:srgbClr val="FFFF00"/>
                </a:solidFill>
              </a:rPr>
              <a:t> in </a:t>
            </a:r>
            <a:r>
              <a:rPr lang="cs-CZ" sz="2000" b="1" dirty="0" err="1" smtClean="0">
                <a:solidFill>
                  <a:srgbClr val="FFFF00"/>
                </a:solidFill>
              </a:rPr>
              <a:t>the</a:t>
            </a:r>
            <a:r>
              <a:rPr lang="cs-CZ" sz="2000" b="1" dirty="0" smtClean="0">
                <a:solidFill>
                  <a:srgbClr val="FFFF00"/>
                </a:solidFill>
              </a:rPr>
              <a:t> </a:t>
            </a:r>
            <a:r>
              <a:rPr lang="cs-CZ" sz="2000" b="1" dirty="0" err="1" smtClean="0">
                <a:solidFill>
                  <a:srgbClr val="FFFF00"/>
                </a:solidFill>
              </a:rPr>
              <a:t>Czech</a:t>
            </a:r>
            <a:r>
              <a:rPr lang="cs-CZ" sz="2000" b="1" dirty="0" smtClean="0">
                <a:solidFill>
                  <a:srgbClr val="FFFF00"/>
                </a:solidFill>
              </a:rPr>
              <a:t> Republik</a:t>
            </a:r>
            <a:endParaRPr lang="cs-CZ" sz="2800" b="1" dirty="0" smtClean="0">
              <a:solidFill>
                <a:srgbClr val="FFFF00"/>
              </a:solidFill>
            </a:endParaRPr>
          </a:p>
        </p:txBody>
      </p:sp>
      <p:graphicFrame>
        <p:nvGraphicFramePr>
          <p:cNvPr id="1026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667625" y="1412875"/>
          <a:ext cx="1236663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Rastrový obrázek" r:id="rId3" imgW="2457143" imgH="1476190" progId="PBrush">
                  <p:embed/>
                </p:oleObj>
              </mc:Choice>
              <mc:Fallback>
                <p:oleObj name="Rastrový obrázek" r:id="rId3" imgW="2457143" imgH="1476190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412875"/>
                        <a:ext cx="1236663" cy="75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667625" y="2349500"/>
          <a:ext cx="1214438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Rastrový obrázek" r:id="rId5" imgW="2438095" imgH="1467055" progId="PBrush">
                  <p:embed/>
                </p:oleObj>
              </mc:Choice>
              <mc:Fallback>
                <p:oleObj name="Rastrový obrázek" r:id="rId5" imgW="2438095" imgH="1467055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D5D1D2"/>
                          </a:clrFrom>
                          <a:clrTo>
                            <a:srgbClr val="D5D1D2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2349500"/>
                        <a:ext cx="1214438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Rectangle 8"/>
          <p:cNvSpPr>
            <a:spLocks noChangeArrowheads="1"/>
          </p:cNvSpPr>
          <p:nvPr/>
        </p:nvSpPr>
        <p:spPr bwMode="auto">
          <a:xfrm>
            <a:off x="395288" y="1052513"/>
            <a:ext cx="5400675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179388" indent="-179388" algn="l"/>
            <a:endParaRPr lang="cs-CZ" sz="1800" b="1" dirty="0">
              <a:solidFill>
                <a:srgbClr val="0033CC"/>
              </a:solidFill>
            </a:endParaRPr>
          </a:p>
          <a:p>
            <a:pPr marL="179388" indent="-179388" algn="l">
              <a:buFont typeface="Wingdings" pitchFamily="2" charset="2"/>
              <a:buChar char="Ø"/>
            </a:pPr>
            <a:r>
              <a:rPr lang="cs-CZ" sz="1800" b="1" dirty="0">
                <a:solidFill>
                  <a:srgbClr val="FFFF00"/>
                </a:solidFill>
              </a:rPr>
              <a:t> </a:t>
            </a:r>
            <a:r>
              <a:rPr lang="cs-CZ" sz="1800" b="1" dirty="0" err="1" smtClean="0">
                <a:solidFill>
                  <a:srgbClr val="FFFF00"/>
                </a:solidFill>
                <a:latin typeface="+mj-lt"/>
              </a:rPr>
              <a:t>administration</a:t>
            </a:r>
            <a:r>
              <a:rPr lang="cs-CZ" sz="18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of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geodetic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 smtClean="0">
                <a:solidFill>
                  <a:srgbClr val="FFFF00"/>
                </a:solidFill>
                <a:latin typeface="+mj-lt"/>
              </a:rPr>
              <a:t>control</a:t>
            </a:r>
            <a:endParaRPr lang="cs-CZ" sz="1800" b="1" dirty="0" smtClean="0">
              <a:solidFill>
                <a:srgbClr val="FFFF00"/>
              </a:solidFill>
              <a:latin typeface="+mj-lt"/>
            </a:endParaRPr>
          </a:p>
          <a:p>
            <a:pPr marL="179388" indent="-179388" algn="l"/>
            <a:r>
              <a:rPr lang="cs-CZ" b="1" dirty="0" smtClean="0">
                <a:solidFill>
                  <a:srgbClr val="FFFF00"/>
                </a:solidFill>
                <a:latin typeface="+mj-lt"/>
              </a:rPr>
              <a:t>    </a:t>
            </a:r>
            <a:r>
              <a:rPr lang="cs-CZ" b="1" dirty="0" err="1" smtClean="0">
                <a:solidFill>
                  <a:srgbClr val="FFFF00"/>
                </a:solidFill>
                <a:latin typeface="+mj-lt"/>
              </a:rPr>
              <a:t>of</a:t>
            </a:r>
            <a:r>
              <a:rPr lang="cs-CZ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+mj-lt"/>
              </a:rPr>
              <a:t>the</a:t>
            </a:r>
            <a:r>
              <a:rPr lang="cs-CZ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+mj-lt"/>
              </a:rPr>
              <a:t>Czech</a:t>
            </a:r>
            <a:r>
              <a:rPr lang="cs-CZ" b="1" dirty="0" smtClean="0">
                <a:solidFill>
                  <a:srgbClr val="FFFF00"/>
                </a:solidFill>
                <a:latin typeface="+mj-lt"/>
              </a:rPr>
              <a:t> republik</a:t>
            </a:r>
            <a:r>
              <a:rPr lang="cs-CZ" sz="1800" b="1" dirty="0" smtClean="0">
                <a:solidFill>
                  <a:srgbClr val="FFFF00"/>
                </a:solidFill>
                <a:latin typeface="+mj-lt"/>
              </a:rPr>
              <a:t>;  </a:t>
            </a:r>
            <a:endParaRPr lang="cs-CZ" sz="1800" b="1" dirty="0">
              <a:solidFill>
                <a:srgbClr val="FFFF00"/>
              </a:solidFill>
              <a:latin typeface="+mj-lt"/>
            </a:endParaRPr>
          </a:p>
          <a:p>
            <a:pPr marL="179388" indent="-179388" algn="l">
              <a:buFont typeface="Wingdings" pitchFamily="2" charset="2"/>
              <a:buChar char="Ø"/>
            </a:pPr>
            <a:endParaRPr lang="cs-CZ" sz="1800" b="1" dirty="0">
              <a:solidFill>
                <a:srgbClr val="FFFF00"/>
              </a:solidFill>
              <a:latin typeface="+mj-lt"/>
            </a:endParaRPr>
          </a:p>
          <a:p>
            <a:pPr marL="179388" indent="-179388" algn="l">
              <a:buFont typeface="Wingdings" pitchFamily="2" charset="2"/>
              <a:buChar char="Ø"/>
            </a:pP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surveying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at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the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state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boundaries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;</a:t>
            </a:r>
          </a:p>
          <a:p>
            <a:pPr marL="179388" indent="-179388" algn="l">
              <a:buFont typeface="Wingdings" pitchFamily="2" charset="2"/>
              <a:buChar char="Ø"/>
            </a:pPr>
            <a:endParaRPr lang="cs-CZ" sz="1800" b="1" dirty="0">
              <a:solidFill>
                <a:srgbClr val="FFFF00"/>
              </a:solidFill>
              <a:latin typeface="+mj-lt"/>
            </a:endParaRPr>
          </a:p>
          <a:p>
            <a:pPr marL="179388" indent="-179388" algn="l">
              <a:buFont typeface="Wingdings" pitchFamily="2" charset="2"/>
              <a:buChar char="Ø"/>
            </a:pP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administration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of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ZABAGED</a:t>
            </a:r>
            <a:r>
              <a:rPr lang="en-US" sz="1800" baseline="30000" dirty="0">
                <a:solidFill>
                  <a:srgbClr val="FFFF00"/>
                </a:solidFill>
                <a:latin typeface="+mj-lt"/>
              </a:rPr>
              <a:t>®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;</a:t>
            </a:r>
          </a:p>
          <a:p>
            <a:pPr marL="179388" indent="-179388" algn="l">
              <a:buFont typeface="Wingdings" pitchFamily="2" charset="2"/>
              <a:buChar char="Ø"/>
            </a:pPr>
            <a:endParaRPr lang="cs-CZ" sz="1800" b="1" dirty="0">
              <a:solidFill>
                <a:srgbClr val="FFFF00"/>
              </a:solidFill>
              <a:latin typeface="+mj-lt"/>
            </a:endParaRPr>
          </a:p>
          <a:p>
            <a:pPr marL="179388" indent="-179388" algn="l">
              <a:buFont typeface="Wingdings" pitchFamily="2" charset="2"/>
              <a:buChar char="Ø"/>
            </a:pP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maintaining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of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a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digital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terrain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 smtClean="0">
                <a:solidFill>
                  <a:srgbClr val="FFFF00"/>
                </a:solidFill>
                <a:latin typeface="+mj-lt"/>
              </a:rPr>
              <a:t>models</a:t>
            </a:r>
            <a:r>
              <a:rPr lang="cs-CZ" sz="1800" b="1" dirty="0" smtClean="0">
                <a:solidFill>
                  <a:srgbClr val="FFFF00"/>
                </a:solidFill>
                <a:latin typeface="+mj-lt"/>
              </a:rPr>
              <a:t>;</a:t>
            </a:r>
            <a:endParaRPr lang="cs-CZ" sz="1800" b="1" dirty="0">
              <a:solidFill>
                <a:srgbClr val="FFFF00"/>
              </a:solidFill>
              <a:latin typeface="+mj-lt"/>
            </a:endParaRPr>
          </a:p>
          <a:p>
            <a:pPr marL="179388" indent="-179388" algn="l">
              <a:buFont typeface="Wingdings" pitchFamily="2" charset="2"/>
              <a:buChar char="Ø"/>
            </a:pPr>
            <a:endParaRPr lang="cs-CZ" sz="1800" b="1" dirty="0">
              <a:solidFill>
                <a:srgbClr val="FFFF00"/>
              </a:solidFill>
              <a:latin typeface="+mj-lt"/>
            </a:endParaRPr>
          </a:p>
          <a:p>
            <a:pPr marL="182563" indent="-182563" algn="l">
              <a:buFont typeface="Wingdings" pitchFamily="2" charset="2"/>
              <a:buChar char="Ø"/>
            </a:pPr>
            <a:r>
              <a:rPr lang="cs-CZ" sz="18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 smtClean="0">
                <a:solidFill>
                  <a:srgbClr val="FFFF00"/>
                </a:solidFill>
                <a:latin typeface="+mj-lt"/>
              </a:rPr>
              <a:t>creation</a:t>
            </a:r>
            <a:r>
              <a:rPr lang="cs-CZ" sz="18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 smtClean="0">
                <a:solidFill>
                  <a:srgbClr val="FFFF00"/>
                </a:solidFill>
                <a:latin typeface="+mj-lt"/>
              </a:rPr>
              <a:t>of</a:t>
            </a:r>
            <a:r>
              <a:rPr lang="cs-CZ" sz="18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 smtClean="0">
                <a:solidFill>
                  <a:srgbClr val="FFFF00"/>
                </a:solidFill>
                <a:latin typeface="+mj-lt"/>
              </a:rPr>
              <a:t>orthophotographic</a:t>
            </a:r>
            <a:r>
              <a:rPr lang="cs-CZ" sz="18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 smtClean="0">
                <a:solidFill>
                  <a:srgbClr val="FFFF00"/>
                </a:solidFill>
                <a:latin typeface="+mj-lt"/>
              </a:rPr>
              <a:t>representation</a:t>
            </a:r>
            <a:r>
              <a:rPr lang="cs-CZ" sz="1800" b="1" dirty="0" smtClean="0">
                <a:solidFill>
                  <a:srgbClr val="FFFF00"/>
                </a:solidFill>
                <a:latin typeface="+mj-lt"/>
              </a:rPr>
              <a:t>   </a:t>
            </a:r>
            <a:r>
              <a:rPr lang="cs-CZ" sz="1800" b="1" dirty="0" err="1" smtClean="0">
                <a:solidFill>
                  <a:srgbClr val="FFFF00"/>
                </a:solidFill>
                <a:latin typeface="+mj-lt"/>
              </a:rPr>
              <a:t>of</a:t>
            </a:r>
            <a:r>
              <a:rPr lang="cs-CZ" sz="18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 smtClean="0">
                <a:solidFill>
                  <a:srgbClr val="FFFF00"/>
                </a:solidFill>
                <a:latin typeface="+mj-lt"/>
              </a:rPr>
              <a:t>the</a:t>
            </a:r>
            <a:r>
              <a:rPr lang="cs-CZ" sz="18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 smtClean="0">
                <a:solidFill>
                  <a:srgbClr val="FFFF00"/>
                </a:solidFill>
                <a:latin typeface="+mj-lt"/>
              </a:rPr>
              <a:t>Czech</a:t>
            </a:r>
            <a:r>
              <a:rPr lang="cs-CZ" sz="1800" b="1" dirty="0" smtClean="0">
                <a:solidFill>
                  <a:srgbClr val="FFFF00"/>
                </a:solidFill>
                <a:latin typeface="+mj-lt"/>
              </a:rPr>
              <a:t> republik;</a:t>
            </a:r>
            <a:endParaRPr lang="cs-CZ" sz="1800" b="1" dirty="0">
              <a:solidFill>
                <a:srgbClr val="FFFF00"/>
              </a:solidFill>
              <a:latin typeface="+mj-lt"/>
            </a:endParaRPr>
          </a:p>
          <a:p>
            <a:pPr marL="179388" indent="-179388" algn="l">
              <a:buFont typeface="Wingdings" pitchFamily="2" charset="2"/>
              <a:buChar char="Ø"/>
            </a:pPr>
            <a:endParaRPr lang="cs-CZ" sz="1800" b="1" dirty="0">
              <a:solidFill>
                <a:srgbClr val="FFFF00"/>
              </a:solidFill>
              <a:latin typeface="+mj-lt"/>
            </a:endParaRPr>
          </a:p>
          <a:p>
            <a:pPr marL="179388" indent="-179388" algn="l">
              <a:buFont typeface="Wingdings" pitchFamily="2" charset="2"/>
              <a:buChar char="Ø"/>
            </a:pP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production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of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state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map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series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;</a:t>
            </a:r>
          </a:p>
          <a:p>
            <a:pPr marL="179388" indent="-179388" algn="l">
              <a:buFont typeface="Wingdings" pitchFamily="2" charset="2"/>
              <a:buChar char="Ø"/>
            </a:pPr>
            <a:endParaRPr lang="cs-CZ" sz="1800" b="1" dirty="0">
              <a:solidFill>
                <a:srgbClr val="FFFF00"/>
              </a:solidFill>
              <a:latin typeface="+mj-lt"/>
            </a:endParaRPr>
          </a:p>
          <a:p>
            <a:pPr marL="179388" indent="-179388" algn="l">
              <a:buFont typeface="Wingdings" pitchFamily="2" charset="2"/>
              <a:buChar char="Ø"/>
            </a:pP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standardisation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of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geographical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names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;</a:t>
            </a:r>
          </a:p>
          <a:p>
            <a:pPr marL="179388" indent="-179388" algn="l">
              <a:buFont typeface="Wingdings" pitchFamily="2" charset="2"/>
              <a:buChar char="Ø"/>
            </a:pPr>
            <a:endParaRPr lang="cs-CZ" sz="1800" b="1" dirty="0">
              <a:solidFill>
                <a:srgbClr val="FFFF00"/>
              </a:solidFill>
              <a:latin typeface="+mj-lt"/>
            </a:endParaRPr>
          </a:p>
          <a:p>
            <a:pPr marL="179388" indent="-179388" algn="l">
              <a:buFont typeface="Wingdings" pitchFamily="2" charset="2"/>
              <a:buChar char="Ø"/>
            </a:pP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managing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of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the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Central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archives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of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surveying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,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mapping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and</a:t>
            </a:r>
            <a:r>
              <a:rPr lang="cs-CZ" sz="18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sz="1800" b="1" dirty="0" err="1">
                <a:solidFill>
                  <a:srgbClr val="FFFF00"/>
                </a:solidFill>
                <a:latin typeface="+mj-lt"/>
              </a:rPr>
              <a:t>cadastre</a:t>
            </a:r>
            <a:endParaRPr lang="en-US" sz="1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37" name="Line 9"/>
          <p:cNvSpPr>
            <a:spLocks noChangeShapeType="1"/>
          </p:cNvSpPr>
          <p:nvPr/>
        </p:nvSpPr>
        <p:spPr bwMode="auto">
          <a:xfrm>
            <a:off x="5076825" y="1412875"/>
            <a:ext cx="790575" cy="2087563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38" name="Line 10"/>
          <p:cNvSpPr>
            <a:spLocks noChangeShapeType="1"/>
          </p:cNvSpPr>
          <p:nvPr/>
        </p:nvSpPr>
        <p:spPr bwMode="auto">
          <a:xfrm flipV="1">
            <a:off x="4929191" y="3500437"/>
            <a:ext cx="938210" cy="2857520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39" name="AutoShape 11"/>
          <p:cNvSpPr>
            <a:spLocks noChangeArrowheads="1"/>
          </p:cNvSpPr>
          <p:nvPr/>
        </p:nvSpPr>
        <p:spPr bwMode="auto">
          <a:xfrm>
            <a:off x="5867400" y="3429000"/>
            <a:ext cx="288925" cy="1444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40" name="Text Box 12"/>
          <p:cNvSpPr txBox="1">
            <a:spLocks noChangeArrowheads="1"/>
          </p:cNvSpPr>
          <p:nvPr/>
        </p:nvSpPr>
        <p:spPr bwMode="auto">
          <a:xfrm>
            <a:off x="6727829" y="3157538"/>
            <a:ext cx="2487641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1" dirty="0">
                <a:solidFill>
                  <a:srgbClr val="FFFF00"/>
                </a:solidFill>
              </a:rPr>
              <a:t>Data </a:t>
            </a:r>
            <a:r>
              <a:rPr lang="cs-CZ" sz="1800" b="1" dirty="0" err="1">
                <a:solidFill>
                  <a:srgbClr val="FFFF00"/>
                </a:solidFill>
              </a:rPr>
              <a:t>extending</a:t>
            </a:r>
            <a:endParaRPr lang="cs-CZ" sz="1800" b="1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cs-CZ" sz="1800" b="1" dirty="0" smtClean="0">
                <a:solidFill>
                  <a:srgbClr val="FFFF00"/>
                </a:solidFill>
              </a:rPr>
              <a:t>  </a:t>
            </a:r>
            <a:r>
              <a:rPr lang="cs-CZ" sz="1800" b="1" dirty="0" err="1" smtClean="0">
                <a:solidFill>
                  <a:srgbClr val="FFFF00"/>
                </a:solidFill>
              </a:rPr>
              <a:t>and</a:t>
            </a:r>
            <a:r>
              <a:rPr lang="cs-CZ" sz="1800" b="1" dirty="0" smtClean="0">
                <a:solidFill>
                  <a:srgbClr val="FFFF00"/>
                </a:solidFill>
              </a:rPr>
              <a:t> </a:t>
            </a:r>
            <a:r>
              <a:rPr lang="cs-CZ" sz="1800" b="1" dirty="0" err="1">
                <a:solidFill>
                  <a:srgbClr val="FFFF00"/>
                </a:solidFill>
              </a:rPr>
              <a:t>services</a:t>
            </a:r>
            <a:endParaRPr lang="cs-CZ" sz="1800" b="1" dirty="0">
              <a:solidFill>
                <a:srgbClr val="FFFF00"/>
              </a:solidFill>
            </a:endParaRPr>
          </a:p>
        </p:txBody>
      </p:sp>
      <p:graphicFrame>
        <p:nvGraphicFramePr>
          <p:cNvPr id="1028" name="Object 13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500826" y="5734050"/>
          <a:ext cx="2330437" cy="695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Rastrový obrázek" r:id="rId7" imgW="5420482" imgH="800212" progId="PBrush">
                  <p:embed/>
                </p:oleObj>
              </mc:Choice>
              <mc:Fallback>
                <p:oleObj name="Rastrový obrázek" r:id="rId7" imgW="5420482" imgH="800212" progId="PBrush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5734050"/>
                        <a:ext cx="2330437" cy="6953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14"/>
          <p:cNvGraphicFramePr>
            <a:graphicFrameLocks noChangeAspect="1"/>
          </p:cNvGraphicFramePr>
          <p:nvPr/>
        </p:nvGraphicFramePr>
        <p:xfrm>
          <a:off x="7667625" y="4005263"/>
          <a:ext cx="1162050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Rastrový obrázek" r:id="rId9" imgW="2457143" imgH="1495634" progId="PBrush">
                  <p:embed/>
                </p:oleObj>
              </mc:Choice>
              <mc:Fallback>
                <p:oleObj name="Rastrový obrázek" r:id="rId9" imgW="2457143" imgH="1495634" progId="PBrush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clrChange>
                          <a:clrFrom>
                            <a:srgbClr val="E5F6FD"/>
                          </a:clrFrom>
                          <a:clrTo>
                            <a:srgbClr val="E5F6FD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4005263"/>
                        <a:ext cx="1162050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15"/>
          <p:cNvGraphicFramePr>
            <a:graphicFrameLocks noChangeAspect="1"/>
          </p:cNvGraphicFramePr>
          <p:nvPr/>
        </p:nvGraphicFramePr>
        <p:xfrm>
          <a:off x="7667625" y="4868863"/>
          <a:ext cx="117157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Rastrový obrázek" r:id="rId11" imgW="2467319" imgH="1476190" progId="PBrush">
                  <p:embed/>
                </p:oleObj>
              </mc:Choice>
              <mc:Fallback>
                <p:oleObj name="Rastrový obrázek" r:id="rId11" imgW="2467319" imgH="1476190" progId="PBrush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4868863"/>
                        <a:ext cx="1171575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4414" cy="78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Box 46"/>
          <p:cNvSpPr txBox="1">
            <a:spLocks noChangeArrowheads="1"/>
          </p:cNvSpPr>
          <p:nvPr/>
        </p:nvSpPr>
        <p:spPr bwMode="auto">
          <a:xfrm>
            <a:off x="5956332" y="3437753"/>
            <a:ext cx="1973254" cy="276999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endParaRPr lang="cs-CZ" sz="1200" dirty="0">
              <a:solidFill>
                <a:srgbClr val="000000"/>
              </a:solidFill>
            </a:endParaRPr>
          </a:p>
        </p:txBody>
      </p:sp>
      <p:sp>
        <p:nvSpPr>
          <p:cNvPr id="14349" name="Text Box 46"/>
          <p:cNvSpPr txBox="1">
            <a:spLocks noChangeArrowheads="1"/>
          </p:cNvSpPr>
          <p:nvPr/>
        </p:nvSpPr>
        <p:spPr bwMode="auto">
          <a:xfrm>
            <a:off x="6027770" y="3500438"/>
            <a:ext cx="1973254" cy="276999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endParaRPr lang="cs-CZ" sz="1200" dirty="0">
              <a:solidFill>
                <a:srgbClr val="000000"/>
              </a:solidFill>
            </a:endParaRPr>
          </a:p>
        </p:txBody>
      </p:sp>
      <p:sp>
        <p:nvSpPr>
          <p:cNvPr id="14373" name="Text Box 86"/>
          <p:cNvSpPr txBox="1">
            <a:spLocks noChangeArrowheads="1"/>
          </p:cNvSpPr>
          <p:nvPr/>
        </p:nvSpPr>
        <p:spPr bwMode="auto">
          <a:xfrm>
            <a:off x="6097621" y="3582988"/>
            <a:ext cx="1974841" cy="261610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endParaRPr lang="cs-CZ" sz="1100" dirty="0">
              <a:solidFill>
                <a:srgbClr val="000000"/>
              </a:solidFill>
            </a:endParaRPr>
          </a:p>
        </p:txBody>
      </p:sp>
      <p:sp>
        <p:nvSpPr>
          <p:cNvPr id="14374" name="Text Box 88"/>
          <p:cNvSpPr txBox="1">
            <a:spLocks noChangeArrowheads="1"/>
          </p:cNvSpPr>
          <p:nvPr/>
        </p:nvSpPr>
        <p:spPr bwMode="auto">
          <a:xfrm>
            <a:off x="6143636" y="3665538"/>
            <a:ext cx="1985952" cy="307777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endParaRPr lang="cs-CZ" sz="1400" dirty="0">
              <a:solidFill>
                <a:srgbClr val="000000"/>
              </a:solidFill>
            </a:endParaRPr>
          </a:p>
        </p:txBody>
      </p:sp>
      <p:sp>
        <p:nvSpPr>
          <p:cNvPr id="14375" name="Text Box 89"/>
          <p:cNvSpPr txBox="1">
            <a:spLocks noChangeArrowheads="1"/>
          </p:cNvSpPr>
          <p:nvPr/>
        </p:nvSpPr>
        <p:spPr bwMode="auto">
          <a:xfrm>
            <a:off x="6227798" y="3738563"/>
            <a:ext cx="1987540" cy="307777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endParaRPr lang="cs-CZ" sz="1400" dirty="0">
              <a:solidFill>
                <a:srgbClr val="000000"/>
              </a:solidFill>
            </a:endParaRPr>
          </a:p>
        </p:txBody>
      </p:sp>
      <p:sp>
        <p:nvSpPr>
          <p:cNvPr id="14376" name="Text Box 90"/>
          <p:cNvSpPr txBox="1">
            <a:spLocks noChangeArrowheads="1"/>
          </p:cNvSpPr>
          <p:nvPr/>
        </p:nvSpPr>
        <p:spPr bwMode="auto">
          <a:xfrm>
            <a:off x="6278599" y="3830638"/>
            <a:ext cx="2008177" cy="307777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endParaRPr lang="cs-CZ" sz="1400" dirty="0">
              <a:solidFill>
                <a:srgbClr val="000000"/>
              </a:solidFill>
            </a:endParaRPr>
          </a:p>
        </p:txBody>
      </p:sp>
      <p:sp>
        <p:nvSpPr>
          <p:cNvPr id="14377" name="Text Box 91"/>
          <p:cNvSpPr txBox="1">
            <a:spLocks noChangeArrowheads="1"/>
          </p:cNvSpPr>
          <p:nvPr/>
        </p:nvSpPr>
        <p:spPr bwMode="auto">
          <a:xfrm>
            <a:off x="6338925" y="3922713"/>
            <a:ext cx="2019289" cy="307777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endParaRPr lang="cs-CZ" sz="1400" dirty="0">
              <a:solidFill>
                <a:srgbClr val="000000"/>
              </a:solidFill>
            </a:endParaRP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5632450" y="2008188"/>
            <a:ext cx="290036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endParaRPr lang="cs-CZ"/>
          </a:p>
        </p:txBody>
      </p:sp>
      <p:sp>
        <p:nvSpPr>
          <p:cNvPr id="14340" name="Text Box 32"/>
          <p:cNvSpPr txBox="1">
            <a:spLocks noChangeArrowheads="1"/>
          </p:cNvSpPr>
          <p:nvPr/>
        </p:nvSpPr>
        <p:spPr bwMode="auto">
          <a:xfrm>
            <a:off x="7270773" y="500042"/>
            <a:ext cx="1730383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cs-CZ" sz="1800" dirty="0" smtClean="0"/>
              <a:t> </a:t>
            </a:r>
            <a:r>
              <a:rPr lang="cs-CZ" sz="1800" dirty="0" err="1" smtClean="0"/>
              <a:t>total</a:t>
            </a:r>
            <a:r>
              <a:rPr lang="cs-CZ" sz="1800" dirty="0" smtClean="0"/>
              <a:t>  433*</a:t>
            </a:r>
            <a:endParaRPr lang="cs-CZ" sz="1800" dirty="0"/>
          </a:p>
        </p:txBody>
      </p:sp>
      <p:sp>
        <p:nvSpPr>
          <p:cNvPr id="14341" name="Text Box 36"/>
          <p:cNvSpPr txBox="1">
            <a:spLocks noChangeArrowheads="1"/>
          </p:cNvSpPr>
          <p:nvPr/>
        </p:nvSpPr>
        <p:spPr bwMode="auto">
          <a:xfrm>
            <a:off x="6929454" y="142852"/>
            <a:ext cx="126829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1800" dirty="0"/>
              <a:t>* </a:t>
            </a:r>
            <a:r>
              <a:rPr lang="cs-CZ" sz="1800" dirty="0" smtClean="0"/>
              <a:t> </a:t>
            </a:r>
            <a:r>
              <a:rPr lang="cs-CZ" sz="1400" dirty="0" err="1" smtClean="0"/>
              <a:t>employees</a:t>
            </a:r>
            <a:endParaRPr lang="cs-CZ" sz="1400" dirty="0"/>
          </a:p>
        </p:txBody>
      </p:sp>
      <p:sp>
        <p:nvSpPr>
          <p:cNvPr id="14342" name="Text Box 37"/>
          <p:cNvSpPr txBox="1">
            <a:spLocks noChangeArrowheads="1"/>
          </p:cNvSpPr>
          <p:nvPr/>
        </p:nvSpPr>
        <p:spPr bwMode="auto">
          <a:xfrm>
            <a:off x="4857752" y="1484313"/>
            <a:ext cx="3209923" cy="376237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cs-CZ" sz="1800" b="1" dirty="0" err="1">
                <a:solidFill>
                  <a:srgbClr val="FFFF00"/>
                </a:solidFill>
              </a:rPr>
              <a:t>Section</a:t>
            </a:r>
            <a:r>
              <a:rPr lang="cs-CZ" sz="1800" b="1" dirty="0">
                <a:solidFill>
                  <a:srgbClr val="FFFF00"/>
                </a:solidFill>
              </a:rPr>
              <a:t> </a:t>
            </a:r>
            <a:r>
              <a:rPr lang="cs-CZ" sz="1800" b="1" dirty="0" err="1">
                <a:solidFill>
                  <a:srgbClr val="FFFF00"/>
                </a:solidFill>
              </a:rPr>
              <a:t>for</a:t>
            </a:r>
            <a:r>
              <a:rPr lang="cs-CZ" sz="1800" b="1" dirty="0">
                <a:solidFill>
                  <a:srgbClr val="FFFF00"/>
                </a:solidFill>
              </a:rPr>
              <a:t> </a:t>
            </a:r>
            <a:r>
              <a:rPr lang="cs-CZ" sz="1800" b="1" dirty="0" err="1">
                <a:solidFill>
                  <a:srgbClr val="FFFF00"/>
                </a:solidFill>
              </a:rPr>
              <a:t>land</a:t>
            </a:r>
            <a:r>
              <a:rPr lang="cs-CZ" sz="1800" b="1" dirty="0">
                <a:solidFill>
                  <a:srgbClr val="FFFF00"/>
                </a:solidFill>
              </a:rPr>
              <a:t> </a:t>
            </a:r>
            <a:r>
              <a:rPr lang="cs-CZ" sz="1800" b="1" dirty="0" err="1">
                <a:solidFill>
                  <a:srgbClr val="FFFF00"/>
                </a:solidFill>
              </a:rPr>
              <a:t>surveying</a:t>
            </a:r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14343" name="Text Box 38"/>
          <p:cNvSpPr txBox="1">
            <a:spLocks noChangeArrowheads="1"/>
          </p:cNvSpPr>
          <p:nvPr/>
        </p:nvSpPr>
        <p:spPr bwMode="auto">
          <a:xfrm>
            <a:off x="900113" y="1484313"/>
            <a:ext cx="3171821" cy="376237"/>
          </a:xfrm>
          <a:prstGeom prst="rect">
            <a:avLst/>
          </a:prstGeom>
          <a:solidFill>
            <a:srgbClr val="92D050">
              <a:alpha val="50195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cs-CZ" sz="1800" b="1" dirty="0" err="1">
                <a:solidFill>
                  <a:srgbClr val="FFFF00"/>
                </a:solidFill>
              </a:rPr>
              <a:t>Section</a:t>
            </a:r>
            <a:r>
              <a:rPr lang="cs-CZ" sz="1800" b="1" dirty="0">
                <a:solidFill>
                  <a:srgbClr val="FFFF00"/>
                </a:solidFill>
              </a:rPr>
              <a:t> </a:t>
            </a:r>
            <a:r>
              <a:rPr lang="cs-CZ" sz="1800" b="1" dirty="0" err="1">
                <a:solidFill>
                  <a:srgbClr val="FFFF00"/>
                </a:solidFill>
              </a:rPr>
              <a:t>for</a:t>
            </a:r>
            <a:r>
              <a:rPr lang="cs-CZ" sz="1800" b="1" dirty="0">
                <a:solidFill>
                  <a:srgbClr val="FFFF00"/>
                </a:solidFill>
              </a:rPr>
              <a:t> </a:t>
            </a:r>
            <a:r>
              <a:rPr lang="cs-CZ" sz="1800" b="1" dirty="0" err="1">
                <a:solidFill>
                  <a:srgbClr val="FFFF00"/>
                </a:solidFill>
              </a:rPr>
              <a:t>administration</a:t>
            </a:r>
            <a:endParaRPr lang="cs-CZ" sz="1800" b="1" dirty="0">
              <a:solidFill>
                <a:srgbClr val="FFFF00"/>
              </a:solidFill>
            </a:endParaRPr>
          </a:p>
        </p:txBody>
      </p:sp>
      <p:sp>
        <p:nvSpPr>
          <p:cNvPr id="14344" name="Text Box 39"/>
          <p:cNvSpPr txBox="1">
            <a:spLocks noChangeArrowheads="1"/>
          </p:cNvSpPr>
          <p:nvPr/>
        </p:nvSpPr>
        <p:spPr bwMode="auto">
          <a:xfrm>
            <a:off x="5057775" y="981075"/>
            <a:ext cx="1374775" cy="314325"/>
          </a:xfrm>
          <a:prstGeom prst="rect">
            <a:avLst/>
          </a:prstGeom>
          <a:solidFill>
            <a:srgbClr val="C2D7F0">
              <a:alpha val="50195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1400" dirty="0" err="1">
                <a:solidFill>
                  <a:srgbClr val="FFFF00"/>
                </a:solidFill>
              </a:rPr>
              <a:t>Internal</a:t>
            </a:r>
            <a:r>
              <a:rPr lang="cs-CZ" sz="1400" dirty="0">
                <a:solidFill>
                  <a:srgbClr val="FFFF00"/>
                </a:solidFill>
              </a:rPr>
              <a:t> auditor</a:t>
            </a:r>
          </a:p>
        </p:txBody>
      </p:sp>
      <p:sp>
        <p:nvSpPr>
          <p:cNvPr id="14345" name="Text Box 40"/>
          <p:cNvSpPr txBox="1">
            <a:spLocks noChangeArrowheads="1"/>
          </p:cNvSpPr>
          <p:nvPr/>
        </p:nvSpPr>
        <p:spPr bwMode="auto">
          <a:xfrm>
            <a:off x="5340350" y="2786063"/>
            <a:ext cx="2468563" cy="527050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/>
            <a:r>
              <a:rPr lang="cs-CZ" sz="1400" dirty="0">
                <a:solidFill>
                  <a:srgbClr val="FFFF00"/>
                </a:solidFill>
              </a:rPr>
              <a:t>Department </a:t>
            </a:r>
            <a:r>
              <a:rPr lang="cs-CZ" sz="1400" dirty="0" err="1">
                <a:solidFill>
                  <a:srgbClr val="FFFF00"/>
                </a:solidFill>
              </a:rPr>
              <a:t>of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err="1">
                <a:solidFill>
                  <a:srgbClr val="FFFF00"/>
                </a:solidFill>
              </a:rPr>
              <a:t>administration</a:t>
            </a:r>
            <a:endParaRPr lang="cs-CZ" sz="1400" dirty="0">
              <a:solidFill>
                <a:srgbClr val="FFFF00"/>
              </a:solidFill>
            </a:endParaRPr>
          </a:p>
          <a:p>
            <a:pPr marL="342900" indent="-342900" algn="ctr"/>
            <a:r>
              <a:rPr lang="cs-CZ" sz="1400" dirty="0">
                <a:solidFill>
                  <a:srgbClr val="FFFF00"/>
                </a:solidFill>
              </a:rPr>
              <a:t>ZABAGED</a:t>
            </a:r>
          </a:p>
        </p:txBody>
      </p:sp>
      <p:sp>
        <p:nvSpPr>
          <p:cNvPr id="14346" name="Text Box 41"/>
          <p:cNvSpPr txBox="1">
            <a:spLocks noChangeArrowheads="1"/>
          </p:cNvSpPr>
          <p:nvPr/>
        </p:nvSpPr>
        <p:spPr bwMode="auto">
          <a:xfrm>
            <a:off x="5364163" y="2060575"/>
            <a:ext cx="2414587" cy="523875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n-GB" sz="1400" dirty="0">
                <a:solidFill>
                  <a:srgbClr val="FFFF00"/>
                </a:solidFill>
              </a:rPr>
              <a:t>Department of </a:t>
            </a:r>
            <a:r>
              <a:rPr lang="en-GB" sz="1400" dirty="0" smtClean="0">
                <a:solidFill>
                  <a:srgbClr val="FFFF00"/>
                </a:solidFill>
              </a:rPr>
              <a:t>geodetic</a:t>
            </a:r>
            <a:endParaRPr lang="cs-CZ" sz="1400" dirty="0" smtClean="0">
              <a:solidFill>
                <a:srgbClr val="FFFF00"/>
              </a:solidFill>
            </a:endParaRPr>
          </a:p>
          <a:p>
            <a:pPr marL="342900" indent="-342900" algn="ctr"/>
            <a:r>
              <a:rPr lang="cs-CZ" sz="1400" dirty="0" smtClean="0">
                <a:solidFill>
                  <a:srgbClr val="FFFF00"/>
                </a:solidFill>
              </a:rPr>
              <a:t> </a:t>
            </a:r>
            <a:r>
              <a:rPr lang="cs-CZ" sz="1400" dirty="0" err="1">
                <a:solidFill>
                  <a:srgbClr val="FFFF00"/>
                </a:solidFill>
              </a:rPr>
              <a:t>control</a:t>
            </a:r>
            <a:endParaRPr lang="cs-CZ" sz="1400" dirty="0">
              <a:solidFill>
                <a:srgbClr val="FFFF00"/>
              </a:solidFill>
            </a:endParaRPr>
          </a:p>
        </p:txBody>
      </p:sp>
      <p:sp>
        <p:nvSpPr>
          <p:cNvPr id="14347" name="Text Box 43"/>
          <p:cNvSpPr txBox="1">
            <a:spLocks noChangeArrowheads="1"/>
          </p:cNvSpPr>
          <p:nvPr/>
        </p:nvSpPr>
        <p:spPr bwMode="auto">
          <a:xfrm>
            <a:off x="5373688" y="5424488"/>
            <a:ext cx="2443162" cy="527050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cs-CZ" sz="1400" dirty="0">
                <a:solidFill>
                  <a:srgbClr val="FFFF00"/>
                </a:solidFill>
              </a:rPr>
              <a:t>Department </a:t>
            </a:r>
            <a:r>
              <a:rPr lang="cs-CZ" sz="1400" dirty="0" err="1">
                <a:solidFill>
                  <a:srgbClr val="FFFF00"/>
                </a:solidFill>
              </a:rPr>
              <a:t>of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err="1">
                <a:solidFill>
                  <a:srgbClr val="FFFF00"/>
                </a:solidFill>
              </a:rPr>
              <a:t>geographic</a:t>
            </a:r>
            <a:r>
              <a:rPr lang="cs-CZ" sz="1400" dirty="0">
                <a:solidFill>
                  <a:srgbClr val="FFFF00"/>
                </a:solidFill>
              </a:rPr>
              <a:t> data </a:t>
            </a:r>
            <a:r>
              <a:rPr lang="cs-CZ" sz="1400" dirty="0" err="1">
                <a:solidFill>
                  <a:srgbClr val="FFFF00"/>
                </a:solidFill>
              </a:rPr>
              <a:t>provision</a:t>
            </a:r>
            <a:endParaRPr lang="cs-CZ" sz="1400" dirty="0">
              <a:solidFill>
                <a:srgbClr val="FFFF00"/>
              </a:solidFill>
            </a:endParaRPr>
          </a:p>
        </p:txBody>
      </p:sp>
      <p:sp>
        <p:nvSpPr>
          <p:cNvPr id="14348" name="Text Box 45"/>
          <p:cNvSpPr txBox="1">
            <a:spLocks noChangeArrowheads="1"/>
          </p:cNvSpPr>
          <p:nvPr/>
        </p:nvSpPr>
        <p:spPr bwMode="auto">
          <a:xfrm>
            <a:off x="5383213" y="4729163"/>
            <a:ext cx="2405062" cy="527050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cs-CZ" sz="1400" dirty="0">
                <a:solidFill>
                  <a:srgbClr val="FFFF00"/>
                </a:solidFill>
              </a:rPr>
              <a:t>Department </a:t>
            </a:r>
            <a:r>
              <a:rPr lang="cs-CZ" sz="1400" dirty="0" err="1">
                <a:solidFill>
                  <a:srgbClr val="FFFF00"/>
                </a:solidFill>
              </a:rPr>
              <a:t>of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err="1">
                <a:solidFill>
                  <a:srgbClr val="FFFF00"/>
                </a:solidFill>
              </a:rPr>
              <a:t>cartography</a:t>
            </a:r>
            <a:endParaRPr lang="cs-CZ" sz="1400" dirty="0">
              <a:solidFill>
                <a:srgbClr val="FFFF00"/>
              </a:solidFill>
            </a:endParaRPr>
          </a:p>
          <a:p>
            <a:pPr marL="342900" indent="-342900" algn="ctr"/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err="1">
                <a:solidFill>
                  <a:srgbClr val="FFFF00"/>
                </a:solidFill>
              </a:rPr>
              <a:t>and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err="1">
                <a:solidFill>
                  <a:srgbClr val="FFFF00"/>
                </a:solidFill>
              </a:rPr>
              <a:t>polygraphy</a:t>
            </a:r>
            <a:endParaRPr lang="cs-CZ" sz="1400" dirty="0">
              <a:solidFill>
                <a:srgbClr val="FFFF00"/>
              </a:solidFill>
            </a:endParaRPr>
          </a:p>
        </p:txBody>
      </p:sp>
      <p:sp>
        <p:nvSpPr>
          <p:cNvPr id="14350" name="Text Box 47"/>
          <p:cNvSpPr txBox="1">
            <a:spLocks noChangeArrowheads="1"/>
          </p:cNvSpPr>
          <p:nvPr/>
        </p:nvSpPr>
        <p:spPr bwMode="auto">
          <a:xfrm>
            <a:off x="1123950" y="2083658"/>
            <a:ext cx="2505075" cy="477054"/>
          </a:xfrm>
          <a:prstGeom prst="rect">
            <a:avLst/>
          </a:prstGeom>
          <a:solidFill>
            <a:srgbClr val="92D050">
              <a:alpha val="50195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/>
            <a:r>
              <a:rPr lang="cs-CZ" sz="1400" dirty="0" err="1" smtClean="0">
                <a:solidFill>
                  <a:srgbClr val="FFFF00"/>
                </a:solidFill>
              </a:rPr>
              <a:t>Personal</a:t>
            </a:r>
            <a:r>
              <a:rPr lang="cs-CZ" sz="1400" dirty="0" smtClean="0">
                <a:solidFill>
                  <a:srgbClr val="FFFF00"/>
                </a:solidFill>
              </a:rPr>
              <a:t> department</a:t>
            </a:r>
          </a:p>
          <a:p>
            <a:pPr marL="342900" indent="-342900" algn="ctr"/>
            <a:endParaRPr lang="cs-CZ" sz="1100" dirty="0">
              <a:solidFill>
                <a:srgbClr val="000000"/>
              </a:solidFill>
            </a:endParaRPr>
          </a:p>
        </p:txBody>
      </p:sp>
      <p:sp>
        <p:nvSpPr>
          <p:cNvPr id="14351" name="Text Box 48"/>
          <p:cNvSpPr txBox="1">
            <a:spLocks noChangeArrowheads="1"/>
          </p:cNvSpPr>
          <p:nvPr/>
        </p:nvSpPr>
        <p:spPr bwMode="auto">
          <a:xfrm>
            <a:off x="1114425" y="4271963"/>
            <a:ext cx="2501900" cy="477054"/>
          </a:xfrm>
          <a:prstGeom prst="rect">
            <a:avLst/>
          </a:prstGeom>
          <a:solidFill>
            <a:srgbClr val="92D050">
              <a:alpha val="50195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0">
            <a:spAutoFit/>
          </a:bodyPr>
          <a:lstStyle/>
          <a:p>
            <a:pPr marL="342900" indent="-342900" algn="ctr"/>
            <a:r>
              <a:rPr lang="cs-CZ" sz="1400" dirty="0">
                <a:solidFill>
                  <a:srgbClr val="FFFF00"/>
                </a:solidFill>
              </a:rPr>
              <a:t>Department </a:t>
            </a:r>
            <a:r>
              <a:rPr lang="cs-CZ" sz="1400" dirty="0" err="1">
                <a:solidFill>
                  <a:srgbClr val="FFFF00"/>
                </a:solidFill>
              </a:rPr>
              <a:t>of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err="1" smtClean="0">
                <a:solidFill>
                  <a:srgbClr val="FFFF00"/>
                </a:solidFill>
              </a:rPr>
              <a:t>logistics</a:t>
            </a:r>
            <a:endParaRPr lang="cs-CZ" sz="1400" dirty="0" smtClean="0">
              <a:solidFill>
                <a:srgbClr val="FFFF00"/>
              </a:solidFill>
            </a:endParaRPr>
          </a:p>
          <a:p>
            <a:pPr marL="342900" indent="-342900"/>
            <a:endParaRPr lang="cs-CZ" sz="1100" dirty="0">
              <a:solidFill>
                <a:srgbClr val="000000"/>
              </a:solidFill>
            </a:endParaRPr>
          </a:p>
        </p:txBody>
      </p:sp>
      <p:sp>
        <p:nvSpPr>
          <p:cNvPr id="14352" name="Text Box 49"/>
          <p:cNvSpPr txBox="1">
            <a:spLocks noChangeArrowheads="1"/>
          </p:cNvSpPr>
          <p:nvPr/>
        </p:nvSpPr>
        <p:spPr bwMode="auto">
          <a:xfrm>
            <a:off x="1104900" y="3613150"/>
            <a:ext cx="2520950" cy="461665"/>
          </a:xfrm>
          <a:prstGeom prst="rect">
            <a:avLst/>
          </a:prstGeom>
          <a:solidFill>
            <a:srgbClr val="92D050">
              <a:alpha val="50195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cs-CZ" sz="1400" dirty="0">
                <a:solidFill>
                  <a:srgbClr val="FFFF00"/>
                </a:solidFill>
              </a:rPr>
              <a:t>Department </a:t>
            </a:r>
            <a:r>
              <a:rPr lang="cs-CZ" sz="1400" dirty="0" err="1">
                <a:solidFill>
                  <a:srgbClr val="FFFF00"/>
                </a:solidFill>
              </a:rPr>
              <a:t>of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err="1" smtClean="0">
                <a:solidFill>
                  <a:srgbClr val="FFFF00"/>
                </a:solidFill>
              </a:rPr>
              <a:t>economy</a:t>
            </a:r>
            <a:endParaRPr lang="cs-CZ" sz="1400" dirty="0" smtClean="0">
              <a:solidFill>
                <a:srgbClr val="FFFF00"/>
              </a:solidFill>
            </a:endParaRPr>
          </a:p>
          <a:p>
            <a:pPr marL="342900" indent="-342900"/>
            <a:endParaRPr lang="cs-CZ" sz="1000" dirty="0">
              <a:solidFill>
                <a:srgbClr val="000000"/>
              </a:solidFill>
            </a:endParaRPr>
          </a:p>
        </p:txBody>
      </p:sp>
      <p:sp>
        <p:nvSpPr>
          <p:cNvPr id="14353" name="Text Box 50"/>
          <p:cNvSpPr txBox="1">
            <a:spLocks noChangeArrowheads="1"/>
          </p:cNvSpPr>
          <p:nvPr/>
        </p:nvSpPr>
        <p:spPr bwMode="auto">
          <a:xfrm>
            <a:off x="2297113" y="5100638"/>
            <a:ext cx="2376487" cy="527050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cs-CZ" sz="1400" dirty="0" err="1">
                <a:solidFill>
                  <a:srgbClr val="FFFF00"/>
                </a:solidFill>
              </a:rPr>
              <a:t>Central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err="1">
                <a:solidFill>
                  <a:srgbClr val="FFFF00"/>
                </a:solidFill>
              </a:rPr>
              <a:t>Archives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err="1">
                <a:solidFill>
                  <a:srgbClr val="FFFF00"/>
                </a:solidFill>
              </a:rPr>
              <a:t>for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err="1">
                <a:solidFill>
                  <a:srgbClr val="FFFF00"/>
                </a:solidFill>
              </a:rPr>
              <a:t>Land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err="1">
                <a:solidFill>
                  <a:srgbClr val="FFFF00"/>
                </a:solidFill>
              </a:rPr>
              <a:t>Survey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err="1">
                <a:solidFill>
                  <a:srgbClr val="FFFF00"/>
                </a:solidFill>
              </a:rPr>
              <a:t>and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err="1">
                <a:solidFill>
                  <a:srgbClr val="FFFF00"/>
                </a:solidFill>
              </a:rPr>
              <a:t>Cadastre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4354" name="Text Box 51"/>
          <p:cNvSpPr txBox="1">
            <a:spLocks noChangeArrowheads="1"/>
          </p:cNvSpPr>
          <p:nvPr/>
        </p:nvSpPr>
        <p:spPr bwMode="auto">
          <a:xfrm>
            <a:off x="2297113" y="5815013"/>
            <a:ext cx="2376487" cy="527050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cs-CZ" sz="1400" dirty="0" err="1">
                <a:solidFill>
                  <a:srgbClr val="FFFF00"/>
                </a:solidFill>
              </a:rPr>
              <a:t>Secretariat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err="1">
                <a:solidFill>
                  <a:srgbClr val="FFFF00"/>
                </a:solidFill>
              </a:rPr>
              <a:t>of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err="1" smtClean="0">
                <a:solidFill>
                  <a:srgbClr val="FFFF00"/>
                </a:solidFill>
              </a:rPr>
              <a:t>Commission</a:t>
            </a:r>
            <a:endParaRPr lang="cs-CZ" sz="1400" dirty="0" smtClean="0">
              <a:solidFill>
                <a:srgbClr val="FFFF00"/>
              </a:solidFill>
            </a:endParaRPr>
          </a:p>
          <a:p>
            <a:pPr marL="342900" indent="-342900" algn="ctr"/>
            <a:r>
              <a:rPr lang="cs-CZ" sz="1400" dirty="0" smtClean="0">
                <a:solidFill>
                  <a:srgbClr val="FFFF00"/>
                </a:solidFill>
              </a:rPr>
              <a:t> </a:t>
            </a:r>
            <a:r>
              <a:rPr lang="cs-CZ" sz="1400" dirty="0" err="1">
                <a:solidFill>
                  <a:srgbClr val="FFFF00"/>
                </a:solidFill>
              </a:rPr>
              <a:t>for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err="1">
                <a:solidFill>
                  <a:srgbClr val="FFFF00"/>
                </a:solidFill>
              </a:rPr>
              <a:t>Geographic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err="1">
                <a:solidFill>
                  <a:srgbClr val="FFFF00"/>
                </a:solidFill>
              </a:rPr>
              <a:t>Names</a:t>
            </a:r>
            <a:endParaRPr lang="cs-CZ" sz="1400" dirty="0">
              <a:solidFill>
                <a:srgbClr val="FFFF00"/>
              </a:solidFill>
            </a:endParaRPr>
          </a:p>
        </p:txBody>
      </p:sp>
      <p:cxnSp>
        <p:nvCxnSpPr>
          <p:cNvPr id="14355" name="AutoShape 53"/>
          <p:cNvCxnSpPr>
            <a:cxnSpLocks noChangeShapeType="1"/>
          </p:cNvCxnSpPr>
          <p:nvPr/>
        </p:nvCxnSpPr>
        <p:spPr bwMode="auto">
          <a:xfrm rot="5400000">
            <a:off x="4064794" y="1048544"/>
            <a:ext cx="727075" cy="1587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4356" name="AutoShape 54"/>
          <p:cNvCxnSpPr>
            <a:cxnSpLocks noChangeShapeType="1"/>
          </p:cNvCxnSpPr>
          <p:nvPr/>
        </p:nvCxnSpPr>
        <p:spPr bwMode="auto">
          <a:xfrm>
            <a:off x="4427538" y="1412875"/>
            <a:ext cx="2098675" cy="1588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4357" name="AutoShape 55"/>
          <p:cNvCxnSpPr>
            <a:cxnSpLocks noChangeShapeType="1"/>
          </p:cNvCxnSpPr>
          <p:nvPr/>
        </p:nvCxnSpPr>
        <p:spPr bwMode="auto">
          <a:xfrm flipH="1">
            <a:off x="2411413" y="1412875"/>
            <a:ext cx="2016125" cy="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4358" name="AutoShape 58"/>
          <p:cNvCxnSpPr>
            <a:cxnSpLocks noChangeShapeType="1"/>
            <a:stCxn id="14343" idx="0"/>
          </p:cNvCxnSpPr>
          <p:nvPr/>
        </p:nvCxnSpPr>
        <p:spPr bwMode="auto">
          <a:xfrm rot="16200000" flipV="1">
            <a:off x="2413000" y="1411289"/>
            <a:ext cx="71438" cy="7461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4359" name="AutoShape 64"/>
          <p:cNvCxnSpPr>
            <a:cxnSpLocks noChangeShapeType="1"/>
            <a:stCxn id="14342" idx="0"/>
          </p:cNvCxnSpPr>
          <p:nvPr/>
        </p:nvCxnSpPr>
        <p:spPr bwMode="auto">
          <a:xfrm rot="5400000" flipH="1" flipV="1">
            <a:off x="6461126" y="1411289"/>
            <a:ext cx="74612" cy="71436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4360" name="AutoShape 66"/>
          <p:cNvCxnSpPr>
            <a:cxnSpLocks noChangeShapeType="1"/>
          </p:cNvCxnSpPr>
          <p:nvPr/>
        </p:nvCxnSpPr>
        <p:spPr bwMode="auto">
          <a:xfrm rot="5400000">
            <a:off x="2709863" y="4148137"/>
            <a:ext cx="4572000" cy="9525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4361" name="AutoShape 67"/>
          <p:cNvCxnSpPr>
            <a:cxnSpLocks noChangeShapeType="1"/>
          </p:cNvCxnSpPr>
          <p:nvPr/>
        </p:nvCxnSpPr>
        <p:spPr bwMode="auto">
          <a:xfrm rot="16200000" flipH="1">
            <a:off x="2566987" y="3205163"/>
            <a:ext cx="2695575" cy="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4362" name="AutoShape 68"/>
          <p:cNvCxnSpPr>
            <a:cxnSpLocks noChangeShapeType="1"/>
            <a:endCxn id="14350" idx="3"/>
          </p:cNvCxnSpPr>
          <p:nvPr/>
        </p:nvCxnSpPr>
        <p:spPr bwMode="auto">
          <a:xfrm rot="10800000">
            <a:off x="3629025" y="2322186"/>
            <a:ext cx="295276" cy="3521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4363" name="AutoShape 69"/>
          <p:cNvCxnSpPr>
            <a:cxnSpLocks noChangeShapeType="1"/>
            <a:stCxn id="14352" idx="3"/>
          </p:cNvCxnSpPr>
          <p:nvPr/>
        </p:nvCxnSpPr>
        <p:spPr bwMode="auto">
          <a:xfrm>
            <a:off x="3625850" y="3843983"/>
            <a:ext cx="303208" cy="13645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4364" name="AutoShape 70"/>
          <p:cNvCxnSpPr>
            <a:cxnSpLocks noChangeShapeType="1"/>
          </p:cNvCxnSpPr>
          <p:nvPr/>
        </p:nvCxnSpPr>
        <p:spPr bwMode="auto">
          <a:xfrm flipV="1">
            <a:off x="3625850" y="3076575"/>
            <a:ext cx="269875" cy="1588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4365" name="AutoShape 71"/>
          <p:cNvCxnSpPr>
            <a:cxnSpLocks noChangeShapeType="1"/>
            <a:stCxn id="14346" idx="1"/>
          </p:cNvCxnSpPr>
          <p:nvPr/>
        </p:nvCxnSpPr>
        <p:spPr bwMode="auto">
          <a:xfrm rot="10800000" flipV="1">
            <a:off x="5010150" y="2322513"/>
            <a:ext cx="354013" cy="3175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4366" name="AutoShape 73"/>
          <p:cNvCxnSpPr>
            <a:cxnSpLocks noChangeShapeType="1"/>
            <a:stCxn id="14345" idx="1"/>
          </p:cNvCxnSpPr>
          <p:nvPr/>
        </p:nvCxnSpPr>
        <p:spPr bwMode="auto">
          <a:xfrm flipH="1" flipV="1">
            <a:off x="4981575" y="3048000"/>
            <a:ext cx="358775" cy="1588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4368" name="AutoShape 75"/>
          <p:cNvCxnSpPr>
            <a:cxnSpLocks noChangeShapeType="1"/>
            <a:stCxn id="14348" idx="1"/>
          </p:cNvCxnSpPr>
          <p:nvPr/>
        </p:nvCxnSpPr>
        <p:spPr bwMode="auto">
          <a:xfrm flipH="1" flipV="1">
            <a:off x="5010150" y="4991100"/>
            <a:ext cx="373063" cy="1588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4369" name="AutoShape 76"/>
          <p:cNvCxnSpPr>
            <a:cxnSpLocks noChangeShapeType="1"/>
            <a:stCxn id="14347" idx="1"/>
          </p:cNvCxnSpPr>
          <p:nvPr/>
        </p:nvCxnSpPr>
        <p:spPr bwMode="auto">
          <a:xfrm flipH="1" flipV="1">
            <a:off x="5010150" y="5676900"/>
            <a:ext cx="363538" cy="11113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4370" name="AutoShape 77"/>
          <p:cNvCxnSpPr>
            <a:cxnSpLocks noChangeShapeType="1"/>
          </p:cNvCxnSpPr>
          <p:nvPr/>
        </p:nvCxnSpPr>
        <p:spPr bwMode="auto">
          <a:xfrm flipV="1">
            <a:off x="4673600" y="6076950"/>
            <a:ext cx="307975" cy="1588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4371" name="AutoShape 78"/>
          <p:cNvCxnSpPr>
            <a:cxnSpLocks noChangeShapeType="1"/>
            <a:stCxn id="14353" idx="3"/>
          </p:cNvCxnSpPr>
          <p:nvPr/>
        </p:nvCxnSpPr>
        <p:spPr bwMode="auto">
          <a:xfrm flipV="1">
            <a:off x="4673600" y="5362575"/>
            <a:ext cx="307975" cy="1588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4372" name="AutoShape 79"/>
          <p:cNvCxnSpPr>
            <a:cxnSpLocks noChangeShapeType="1"/>
            <a:stCxn id="14344" idx="1"/>
          </p:cNvCxnSpPr>
          <p:nvPr/>
        </p:nvCxnSpPr>
        <p:spPr bwMode="auto">
          <a:xfrm flipH="1" flipV="1">
            <a:off x="4429125" y="1133475"/>
            <a:ext cx="628650" cy="4763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cxnSp>
      <p:sp>
        <p:nvSpPr>
          <p:cNvPr id="14378" name="Text Box 92"/>
          <p:cNvSpPr txBox="1">
            <a:spLocks noChangeArrowheads="1"/>
          </p:cNvSpPr>
          <p:nvPr/>
        </p:nvSpPr>
        <p:spPr bwMode="auto">
          <a:xfrm>
            <a:off x="5868988" y="4024313"/>
            <a:ext cx="2489226" cy="523875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cs-CZ" sz="1400" dirty="0">
                <a:solidFill>
                  <a:srgbClr val="FFFF00"/>
                </a:solidFill>
              </a:rPr>
              <a:t>Department </a:t>
            </a:r>
            <a:r>
              <a:rPr lang="cs-CZ" sz="1400" dirty="0" err="1">
                <a:solidFill>
                  <a:srgbClr val="FFFF00"/>
                </a:solidFill>
              </a:rPr>
              <a:t>of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err="1">
                <a:solidFill>
                  <a:srgbClr val="FFFF00"/>
                </a:solidFill>
              </a:rPr>
              <a:t>updating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</a:p>
          <a:p>
            <a:pPr marL="342900" indent="-342900" algn="ctr"/>
            <a:r>
              <a:rPr lang="cs-CZ" sz="1400" dirty="0">
                <a:solidFill>
                  <a:srgbClr val="FFFF00"/>
                </a:solidFill>
              </a:rPr>
              <a:t>ZABAGED           </a:t>
            </a:r>
          </a:p>
        </p:txBody>
      </p:sp>
      <p:sp>
        <p:nvSpPr>
          <p:cNvPr id="14379" name="Text Box 93"/>
          <p:cNvSpPr txBox="1">
            <a:spLocks noChangeArrowheads="1"/>
          </p:cNvSpPr>
          <p:nvPr/>
        </p:nvSpPr>
        <p:spPr bwMode="auto">
          <a:xfrm>
            <a:off x="7934325" y="4868863"/>
            <a:ext cx="473075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1400" dirty="0"/>
              <a:t>85</a:t>
            </a:r>
            <a:r>
              <a:rPr lang="cs-CZ" sz="1800" dirty="0"/>
              <a:t>*</a:t>
            </a:r>
          </a:p>
        </p:txBody>
      </p:sp>
      <p:sp>
        <p:nvSpPr>
          <p:cNvPr id="14380" name="Text Box 94"/>
          <p:cNvSpPr txBox="1">
            <a:spLocks noChangeArrowheads="1"/>
          </p:cNvSpPr>
          <p:nvPr/>
        </p:nvSpPr>
        <p:spPr bwMode="auto">
          <a:xfrm>
            <a:off x="8388350" y="4149725"/>
            <a:ext cx="45397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1400" dirty="0" smtClean="0"/>
              <a:t>89*</a:t>
            </a:r>
            <a:endParaRPr lang="cs-CZ" sz="1400" dirty="0"/>
          </a:p>
        </p:txBody>
      </p:sp>
      <p:sp>
        <p:nvSpPr>
          <p:cNvPr id="14381" name="Text Box 96"/>
          <p:cNvSpPr txBox="1">
            <a:spLocks noChangeArrowheads="1"/>
          </p:cNvSpPr>
          <p:nvPr/>
        </p:nvSpPr>
        <p:spPr bwMode="auto">
          <a:xfrm>
            <a:off x="7956550" y="2800350"/>
            <a:ext cx="473075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1400" dirty="0"/>
              <a:t>22</a:t>
            </a:r>
            <a:r>
              <a:rPr lang="cs-CZ" sz="1800" dirty="0"/>
              <a:t>*</a:t>
            </a:r>
          </a:p>
        </p:txBody>
      </p:sp>
      <p:sp>
        <p:nvSpPr>
          <p:cNvPr id="14382" name="Text Box 97"/>
          <p:cNvSpPr txBox="1">
            <a:spLocks noChangeArrowheads="1"/>
          </p:cNvSpPr>
          <p:nvPr/>
        </p:nvSpPr>
        <p:spPr bwMode="auto">
          <a:xfrm>
            <a:off x="7939088" y="2122488"/>
            <a:ext cx="454025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1400"/>
              <a:t>79*</a:t>
            </a:r>
          </a:p>
        </p:txBody>
      </p:sp>
      <p:sp>
        <p:nvSpPr>
          <p:cNvPr id="14383" name="Text Box 98"/>
          <p:cNvSpPr txBox="1">
            <a:spLocks noChangeArrowheads="1"/>
          </p:cNvSpPr>
          <p:nvPr/>
        </p:nvSpPr>
        <p:spPr bwMode="auto">
          <a:xfrm>
            <a:off x="7956550" y="5516563"/>
            <a:ext cx="473075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1400"/>
              <a:t>36</a:t>
            </a:r>
            <a:r>
              <a:rPr lang="cs-CZ" sz="1800"/>
              <a:t>*</a:t>
            </a:r>
          </a:p>
        </p:txBody>
      </p:sp>
      <p:sp>
        <p:nvSpPr>
          <p:cNvPr id="14384" name="Text Box 99"/>
          <p:cNvSpPr txBox="1">
            <a:spLocks noChangeArrowheads="1"/>
          </p:cNvSpPr>
          <p:nvPr/>
        </p:nvSpPr>
        <p:spPr bwMode="auto">
          <a:xfrm>
            <a:off x="1755775" y="5192713"/>
            <a:ext cx="45397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1400" dirty="0" smtClean="0"/>
              <a:t>10*</a:t>
            </a:r>
            <a:endParaRPr lang="cs-CZ" sz="1400" dirty="0"/>
          </a:p>
        </p:txBody>
      </p:sp>
      <p:sp>
        <p:nvSpPr>
          <p:cNvPr id="14385" name="Text Box 100"/>
          <p:cNvSpPr txBox="1">
            <a:spLocks noChangeArrowheads="1"/>
          </p:cNvSpPr>
          <p:nvPr/>
        </p:nvSpPr>
        <p:spPr bwMode="auto">
          <a:xfrm>
            <a:off x="1774825" y="5868988"/>
            <a:ext cx="38824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1400" dirty="0"/>
              <a:t>7</a:t>
            </a:r>
            <a:r>
              <a:rPr lang="cs-CZ" sz="1800" dirty="0"/>
              <a:t>*</a:t>
            </a:r>
          </a:p>
        </p:txBody>
      </p:sp>
      <p:sp>
        <p:nvSpPr>
          <p:cNvPr id="14386" name="Text Box 97"/>
          <p:cNvSpPr txBox="1">
            <a:spLocks noChangeArrowheads="1"/>
          </p:cNvSpPr>
          <p:nvPr/>
        </p:nvSpPr>
        <p:spPr bwMode="auto">
          <a:xfrm>
            <a:off x="326999" y="1500174"/>
            <a:ext cx="530225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1800" dirty="0"/>
              <a:t>68*</a:t>
            </a:r>
          </a:p>
        </p:txBody>
      </p:sp>
      <p:sp>
        <p:nvSpPr>
          <p:cNvPr id="14387" name="Text Box 51"/>
          <p:cNvSpPr txBox="1">
            <a:spLocks noChangeArrowheads="1"/>
          </p:cNvSpPr>
          <p:nvPr/>
        </p:nvSpPr>
        <p:spPr bwMode="auto">
          <a:xfrm>
            <a:off x="5392738" y="6148388"/>
            <a:ext cx="2376487" cy="523875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cs-CZ" sz="1400" dirty="0">
                <a:solidFill>
                  <a:srgbClr val="FFFF00"/>
                </a:solidFill>
              </a:rPr>
              <a:t>Department </a:t>
            </a:r>
            <a:r>
              <a:rPr lang="cs-CZ" sz="1400" dirty="0" err="1">
                <a:solidFill>
                  <a:srgbClr val="FFFF00"/>
                </a:solidFill>
              </a:rPr>
              <a:t>of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err="1" smtClean="0">
                <a:solidFill>
                  <a:srgbClr val="FFFF00"/>
                </a:solidFill>
              </a:rPr>
              <a:t>land</a:t>
            </a:r>
            <a:endParaRPr lang="cs-CZ" sz="1400" dirty="0" smtClean="0">
              <a:solidFill>
                <a:srgbClr val="FFFF00"/>
              </a:solidFill>
            </a:endParaRPr>
          </a:p>
          <a:p>
            <a:pPr marL="342900" indent="-342900" algn="ctr"/>
            <a:r>
              <a:rPr lang="cs-CZ" sz="1400" dirty="0" smtClean="0">
                <a:solidFill>
                  <a:srgbClr val="FFFF00"/>
                </a:solidFill>
              </a:rPr>
              <a:t> </a:t>
            </a:r>
            <a:r>
              <a:rPr lang="cs-CZ" sz="1400" dirty="0" err="1">
                <a:solidFill>
                  <a:srgbClr val="FFFF00"/>
                </a:solidFill>
              </a:rPr>
              <a:t>surveying</a:t>
            </a:r>
            <a:r>
              <a:rPr lang="cs-CZ" sz="1400" dirty="0">
                <a:solidFill>
                  <a:srgbClr val="FFFF00"/>
                </a:solidFill>
              </a:rPr>
              <a:t> Pardubice</a:t>
            </a:r>
          </a:p>
        </p:txBody>
      </p:sp>
      <p:cxnSp>
        <p:nvCxnSpPr>
          <p:cNvPr id="14388" name="AutoShape 77"/>
          <p:cNvCxnSpPr>
            <a:cxnSpLocks noChangeShapeType="1"/>
          </p:cNvCxnSpPr>
          <p:nvPr/>
        </p:nvCxnSpPr>
        <p:spPr bwMode="auto">
          <a:xfrm flipV="1">
            <a:off x="4991100" y="6429375"/>
            <a:ext cx="390525" cy="9525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cxnSp>
      <p:sp>
        <p:nvSpPr>
          <p:cNvPr id="14389" name="Text Box 100"/>
          <p:cNvSpPr txBox="1">
            <a:spLocks noChangeArrowheads="1"/>
          </p:cNvSpPr>
          <p:nvPr/>
        </p:nvSpPr>
        <p:spPr bwMode="auto">
          <a:xfrm>
            <a:off x="7966075" y="6240463"/>
            <a:ext cx="45397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1400" dirty="0" smtClean="0"/>
              <a:t>34*</a:t>
            </a:r>
            <a:endParaRPr lang="cs-CZ" sz="1400" dirty="0"/>
          </a:p>
        </p:txBody>
      </p:sp>
      <p:sp>
        <p:nvSpPr>
          <p:cNvPr id="14390" name="Text Box 32"/>
          <p:cNvSpPr txBox="1">
            <a:spLocks noChangeArrowheads="1"/>
          </p:cNvSpPr>
          <p:nvPr/>
        </p:nvSpPr>
        <p:spPr bwMode="auto">
          <a:xfrm>
            <a:off x="6572250" y="938213"/>
            <a:ext cx="403225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1800"/>
              <a:t>1*</a:t>
            </a:r>
          </a:p>
        </p:txBody>
      </p:sp>
      <p:sp>
        <p:nvSpPr>
          <p:cNvPr id="14391" name="TextovéPole 56"/>
          <p:cNvSpPr txBox="1">
            <a:spLocks noChangeArrowheads="1"/>
          </p:cNvSpPr>
          <p:nvPr/>
        </p:nvSpPr>
        <p:spPr bwMode="auto">
          <a:xfrm>
            <a:off x="3848100" y="542925"/>
            <a:ext cx="1181100" cy="307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 dirty="0" err="1">
                <a:solidFill>
                  <a:srgbClr val="FFFF00"/>
                </a:solidFill>
              </a:rPr>
              <a:t>Director</a:t>
            </a:r>
            <a:endParaRPr lang="cs-CZ" sz="1400" dirty="0">
              <a:solidFill>
                <a:srgbClr val="FFFF00"/>
              </a:solidFill>
            </a:endParaRPr>
          </a:p>
        </p:txBody>
      </p:sp>
      <p:sp>
        <p:nvSpPr>
          <p:cNvPr id="14392" name="Text Box 32"/>
          <p:cNvSpPr txBox="1">
            <a:spLocks noChangeArrowheads="1"/>
          </p:cNvSpPr>
          <p:nvPr/>
        </p:nvSpPr>
        <p:spPr bwMode="auto">
          <a:xfrm>
            <a:off x="668864" y="2919413"/>
            <a:ext cx="40267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1800" dirty="0" smtClean="0"/>
              <a:t>8*</a:t>
            </a:r>
            <a:endParaRPr lang="cs-CZ" sz="1800" dirty="0"/>
          </a:p>
        </p:txBody>
      </p:sp>
      <p:sp>
        <p:nvSpPr>
          <p:cNvPr id="14393" name="Text Box 32"/>
          <p:cNvSpPr txBox="1">
            <a:spLocks noChangeArrowheads="1"/>
          </p:cNvSpPr>
          <p:nvPr/>
        </p:nvSpPr>
        <p:spPr bwMode="auto">
          <a:xfrm>
            <a:off x="669901" y="2138363"/>
            <a:ext cx="401637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1800" dirty="0"/>
              <a:t>8*</a:t>
            </a:r>
          </a:p>
        </p:txBody>
      </p:sp>
      <p:sp>
        <p:nvSpPr>
          <p:cNvPr id="14394" name="Text Box 32"/>
          <p:cNvSpPr txBox="1">
            <a:spLocks noChangeArrowheads="1"/>
          </p:cNvSpPr>
          <p:nvPr/>
        </p:nvSpPr>
        <p:spPr bwMode="auto">
          <a:xfrm>
            <a:off x="541313" y="4338638"/>
            <a:ext cx="530225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1800" dirty="0"/>
              <a:t>34*</a:t>
            </a:r>
          </a:p>
        </p:txBody>
      </p:sp>
      <p:sp>
        <p:nvSpPr>
          <p:cNvPr id="14395" name="Text Box 49"/>
          <p:cNvSpPr txBox="1">
            <a:spLocks noChangeArrowheads="1"/>
          </p:cNvSpPr>
          <p:nvPr/>
        </p:nvSpPr>
        <p:spPr bwMode="auto">
          <a:xfrm>
            <a:off x="1114425" y="2831872"/>
            <a:ext cx="2511425" cy="523220"/>
          </a:xfrm>
          <a:prstGeom prst="rect">
            <a:avLst/>
          </a:prstGeom>
          <a:solidFill>
            <a:srgbClr val="92D050">
              <a:alpha val="50195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/>
            <a:r>
              <a:rPr lang="cs-CZ" sz="1400" dirty="0" smtClean="0">
                <a:solidFill>
                  <a:srgbClr val="FFFF00"/>
                </a:solidFill>
              </a:rPr>
              <a:t>Department </a:t>
            </a:r>
            <a:r>
              <a:rPr lang="cs-CZ" sz="1400" dirty="0" err="1">
                <a:solidFill>
                  <a:srgbClr val="FFFF00"/>
                </a:solidFill>
              </a:rPr>
              <a:t>of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smtClean="0">
                <a:solidFill>
                  <a:srgbClr val="FFFF00"/>
                </a:solidFill>
              </a:rPr>
              <a:t>IT </a:t>
            </a:r>
          </a:p>
          <a:p>
            <a:pPr marL="342900" indent="-342900" algn="ctr"/>
            <a:r>
              <a:rPr lang="cs-CZ" sz="1400" dirty="0" err="1" smtClean="0">
                <a:solidFill>
                  <a:srgbClr val="FFFF00"/>
                </a:solidFill>
              </a:rPr>
              <a:t>administration</a:t>
            </a:r>
            <a:endParaRPr lang="cs-CZ" sz="1400" dirty="0">
              <a:solidFill>
                <a:srgbClr val="000000"/>
              </a:solidFill>
            </a:endParaRPr>
          </a:p>
        </p:txBody>
      </p:sp>
      <p:cxnSp>
        <p:nvCxnSpPr>
          <p:cNvPr id="14396" name="AutoShape 70"/>
          <p:cNvCxnSpPr>
            <a:cxnSpLocks noChangeShapeType="1"/>
          </p:cNvCxnSpPr>
          <p:nvPr/>
        </p:nvCxnSpPr>
        <p:spPr bwMode="auto">
          <a:xfrm flipV="1">
            <a:off x="3616325" y="4533900"/>
            <a:ext cx="298450" cy="1588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</p:cxnSp>
      <p:sp>
        <p:nvSpPr>
          <p:cNvPr id="14397" name="Text Box 32"/>
          <p:cNvSpPr txBox="1">
            <a:spLocks noChangeArrowheads="1"/>
          </p:cNvSpPr>
          <p:nvPr/>
        </p:nvSpPr>
        <p:spPr bwMode="auto">
          <a:xfrm>
            <a:off x="540623" y="3681413"/>
            <a:ext cx="53091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1800" dirty="0" smtClean="0"/>
              <a:t>17*</a:t>
            </a:r>
            <a:endParaRPr lang="cs-CZ" sz="1800" dirty="0"/>
          </a:p>
        </p:txBody>
      </p:sp>
      <p:sp>
        <p:nvSpPr>
          <p:cNvPr id="14398" name="Text Box 32"/>
          <p:cNvSpPr txBox="1">
            <a:spLocks noChangeArrowheads="1"/>
          </p:cNvSpPr>
          <p:nvPr/>
        </p:nvSpPr>
        <p:spPr bwMode="auto">
          <a:xfrm>
            <a:off x="8110538" y="1490663"/>
            <a:ext cx="65915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1800" dirty="0" smtClean="0"/>
              <a:t>363*</a:t>
            </a:r>
            <a:endParaRPr lang="cs-CZ" sz="1800" dirty="0"/>
          </a:p>
        </p:txBody>
      </p:sp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4414" cy="78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Obdélník 66"/>
          <p:cNvSpPr/>
          <p:nvPr/>
        </p:nvSpPr>
        <p:spPr>
          <a:xfrm>
            <a:off x="1214414" y="-24"/>
            <a:ext cx="7215238" cy="523220"/>
          </a:xfrm>
          <a:prstGeom prst="rect">
            <a:avLst/>
          </a:prstGeom>
          <a:effectLst>
            <a:outerShdw blurRad="50800" dist="381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cs-CZ" sz="2400" dirty="0" smtClean="0">
                <a:solidFill>
                  <a:srgbClr val="FFFF00"/>
                </a:solidFill>
              </a:rPr>
              <a:t>  </a:t>
            </a:r>
            <a:r>
              <a:rPr lang="cs-CZ" sz="2800" dirty="0" err="1" smtClean="0">
                <a:solidFill>
                  <a:srgbClr val="FFFF00"/>
                </a:solidFill>
              </a:rPr>
              <a:t>Organisational</a:t>
            </a:r>
            <a:r>
              <a:rPr lang="cs-CZ" sz="2800" dirty="0" smtClean="0">
                <a:solidFill>
                  <a:srgbClr val="FFFF00"/>
                </a:solidFill>
              </a:rPr>
              <a:t> chart </a:t>
            </a:r>
            <a:r>
              <a:rPr lang="cs-CZ" sz="2800" dirty="0" err="1" smtClean="0">
                <a:solidFill>
                  <a:srgbClr val="FFFF00"/>
                </a:solidFill>
              </a:rPr>
              <a:t>of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the</a:t>
            </a:r>
            <a:r>
              <a:rPr lang="cs-CZ" sz="2800" dirty="0" smtClean="0">
                <a:solidFill>
                  <a:srgbClr val="FFFF00"/>
                </a:solidFill>
              </a:rPr>
              <a:t> LSO</a:t>
            </a:r>
            <a:endParaRPr lang="cs-CZ" sz="2800" dirty="0"/>
          </a:p>
        </p:txBody>
      </p:sp>
      <p:cxnSp>
        <p:nvCxnSpPr>
          <p:cNvPr id="75" name="Přímá spojovací čára 74"/>
          <p:cNvCxnSpPr>
            <a:endCxn id="14378" idx="1"/>
          </p:cNvCxnSpPr>
          <p:nvPr/>
        </p:nvCxnSpPr>
        <p:spPr>
          <a:xfrm flipV="1">
            <a:off x="5000628" y="4286251"/>
            <a:ext cx="868360" cy="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14" y="0"/>
            <a:ext cx="6872278" cy="561975"/>
          </a:xfrm>
          <a:effectLst>
            <a:outerShdw blurRad="50800" dist="38100" algn="ctr" rotWithShape="0">
              <a:srgbClr val="000000">
                <a:alpha val="40000"/>
              </a:srgbClr>
            </a:outerShdw>
          </a:effectLst>
        </p:spPr>
        <p:txBody>
          <a:bodyPr/>
          <a:lstStyle/>
          <a:p>
            <a:pPr algn="l" eaLnBrk="1" hangingPunct="1"/>
            <a:r>
              <a:rPr lang="cs-CZ" sz="2800" b="1" dirty="0" smtClean="0">
                <a:solidFill>
                  <a:srgbClr val="FFFF00"/>
                </a:solidFill>
              </a:rPr>
              <a:t>   </a:t>
            </a:r>
            <a:r>
              <a:rPr lang="cs-CZ" sz="2800" b="1" dirty="0" err="1" smtClean="0">
                <a:solidFill>
                  <a:srgbClr val="FFFF00"/>
                </a:solidFill>
              </a:rPr>
              <a:t>Contemporary</a:t>
            </a:r>
            <a:r>
              <a:rPr lang="cs-CZ" sz="2800" b="1" dirty="0" smtClean="0">
                <a:solidFill>
                  <a:srgbClr val="FFFF00"/>
                </a:solidFill>
              </a:rPr>
              <a:t> </a:t>
            </a:r>
            <a:r>
              <a:rPr lang="cs-CZ" sz="2800" b="1" dirty="0" err="1" smtClean="0">
                <a:solidFill>
                  <a:srgbClr val="FFFF00"/>
                </a:solidFill>
              </a:rPr>
              <a:t>conditions</a:t>
            </a:r>
            <a:endParaRPr lang="cs-CZ" sz="2800" b="1" dirty="0" smtClean="0">
              <a:solidFill>
                <a:srgbClr val="FFFF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25538"/>
            <a:ext cx="8229600" cy="4668837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buNone/>
            </a:pPr>
            <a:endParaRPr lang="cs-CZ" sz="1600" b="1" dirty="0" smtClean="0">
              <a:solidFill>
                <a:srgbClr val="FFFF00"/>
              </a:solidFill>
            </a:endParaRPr>
          </a:p>
          <a:p>
            <a:pPr lvl="1">
              <a:lnSpc>
                <a:spcPct val="80000"/>
              </a:lnSpc>
              <a:buNone/>
            </a:pPr>
            <a:r>
              <a:rPr lang="cs-CZ" sz="1600" b="1" dirty="0" smtClean="0">
                <a:solidFill>
                  <a:srgbClr val="FFFF00"/>
                </a:solidFill>
              </a:rPr>
              <a:t>2004 – </a:t>
            </a:r>
            <a:r>
              <a:rPr lang="cs-CZ" sz="1600" b="1" dirty="0" err="1" smtClean="0">
                <a:solidFill>
                  <a:srgbClr val="FFFF00"/>
                </a:solidFill>
              </a:rPr>
              <a:t>organisational</a:t>
            </a:r>
            <a:r>
              <a:rPr lang="cs-CZ" sz="1600" b="1" dirty="0" smtClean="0">
                <a:solidFill>
                  <a:srgbClr val="FFFF00"/>
                </a:solidFill>
              </a:rPr>
              <a:t> </a:t>
            </a:r>
            <a:r>
              <a:rPr lang="cs-CZ" sz="1600" b="1" dirty="0" err="1" smtClean="0">
                <a:solidFill>
                  <a:srgbClr val="FFFF00"/>
                </a:solidFill>
              </a:rPr>
              <a:t>changes</a:t>
            </a:r>
            <a:r>
              <a:rPr lang="cs-CZ" sz="1600" b="1" dirty="0" smtClean="0">
                <a:solidFill>
                  <a:srgbClr val="FFFF00"/>
                </a:solidFill>
              </a:rPr>
              <a:t>;</a:t>
            </a:r>
          </a:p>
          <a:p>
            <a:pPr lvl="1">
              <a:lnSpc>
                <a:spcPct val="80000"/>
              </a:lnSpc>
              <a:buNone/>
            </a:pPr>
            <a:endParaRPr lang="cs-CZ" sz="1600" b="1" dirty="0" smtClean="0">
              <a:solidFill>
                <a:srgbClr val="FFFF00"/>
              </a:solidFill>
            </a:endParaRPr>
          </a:p>
          <a:p>
            <a:pPr lvl="1">
              <a:lnSpc>
                <a:spcPct val="80000"/>
              </a:lnSpc>
              <a:buNone/>
            </a:pPr>
            <a:r>
              <a:rPr lang="cs-CZ" sz="1600" b="1" dirty="0" err="1" smtClean="0">
                <a:solidFill>
                  <a:srgbClr val="FFFF00"/>
                </a:solidFill>
              </a:rPr>
              <a:t>till</a:t>
            </a:r>
            <a:r>
              <a:rPr lang="cs-CZ" sz="1600" b="1" dirty="0" smtClean="0">
                <a:solidFill>
                  <a:srgbClr val="FFFF00"/>
                </a:solidFill>
              </a:rPr>
              <a:t> 2005 – period </a:t>
            </a:r>
            <a:r>
              <a:rPr lang="cs-CZ" sz="1600" b="1" dirty="0" err="1" smtClean="0">
                <a:solidFill>
                  <a:srgbClr val="FFFF00"/>
                </a:solidFill>
              </a:rPr>
              <a:t>of</a:t>
            </a:r>
            <a:r>
              <a:rPr lang="cs-CZ" sz="1600" b="1" dirty="0" smtClean="0">
                <a:solidFill>
                  <a:srgbClr val="FFFF00"/>
                </a:solidFill>
              </a:rPr>
              <a:t> </a:t>
            </a:r>
            <a:r>
              <a:rPr lang="cs-CZ" sz="1600" b="1" dirty="0" err="1" smtClean="0">
                <a:solidFill>
                  <a:srgbClr val="FFFF00"/>
                </a:solidFill>
              </a:rPr>
              <a:t>digitalisation</a:t>
            </a:r>
            <a:r>
              <a:rPr lang="cs-CZ" sz="1600" b="1" dirty="0" smtClean="0">
                <a:solidFill>
                  <a:srgbClr val="FFFF00"/>
                </a:solidFill>
              </a:rPr>
              <a:t>;</a:t>
            </a:r>
          </a:p>
          <a:p>
            <a:pPr lvl="1">
              <a:lnSpc>
                <a:spcPct val="80000"/>
              </a:lnSpc>
              <a:buNone/>
            </a:pPr>
            <a:endParaRPr lang="cs-CZ" sz="1600" b="1" dirty="0" smtClean="0">
              <a:solidFill>
                <a:srgbClr val="FFFF00"/>
              </a:solidFill>
            </a:endParaRPr>
          </a:p>
          <a:p>
            <a:pPr lvl="1">
              <a:lnSpc>
                <a:spcPct val="80000"/>
              </a:lnSpc>
              <a:buNone/>
            </a:pPr>
            <a:r>
              <a:rPr lang="cs-CZ" sz="1600" b="1" dirty="0" err="1" smtClean="0">
                <a:solidFill>
                  <a:srgbClr val="FFFF00"/>
                </a:solidFill>
              </a:rPr>
              <a:t>after</a:t>
            </a:r>
            <a:r>
              <a:rPr lang="cs-CZ" sz="1600" b="1" dirty="0" smtClean="0">
                <a:solidFill>
                  <a:srgbClr val="FFFF00"/>
                </a:solidFill>
              </a:rPr>
              <a:t> 2005 – period </a:t>
            </a:r>
            <a:r>
              <a:rPr lang="cs-CZ" sz="1600" b="1" dirty="0" err="1" smtClean="0">
                <a:solidFill>
                  <a:srgbClr val="FFFF00"/>
                </a:solidFill>
              </a:rPr>
              <a:t>of</a:t>
            </a:r>
            <a:r>
              <a:rPr lang="cs-CZ" sz="1600" b="1" dirty="0" smtClean="0">
                <a:solidFill>
                  <a:srgbClr val="FFFF00"/>
                </a:solidFill>
              </a:rPr>
              <a:t> </a:t>
            </a:r>
            <a:r>
              <a:rPr lang="cs-CZ" sz="1600" b="1" dirty="0" err="1" smtClean="0">
                <a:solidFill>
                  <a:srgbClr val="FFFF00"/>
                </a:solidFill>
              </a:rPr>
              <a:t>updating</a:t>
            </a:r>
            <a:r>
              <a:rPr lang="cs-CZ" sz="1600" b="1" dirty="0" smtClean="0">
                <a:solidFill>
                  <a:srgbClr val="FFFF00"/>
                </a:solidFill>
              </a:rPr>
              <a:t> </a:t>
            </a:r>
            <a:r>
              <a:rPr lang="cs-CZ" sz="1600" b="1" dirty="0" err="1" smtClean="0">
                <a:solidFill>
                  <a:srgbClr val="FFFF00"/>
                </a:solidFill>
              </a:rPr>
              <a:t>and</a:t>
            </a:r>
            <a:r>
              <a:rPr lang="cs-CZ" sz="1600" b="1" dirty="0" smtClean="0">
                <a:solidFill>
                  <a:srgbClr val="FFFF00"/>
                </a:solidFill>
              </a:rPr>
              <a:t> data </a:t>
            </a:r>
            <a:r>
              <a:rPr lang="cs-CZ" sz="1600" b="1" dirty="0" err="1" smtClean="0">
                <a:solidFill>
                  <a:srgbClr val="FFFF00"/>
                </a:solidFill>
              </a:rPr>
              <a:t>capture</a:t>
            </a:r>
            <a:r>
              <a:rPr lang="cs-CZ" sz="1600" b="1" dirty="0" smtClean="0">
                <a:solidFill>
                  <a:srgbClr val="FFFF00"/>
                </a:solidFill>
              </a:rPr>
              <a:t>;</a:t>
            </a:r>
          </a:p>
          <a:p>
            <a:pPr lvl="1">
              <a:lnSpc>
                <a:spcPct val="80000"/>
              </a:lnSpc>
              <a:buNone/>
            </a:pPr>
            <a:endParaRPr lang="cs-CZ" sz="1600" b="1" dirty="0" smtClean="0">
              <a:solidFill>
                <a:srgbClr val="FFFF00"/>
              </a:solidFill>
            </a:endParaRPr>
          </a:p>
          <a:p>
            <a:pPr lvl="1">
              <a:lnSpc>
                <a:spcPct val="80000"/>
              </a:lnSpc>
              <a:buNone/>
            </a:pPr>
            <a:r>
              <a:rPr lang="cs-CZ" sz="1600" b="1" dirty="0" err="1" smtClean="0">
                <a:solidFill>
                  <a:srgbClr val="FFFF00"/>
                </a:solidFill>
              </a:rPr>
              <a:t>internal</a:t>
            </a:r>
            <a:r>
              <a:rPr lang="cs-CZ" sz="1600" b="1" dirty="0" smtClean="0">
                <a:solidFill>
                  <a:srgbClr val="FFFF00"/>
                </a:solidFill>
              </a:rPr>
              <a:t> </a:t>
            </a:r>
            <a:r>
              <a:rPr lang="cs-CZ" sz="1600" b="1" dirty="0" err="1" smtClean="0">
                <a:solidFill>
                  <a:srgbClr val="FFFF00"/>
                </a:solidFill>
              </a:rPr>
              <a:t>changes</a:t>
            </a:r>
            <a:r>
              <a:rPr lang="cs-CZ" sz="1600" b="1" dirty="0" smtClean="0">
                <a:solidFill>
                  <a:srgbClr val="FFFF00"/>
                </a:solidFill>
              </a:rPr>
              <a:t> - </a:t>
            </a:r>
            <a:r>
              <a:rPr lang="cs-CZ" sz="1600" b="1" dirty="0" err="1" smtClean="0">
                <a:solidFill>
                  <a:srgbClr val="FFFF00"/>
                </a:solidFill>
              </a:rPr>
              <a:t>new</a:t>
            </a:r>
            <a:r>
              <a:rPr lang="cs-CZ" sz="1600" b="1" dirty="0" smtClean="0">
                <a:solidFill>
                  <a:srgbClr val="FFFF00"/>
                </a:solidFill>
              </a:rPr>
              <a:t> </a:t>
            </a:r>
            <a:r>
              <a:rPr lang="cs-CZ" sz="1600" b="1" dirty="0" err="1" smtClean="0">
                <a:solidFill>
                  <a:srgbClr val="FFFF00"/>
                </a:solidFill>
              </a:rPr>
              <a:t>technologies</a:t>
            </a:r>
            <a:r>
              <a:rPr lang="cs-CZ" sz="1600" b="1" dirty="0" smtClean="0">
                <a:solidFill>
                  <a:srgbClr val="FFFF00"/>
                </a:solidFill>
              </a:rPr>
              <a:t>;</a:t>
            </a:r>
          </a:p>
          <a:p>
            <a:pPr lvl="1">
              <a:lnSpc>
                <a:spcPct val="80000"/>
              </a:lnSpc>
              <a:buNone/>
            </a:pPr>
            <a:endParaRPr lang="cs-CZ" sz="1600" b="1" dirty="0" smtClean="0">
              <a:solidFill>
                <a:srgbClr val="FFFF00"/>
              </a:solidFill>
            </a:endParaRPr>
          </a:p>
          <a:p>
            <a:pPr lvl="1">
              <a:lnSpc>
                <a:spcPct val="80000"/>
              </a:lnSpc>
              <a:buNone/>
            </a:pPr>
            <a:r>
              <a:rPr lang="cs-CZ" sz="1600" b="1" dirty="0" err="1" smtClean="0">
                <a:solidFill>
                  <a:srgbClr val="FFFF00"/>
                </a:solidFill>
              </a:rPr>
              <a:t>reducing</a:t>
            </a:r>
            <a:r>
              <a:rPr lang="cs-CZ" sz="1600" b="1" dirty="0" smtClean="0">
                <a:solidFill>
                  <a:srgbClr val="FFFF00"/>
                </a:solidFill>
              </a:rPr>
              <a:t> </a:t>
            </a:r>
            <a:r>
              <a:rPr lang="cs-CZ" sz="1600" b="1" dirty="0" err="1" smtClean="0">
                <a:solidFill>
                  <a:srgbClr val="FFFF00"/>
                </a:solidFill>
              </a:rPr>
              <a:t>of</a:t>
            </a:r>
            <a:r>
              <a:rPr lang="cs-CZ" sz="1600" b="1" dirty="0" smtClean="0">
                <a:solidFill>
                  <a:srgbClr val="FFFF00"/>
                </a:solidFill>
              </a:rPr>
              <a:t> </a:t>
            </a:r>
            <a:r>
              <a:rPr lang="cs-CZ" sz="1600" b="1" dirty="0" err="1" smtClean="0">
                <a:solidFill>
                  <a:srgbClr val="FFFF00"/>
                </a:solidFill>
              </a:rPr>
              <a:t>the</a:t>
            </a:r>
            <a:r>
              <a:rPr lang="cs-CZ" sz="1600" b="1" dirty="0" smtClean="0">
                <a:solidFill>
                  <a:srgbClr val="FFFF00"/>
                </a:solidFill>
              </a:rPr>
              <a:t> </a:t>
            </a:r>
            <a:r>
              <a:rPr lang="cs-CZ" sz="1600" b="1" dirty="0" err="1" smtClean="0">
                <a:solidFill>
                  <a:srgbClr val="FFFF00"/>
                </a:solidFill>
              </a:rPr>
              <a:t>staff</a:t>
            </a:r>
            <a:r>
              <a:rPr lang="cs-CZ" sz="1600" b="1" dirty="0" smtClean="0">
                <a:solidFill>
                  <a:srgbClr val="FFFF00"/>
                </a:solidFill>
              </a:rPr>
              <a:t>     2004 :   523 </a:t>
            </a:r>
          </a:p>
          <a:p>
            <a:pPr lvl="1">
              <a:lnSpc>
                <a:spcPct val="80000"/>
              </a:lnSpc>
              <a:buNone/>
            </a:pPr>
            <a:r>
              <a:rPr lang="cs-CZ" sz="1600" b="1" dirty="0" smtClean="0">
                <a:solidFill>
                  <a:srgbClr val="FFFF00"/>
                </a:solidFill>
              </a:rPr>
              <a:t>			                 2010 :   433        (- 90    17%);</a:t>
            </a:r>
          </a:p>
          <a:p>
            <a:pPr lvl="1">
              <a:lnSpc>
                <a:spcPct val="80000"/>
              </a:lnSpc>
              <a:buNone/>
            </a:pPr>
            <a:endParaRPr lang="cs-CZ" sz="1600" b="1" dirty="0" smtClean="0">
              <a:solidFill>
                <a:srgbClr val="FFFF00"/>
              </a:solidFill>
            </a:endParaRPr>
          </a:p>
          <a:p>
            <a:pPr lvl="1">
              <a:lnSpc>
                <a:spcPct val="80000"/>
              </a:lnSpc>
              <a:buNone/>
            </a:pPr>
            <a:r>
              <a:rPr lang="cs-CZ" sz="1600" b="1" dirty="0" err="1" smtClean="0">
                <a:solidFill>
                  <a:srgbClr val="FFFF00"/>
                </a:solidFill>
              </a:rPr>
              <a:t>number</a:t>
            </a:r>
            <a:r>
              <a:rPr lang="cs-CZ" sz="1600" b="1" dirty="0" smtClean="0">
                <a:solidFill>
                  <a:srgbClr val="FFFF00"/>
                </a:solidFill>
              </a:rPr>
              <a:t> </a:t>
            </a:r>
            <a:r>
              <a:rPr lang="cs-CZ" sz="1600" b="1" dirty="0" err="1" smtClean="0">
                <a:solidFill>
                  <a:srgbClr val="FFFF00"/>
                </a:solidFill>
              </a:rPr>
              <a:t>of</a:t>
            </a:r>
            <a:r>
              <a:rPr lang="cs-CZ" sz="1600" b="1" dirty="0" smtClean="0">
                <a:solidFill>
                  <a:srgbClr val="FFFF00"/>
                </a:solidFill>
              </a:rPr>
              <a:t> </a:t>
            </a:r>
            <a:r>
              <a:rPr lang="cs-CZ" sz="1600" b="1" dirty="0" err="1" smtClean="0">
                <a:solidFill>
                  <a:srgbClr val="FFFF00"/>
                </a:solidFill>
              </a:rPr>
              <a:t>users</a:t>
            </a:r>
            <a:r>
              <a:rPr lang="cs-CZ" sz="1600" b="1" dirty="0" smtClean="0">
                <a:solidFill>
                  <a:srgbClr val="FFFF00"/>
                </a:solidFill>
              </a:rPr>
              <a:t> </a:t>
            </a:r>
            <a:r>
              <a:rPr lang="cs-CZ" sz="1600" b="1" dirty="0" err="1" smtClean="0">
                <a:solidFill>
                  <a:srgbClr val="FFFF00"/>
                </a:solidFill>
              </a:rPr>
              <a:t>increases</a:t>
            </a:r>
            <a:r>
              <a:rPr lang="cs-CZ" sz="1600" b="1" dirty="0" smtClean="0">
                <a:solidFill>
                  <a:srgbClr val="FFFF00"/>
                </a:solidFill>
              </a:rPr>
              <a:t>;</a:t>
            </a:r>
          </a:p>
          <a:p>
            <a:pPr lvl="1">
              <a:lnSpc>
                <a:spcPct val="80000"/>
              </a:lnSpc>
              <a:buNone/>
            </a:pPr>
            <a:endParaRPr lang="cs-CZ" sz="1600" b="1" dirty="0" smtClean="0">
              <a:solidFill>
                <a:srgbClr val="FFFF00"/>
              </a:solidFill>
            </a:endParaRPr>
          </a:p>
          <a:p>
            <a:pPr lvl="1">
              <a:lnSpc>
                <a:spcPct val="80000"/>
              </a:lnSpc>
              <a:buNone/>
            </a:pPr>
            <a:r>
              <a:rPr lang="cs-CZ" sz="1600" b="1" dirty="0" smtClean="0">
                <a:solidFill>
                  <a:srgbClr val="FFFF00"/>
                </a:solidFill>
              </a:rPr>
              <a:t>budget LSO:	  2009    -      230 mil Kč     ( 8,8 mil </a:t>
            </a:r>
            <a:r>
              <a:rPr lang="cs-CZ" sz="1600" b="1" dirty="0" smtClean="0">
                <a:solidFill>
                  <a:srgbClr val="FFFF00"/>
                </a:solidFill>
                <a:cs typeface="Arial" pitchFamily="34" charset="0"/>
              </a:rPr>
              <a:t>€);</a:t>
            </a:r>
            <a:r>
              <a:rPr lang="cs-CZ" sz="1200" b="1" dirty="0" smtClean="0">
                <a:solidFill>
                  <a:srgbClr val="FFFF00"/>
                </a:solidFill>
              </a:rPr>
              <a:t>  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4414" cy="78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59563" y="4786322"/>
            <a:ext cx="2484437" cy="2000240"/>
          </a:xfrm>
          <a:noFill/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59563" y="2776542"/>
            <a:ext cx="2484437" cy="2009780"/>
          </a:xfrm>
          <a:noFill/>
        </p:spPr>
      </p:pic>
      <p:pic>
        <p:nvPicPr>
          <p:cNvPr id="19460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659563" y="793725"/>
            <a:ext cx="2484437" cy="1992333"/>
          </a:xfrm>
          <a:noFill/>
        </p:spPr>
      </p:pic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500034" y="927115"/>
            <a:ext cx="6357949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indent="-361950" algn="l">
              <a:spcBef>
                <a:spcPct val="50000"/>
              </a:spcBef>
              <a:buFont typeface="Wingdings" pitchFamily="2" charset="2"/>
              <a:buChar char="Ø"/>
              <a:tabLst>
                <a:tab pos="630238" algn="l"/>
                <a:tab pos="809625" algn="l"/>
                <a:tab pos="3143250" algn="l"/>
              </a:tabLst>
            </a:pP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maintenannce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and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renewal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of</a:t>
            </a:r>
            <a:r>
              <a:rPr lang="cs-CZ" b="1" dirty="0">
                <a:solidFill>
                  <a:srgbClr val="FFFF00"/>
                </a:solidFill>
              </a:rPr>
              <a:t> reference </a:t>
            </a:r>
            <a:r>
              <a:rPr lang="cs-CZ" b="1" dirty="0" err="1">
                <a:solidFill>
                  <a:srgbClr val="FFFF00"/>
                </a:solidFill>
              </a:rPr>
              <a:t>frame</a:t>
            </a:r>
            <a:endParaRPr lang="cs-CZ" b="1" dirty="0">
              <a:solidFill>
                <a:srgbClr val="FFFF00"/>
              </a:solidFill>
            </a:endParaRPr>
          </a:p>
          <a:p>
            <a:pPr marL="361950" indent="-361950" algn="l">
              <a:spcBef>
                <a:spcPct val="50000"/>
              </a:spcBef>
              <a:tabLst>
                <a:tab pos="630238" algn="l"/>
                <a:tab pos="809625" algn="l"/>
                <a:tab pos="3143250" algn="l"/>
              </a:tabLst>
            </a:pPr>
            <a:r>
              <a:rPr lang="cs-CZ" sz="2000" b="1" dirty="0">
                <a:solidFill>
                  <a:srgbClr val="FFFF00"/>
                </a:solidFill>
              </a:rPr>
              <a:t>	</a:t>
            </a:r>
            <a:r>
              <a:rPr lang="cs-CZ" sz="2000" b="1" dirty="0" smtClean="0">
                <a:solidFill>
                  <a:srgbClr val="FFFF00"/>
                </a:solidFill>
              </a:rPr>
              <a:t>      </a:t>
            </a:r>
            <a:r>
              <a:rPr lang="cs-CZ" b="1" dirty="0" err="1" smtClean="0">
                <a:solidFill>
                  <a:srgbClr val="FFFF00"/>
                </a:solidFill>
              </a:rPr>
              <a:t>Geodetic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control</a:t>
            </a:r>
            <a:r>
              <a:rPr lang="cs-CZ" b="1" dirty="0" smtClean="0">
                <a:solidFill>
                  <a:srgbClr val="FFFF00"/>
                </a:solidFill>
              </a:rPr>
              <a:t>:</a:t>
            </a:r>
            <a:endParaRPr lang="cs-CZ" b="1" dirty="0">
              <a:solidFill>
                <a:srgbClr val="FFFF00"/>
              </a:solidFill>
            </a:endParaRPr>
          </a:p>
          <a:p>
            <a:pPr marL="361950" indent="-361950" algn="l">
              <a:spcBef>
                <a:spcPct val="50000"/>
              </a:spcBef>
              <a:tabLst>
                <a:tab pos="630238" algn="l"/>
                <a:tab pos="809625" algn="l"/>
                <a:tab pos="1430338" algn="l"/>
              </a:tabLst>
            </a:pPr>
            <a:r>
              <a:rPr lang="cs-CZ" sz="1600" b="1" dirty="0">
                <a:solidFill>
                  <a:srgbClr val="FFFF00"/>
                </a:solidFill>
              </a:rPr>
              <a:t>			</a:t>
            </a:r>
            <a:r>
              <a:rPr lang="cs-CZ" sz="1600" b="1" dirty="0" smtClean="0">
                <a:solidFill>
                  <a:srgbClr val="FFFF00"/>
                </a:solidFill>
              </a:rPr>
              <a:t>	-  </a:t>
            </a:r>
            <a:r>
              <a:rPr lang="cs-CZ" sz="1600" b="1" dirty="0">
                <a:solidFill>
                  <a:srgbClr val="FFFF00"/>
                </a:solidFill>
              </a:rPr>
              <a:t>28 000 </a:t>
            </a:r>
            <a:r>
              <a:rPr lang="cs-CZ" sz="1600" b="1" dirty="0" err="1">
                <a:solidFill>
                  <a:srgbClr val="FFFF00"/>
                </a:solidFill>
              </a:rPr>
              <a:t>trigonometric</a:t>
            </a:r>
            <a:r>
              <a:rPr lang="cs-CZ" sz="1600" b="1" dirty="0">
                <a:solidFill>
                  <a:srgbClr val="FFFF00"/>
                </a:solidFill>
              </a:rPr>
              <a:t> </a:t>
            </a:r>
            <a:r>
              <a:rPr lang="cs-CZ" sz="1600" b="1" dirty="0" err="1">
                <a:solidFill>
                  <a:srgbClr val="FFFF00"/>
                </a:solidFill>
              </a:rPr>
              <a:t>points</a:t>
            </a:r>
            <a:r>
              <a:rPr lang="cs-CZ" sz="1600" b="1" dirty="0">
                <a:solidFill>
                  <a:srgbClr val="FFFF00"/>
                </a:solidFill>
              </a:rPr>
              <a:t>, </a:t>
            </a:r>
          </a:p>
          <a:p>
            <a:pPr marL="361950" indent="-361950" algn="l">
              <a:spcBef>
                <a:spcPct val="50000"/>
              </a:spcBef>
              <a:tabLst>
                <a:tab pos="630238" algn="l"/>
                <a:tab pos="809625" algn="l"/>
                <a:tab pos="1430338" algn="l"/>
              </a:tabLst>
            </a:pPr>
            <a:r>
              <a:rPr lang="cs-CZ" sz="1600" b="1" dirty="0">
                <a:solidFill>
                  <a:srgbClr val="FFFF00"/>
                </a:solidFill>
              </a:rPr>
              <a:t>			</a:t>
            </a:r>
            <a:r>
              <a:rPr lang="cs-CZ" sz="1600" b="1" dirty="0" smtClean="0">
                <a:solidFill>
                  <a:srgbClr val="FFFF00"/>
                </a:solidFill>
              </a:rPr>
              <a:t>	-  </a:t>
            </a:r>
            <a:r>
              <a:rPr lang="cs-CZ" sz="1600" b="1" dirty="0">
                <a:solidFill>
                  <a:srgbClr val="FFFF00"/>
                </a:solidFill>
              </a:rPr>
              <a:t>83 000 </a:t>
            </a:r>
            <a:r>
              <a:rPr lang="cs-CZ" sz="1600" b="1" dirty="0" err="1">
                <a:solidFill>
                  <a:srgbClr val="FFFF00"/>
                </a:solidFill>
              </a:rPr>
              <a:t>leweling</a:t>
            </a:r>
            <a:r>
              <a:rPr lang="cs-CZ" sz="1600" b="1" dirty="0">
                <a:solidFill>
                  <a:srgbClr val="FFFF00"/>
                </a:solidFill>
              </a:rPr>
              <a:t> </a:t>
            </a:r>
            <a:r>
              <a:rPr lang="cs-CZ" sz="1600" b="1" dirty="0" err="1">
                <a:solidFill>
                  <a:srgbClr val="FFFF00"/>
                </a:solidFill>
              </a:rPr>
              <a:t>points</a:t>
            </a:r>
            <a:r>
              <a:rPr lang="cs-CZ" sz="1600" b="1" dirty="0">
                <a:solidFill>
                  <a:srgbClr val="FFFF00"/>
                </a:solidFill>
              </a:rPr>
              <a:t>,	</a:t>
            </a:r>
          </a:p>
          <a:p>
            <a:pPr marL="361950" indent="-361950" algn="l">
              <a:spcBef>
                <a:spcPct val="50000"/>
              </a:spcBef>
              <a:tabLst>
                <a:tab pos="630238" algn="l"/>
                <a:tab pos="809625" algn="l"/>
                <a:tab pos="1430338" algn="l"/>
              </a:tabLst>
            </a:pPr>
            <a:r>
              <a:rPr lang="cs-CZ" sz="1600" b="1" dirty="0">
                <a:solidFill>
                  <a:srgbClr val="FFFF00"/>
                </a:solidFill>
              </a:rPr>
              <a:t>			</a:t>
            </a:r>
            <a:r>
              <a:rPr lang="cs-CZ" sz="1600" b="1" dirty="0" smtClean="0">
                <a:solidFill>
                  <a:srgbClr val="FFFF00"/>
                </a:solidFill>
              </a:rPr>
              <a:t>	-       </a:t>
            </a:r>
            <a:r>
              <a:rPr lang="cs-CZ" sz="1600" b="1" dirty="0">
                <a:solidFill>
                  <a:srgbClr val="FFFF00"/>
                </a:solidFill>
              </a:rPr>
              <a:t>500 </a:t>
            </a:r>
            <a:r>
              <a:rPr lang="cs-CZ" sz="1600" b="1" dirty="0" err="1" smtClean="0">
                <a:solidFill>
                  <a:srgbClr val="FFFF00"/>
                </a:solidFill>
              </a:rPr>
              <a:t>gravimetric</a:t>
            </a:r>
            <a:r>
              <a:rPr lang="cs-CZ" sz="1600" b="1" dirty="0" smtClean="0">
                <a:solidFill>
                  <a:srgbClr val="FFFF00"/>
                </a:solidFill>
              </a:rPr>
              <a:t> </a:t>
            </a:r>
            <a:r>
              <a:rPr lang="cs-CZ" sz="1600" b="1" dirty="0" err="1">
                <a:solidFill>
                  <a:srgbClr val="FFFF00"/>
                </a:solidFill>
              </a:rPr>
              <a:t>points</a:t>
            </a:r>
            <a:r>
              <a:rPr lang="cs-CZ" sz="1600" b="1" dirty="0">
                <a:solidFill>
                  <a:srgbClr val="FFFF00"/>
                </a:solidFill>
              </a:rPr>
              <a:t>. </a:t>
            </a:r>
            <a:endParaRPr lang="cs-CZ" sz="1600" b="1" dirty="0" smtClean="0">
              <a:solidFill>
                <a:srgbClr val="FFFF00"/>
              </a:solidFill>
            </a:endParaRPr>
          </a:p>
          <a:p>
            <a:pPr marL="361950" indent="-361950" algn="l">
              <a:spcBef>
                <a:spcPct val="50000"/>
              </a:spcBef>
              <a:buFont typeface="Wingdings" pitchFamily="2" charset="2"/>
              <a:buChar char="Ø"/>
              <a:tabLst>
                <a:tab pos="630238" algn="l"/>
                <a:tab pos="809625" algn="l"/>
                <a:tab pos="3143250" algn="l"/>
              </a:tabLst>
            </a:pPr>
            <a:r>
              <a:rPr lang="cs-CZ" b="1" dirty="0" err="1" smtClean="0">
                <a:solidFill>
                  <a:srgbClr val="FFFF00"/>
                </a:solidFill>
              </a:rPr>
              <a:t>implementing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of</a:t>
            </a:r>
            <a:r>
              <a:rPr lang="cs-CZ" b="1" dirty="0">
                <a:solidFill>
                  <a:srgbClr val="FFFF00"/>
                </a:solidFill>
              </a:rPr>
              <a:t> a </a:t>
            </a:r>
            <a:r>
              <a:rPr lang="cs-CZ" b="1" dirty="0" err="1">
                <a:solidFill>
                  <a:srgbClr val="FFFF00"/>
                </a:solidFill>
              </a:rPr>
              <a:t>dynamic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maintenance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based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smtClean="0">
                <a:solidFill>
                  <a:srgbClr val="FFFF00"/>
                </a:solidFill>
              </a:rPr>
              <a:t> on </a:t>
            </a:r>
            <a:r>
              <a:rPr lang="cs-CZ" b="1" dirty="0" err="1">
                <a:solidFill>
                  <a:srgbClr val="FFFF00"/>
                </a:solidFill>
              </a:rPr>
              <a:t>the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communication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with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users</a:t>
            </a:r>
            <a:r>
              <a:rPr lang="cs-CZ" b="1" dirty="0">
                <a:solidFill>
                  <a:srgbClr val="FFFF00"/>
                </a:solidFill>
              </a:rPr>
              <a:t> – </a:t>
            </a:r>
            <a:r>
              <a:rPr lang="cs-CZ" b="1" dirty="0" err="1">
                <a:solidFill>
                  <a:srgbClr val="FFFF00"/>
                </a:solidFill>
              </a:rPr>
              <a:t>mostly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private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surveyors</a:t>
            </a:r>
            <a:endParaRPr lang="cs-CZ" b="1" dirty="0">
              <a:solidFill>
                <a:srgbClr val="FFFF00"/>
              </a:solidFill>
            </a:endParaRPr>
          </a:p>
          <a:p>
            <a:pPr marL="361950" indent="-361950" algn="l">
              <a:spcBef>
                <a:spcPct val="50000"/>
              </a:spcBef>
              <a:tabLst>
                <a:tab pos="630238" algn="l"/>
                <a:tab pos="809625" algn="l"/>
                <a:tab pos="3143250" algn="l"/>
              </a:tabLst>
            </a:pPr>
            <a:r>
              <a:rPr lang="cs-CZ" sz="1800" b="1" dirty="0">
                <a:solidFill>
                  <a:srgbClr val="0033CC"/>
                </a:solidFill>
              </a:rPr>
              <a:t>	</a:t>
            </a:r>
            <a:endParaRPr lang="cs-CZ" sz="1800" b="1" dirty="0">
              <a:solidFill>
                <a:schemeClr val="accent2"/>
              </a:solidFill>
            </a:endParaRPr>
          </a:p>
        </p:txBody>
      </p:sp>
      <p:pic>
        <p:nvPicPr>
          <p:cNvPr id="1946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4071942"/>
            <a:ext cx="3929090" cy="2593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214414" cy="78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14" y="0"/>
            <a:ext cx="6872278" cy="561975"/>
          </a:xfrm>
          <a:effectLst>
            <a:outerShdw blurRad="50800" dist="38100" algn="ctr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cs-CZ" sz="2800" b="1" dirty="0" smtClean="0">
                <a:solidFill>
                  <a:srgbClr val="FFFF00"/>
                </a:solidFill>
              </a:rPr>
              <a:t>   </a:t>
            </a:r>
            <a:r>
              <a:rPr lang="cs-CZ" sz="2800" b="1" dirty="0" err="1" smtClean="0">
                <a:solidFill>
                  <a:srgbClr val="FFFF00"/>
                </a:solidFill>
              </a:rPr>
              <a:t>A</a:t>
            </a:r>
            <a:r>
              <a:rPr lang="cs-CZ" sz="2800" dirty="0" err="1" smtClean="0">
                <a:solidFill>
                  <a:srgbClr val="FFFF00"/>
                </a:solidFill>
              </a:rPr>
              <a:t>dministration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of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geodetic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control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b="1" dirty="0" smtClean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5632450" y="1935163"/>
            <a:ext cx="290036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endParaRPr lang="cs-CZ"/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6659563" y="6308725"/>
            <a:ext cx="22320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cs-CZ" sz="1800">
                <a:solidFill>
                  <a:srgbClr val="FCFEFE"/>
                </a:solidFill>
                <a:latin typeface="Tahoma" pitchFamily="34" charset="0"/>
              </a:rPr>
              <a:t>www.cuzk.cz</a:t>
            </a:r>
            <a:endParaRPr lang="cs-CZ" sz="1800">
              <a:latin typeface="Tahoma" pitchFamily="34" charset="0"/>
            </a:endParaRPr>
          </a:p>
        </p:txBody>
      </p:sp>
      <p:pic>
        <p:nvPicPr>
          <p:cNvPr id="20485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844675"/>
            <a:ext cx="4067175" cy="3051175"/>
          </a:xfrm>
          <a:noFill/>
        </p:spPr>
      </p:pic>
      <p:pic>
        <p:nvPicPr>
          <p:cNvPr id="20486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5288" y="3889375"/>
            <a:ext cx="3959225" cy="2968625"/>
          </a:xfrm>
          <a:noFill/>
        </p:spPr>
      </p:pic>
      <p:pic>
        <p:nvPicPr>
          <p:cNvPr id="20487" name="Picture 1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16463" y="1844675"/>
            <a:ext cx="4105275" cy="3079750"/>
          </a:xfrm>
          <a:noFill/>
        </p:spPr>
      </p:pic>
      <p:pic>
        <p:nvPicPr>
          <p:cNvPr id="20488" name="Picture 1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148263" y="3859213"/>
            <a:ext cx="3995737" cy="2998787"/>
          </a:xfrm>
          <a:noFill/>
        </p:spPr>
      </p:pic>
      <p:sp>
        <p:nvSpPr>
          <p:cNvPr id="20489" name="Rectangle 23" descr="grafika_power_str03d"/>
          <p:cNvSpPr>
            <a:spLocks noChangeArrowheads="1"/>
          </p:cNvSpPr>
          <p:nvPr/>
        </p:nvSpPr>
        <p:spPr bwMode="auto">
          <a:xfrm>
            <a:off x="1331913" y="3068638"/>
            <a:ext cx="6408737" cy="504825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6280" name="Rectangle 24"/>
          <p:cNvSpPr>
            <a:spLocks noChangeArrowheads="1"/>
          </p:cNvSpPr>
          <p:nvPr/>
        </p:nvSpPr>
        <p:spPr bwMode="auto">
          <a:xfrm>
            <a:off x="4572000" y="3068638"/>
            <a:ext cx="3529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>
              <a:spcAft>
                <a:spcPct val="10000"/>
              </a:spcAft>
              <a:defRPr/>
            </a:pPr>
            <a:r>
              <a:rPr lang="cs-CZ">
                <a:solidFill>
                  <a:srgbClr val="FFFF00"/>
                </a:solidFill>
              </a:rPr>
              <a:t>http://nivelace.cuzk.cz</a:t>
            </a:r>
            <a:endParaRPr lang="cs-CZ" sz="12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20491" name="Rectangle 25"/>
          <p:cNvSpPr>
            <a:spLocks noChangeArrowheads="1"/>
          </p:cNvSpPr>
          <p:nvPr/>
        </p:nvSpPr>
        <p:spPr bwMode="auto">
          <a:xfrm>
            <a:off x="1331913" y="3068638"/>
            <a:ext cx="27908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>
                <a:solidFill>
                  <a:srgbClr val="FFFF00"/>
                </a:solidFill>
              </a:rPr>
              <a:t>http://dataz.cuzk.cz</a:t>
            </a:r>
          </a:p>
        </p:txBody>
      </p:sp>
      <p:sp>
        <p:nvSpPr>
          <p:cNvPr id="20492" name="Text Box 26"/>
          <p:cNvSpPr txBox="1">
            <a:spLocks noChangeArrowheads="1"/>
          </p:cNvSpPr>
          <p:nvPr/>
        </p:nvSpPr>
        <p:spPr bwMode="auto">
          <a:xfrm>
            <a:off x="468313" y="908050"/>
            <a:ext cx="85598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/>
            <a:r>
              <a:rPr lang="cs-CZ">
                <a:solidFill>
                  <a:srgbClr val="FFFF00"/>
                </a:solidFill>
              </a:rPr>
              <a:t>2 databases </a:t>
            </a:r>
            <a:r>
              <a:rPr lang="en-GB">
                <a:solidFill>
                  <a:srgbClr val="FFFF00"/>
                </a:solidFill>
              </a:rPr>
              <a:t>of trigonometric</a:t>
            </a:r>
            <a:r>
              <a:rPr lang="cs-CZ">
                <a:solidFill>
                  <a:srgbClr val="FFFF00"/>
                </a:solidFill>
              </a:rPr>
              <a:t>,</a:t>
            </a:r>
            <a:r>
              <a:rPr lang="en-GB">
                <a:solidFill>
                  <a:srgbClr val="FFFF00"/>
                </a:solidFill>
              </a:rPr>
              <a:t> levelling </a:t>
            </a:r>
            <a:r>
              <a:rPr lang="cs-CZ">
                <a:solidFill>
                  <a:srgbClr val="FFFF00"/>
                </a:solidFill>
              </a:rPr>
              <a:t>and gravimetric </a:t>
            </a:r>
            <a:r>
              <a:rPr lang="en-GB">
                <a:solidFill>
                  <a:srgbClr val="FFFF00"/>
                </a:solidFill>
              </a:rPr>
              <a:t>control </a:t>
            </a:r>
            <a:endParaRPr lang="cs-CZ">
              <a:solidFill>
                <a:srgbClr val="FFFF00"/>
              </a:solidFill>
            </a:endParaRPr>
          </a:p>
          <a:p>
            <a:pPr marL="342900" indent="-342900" algn="l"/>
            <a:r>
              <a:rPr lang="en-GB">
                <a:solidFill>
                  <a:srgbClr val="FFFF00"/>
                </a:solidFill>
              </a:rPr>
              <a:t>stations </a:t>
            </a:r>
            <a:r>
              <a:rPr lang="cs-CZ">
                <a:solidFill>
                  <a:srgbClr val="FFFF00"/>
                </a:solidFill>
              </a:rPr>
              <a:t>published on the Internet, </a:t>
            </a:r>
            <a:r>
              <a:rPr lang="en-GB">
                <a:solidFill>
                  <a:srgbClr val="FFFF00"/>
                </a:solidFill>
              </a:rPr>
              <a:t>free of charge </a:t>
            </a:r>
            <a:endParaRPr lang="cs-CZ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1357290" y="142852"/>
            <a:ext cx="8429684" cy="10715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marL="1797050" indent="-1797050" algn="l"/>
            <a:r>
              <a:rPr lang="cs-CZ" sz="3100" dirty="0" smtClean="0">
                <a:solidFill>
                  <a:srgbClr val="FFFF00"/>
                </a:solidFill>
              </a:rPr>
              <a:t>CZEPOS -</a:t>
            </a:r>
            <a:r>
              <a:rPr lang="cs-CZ" sz="3600" dirty="0" smtClean="0">
                <a:solidFill>
                  <a:srgbClr val="FFFF00"/>
                </a:solidFill>
              </a:rPr>
              <a:t> </a:t>
            </a:r>
            <a:r>
              <a:rPr lang="cs-CZ" sz="2700" dirty="0" err="1" smtClean="0">
                <a:solidFill>
                  <a:srgbClr val="FFFF00"/>
                </a:solidFill>
              </a:rPr>
              <a:t>Czech</a:t>
            </a:r>
            <a:r>
              <a:rPr lang="cs-CZ" sz="2700" dirty="0" smtClean="0">
                <a:solidFill>
                  <a:srgbClr val="FFFF00"/>
                </a:solidFill>
              </a:rPr>
              <a:t> Network </a:t>
            </a:r>
            <a:br>
              <a:rPr lang="cs-CZ" sz="2700" dirty="0" smtClean="0">
                <a:solidFill>
                  <a:srgbClr val="FFFF00"/>
                </a:solidFill>
              </a:rPr>
            </a:br>
            <a:r>
              <a:rPr lang="cs-CZ" sz="2700" dirty="0" err="1" smtClean="0">
                <a:solidFill>
                  <a:srgbClr val="FFFF00"/>
                </a:solidFill>
              </a:rPr>
              <a:t>of</a:t>
            </a:r>
            <a:r>
              <a:rPr lang="cs-CZ" sz="2700" dirty="0" smtClean="0">
                <a:solidFill>
                  <a:srgbClr val="FFFF00"/>
                </a:solidFill>
              </a:rPr>
              <a:t> </a:t>
            </a:r>
            <a:r>
              <a:rPr lang="cs-CZ" sz="2700" dirty="0" err="1" smtClean="0">
                <a:solidFill>
                  <a:srgbClr val="FFFF00"/>
                </a:solidFill>
              </a:rPr>
              <a:t>the</a:t>
            </a:r>
            <a:r>
              <a:rPr lang="cs-CZ" sz="2700" dirty="0" smtClean="0">
                <a:solidFill>
                  <a:srgbClr val="FFFF00"/>
                </a:solidFill>
              </a:rPr>
              <a:t> Permanent GNSS </a:t>
            </a:r>
            <a:r>
              <a:rPr lang="cs-CZ" sz="2700" dirty="0" err="1" smtClean="0">
                <a:solidFill>
                  <a:srgbClr val="FFFF00"/>
                </a:solidFill>
              </a:rPr>
              <a:t>Stations</a:t>
            </a:r>
            <a:r>
              <a:rPr lang="cs-CZ" dirty="0" smtClean="0">
                <a:solidFill>
                  <a:srgbClr val="FFFF00"/>
                </a:solidFill>
              </a:rPr>
              <a:t/>
            </a:r>
            <a:br>
              <a:rPr lang="cs-CZ" dirty="0" smtClean="0">
                <a:solidFill>
                  <a:srgbClr val="FFFF00"/>
                </a:solidFill>
              </a:rPr>
            </a:br>
            <a:endParaRPr lang="cs-CZ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4414" cy="78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457" name="Object 17"/>
          <p:cNvGraphicFramePr>
            <a:graphicFrameLocks noChangeAspect="1"/>
          </p:cNvGraphicFramePr>
          <p:nvPr/>
        </p:nvGraphicFramePr>
        <p:xfrm>
          <a:off x="6215074" y="2143116"/>
          <a:ext cx="2928958" cy="2214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Rastrový obrázek" r:id="rId4" imgW="10085714" imgH="7276190" progId="PBrush">
                  <p:embed/>
                </p:oleObj>
              </mc:Choice>
              <mc:Fallback>
                <p:oleObj name="Rastrový obrázek" r:id="rId4" imgW="10085714" imgH="7276190" progId="PBrush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5074" y="2143116"/>
                        <a:ext cx="2928958" cy="22145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3" descr="gnweb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2643174" y="4786322"/>
            <a:ext cx="2428892" cy="2071678"/>
          </a:xfrm>
          <a:noFill/>
        </p:spPr>
      </p:pic>
      <p:pic>
        <p:nvPicPr>
          <p:cNvPr id="11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4786314" y="3786190"/>
            <a:ext cx="4357686" cy="307181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1428728" y="-71462"/>
            <a:ext cx="7472386" cy="1571636"/>
          </a:xfrm>
        </p:spPr>
        <p:txBody>
          <a:bodyPr>
            <a:normAutofit fontScale="90000"/>
          </a:bodyPr>
          <a:lstStyle/>
          <a:p>
            <a:pPr algn="l"/>
            <a:r>
              <a:rPr lang="cs-CZ" sz="3100" dirty="0" err="1" smtClean="0">
                <a:solidFill>
                  <a:srgbClr val="FFFF00"/>
                </a:solidFill>
              </a:rPr>
              <a:t>Surveying</a:t>
            </a:r>
            <a:r>
              <a:rPr lang="cs-CZ" sz="3100" dirty="0" smtClean="0">
                <a:solidFill>
                  <a:srgbClr val="FFFF00"/>
                </a:solidFill>
              </a:rPr>
              <a:t> </a:t>
            </a:r>
            <a:r>
              <a:rPr lang="cs-CZ" sz="3100" dirty="0" err="1" smtClean="0">
                <a:solidFill>
                  <a:srgbClr val="FFFF00"/>
                </a:solidFill>
              </a:rPr>
              <a:t>and</a:t>
            </a:r>
            <a:r>
              <a:rPr lang="cs-CZ" sz="3100" dirty="0" smtClean="0">
                <a:solidFill>
                  <a:srgbClr val="FFFF00"/>
                </a:solidFill>
              </a:rPr>
              <a:t> </a:t>
            </a:r>
            <a:r>
              <a:rPr lang="cs-CZ" sz="3100" dirty="0" err="1" smtClean="0">
                <a:solidFill>
                  <a:srgbClr val="FFFF00"/>
                </a:solidFill>
              </a:rPr>
              <a:t>maintenance</a:t>
            </a:r>
            <a:r>
              <a:rPr lang="cs-CZ" sz="3100" dirty="0" smtClean="0">
                <a:solidFill>
                  <a:srgbClr val="FFFF00"/>
                </a:solidFill>
              </a:rPr>
              <a:t> </a:t>
            </a:r>
            <a:br>
              <a:rPr lang="cs-CZ" sz="3100" dirty="0" smtClean="0">
                <a:solidFill>
                  <a:srgbClr val="FFFF00"/>
                </a:solidFill>
              </a:rPr>
            </a:br>
            <a:r>
              <a:rPr lang="cs-CZ" sz="3100" dirty="0" err="1" smtClean="0">
                <a:solidFill>
                  <a:srgbClr val="FFFF00"/>
                </a:solidFill>
              </a:rPr>
              <a:t>of</a:t>
            </a:r>
            <a:r>
              <a:rPr lang="cs-CZ" sz="3100" dirty="0" smtClean="0">
                <a:solidFill>
                  <a:srgbClr val="FFFF00"/>
                </a:solidFill>
              </a:rPr>
              <a:t> </a:t>
            </a:r>
            <a:r>
              <a:rPr lang="cs-CZ" sz="3100" dirty="0" err="1" smtClean="0">
                <a:solidFill>
                  <a:srgbClr val="FFFF00"/>
                </a:solidFill>
              </a:rPr>
              <a:t>the</a:t>
            </a:r>
            <a:r>
              <a:rPr lang="cs-CZ" sz="3100" dirty="0" smtClean="0">
                <a:solidFill>
                  <a:srgbClr val="FFFF00"/>
                </a:solidFill>
              </a:rPr>
              <a:t> </a:t>
            </a:r>
            <a:r>
              <a:rPr lang="cs-CZ" sz="3100" dirty="0" err="1" smtClean="0">
                <a:solidFill>
                  <a:srgbClr val="FFFF00"/>
                </a:solidFill>
              </a:rPr>
              <a:t>state</a:t>
            </a:r>
            <a:r>
              <a:rPr lang="cs-CZ" sz="3100" dirty="0" smtClean="0">
                <a:solidFill>
                  <a:srgbClr val="FFFF00"/>
                </a:solidFill>
              </a:rPr>
              <a:t> </a:t>
            </a:r>
            <a:r>
              <a:rPr lang="cs-CZ" sz="3100" dirty="0" err="1" smtClean="0">
                <a:solidFill>
                  <a:srgbClr val="FFFF00"/>
                </a:solidFill>
              </a:rPr>
              <a:t>boundaries</a:t>
            </a:r>
            <a:r>
              <a:rPr lang="cs-CZ" dirty="0" smtClean="0">
                <a:solidFill>
                  <a:srgbClr val="FFFF00"/>
                </a:solidFill>
                <a:latin typeface="Arial" pitchFamily="34" charset="0"/>
              </a:rPr>
              <a:t/>
            </a:r>
            <a:br>
              <a:rPr lang="cs-CZ" dirty="0" smtClean="0">
                <a:solidFill>
                  <a:srgbClr val="FFFF00"/>
                </a:solidFill>
                <a:latin typeface="Arial" pitchFamily="34" charset="0"/>
              </a:rPr>
            </a:br>
            <a:endParaRPr lang="cs-CZ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4414" cy="78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500826" y="1071546"/>
          <a:ext cx="2643174" cy="218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Fotografie" r:id="rId4" imgW="9752381" imgH="7314286" progId="">
                  <p:embed/>
                </p:oleObj>
              </mc:Choice>
              <mc:Fallback>
                <p:oleObj name="Fotografie" r:id="rId4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1071546"/>
                        <a:ext cx="2643174" cy="218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4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072198" y="3286124"/>
          <a:ext cx="3071802" cy="3571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Fotografie" r:id="rId6" imgW="18285714" imgH="24380952" progId="">
                  <p:embed/>
                </p:oleObj>
              </mc:Choice>
              <mc:Fallback>
                <p:oleObj name="Fotografie" r:id="rId6" imgW="18285714" imgH="24380952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98" y="3286124"/>
                        <a:ext cx="3071802" cy="35718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3"/>
          <p:cNvGraphicFramePr>
            <a:graphicFrameLocks noChangeAspect="1"/>
          </p:cNvGraphicFramePr>
          <p:nvPr/>
        </p:nvGraphicFramePr>
        <p:xfrm>
          <a:off x="2357422" y="4071942"/>
          <a:ext cx="3817936" cy="2786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Fotografie" r:id="rId8" imgW="19504762" imgH="14628571" progId="">
                  <p:embed/>
                </p:oleObj>
              </mc:Choice>
              <mc:Fallback>
                <p:oleObj name="Fotografie" r:id="rId8" imgW="19504762" imgH="1462857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22" y="4071942"/>
                        <a:ext cx="3817936" cy="27860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-32" y="4214818"/>
            <a:ext cx="2357454" cy="2643182"/>
          </a:xfrm>
          <a:noFill/>
        </p:spPr>
      </p:pic>
      <p:sp>
        <p:nvSpPr>
          <p:cNvPr id="12" name="Obdélník 11"/>
          <p:cNvSpPr/>
          <p:nvPr/>
        </p:nvSpPr>
        <p:spPr>
          <a:xfrm>
            <a:off x="357158" y="1071546"/>
            <a:ext cx="58579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period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of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transformation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and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updating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of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state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boundaries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docunmentation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from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a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graphical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to a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digital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form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and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specifications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of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positioning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coordinates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of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all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break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point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of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the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state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border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,</a:t>
            </a:r>
          </a:p>
          <a:p>
            <a:pPr marL="273050" indent="-27305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state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border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documentration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administrator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                                        – Ministry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of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interior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,</a:t>
            </a:r>
          </a:p>
          <a:p>
            <a:pPr marL="273050" indent="-27305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processing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coordination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by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the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international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boundary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commissions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of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neighbour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latin typeface="Arial" pitchFamily="34" charset="0"/>
              </a:rPr>
              <a:t>countries</a:t>
            </a:r>
            <a:r>
              <a:rPr lang="cs-CZ" b="1" dirty="0" smtClean="0">
                <a:solidFill>
                  <a:srgbClr val="FFFF00"/>
                </a:solidFill>
                <a:latin typeface="Arial" pitchFamily="34" charset="0"/>
              </a:rPr>
              <a:t>.</a:t>
            </a:r>
            <a:endParaRPr lang="cs-CZ" b="1" dirty="0">
              <a:solidFill>
                <a:srgbClr val="FFFF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chol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ministrativní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@Neuvěřitelná Indie MA</Template>
  <TotalTime>437</TotalTime>
  <Words>512</Words>
  <Application>Microsoft Office PowerPoint</Application>
  <PresentationFormat>Předvádění na obrazovce (4:3)</PresentationFormat>
  <Paragraphs>219</Paragraphs>
  <Slides>9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9</vt:i4>
      </vt:variant>
    </vt:vector>
  </HeadingPairs>
  <TitlesOfParts>
    <vt:vector size="12" baseType="lpstr">
      <vt:lpstr>Vrchol</vt:lpstr>
      <vt:lpstr>Rastrový obrázek</vt:lpstr>
      <vt:lpstr>Fotografie</vt:lpstr>
      <vt:lpstr>LAND  SURVEY  OFFICE (LSO)</vt:lpstr>
      <vt:lpstr>Organisational chart of the COSMC sector</vt:lpstr>
      <vt:lpstr>    Land Survey Office       -  administrative body for surveying in the Czech Republik</vt:lpstr>
      <vt:lpstr>Prezentace aplikace PowerPoint</vt:lpstr>
      <vt:lpstr>   Contemporary conditions</vt:lpstr>
      <vt:lpstr>   Administration of geodetic control  </vt:lpstr>
      <vt:lpstr>Prezentace aplikace PowerPoint</vt:lpstr>
      <vt:lpstr>CZEPOS - Czech Network  of the Permanent GNSS Stations </vt:lpstr>
      <vt:lpstr>Surveying and maintenance  of the state boundaries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ZEMĚMĚŘICKÝ  ÚŘAD</dc:title>
  <dc:creator>Cernohorskyj</dc:creator>
  <cp:lastModifiedBy>konecny</cp:lastModifiedBy>
  <cp:revision>25</cp:revision>
  <dcterms:created xsi:type="dcterms:W3CDTF">2009-11-03T13:46:00Z</dcterms:created>
  <dcterms:modified xsi:type="dcterms:W3CDTF">2015-11-10T15:46:55Z</dcterms:modified>
</cp:coreProperties>
</file>