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68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2C3A9-2DA8-42F1-9990-D6C96742B2F3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AC720-B271-4CBA-8FFE-E668B0391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18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dotazy, typy WFS, ukázka, verze,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Dopsat:</a:t>
            </a:r>
            <a:r>
              <a:rPr lang="cs-CZ" baseline="0" dirty="0" smtClean="0"/>
              <a:t> poskytovatelé v ČR, ukázka, ISO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AC720-B271-4CBA-8FFE-E668B0391A7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A3AC62-B993-4710-A279-24CEDE0078A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raining.gismentors.eu/open-source-gis/standardy/ogc/wf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oportal.cuzk.cz/(S(ihy4ftafv0emywg3jqr1dgl1))/Default.aspx?head_tab=sekce-03-gp&amp;mode=TextMeta&amp;text=sluzby_uvod&amp;menu=30&amp;news=y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s.nature.cz/arcgis/services/UzemniOchrana/ChranUzemi/MapServer/WFSServer?server=WFS&amp;request=GetCapabiliti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s.nature.cz/arcgis/services/UzemniOchrana/ChranUzemi/MapServer/WFSServer?server=WFS&amp;request=GetFeature&amp;typename=UzemniOchrana_ChranUzemi:Velkoplo%C5%A1n%C3%A9_zvl%C3%A1%C5%A1t%C4%9B_chr%C3%A1n%C4%9Bn%C3%A9_%C3%BAzem%C3%AD&amp;srsname=epsg:4326" TargetMode="External"/><Relationship Id="rId4" Type="http://schemas.openxmlformats.org/officeDocument/2006/relationships/hyperlink" Target="https://gis.nature.cz/arcgis/services/UzemniOchrana/ChranUzemi/MapServer/WFSServer?server=WFS&amp;request=GetFeature&amp;typename=UzemniOchrana_ChranUzemi:Velkoplo%C5%A1n%C3%A9_zvl%C3%A1%C5%A1t%C4%9B_chr%C3%A1n%C4%9Bn%C3%A9_%C3%BAzem%C3%A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WFS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77200" cy="72008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Calibri" pitchFamily="34" charset="0"/>
              </a:rPr>
              <a:t>Z8105 Mapové zdroje</a:t>
            </a:r>
            <a:endParaRPr lang="cs-CZ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zdroje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032448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GIS </a:t>
            </a:r>
            <a:r>
              <a:rPr lang="cs-CZ" sz="2200" b="1" dirty="0" err="1" smtClean="0"/>
              <a:t>Mentors</a:t>
            </a:r>
            <a:r>
              <a:rPr lang="cs-CZ" sz="2200" b="1" dirty="0"/>
              <a:t> </a:t>
            </a:r>
            <a:r>
              <a:rPr lang="cs-CZ" sz="2200" b="1" dirty="0" smtClean="0"/>
              <a:t>- </a:t>
            </a:r>
            <a:r>
              <a:rPr lang="cs-CZ" sz="2200" b="1" dirty="0" smtClean="0">
                <a:hlinkClick r:id="rId3"/>
              </a:rPr>
              <a:t>http</a:t>
            </a:r>
            <a:r>
              <a:rPr lang="cs-CZ" sz="2200" b="1" dirty="0">
                <a:hlinkClick r:id="rId3"/>
              </a:rPr>
              <a:t>://</a:t>
            </a:r>
            <a:r>
              <a:rPr lang="cs-CZ" sz="2200" b="1" dirty="0" smtClean="0">
                <a:hlinkClick r:id="rId3"/>
              </a:rPr>
              <a:t>training.gismentors.eu/open-source-gis/standardy/ogc/wfs.html</a:t>
            </a:r>
            <a:endParaRPr lang="cs-CZ" sz="2200" b="1" dirty="0" smtClean="0"/>
          </a:p>
          <a:p>
            <a:endParaRPr lang="cs-CZ" sz="2200" b="1" dirty="0" smtClean="0"/>
          </a:p>
          <a:p>
            <a:r>
              <a:rPr lang="cs-CZ" sz="2200" b="1" dirty="0"/>
              <a:t>ČÚZK - </a:t>
            </a:r>
            <a:r>
              <a:rPr lang="cs-CZ" sz="2200" b="1" dirty="0">
                <a:hlinkClick r:id="rId4"/>
              </a:rPr>
              <a:t>http://geoportal.cuzk.cz/(S(ihy4ftafv0emywg3jqr1dgl1))/</a:t>
            </a:r>
            <a:r>
              <a:rPr lang="cs-CZ" sz="2200" b="1" dirty="0" smtClean="0">
                <a:hlinkClick r:id="rId4"/>
              </a:rPr>
              <a:t>Default.aspx?head_tab=sekce-03-gp&amp;mode=TextMeta&amp;text=sluzby_uvod&amp;menu=30&amp;news=yes</a:t>
            </a:r>
            <a:endParaRPr lang="cs-CZ" sz="2200" b="1" dirty="0" smtClean="0"/>
          </a:p>
          <a:p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1306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02636"/>
            <a:ext cx="8229600" cy="125272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Děkuji za pozornost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smtClean="0"/>
              <a:t>WFS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99992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</a:rPr>
              <a:t>Web </a:t>
            </a:r>
            <a:r>
              <a:rPr lang="cs-CZ" sz="2800" dirty="0" err="1" smtClean="0">
                <a:latin typeface="Calibri" pitchFamily="34" charset="0"/>
              </a:rPr>
              <a:t>Feature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err="1" smtClean="0">
                <a:latin typeface="Calibri" pitchFamily="34" charset="0"/>
              </a:rPr>
              <a:t>Service</a:t>
            </a:r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err="1" smtClean="0">
                <a:latin typeface="Calibri" pitchFamily="34" charset="0"/>
              </a:rPr>
              <a:t>Feature</a:t>
            </a:r>
            <a:r>
              <a:rPr lang="cs-CZ" sz="2800" dirty="0">
                <a:latin typeface="Calibri" pitchFamily="34" charset="0"/>
              </a:rPr>
              <a:t> = </a:t>
            </a:r>
            <a:r>
              <a:rPr lang="cs-CZ" sz="2800" dirty="0" smtClean="0">
                <a:latin typeface="Calibri" pitchFamily="34" charset="0"/>
              </a:rPr>
              <a:t>prvek/objekt </a:t>
            </a:r>
            <a:r>
              <a:rPr lang="cs-CZ" sz="2800" dirty="0">
                <a:latin typeface="Calibri" pitchFamily="34" charset="0"/>
              </a:rPr>
              <a:t>geometrie (bod, linie, polygon)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Standard vyvinutý OGC pro sdílení vektorových geografických dat</a:t>
            </a:r>
          </a:p>
          <a:p>
            <a:endParaRPr lang="cs-CZ" sz="2800" dirty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Výsledkem dotazu jsou data ve formátu GML</a:t>
            </a:r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funguje?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157192"/>
            <a:ext cx="9144000" cy="1700807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Calibri" pitchFamily="34" charset="0"/>
              </a:rPr>
              <a:t>Interakce stroj-stroj a stroj-člověk</a:t>
            </a:r>
          </a:p>
          <a:p>
            <a:r>
              <a:rPr lang="cs-CZ" sz="2400" dirty="0" smtClean="0">
                <a:latin typeface="Calibri" pitchFamily="34" charset="0"/>
              </a:rPr>
              <a:t>Součástí je mapový server (WFS server)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Server uchovává </a:t>
            </a:r>
            <a:r>
              <a:rPr lang="cs-CZ" sz="2400" dirty="0" err="1" smtClean="0">
                <a:latin typeface="Calibri" pitchFamily="34" charset="0"/>
              </a:rPr>
              <a:t>georeferencovaná</a:t>
            </a:r>
            <a:r>
              <a:rPr lang="cs-CZ" sz="2400" dirty="0" smtClean="0">
                <a:latin typeface="Calibri" pitchFamily="34" charset="0"/>
              </a:rPr>
              <a:t> vektorová data (DGN, SHP, …)</a:t>
            </a:r>
          </a:p>
        </p:txBody>
      </p:sp>
      <p:pic>
        <p:nvPicPr>
          <p:cNvPr id="1026" name="Picture 2" descr="http://workshops.boundlessgeo.com/suiteintro/_images/wf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84" y="1556792"/>
            <a:ext cx="7848872" cy="374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6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funguje?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Calibri" pitchFamily="34" charset="0"/>
              </a:rPr>
              <a:t>Zadávání dotazů do HTTP adresy nebo připojení do </a:t>
            </a:r>
            <a:r>
              <a:rPr lang="cs-CZ" sz="2800" dirty="0" err="1" smtClean="0">
                <a:latin typeface="Calibri" pitchFamily="34" charset="0"/>
              </a:rPr>
              <a:t>GISu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2 druhy metod: GET a POST</a:t>
            </a:r>
          </a:p>
          <a:p>
            <a:endParaRPr lang="cs-CZ" sz="2800" dirty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Dotazy GET – podle verzí WFS:</a:t>
            </a:r>
          </a:p>
          <a:p>
            <a:pPr lvl="1"/>
            <a:r>
              <a:rPr lang="cs-CZ" sz="2400" dirty="0" smtClean="0">
                <a:latin typeface="Calibri" pitchFamily="34" charset="0"/>
              </a:rPr>
              <a:t>Basic WFS – pouze </a:t>
            </a:r>
            <a:r>
              <a:rPr lang="cs-CZ" sz="2400" dirty="0" err="1" smtClean="0">
                <a:latin typeface="Calibri" pitchFamily="34" charset="0"/>
              </a:rPr>
              <a:t>GetCapabilities</a:t>
            </a:r>
            <a:r>
              <a:rPr lang="cs-CZ" sz="2400" dirty="0" smtClean="0">
                <a:latin typeface="Calibri" pitchFamily="34" charset="0"/>
              </a:rPr>
              <a:t>, </a:t>
            </a:r>
            <a:r>
              <a:rPr lang="cs-CZ" sz="2400" dirty="0" err="1" smtClean="0">
                <a:latin typeface="Calibri" pitchFamily="34" charset="0"/>
              </a:rPr>
              <a:t>GetFeature</a:t>
            </a:r>
            <a:r>
              <a:rPr lang="cs-CZ" sz="2400" dirty="0" smtClean="0">
                <a:latin typeface="Calibri" pitchFamily="34" charset="0"/>
              </a:rPr>
              <a:t>, </a:t>
            </a:r>
            <a:r>
              <a:rPr lang="cs-CZ" sz="2400" dirty="0" err="1" smtClean="0">
                <a:latin typeface="Calibri" pitchFamily="34" charset="0"/>
              </a:rPr>
              <a:t>Describe</a:t>
            </a:r>
            <a:r>
              <a:rPr lang="cs-CZ" sz="2400" dirty="0" err="1" smtClean="0">
                <a:latin typeface="Calibri" pitchFamily="34" charset="0"/>
              </a:rPr>
              <a:t>FeatureType</a:t>
            </a:r>
            <a:endParaRPr lang="cs-CZ" sz="2400" dirty="0" smtClean="0">
              <a:latin typeface="Calibri" pitchFamily="34" charset="0"/>
            </a:endParaRPr>
          </a:p>
          <a:p>
            <a:pPr lvl="1"/>
            <a:r>
              <a:rPr lang="cs-CZ" sz="2400" dirty="0" err="1" smtClean="0">
                <a:latin typeface="Calibri" pitchFamily="34" charset="0"/>
              </a:rPr>
              <a:t>Xlink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WFS – Basic WFS + </a:t>
            </a:r>
            <a:r>
              <a:rPr lang="cs-CZ" sz="2400" dirty="0" err="1" smtClean="0">
                <a:latin typeface="Calibri" pitchFamily="34" charset="0"/>
              </a:rPr>
              <a:t>GetGmlObject</a:t>
            </a:r>
            <a:endParaRPr lang="cs-CZ" sz="2400" dirty="0" smtClean="0">
              <a:latin typeface="Calibri" pitchFamily="34" charset="0"/>
            </a:endParaRPr>
          </a:p>
          <a:p>
            <a:pPr lvl="1"/>
            <a:r>
              <a:rPr lang="cs-CZ" sz="2400" dirty="0" err="1" smtClean="0">
                <a:latin typeface="Calibri" pitchFamily="34" charset="0"/>
              </a:rPr>
              <a:t>Transactional</a:t>
            </a:r>
            <a:r>
              <a:rPr lang="cs-CZ" sz="2400" dirty="0" smtClean="0">
                <a:latin typeface="Calibri" pitchFamily="34" charset="0"/>
              </a:rPr>
              <a:t> WFS (WFS-T) – Basic WFS + dotazy:</a:t>
            </a:r>
          </a:p>
          <a:p>
            <a:pPr lvl="2"/>
            <a:r>
              <a:rPr lang="cs-CZ" sz="1800" dirty="0" err="1" smtClean="0">
                <a:latin typeface="Calibri" pitchFamily="34" charset="0"/>
              </a:rPr>
              <a:t>insertFeature</a:t>
            </a:r>
            <a:r>
              <a:rPr lang="cs-CZ" sz="1800" dirty="0" smtClean="0">
                <a:latin typeface="Calibri" pitchFamily="34" charset="0"/>
              </a:rPr>
              <a:t>, </a:t>
            </a:r>
            <a:r>
              <a:rPr lang="cs-CZ" sz="1800" dirty="0" err="1" smtClean="0">
                <a:latin typeface="Calibri" pitchFamily="34" charset="0"/>
              </a:rPr>
              <a:t>updateFeature</a:t>
            </a:r>
            <a:r>
              <a:rPr lang="cs-CZ" sz="1800" dirty="0" smtClean="0">
                <a:latin typeface="Calibri" pitchFamily="34" charset="0"/>
              </a:rPr>
              <a:t>, </a:t>
            </a:r>
            <a:r>
              <a:rPr lang="cs-CZ" sz="1800" dirty="0" err="1" smtClean="0">
                <a:latin typeface="Calibri" pitchFamily="34" charset="0"/>
              </a:rPr>
              <a:t>deleteFeature</a:t>
            </a:r>
            <a:r>
              <a:rPr lang="cs-CZ" sz="1800" dirty="0" smtClean="0">
                <a:latin typeface="Calibri" pitchFamily="34" charset="0"/>
              </a:rPr>
              <a:t>, </a:t>
            </a:r>
            <a:r>
              <a:rPr lang="cs-CZ" sz="1800" dirty="0" err="1" smtClean="0">
                <a:latin typeface="Calibri" pitchFamily="34" charset="0"/>
              </a:rPr>
              <a:t>LockFeature</a:t>
            </a:r>
            <a:endParaRPr lang="cs-CZ" sz="1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Verze WFS: 1.0.0., 1.1.0., 2.0</a:t>
            </a:r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GetCapabilities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6281994"/>
            <a:ext cx="9144000" cy="551253"/>
          </a:xfrm>
        </p:spPr>
        <p:txBody>
          <a:bodyPr>
            <a:noAutofit/>
          </a:bodyPr>
          <a:lstStyle/>
          <a:p>
            <a:pPr marL="118872" indent="0" algn="ctr">
              <a:buNone/>
            </a:pPr>
            <a:r>
              <a:rPr lang="cs-CZ" sz="1400" b="1" u="sng" dirty="0">
                <a:hlinkClick r:id="rId3"/>
              </a:rPr>
              <a:t>https://gis.nature.cz/arcgis/services/UzemniOchrana/ChranUzemi/MapServer/WFSServer?server=WFS&amp;request=GetCapabilities</a:t>
            </a:r>
            <a:endParaRPr lang="cs-CZ" sz="1400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020184" cy="4725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GetFeature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12" y="1196752"/>
            <a:ext cx="801472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3"/>
          <p:cNvSpPr txBox="1">
            <a:spLocks/>
          </p:cNvSpPr>
          <p:nvPr/>
        </p:nvSpPr>
        <p:spPr>
          <a:xfrm>
            <a:off x="-20828" y="5373216"/>
            <a:ext cx="9144000" cy="72008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cs-CZ" sz="1400" b="1" u="sng" dirty="0">
                <a:hlinkClick r:id="rId4"/>
              </a:rPr>
              <a:t>https://gis.nature.cz/arcgis/services/UzemniOchrana/ChranUzemi/MapServer/WFSServer?server=WFS&amp;request=GetFeature&amp;typename=UzemniOchrana_ChranUzemi:Velkoplo%C5%A1n%C3%A9_zvl%C3%A1%C5%A1t%C4%9B_chr%C3%A1n%C4%9Bn%C3%A9_%C3%BAzem%C3%AD</a:t>
            </a:r>
            <a:endParaRPr lang="cs-CZ" sz="1400" b="1" u="sng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-23498" y="6093296"/>
            <a:ext cx="9144000" cy="72008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cs-CZ" sz="1400" b="1" u="sng" dirty="0">
                <a:hlinkClick r:id="rId5"/>
              </a:rPr>
              <a:t>https://gis.nature.cz/arcgis/services/UzemniOchrana/ChranUzemi/MapServer/WFSServer?server=WFS&amp;request=GetFeature&amp;typename=UzemniOchrana_ChranUzemi:Velkoplo%C5%A1n%C3%A9_zvl%C3%A1%C5%A1t%C4%9B_chr%C3%A1n%C4%9Bn%C3%A9_%C3%BAzem%C3%AD&amp;srsname=epsg:4326</a:t>
            </a:r>
            <a:endParaRPr lang="cs-CZ" sz="1400" b="1" u="sng" dirty="0"/>
          </a:p>
        </p:txBody>
      </p:sp>
    </p:spTree>
    <p:extLst>
      <p:ext uri="{BB962C8B-B14F-4D97-AF65-F5344CB8AC3E}">
        <p14:creationId xmlns:p14="http://schemas.microsoft.com/office/powerpoint/2010/main" val="16916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Filtry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2560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Prostorové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Atributové</a:t>
            </a:r>
            <a:endParaRPr lang="cs-CZ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5" t="28067" r="35462" b="45481"/>
          <a:stretch/>
        </p:blipFill>
        <p:spPr bwMode="auto">
          <a:xfrm>
            <a:off x="631431" y="2204864"/>
            <a:ext cx="8211622" cy="217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7" t="41042" r="35226" b="40625"/>
          <a:stretch/>
        </p:blipFill>
        <p:spPr bwMode="auto">
          <a:xfrm>
            <a:off x="631431" y="5085184"/>
            <a:ext cx="8211622" cy="150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3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využití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390552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Získávání podkladů pro </a:t>
            </a:r>
            <a:r>
              <a:rPr lang="cs-CZ" sz="2800" dirty="0" err="1" smtClean="0"/>
              <a:t>geoprocessing</a:t>
            </a:r>
            <a:r>
              <a:rPr lang="cs-CZ" sz="2800" dirty="0" smtClean="0"/>
              <a:t> a tvorbu map</a:t>
            </a:r>
          </a:p>
          <a:p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Práce s </a:t>
            </a:r>
            <a:r>
              <a:rPr lang="cs-CZ" sz="2800" dirty="0" err="1" smtClean="0"/>
              <a:t>geodaty</a:t>
            </a:r>
            <a:r>
              <a:rPr lang="cs-CZ" sz="2800" dirty="0" smtClean="0"/>
              <a:t> velkých objemů na dálku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422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Poskytovatelé WFS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Česko</a:t>
            </a:r>
            <a:r>
              <a:rPr lang="cs-CZ" sz="2800" dirty="0"/>
              <a:t>:</a:t>
            </a:r>
          </a:p>
          <a:p>
            <a:pPr lvl="1"/>
            <a:r>
              <a:rPr lang="cs-CZ" sz="2400" dirty="0" err="1"/>
              <a:t>eAGRI</a:t>
            </a:r>
            <a:r>
              <a:rPr lang="cs-CZ" sz="2400" dirty="0"/>
              <a:t> - </a:t>
            </a:r>
            <a:r>
              <a:rPr lang="cs-CZ" sz="2400" dirty="0" smtClean="0"/>
              <a:t>účinné </a:t>
            </a:r>
            <a:r>
              <a:rPr lang="cs-CZ" sz="2400" dirty="0"/>
              <a:t>krajinné a </a:t>
            </a:r>
            <a:r>
              <a:rPr lang="cs-CZ" sz="2400" dirty="0" smtClean="0"/>
              <a:t>půdní </a:t>
            </a:r>
            <a:r>
              <a:rPr lang="cs-CZ" sz="2400" dirty="0"/>
              <a:t>bloky</a:t>
            </a:r>
          </a:p>
          <a:p>
            <a:pPr lvl="1"/>
            <a:r>
              <a:rPr lang="cs-CZ" sz="2400" dirty="0" smtClean="0"/>
              <a:t>ČÚZK </a:t>
            </a:r>
            <a:r>
              <a:rPr lang="cs-CZ" sz="2400" dirty="0"/>
              <a:t>- správní a katastrální hranice, INSPIRE parcely, </a:t>
            </a:r>
            <a:r>
              <a:rPr lang="cs-CZ" sz="2400" dirty="0" smtClean="0"/>
              <a:t>adresy a </a:t>
            </a:r>
            <a:r>
              <a:rPr lang="cs-CZ" sz="2400" dirty="0"/>
              <a:t>územní správní jednotky</a:t>
            </a:r>
          </a:p>
          <a:p>
            <a:pPr lvl="1"/>
            <a:r>
              <a:rPr lang="cs-CZ" sz="2400" dirty="0"/>
              <a:t>pro další témata </a:t>
            </a:r>
            <a:r>
              <a:rPr lang="cs-CZ" sz="2400" dirty="0" smtClean="0"/>
              <a:t>způsob </a:t>
            </a:r>
            <a:r>
              <a:rPr lang="cs-CZ" sz="2400" dirty="0"/>
              <a:t>dodání </a:t>
            </a:r>
            <a:r>
              <a:rPr lang="cs-CZ" sz="2400" dirty="0" smtClean="0"/>
              <a:t>zpoplatněných dat</a:t>
            </a:r>
          </a:p>
          <a:p>
            <a:pPr lvl="1"/>
            <a:endParaRPr lang="cs-CZ" sz="2400" dirty="0"/>
          </a:p>
          <a:p>
            <a:r>
              <a:rPr lang="cs-CZ" sz="2800" dirty="0" smtClean="0"/>
              <a:t>Svět:</a:t>
            </a:r>
            <a:endParaRPr lang="cs-CZ" sz="2800" dirty="0"/>
          </a:p>
          <a:p>
            <a:pPr lvl="1"/>
            <a:r>
              <a:rPr lang="cs-CZ" sz="2400" dirty="0"/>
              <a:t>US </a:t>
            </a:r>
            <a:r>
              <a:rPr lang="cs-CZ" sz="2400" dirty="0" err="1"/>
              <a:t>Geological</a:t>
            </a:r>
            <a:r>
              <a:rPr lang="cs-CZ" sz="2400" dirty="0"/>
              <a:t> </a:t>
            </a:r>
            <a:r>
              <a:rPr lang="cs-CZ" sz="2400" dirty="0" err="1" smtClean="0"/>
              <a:t>Survey</a:t>
            </a:r>
            <a:r>
              <a:rPr lang="cs-CZ" sz="2400" dirty="0" smtClean="0"/>
              <a:t> - nerostné </a:t>
            </a:r>
            <a:r>
              <a:rPr lang="cs-CZ" sz="2400" dirty="0"/>
              <a:t>zdroje </a:t>
            </a:r>
            <a:r>
              <a:rPr lang="cs-CZ" sz="2400" dirty="0" smtClean="0"/>
              <a:t>USA</a:t>
            </a:r>
            <a:endParaRPr lang="cs-CZ" sz="2400" dirty="0"/>
          </a:p>
          <a:p>
            <a:pPr lvl="1"/>
            <a:r>
              <a:rPr lang="cs-CZ" sz="2400" dirty="0" smtClean="0"/>
              <a:t>USDA </a:t>
            </a:r>
            <a:r>
              <a:rPr lang="cs-CZ" sz="2400" dirty="0" err="1" smtClean="0"/>
              <a:t>Forest</a:t>
            </a:r>
            <a:r>
              <a:rPr lang="cs-CZ" sz="2400" dirty="0" smtClean="0"/>
              <a:t> </a:t>
            </a:r>
            <a:r>
              <a:rPr lang="cs-CZ" sz="2400" dirty="0" err="1" smtClean="0"/>
              <a:t>Service</a:t>
            </a:r>
            <a:r>
              <a:rPr lang="cs-CZ" sz="2400" dirty="0"/>
              <a:t> </a:t>
            </a:r>
            <a:r>
              <a:rPr lang="cs-CZ" sz="2400" dirty="0" smtClean="0"/>
              <a:t>– mapování požárů (USA + Kanada)</a:t>
            </a:r>
          </a:p>
          <a:p>
            <a:pPr lvl="1"/>
            <a:r>
              <a:rPr lang="cs-CZ" sz="2400" dirty="0" err="1" smtClean="0"/>
              <a:t>Sinergise</a:t>
            </a:r>
            <a:r>
              <a:rPr lang="cs-CZ" sz="2400" dirty="0" smtClean="0"/>
              <a:t> Sentinel Hub – data družic Sentinel (</a:t>
            </a:r>
            <a:r>
              <a:rPr lang="cs-CZ" sz="2400" dirty="0" err="1" smtClean="0"/>
              <a:t>Slovinsko+EU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8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4102</TotalTime>
  <Words>346</Words>
  <Application>Microsoft Office PowerPoint</Application>
  <PresentationFormat>Předvádění na obrazovce (4:3)</PresentationFormat>
  <Paragraphs>77</Paragraphs>
  <Slides>11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WFS</vt:lpstr>
      <vt:lpstr>Co je WFS</vt:lpstr>
      <vt:lpstr>Jak to funguje?</vt:lpstr>
      <vt:lpstr>Jak to funguje?</vt:lpstr>
      <vt:lpstr>GetCapabilities</vt:lpstr>
      <vt:lpstr>GetFeature</vt:lpstr>
      <vt:lpstr>Filtry</vt:lpstr>
      <vt:lpstr>Možnosti využití</vt:lpstr>
      <vt:lpstr>Poskytovatelé WFS</vt:lpstr>
      <vt:lpstr>Užitečné zdroje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Brodský</dc:creator>
  <cp:lastModifiedBy>Bróďa</cp:lastModifiedBy>
  <cp:revision>199</cp:revision>
  <dcterms:created xsi:type="dcterms:W3CDTF">2013-10-12T17:51:47Z</dcterms:created>
  <dcterms:modified xsi:type="dcterms:W3CDTF">2017-11-29T12:49:35Z</dcterms:modified>
</cp:coreProperties>
</file>