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12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14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3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71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545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1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38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86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90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92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65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1E022-2E8A-4644-987C-93F4059C75AD}" type="datetimeFigureOut">
              <a:rPr lang="cs-CZ" smtClean="0"/>
              <a:t>10.10.2017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5CBB-55B6-411A-B18D-42341DC447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41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mallgrants@gsdi.or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sdiassociation.org/images/publications/cookbooks/SDI_Cookbook_from_Wiki_2009.pdf" TargetMode="External"/><Relationship Id="rId2" Type="http://schemas.openxmlformats.org/officeDocument/2006/relationships/hyperlink" Target="http://gsdiassociation.org/images/publications/cookbooks/SDI_Cookbook_from_Wiki_2012_update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sdiassociation.org/images/publications/cookbooks/SDI_Cookbook_GSDI_2004_ver2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GSDI základy a produkty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Milan Konečný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9090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548680"/>
            <a:ext cx="806489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1 </a:t>
            </a:r>
            <a:r>
              <a:rPr lang="cs-CZ" sz="2800" dirty="0" err="1"/>
              <a:t>Chapter</a:t>
            </a:r>
            <a:r>
              <a:rPr lang="cs-CZ" sz="2800" dirty="0"/>
              <a:t> </a:t>
            </a:r>
            <a:r>
              <a:rPr lang="cs-CZ" sz="2800" dirty="0" err="1"/>
              <a:t>One</a:t>
            </a:r>
            <a:r>
              <a:rPr lang="cs-CZ" sz="2800" dirty="0"/>
              <a:t>: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Cookbook</a:t>
            </a:r>
            <a:r>
              <a:rPr lang="cs-CZ" sz="2800" dirty="0"/>
              <a:t> </a:t>
            </a:r>
            <a:r>
              <a:rPr lang="cs-CZ" sz="2800" dirty="0" err="1"/>
              <a:t>Approach</a:t>
            </a:r>
            <a:endParaRPr lang="cs-CZ" sz="2800" dirty="0"/>
          </a:p>
          <a:p>
            <a:r>
              <a:rPr lang="cs-CZ" sz="2800" dirty="0"/>
              <a:t>1.1 </a:t>
            </a:r>
            <a:r>
              <a:rPr lang="cs-CZ" sz="2800" dirty="0" err="1"/>
              <a:t>Introduction</a:t>
            </a:r>
            <a:endParaRPr lang="cs-CZ" sz="2800" dirty="0"/>
          </a:p>
          <a:p>
            <a:r>
              <a:rPr lang="cs-CZ" sz="2800" dirty="0"/>
              <a:t>1.2 </a:t>
            </a:r>
            <a:r>
              <a:rPr lang="cs-CZ" sz="2800" dirty="0" err="1"/>
              <a:t>Scope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This</a:t>
            </a:r>
            <a:r>
              <a:rPr lang="cs-CZ" sz="2800" dirty="0"/>
              <a:t> </a:t>
            </a:r>
            <a:r>
              <a:rPr lang="cs-CZ" sz="2800" dirty="0" err="1"/>
              <a:t>Cookbook</a:t>
            </a:r>
            <a:endParaRPr lang="cs-CZ" sz="2800" dirty="0"/>
          </a:p>
          <a:p>
            <a:r>
              <a:rPr lang="cs-CZ" sz="2800" dirty="0"/>
              <a:t>1.3 </a:t>
            </a:r>
            <a:r>
              <a:rPr lang="cs-CZ" sz="2800" dirty="0" err="1"/>
              <a:t>Spatial</a:t>
            </a:r>
            <a:r>
              <a:rPr lang="cs-CZ" sz="2800" dirty="0"/>
              <a:t> Data </a:t>
            </a:r>
            <a:r>
              <a:rPr lang="cs-CZ" sz="2800" dirty="0" err="1"/>
              <a:t>Infrastructures</a:t>
            </a:r>
            <a:endParaRPr lang="cs-CZ" sz="2800" dirty="0"/>
          </a:p>
          <a:p>
            <a:r>
              <a:rPr lang="cs-CZ" sz="2800" dirty="0"/>
              <a:t>1.4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Global</a:t>
            </a:r>
            <a:r>
              <a:rPr lang="cs-CZ" sz="2800" dirty="0"/>
              <a:t> </a:t>
            </a:r>
            <a:r>
              <a:rPr lang="cs-CZ" sz="2800" dirty="0" err="1"/>
              <a:t>Spatial</a:t>
            </a:r>
            <a:r>
              <a:rPr lang="cs-CZ" sz="2800" dirty="0"/>
              <a:t> Data </a:t>
            </a:r>
            <a:r>
              <a:rPr lang="cs-CZ" sz="2800" dirty="0" err="1"/>
              <a:t>Infrastructure</a:t>
            </a:r>
            <a:endParaRPr lang="cs-CZ" sz="2800" dirty="0"/>
          </a:p>
          <a:p>
            <a:r>
              <a:rPr lang="cs-CZ" sz="2800" dirty="0"/>
              <a:t>1.5 </a:t>
            </a:r>
            <a:r>
              <a:rPr lang="cs-CZ" sz="2800" dirty="0" err="1"/>
              <a:t>Distribution</a:t>
            </a:r>
            <a:endParaRPr lang="cs-CZ" sz="2800" dirty="0"/>
          </a:p>
          <a:p>
            <a:r>
              <a:rPr lang="cs-CZ" sz="2800" dirty="0"/>
              <a:t>1.6 </a:t>
            </a:r>
            <a:r>
              <a:rPr lang="cs-CZ" sz="2800" dirty="0" err="1"/>
              <a:t>Contributors</a:t>
            </a:r>
            <a:endParaRPr lang="cs-CZ" sz="2800" dirty="0"/>
          </a:p>
          <a:p>
            <a:r>
              <a:rPr lang="cs-CZ" sz="2800" dirty="0"/>
              <a:t>1.7 </a:t>
            </a:r>
            <a:r>
              <a:rPr lang="cs-CZ" sz="2800" dirty="0" err="1"/>
              <a:t>Organisation</a:t>
            </a:r>
            <a:endParaRPr lang="cs-CZ" sz="2800" dirty="0"/>
          </a:p>
          <a:p>
            <a:r>
              <a:rPr lang="cs-CZ" sz="2800" dirty="0"/>
              <a:t>1.8 </a:t>
            </a:r>
            <a:r>
              <a:rPr lang="cs-CZ" sz="2800" dirty="0" err="1"/>
              <a:t>Cookbook</a:t>
            </a:r>
            <a:r>
              <a:rPr lang="cs-CZ" sz="2800" dirty="0"/>
              <a:t> </a:t>
            </a:r>
            <a:r>
              <a:rPr lang="cs-CZ" sz="2800" dirty="0" err="1"/>
              <a:t>Overview</a:t>
            </a:r>
            <a:endParaRPr lang="cs-CZ" sz="2800" dirty="0"/>
          </a:p>
          <a:p>
            <a:r>
              <a:rPr lang="cs-CZ" sz="2800" dirty="0"/>
              <a:t>1.8.1 </a:t>
            </a:r>
            <a:r>
              <a:rPr lang="cs-CZ" sz="2800" dirty="0" err="1"/>
              <a:t>Chapter</a:t>
            </a:r>
            <a:r>
              <a:rPr lang="cs-CZ" sz="2800" dirty="0"/>
              <a:t> 2: </a:t>
            </a:r>
            <a:r>
              <a:rPr lang="cs-CZ" sz="2800" dirty="0" err="1"/>
              <a:t>Geospatial</a:t>
            </a:r>
            <a:r>
              <a:rPr lang="cs-CZ" sz="2800" dirty="0"/>
              <a:t> Data </a:t>
            </a:r>
            <a:r>
              <a:rPr lang="cs-CZ" sz="2800" dirty="0" err="1"/>
              <a:t>Development</a:t>
            </a:r>
            <a:r>
              <a:rPr lang="cs-CZ" sz="2800" dirty="0"/>
              <a:t>: </a:t>
            </a:r>
            <a:r>
              <a:rPr lang="cs-CZ" sz="2800" dirty="0" err="1"/>
              <a:t>Building</a:t>
            </a:r>
            <a:r>
              <a:rPr lang="cs-CZ" sz="2800" dirty="0"/>
              <a:t> data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multiple</a:t>
            </a:r>
            <a:r>
              <a:rPr lang="cs-CZ" sz="2800" dirty="0"/>
              <a:t> </a:t>
            </a:r>
            <a:r>
              <a:rPr lang="cs-CZ" sz="2800" dirty="0" err="1"/>
              <a:t>uses</a:t>
            </a:r>
            <a:endParaRPr lang="cs-CZ" sz="2800" dirty="0"/>
          </a:p>
          <a:p>
            <a:r>
              <a:rPr lang="cs-CZ" sz="2800" dirty="0"/>
              <a:t>1.8.2 </a:t>
            </a:r>
            <a:r>
              <a:rPr lang="cs-CZ" sz="2800" dirty="0" err="1"/>
              <a:t>Chapter</a:t>
            </a:r>
            <a:r>
              <a:rPr lang="cs-CZ" sz="2800" dirty="0"/>
              <a:t> 3: </a:t>
            </a:r>
            <a:r>
              <a:rPr lang="cs-CZ" sz="2800" dirty="0" err="1"/>
              <a:t>Metadata</a:t>
            </a:r>
            <a:r>
              <a:rPr lang="cs-CZ" sz="2800" dirty="0"/>
              <a:t>: </a:t>
            </a:r>
            <a:r>
              <a:rPr lang="cs-CZ" sz="2800" dirty="0" err="1"/>
              <a:t>Describing</a:t>
            </a:r>
            <a:r>
              <a:rPr lang="cs-CZ" sz="2800" dirty="0"/>
              <a:t> </a:t>
            </a:r>
            <a:r>
              <a:rPr lang="cs-CZ" sz="2800" dirty="0" err="1"/>
              <a:t>geospatial</a:t>
            </a:r>
            <a:r>
              <a:rPr lang="cs-CZ" sz="2800" dirty="0"/>
              <a:t> </a:t>
            </a:r>
            <a:r>
              <a:rPr lang="cs-CZ" sz="2800" dirty="0" smtClean="0"/>
              <a:t>data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6753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7992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1.8.3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4: </a:t>
            </a:r>
            <a:r>
              <a:rPr lang="cs-CZ" sz="2800" dirty="0" err="1" smtClean="0"/>
              <a:t>Geospatial</a:t>
            </a:r>
            <a:r>
              <a:rPr lang="cs-CZ" sz="2800" dirty="0" smtClean="0"/>
              <a:t> Data </a:t>
            </a:r>
            <a:r>
              <a:rPr lang="cs-CZ" sz="2800" dirty="0" err="1" smtClean="0"/>
              <a:t>Catalogue</a:t>
            </a:r>
            <a:r>
              <a:rPr lang="cs-CZ" sz="2800" dirty="0" smtClean="0"/>
              <a:t>: </a:t>
            </a:r>
            <a:r>
              <a:rPr lang="cs-CZ" sz="2800" dirty="0" err="1" smtClean="0"/>
              <a:t>Making</a:t>
            </a:r>
            <a:r>
              <a:rPr lang="cs-CZ" sz="2800" dirty="0" smtClean="0"/>
              <a:t> data </a:t>
            </a:r>
            <a:r>
              <a:rPr lang="cs-CZ" sz="2800" dirty="0" err="1" smtClean="0"/>
              <a:t>discoverable</a:t>
            </a:r>
            <a:endParaRPr lang="cs-CZ" sz="2800" dirty="0" smtClean="0"/>
          </a:p>
          <a:p>
            <a:r>
              <a:rPr lang="cs-CZ" sz="2800" dirty="0" smtClean="0"/>
              <a:t>1.8.4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5: </a:t>
            </a:r>
            <a:r>
              <a:rPr lang="cs-CZ" sz="2800" dirty="0" err="1" smtClean="0"/>
              <a:t>Geospatial</a:t>
            </a:r>
            <a:r>
              <a:rPr lang="cs-CZ" sz="2800" dirty="0" smtClean="0"/>
              <a:t> Data </a:t>
            </a:r>
            <a:r>
              <a:rPr lang="cs-CZ" sz="2800" dirty="0" err="1" smtClean="0"/>
              <a:t>Visualization</a:t>
            </a:r>
            <a:r>
              <a:rPr lang="cs-CZ" sz="2800" dirty="0" smtClean="0"/>
              <a:t>: Online </a:t>
            </a:r>
            <a:r>
              <a:rPr lang="cs-CZ" sz="2800" dirty="0" err="1" smtClean="0"/>
              <a:t>Mapping</a:t>
            </a:r>
            <a:endParaRPr lang="cs-CZ" sz="2800" dirty="0" smtClean="0"/>
          </a:p>
          <a:p>
            <a:r>
              <a:rPr lang="cs-CZ" sz="2800" dirty="0" smtClean="0"/>
              <a:t>1.8.5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6: </a:t>
            </a:r>
            <a:r>
              <a:rPr lang="cs-CZ" sz="2800" dirty="0" err="1" smtClean="0"/>
              <a:t>Geospatial</a:t>
            </a:r>
            <a:r>
              <a:rPr lang="cs-CZ" sz="2800" dirty="0" smtClean="0"/>
              <a:t> Access and </a:t>
            </a:r>
            <a:r>
              <a:rPr lang="cs-CZ" sz="2800" dirty="0" err="1" smtClean="0"/>
              <a:t>Delivery</a:t>
            </a:r>
            <a:r>
              <a:rPr lang="cs-CZ" sz="2800" dirty="0" smtClean="0"/>
              <a:t>: Open </a:t>
            </a:r>
            <a:r>
              <a:rPr lang="cs-CZ" sz="2800" dirty="0" err="1" smtClean="0"/>
              <a:t>access</a:t>
            </a:r>
            <a:r>
              <a:rPr lang="cs-CZ" sz="2800" dirty="0" smtClean="0"/>
              <a:t> to data</a:t>
            </a:r>
          </a:p>
          <a:p>
            <a:r>
              <a:rPr lang="cs-CZ" sz="2800" dirty="0" smtClean="0"/>
              <a:t>1.8.6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7: </a:t>
            </a:r>
            <a:r>
              <a:rPr lang="cs-CZ" sz="2800" dirty="0" err="1" smtClean="0"/>
              <a:t>Other</a:t>
            </a:r>
            <a:r>
              <a:rPr lang="cs-CZ" sz="2800" dirty="0" smtClean="0"/>
              <a:t> </a:t>
            </a:r>
            <a:r>
              <a:rPr lang="cs-CZ" sz="2800" dirty="0" err="1" smtClean="0"/>
              <a:t>Services</a:t>
            </a:r>
            <a:endParaRPr lang="cs-CZ" sz="2800" dirty="0" smtClean="0"/>
          </a:p>
          <a:p>
            <a:r>
              <a:rPr lang="cs-CZ" sz="2800" dirty="0" smtClean="0"/>
              <a:t>1.8.7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8: </a:t>
            </a:r>
            <a:r>
              <a:rPr lang="cs-CZ" sz="2800" dirty="0" err="1" smtClean="0"/>
              <a:t>Legal</a:t>
            </a:r>
            <a:r>
              <a:rPr lang="cs-CZ" sz="2800" dirty="0" smtClean="0"/>
              <a:t> </a:t>
            </a:r>
            <a:r>
              <a:rPr lang="cs-CZ" sz="2800" dirty="0" err="1" smtClean="0"/>
              <a:t>Issues</a:t>
            </a:r>
            <a:r>
              <a:rPr lang="cs-CZ" sz="2800" dirty="0" smtClean="0"/>
              <a:t> and </a:t>
            </a:r>
            <a:r>
              <a:rPr lang="cs-CZ" sz="2800" dirty="0" err="1" smtClean="0"/>
              <a:t>Economic</a:t>
            </a:r>
            <a:r>
              <a:rPr lang="cs-CZ" sz="2800" dirty="0" smtClean="0"/>
              <a:t> </a:t>
            </a:r>
            <a:r>
              <a:rPr lang="cs-CZ" sz="2800" dirty="0" err="1" smtClean="0"/>
              <a:t>Policy</a:t>
            </a:r>
            <a:endParaRPr lang="cs-CZ" sz="2800" dirty="0" smtClean="0"/>
          </a:p>
          <a:p>
            <a:r>
              <a:rPr lang="cs-CZ" sz="2800" dirty="0" smtClean="0"/>
              <a:t>1.8.8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9: </a:t>
            </a:r>
            <a:r>
              <a:rPr lang="cs-CZ" sz="2800" dirty="0" err="1" smtClean="0"/>
              <a:t>Outreach</a:t>
            </a:r>
            <a:r>
              <a:rPr lang="cs-CZ" sz="2800" dirty="0" smtClean="0"/>
              <a:t> and </a:t>
            </a:r>
            <a:r>
              <a:rPr lang="cs-CZ" sz="2800" dirty="0" err="1" smtClean="0"/>
              <a:t>Capacity</a:t>
            </a:r>
            <a:r>
              <a:rPr lang="cs-CZ" sz="2800" dirty="0" smtClean="0"/>
              <a:t> </a:t>
            </a:r>
            <a:r>
              <a:rPr lang="cs-CZ" sz="2800" dirty="0" err="1" smtClean="0"/>
              <a:t>Building</a:t>
            </a:r>
            <a:r>
              <a:rPr lang="cs-CZ" sz="2800" dirty="0" smtClean="0"/>
              <a:t>: </a:t>
            </a:r>
            <a:r>
              <a:rPr lang="cs-CZ" sz="2800" dirty="0" err="1" smtClean="0"/>
              <a:t>Creating</a:t>
            </a:r>
            <a:r>
              <a:rPr lang="cs-CZ" sz="2800" dirty="0" smtClean="0"/>
              <a:t> a </a:t>
            </a:r>
            <a:r>
              <a:rPr lang="cs-CZ" sz="2800" dirty="0" err="1" smtClean="0"/>
              <a:t>community</a:t>
            </a:r>
            <a:endParaRPr lang="cs-CZ" sz="2800" dirty="0" smtClean="0"/>
          </a:p>
          <a:p>
            <a:r>
              <a:rPr lang="cs-CZ" sz="2800" dirty="0" smtClean="0"/>
              <a:t>1.8.9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10: Case </a:t>
            </a:r>
            <a:r>
              <a:rPr lang="cs-CZ" sz="2800" dirty="0" err="1" smtClean="0"/>
              <a:t>Studies</a:t>
            </a:r>
            <a:endParaRPr lang="cs-CZ" sz="2800" dirty="0" smtClean="0"/>
          </a:p>
          <a:p>
            <a:r>
              <a:rPr lang="cs-CZ" sz="2800" dirty="0" smtClean="0"/>
              <a:t>1.8.10 </a:t>
            </a:r>
            <a:r>
              <a:rPr lang="cs-CZ" sz="2800" dirty="0" err="1" smtClean="0"/>
              <a:t>Chapter</a:t>
            </a:r>
            <a:r>
              <a:rPr lang="cs-CZ" sz="2800" dirty="0" smtClean="0"/>
              <a:t> 11: Terminology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15600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548680"/>
            <a:ext cx="820891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/>
              <a:t>1 </a:t>
            </a:r>
            <a:r>
              <a:rPr lang="en-US" sz="2700" dirty="0"/>
              <a:t>Chapter Two: Geospatial Data Development: Building data for multiple uses</a:t>
            </a:r>
          </a:p>
          <a:p>
            <a:r>
              <a:rPr lang="en-US" sz="2700" dirty="0"/>
              <a:t>1.1 Context and Rationale</a:t>
            </a:r>
          </a:p>
          <a:p>
            <a:r>
              <a:rPr lang="en-US" sz="2700" dirty="0"/>
              <a:t>1.1.1 Achieving Benefits</a:t>
            </a:r>
          </a:p>
          <a:p>
            <a:r>
              <a:rPr lang="en-US" sz="2700" dirty="0"/>
              <a:t>1.2 </a:t>
            </a:r>
            <a:r>
              <a:rPr lang="en-US" sz="2700" dirty="0" err="1"/>
              <a:t>Organisational</a:t>
            </a:r>
            <a:r>
              <a:rPr lang="en-US" sz="2700" dirty="0"/>
              <a:t> Approach</a:t>
            </a:r>
          </a:p>
          <a:p>
            <a:r>
              <a:rPr lang="en-US" sz="2700" dirty="0"/>
              <a:t>1.2.1 Framework Leverages the Development of Needed Data</a:t>
            </a:r>
          </a:p>
          <a:p>
            <a:r>
              <a:rPr lang="en-US" sz="2700" dirty="0"/>
              <a:t>1.2.2 Who are the actors in framework data development?</a:t>
            </a:r>
          </a:p>
          <a:p>
            <a:r>
              <a:rPr lang="en-US" sz="2700" dirty="0"/>
              <a:t>1.3 Implementation Approach</a:t>
            </a:r>
          </a:p>
          <a:p>
            <a:r>
              <a:rPr lang="en-US" sz="2700" dirty="0"/>
              <a:t>1.3.1 Common Identities of Real World Objects</a:t>
            </a:r>
          </a:p>
          <a:p>
            <a:r>
              <a:rPr lang="en-US" sz="2700" dirty="0"/>
              <a:t>1.3.2 Candidate National Framework Categories</a:t>
            </a:r>
          </a:p>
          <a:p>
            <a:r>
              <a:rPr lang="en-US" sz="2700" dirty="0"/>
              <a:t>1.3.3 Candidate Global Data Categories</a:t>
            </a:r>
          </a:p>
          <a:p>
            <a:r>
              <a:rPr lang="en-US" sz="2700" dirty="0"/>
              <a:t>1.4 Recommendations</a:t>
            </a:r>
          </a:p>
          <a:p>
            <a:r>
              <a:rPr lang="en-US" sz="2700" dirty="0"/>
              <a:t>1.5 References and Linkages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5260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764704"/>
            <a:ext cx="77048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600" dirty="0" smtClean="0"/>
          </a:p>
          <a:p>
            <a:endParaRPr lang="cs-CZ" sz="3600" dirty="0"/>
          </a:p>
          <a:p>
            <a:endParaRPr lang="cs-CZ" sz="3600" dirty="0" smtClean="0"/>
          </a:p>
          <a:p>
            <a:r>
              <a:rPr lang="cs-CZ" sz="3600" dirty="0" smtClean="0"/>
              <a:t>http://gsdiassociation.org/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2769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11560" y="620688"/>
            <a:ext cx="806489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effectLst/>
              </a:rPr>
              <a:t> </a:t>
            </a:r>
            <a:r>
              <a:rPr lang="en-US" sz="2800" b="1" i="1" dirty="0"/>
              <a:t>"The Global Spatial Data Infrastructure Association - Advancing a Location Enabled World</a:t>
            </a:r>
            <a:r>
              <a:rPr lang="en-US" sz="2800" b="1" i="1" dirty="0" smtClean="0"/>
              <a:t>”</a:t>
            </a:r>
            <a:endParaRPr lang="cs-CZ" sz="2800" b="1" i="1" dirty="0" smtClean="0"/>
          </a:p>
          <a:p>
            <a:endParaRPr lang="cs-CZ" sz="2400" b="1" i="1" dirty="0"/>
          </a:p>
          <a:p>
            <a:r>
              <a:rPr lang="en-US" sz="2400" dirty="0" smtClean="0">
                <a:effectLst/>
              </a:rPr>
              <a:t>The GSDI Association is an inclusive organization of academic and research institutions, government agencies, commercial firms, NGOs and individuals from around the world.</a:t>
            </a:r>
          </a:p>
          <a:p>
            <a:r>
              <a:rPr lang="en-US" sz="2400" dirty="0" smtClean="0">
                <a:effectLst/>
              </a:rPr>
              <a:t>The purpose of the organization is to promote international cooperation and collaboration in support of local, national and international </a:t>
            </a:r>
            <a:r>
              <a:rPr lang="en-US" sz="2400" b="1" i="1" dirty="0"/>
              <a:t>Spatial Data Infrastructure</a:t>
            </a:r>
            <a:r>
              <a:rPr lang="en-US" sz="2400" dirty="0"/>
              <a:t> </a:t>
            </a:r>
            <a:r>
              <a:rPr lang="en-US" sz="2400" dirty="0" smtClean="0">
                <a:effectLst/>
              </a:rPr>
              <a:t>research, education, capacity building and implementation challenges, issues and good practice from around the globe that will allow nations to better address social, economic, and environmental issues of pressing importance.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6600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71600" y="620688"/>
            <a:ext cx="763284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0000"/>
                </a:solidFill>
              </a:rPr>
              <a:t>Our Vision </a:t>
            </a:r>
            <a:r>
              <a:rPr lang="en-US" sz="2800" b="1" i="1" dirty="0"/>
              <a:t>is a world where everyone can readily discover, access and apply geographic information to improve their daily lives</a:t>
            </a:r>
            <a:r>
              <a:rPr lang="en-US" sz="2800" b="1" i="1" dirty="0" smtClean="0"/>
              <a:t>.</a:t>
            </a:r>
            <a:endParaRPr lang="cs-CZ" sz="2800" b="1" i="1" dirty="0" smtClean="0"/>
          </a:p>
          <a:p>
            <a:endParaRPr lang="en-US" sz="2800" dirty="0" smtClean="0">
              <a:effectLst/>
            </a:endParaRPr>
          </a:p>
          <a:p>
            <a:r>
              <a:rPr lang="en-US" sz="2800" b="1" i="1" dirty="0">
                <a:solidFill>
                  <a:srgbClr val="FF0000"/>
                </a:solidFill>
              </a:rPr>
              <a:t>Our Purpose </a:t>
            </a:r>
            <a:r>
              <a:rPr lang="en-US" sz="2800" b="1" i="1" dirty="0"/>
              <a:t>is to encourage international cooperation that stimulates the implementation and development of national, regional and local spatial data infrastructures</a:t>
            </a:r>
            <a:r>
              <a:rPr lang="en-US" sz="2800" b="1" i="1" dirty="0" smtClean="0"/>
              <a:t>.</a:t>
            </a:r>
            <a:endParaRPr lang="cs-CZ" sz="2800" b="1" i="1" dirty="0" smtClean="0"/>
          </a:p>
          <a:p>
            <a:endParaRPr lang="en-US" sz="2800" dirty="0" smtClean="0">
              <a:effectLst/>
            </a:endParaRPr>
          </a:p>
          <a:p>
            <a:r>
              <a:rPr lang="en-US" sz="2800" b="1" i="1" dirty="0">
                <a:solidFill>
                  <a:srgbClr val="FF0000"/>
                </a:solidFill>
              </a:rPr>
              <a:t>Our Mission </a:t>
            </a:r>
            <a:r>
              <a:rPr lang="en-US" sz="2800" b="1" i="1" dirty="0"/>
              <a:t>is to advance geo-information best practices, knowledge sharing and capacity building for the improved sharing and application of geographic information.</a:t>
            </a:r>
            <a:endParaRPr lang="en-US" sz="2800" dirty="0" smtClean="0">
              <a:effectLst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67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 smtClean="0"/>
              <a:t>For</a:t>
            </a:r>
            <a:r>
              <a:rPr lang="cs-CZ" sz="2800" dirty="0" smtClean="0"/>
              <a:t> </a:t>
            </a:r>
            <a:r>
              <a:rPr lang="cs-CZ" sz="2800" dirty="0" err="1" smtClean="0"/>
              <a:t>students</a:t>
            </a:r>
            <a:r>
              <a:rPr lang="cs-CZ" sz="2800" dirty="0" smtClean="0"/>
              <a:t>:</a:t>
            </a:r>
          </a:p>
          <a:p>
            <a:endParaRPr lang="cs-CZ" sz="2800" dirty="0"/>
          </a:p>
          <a:p>
            <a:r>
              <a:rPr lang="en-US" sz="2800" b="1" dirty="0"/>
              <a:t>GSDI SDI Small Grants Program Award Winners </a:t>
            </a:r>
            <a:r>
              <a:rPr lang="en-US" sz="2800" b="1" dirty="0" smtClean="0"/>
              <a:t>Announced</a:t>
            </a:r>
            <a:endParaRPr lang="cs-CZ" sz="2800" b="1" dirty="0" smtClean="0"/>
          </a:p>
          <a:p>
            <a:endParaRPr lang="cs-CZ" sz="2800" b="1" dirty="0"/>
          </a:p>
          <a:p>
            <a:r>
              <a:rPr lang="en-US" sz="2800" dirty="0" smtClean="0"/>
              <a:t>Each of the award winners will receive cash support for their proposed projects of US$ 2,500.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err="1" smtClean="0"/>
              <a:t>Please</a:t>
            </a:r>
            <a:r>
              <a:rPr lang="cs-CZ" sz="2800" dirty="0" smtClean="0"/>
              <a:t> </a:t>
            </a:r>
            <a:r>
              <a:rPr lang="cs-CZ" sz="2800" dirty="0" err="1" smtClean="0"/>
              <a:t>contact</a:t>
            </a:r>
            <a:r>
              <a:rPr lang="cs-CZ" sz="2800" dirty="0" smtClean="0"/>
              <a:t>:  </a:t>
            </a:r>
            <a:r>
              <a:rPr lang="cs-CZ" sz="2800" dirty="0" smtClean="0">
                <a:hlinkClick r:id="rId2"/>
              </a:rPr>
              <a:t>smallgrants@gsdi.org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921570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55576" y="620688"/>
            <a:ext cx="7992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dirty="0"/>
              <a:t>SDI </a:t>
            </a:r>
            <a:r>
              <a:rPr lang="cs-CZ" sz="2800" b="1" i="1" dirty="0" err="1"/>
              <a:t>Cookbooks</a:t>
            </a:r>
            <a:r>
              <a:rPr lang="cs-CZ" sz="2800" b="1" i="1" dirty="0"/>
              <a:t> and </a:t>
            </a:r>
            <a:r>
              <a:rPr lang="cs-CZ" sz="2800" b="1" i="1" dirty="0" err="1"/>
              <a:t>Guides</a:t>
            </a:r>
            <a:endParaRPr lang="cs-CZ" sz="2800" b="1" dirty="0" smtClean="0"/>
          </a:p>
          <a:p>
            <a:r>
              <a:rPr lang="cs-CZ" sz="2800" b="1" dirty="0" err="1" smtClean="0">
                <a:effectLst/>
              </a:rPr>
              <a:t>English</a:t>
            </a:r>
            <a:endParaRPr lang="cs-CZ" sz="2800" b="1" dirty="0" smtClean="0">
              <a:effectLst/>
            </a:endParaRPr>
          </a:p>
          <a:p>
            <a:endParaRPr lang="cs-CZ" sz="2800" dirty="0" smtClean="0">
              <a:effectLst/>
            </a:endParaRPr>
          </a:p>
          <a:p>
            <a:r>
              <a:rPr lang="cs-CZ" sz="2800" dirty="0" err="1" smtClean="0">
                <a:hlinkClick r:id="rId2"/>
              </a:rPr>
              <a:t>Spatial</a:t>
            </a:r>
            <a:r>
              <a:rPr lang="cs-CZ" sz="2800" dirty="0" smtClean="0">
                <a:hlinkClick r:id="rId2"/>
              </a:rPr>
              <a:t> Data </a:t>
            </a:r>
            <a:r>
              <a:rPr lang="cs-CZ" sz="2800" dirty="0" err="1" smtClean="0">
                <a:hlinkClick r:id="rId2"/>
              </a:rPr>
              <a:t>Infrastructure</a:t>
            </a:r>
            <a:r>
              <a:rPr lang="cs-CZ" sz="2800" dirty="0" smtClean="0">
                <a:hlinkClick r:id="rId2"/>
              </a:rPr>
              <a:t> </a:t>
            </a:r>
            <a:r>
              <a:rPr lang="cs-CZ" sz="2800" dirty="0" err="1" smtClean="0">
                <a:hlinkClick r:id="rId2"/>
              </a:rPr>
              <a:t>Cookbook</a:t>
            </a:r>
            <a:r>
              <a:rPr lang="cs-CZ" sz="2800" dirty="0" smtClean="0">
                <a:hlinkClick r:id="rId2"/>
              </a:rPr>
              <a:t> 2012 Update (PDF)</a:t>
            </a:r>
            <a:endParaRPr lang="cs-CZ" sz="2800" dirty="0" smtClean="0"/>
          </a:p>
          <a:p>
            <a:r>
              <a:rPr lang="cs-CZ" sz="2800" dirty="0" err="1" smtClean="0">
                <a:hlinkClick r:id="rId3"/>
              </a:rPr>
              <a:t>Spatial</a:t>
            </a:r>
            <a:r>
              <a:rPr lang="cs-CZ" sz="2800" dirty="0" smtClean="0">
                <a:hlinkClick r:id="rId3"/>
              </a:rPr>
              <a:t> Data </a:t>
            </a:r>
            <a:r>
              <a:rPr lang="cs-CZ" sz="2800" dirty="0" err="1" smtClean="0">
                <a:hlinkClick r:id="rId3"/>
              </a:rPr>
              <a:t>Infrastructure</a:t>
            </a:r>
            <a:r>
              <a:rPr lang="cs-CZ" sz="2800" dirty="0" smtClean="0">
                <a:hlinkClick r:id="rId3"/>
              </a:rPr>
              <a:t> </a:t>
            </a:r>
            <a:r>
              <a:rPr lang="cs-CZ" sz="2800" dirty="0" err="1" smtClean="0">
                <a:hlinkClick r:id="rId3"/>
              </a:rPr>
              <a:t>Cookbook</a:t>
            </a:r>
            <a:r>
              <a:rPr lang="cs-CZ" sz="2800" dirty="0" smtClean="0">
                <a:hlinkClick r:id="rId3"/>
              </a:rPr>
              <a:t> 2009 (PDF)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Spatial</a:t>
            </a:r>
            <a:r>
              <a:rPr lang="cs-CZ" sz="2800" dirty="0" smtClean="0"/>
              <a:t> Data </a:t>
            </a:r>
            <a:r>
              <a:rPr lang="cs-CZ" sz="2800" dirty="0" err="1" smtClean="0"/>
              <a:t>Infrastructure</a:t>
            </a:r>
            <a:r>
              <a:rPr lang="cs-CZ" sz="2800" dirty="0" smtClean="0"/>
              <a:t> </a:t>
            </a:r>
            <a:r>
              <a:rPr lang="cs-CZ" sz="2800" dirty="0" err="1" smtClean="0"/>
              <a:t>Cookbook</a:t>
            </a:r>
            <a:r>
              <a:rPr lang="cs-CZ" sz="2800" dirty="0" smtClean="0"/>
              <a:t> - (Wiki - in </a:t>
            </a:r>
            <a:r>
              <a:rPr lang="cs-CZ" sz="2800" dirty="0" err="1" smtClean="0"/>
              <a:t>progress</a:t>
            </a:r>
            <a:r>
              <a:rPr lang="cs-CZ" sz="2800" dirty="0" smtClean="0"/>
              <a:t>)</a:t>
            </a:r>
            <a:br>
              <a:rPr lang="cs-CZ" sz="2800" dirty="0" smtClean="0"/>
            </a:br>
            <a:r>
              <a:rPr lang="cs-CZ" sz="2800" dirty="0" err="1" smtClean="0">
                <a:hlinkClick r:id="rId4"/>
              </a:rPr>
              <a:t>Spatial</a:t>
            </a:r>
            <a:r>
              <a:rPr lang="cs-CZ" sz="2800" dirty="0" smtClean="0">
                <a:hlinkClick r:id="rId4"/>
              </a:rPr>
              <a:t> Data </a:t>
            </a:r>
            <a:r>
              <a:rPr lang="cs-CZ" sz="2800" dirty="0" err="1" smtClean="0">
                <a:hlinkClick r:id="rId4"/>
              </a:rPr>
              <a:t>Infrastructure</a:t>
            </a:r>
            <a:r>
              <a:rPr lang="cs-CZ" sz="2800" dirty="0" smtClean="0">
                <a:hlinkClick r:id="rId4"/>
              </a:rPr>
              <a:t> </a:t>
            </a:r>
            <a:r>
              <a:rPr lang="cs-CZ" sz="2800" dirty="0" err="1" smtClean="0">
                <a:hlinkClick r:id="rId4"/>
              </a:rPr>
              <a:t>Cookbook</a:t>
            </a:r>
            <a:r>
              <a:rPr lang="cs-CZ" sz="2800" dirty="0" smtClean="0">
                <a:hlinkClick r:id="rId4"/>
              </a:rPr>
              <a:t> v2.0 (PDF) </a:t>
            </a:r>
            <a:r>
              <a:rPr lang="cs-CZ" sz="2800" dirty="0" err="1" smtClean="0">
                <a:hlinkClick r:id="rId4"/>
              </a:rPr>
              <a:t>January</a:t>
            </a:r>
            <a:r>
              <a:rPr lang="cs-CZ" sz="2800" dirty="0" smtClean="0">
                <a:hlinkClick r:id="rId4"/>
              </a:rPr>
              <a:t> 2004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err="1" smtClean="0"/>
              <a:t>Spatial</a:t>
            </a:r>
            <a:r>
              <a:rPr lang="cs-CZ" sz="2800" dirty="0" smtClean="0"/>
              <a:t> Data </a:t>
            </a:r>
            <a:r>
              <a:rPr lang="cs-CZ" sz="2800" dirty="0" err="1" smtClean="0"/>
              <a:t>Infrastructure</a:t>
            </a:r>
            <a:r>
              <a:rPr lang="cs-CZ" sz="2800" dirty="0" smtClean="0"/>
              <a:t> </a:t>
            </a:r>
            <a:r>
              <a:rPr lang="cs-CZ" sz="2800" dirty="0" err="1" smtClean="0"/>
              <a:t>Cookbook</a:t>
            </a:r>
            <a:r>
              <a:rPr lang="cs-CZ" sz="2800" dirty="0" smtClean="0"/>
              <a:t> v1.0 (HTML </a:t>
            </a:r>
            <a:r>
              <a:rPr lang="cs-CZ" sz="2800" dirty="0" err="1" smtClean="0"/>
              <a:t>Version</a:t>
            </a:r>
            <a:r>
              <a:rPr lang="cs-CZ" sz="2800" dirty="0" smtClean="0"/>
              <a:t>) July 2000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Also</a:t>
            </a:r>
            <a:r>
              <a:rPr lang="cs-CZ" sz="2800" dirty="0" smtClean="0"/>
              <a:t> in </a:t>
            </a:r>
            <a:r>
              <a:rPr lang="cs-CZ" sz="2800" dirty="0" err="1" smtClean="0"/>
              <a:t>Spanish</a:t>
            </a:r>
            <a:r>
              <a:rPr lang="cs-CZ" sz="2800" dirty="0" smtClean="0"/>
              <a:t>, </a:t>
            </a:r>
            <a:r>
              <a:rPr lang="cs-CZ" sz="2800" dirty="0" err="1" smtClean="0"/>
              <a:t>Chinese</a:t>
            </a:r>
            <a:r>
              <a:rPr lang="cs-CZ" sz="2800" dirty="0" smtClean="0"/>
              <a:t>, </a:t>
            </a:r>
            <a:r>
              <a:rPr lang="cs-CZ" sz="2800" dirty="0" err="1" smtClean="0"/>
              <a:t>Polish</a:t>
            </a:r>
            <a:r>
              <a:rPr lang="cs-CZ" sz="2800" dirty="0" smtClean="0"/>
              <a:t>, </a:t>
            </a:r>
            <a:r>
              <a:rPr lang="cs-CZ" sz="2800" dirty="0" err="1" smtClean="0"/>
              <a:t>Albanian</a:t>
            </a:r>
            <a:r>
              <a:rPr lang="cs-CZ" sz="2800" dirty="0" smtClean="0"/>
              <a:t>,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51384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From The SDI </a:t>
            </a:r>
            <a:r>
              <a:rPr lang="en-US" sz="2800" b="1" dirty="0" smtClean="0"/>
              <a:t>Cookbook</a:t>
            </a:r>
            <a:endParaRPr lang="cs-CZ" sz="2800" b="1" dirty="0" smtClean="0"/>
          </a:p>
          <a:p>
            <a:endParaRPr lang="en-US" sz="2800" dirty="0"/>
          </a:p>
          <a:p>
            <a:r>
              <a:rPr lang="en-US" sz="2800" b="1" dirty="0"/>
              <a:t>Welcome to the SDI </a:t>
            </a:r>
            <a:r>
              <a:rPr lang="en-US" sz="2800" b="1" dirty="0" smtClean="0"/>
              <a:t>Cookbook</a:t>
            </a:r>
            <a:endParaRPr lang="cs-CZ" sz="2800" b="1" dirty="0" smtClean="0"/>
          </a:p>
          <a:p>
            <a:endParaRPr lang="en-US" sz="2800" b="1" dirty="0"/>
          </a:p>
          <a:p>
            <a:r>
              <a:rPr lang="en-US" sz="2800" dirty="0"/>
              <a:t>The following contains the text of the book, broken down by chapter</a:t>
            </a:r>
            <a:r>
              <a:rPr lang="en-US" sz="2800" dirty="0" smtClean="0"/>
              <a:t>.</a:t>
            </a:r>
            <a:endParaRPr lang="cs-CZ" sz="2800" dirty="0" smtClean="0"/>
          </a:p>
          <a:p>
            <a:endParaRPr lang="en-US" sz="2800" dirty="0"/>
          </a:p>
          <a:p>
            <a:r>
              <a:rPr lang="en-US" sz="2800" dirty="0"/>
              <a:t>Each chapter is then broken into subsections.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8458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692696"/>
            <a:ext cx="792088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Chapter 1: The Cookbook Approach</a:t>
            </a:r>
          </a:p>
          <a:p>
            <a:r>
              <a:rPr lang="en-US" sz="2800" dirty="0"/>
              <a:t>Chapter 2: Geospatial Data Development: Building data for multiple uses</a:t>
            </a:r>
          </a:p>
          <a:p>
            <a:r>
              <a:rPr lang="en-US" sz="2800" dirty="0"/>
              <a:t>Chapter 3: Metadata: Describing geospatial data</a:t>
            </a:r>
          </a:p>
          <a:p>
            <a:r>
              <a:rPr lang="en-US" sz="2800" dirty="0"/>
              <a:t>Chapter 4: Geospatial Data Catalogue: Making data discoverable</a:t>
            </a:r>
          </a:p>
          <a:p>
            <a:r>
              <a:rPr lang="en-US" sz="2800" dirty="0"/>
              <a:t>Chapter 5: Geospatial Data Visualization: Online Mapping</a:t>
            </a:r>
          </a:p>
          <a:p>
            <a:r>
              <a:rPr lang="en-US" sz="2800" dirty="0"/>
              <a:t>Chapter 6: Geospatial Data Access and Delivery: Open access to </a:t>
            </a:r>
            <a:r>
              <a:rPr lang="en-US" sz="2800" dirty="0" smtClean="0"/>
              <a:t>data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9444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27584" y="548680"/>
            <a:ext cx="784887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Chapter 7: Other Services</a:t>
            </a:r>
          </a:p>
          <a:p>
            <a:r>
              <a:rPr lang="en-US" sz="2800" dirty="0" smtClean="0"/>
              <a:t>Chapter 8: Legal Issues and Economic Policy</a:t>
            </a:r>
          </a:p>
          <a:p>
            <a:r>
              <a:rPr lang="en-US" sz="2800" dirty="0" smtClean="0"/>
              <a:t>Chapter 9: Outreach and Capacity Building: Creating a community</a:t>
            </a:r>
          </a:p>
          <a:p>
            <a:r>
              <a:rPr lang="en-US" sz="2800" dirty="0" smtClean="0"/>
              <a:t>Chapter 10: Standards Suites for Spatial Data Infrastructure</a:t>
            </a:r>
          </a:p>
          <a:p>
            <a:r>
              <a:rPr lang="en-US" sz="2800" dirty="0" smtClean="0"/>
              <a:t>Chapter 11: Case Studies</a:t>
            </a:r>
          </a:p>
          <a:p>
            <a:r>
              <a:rPr lang="en-US" sz="2800" dirty="0" smtClean="0"/>
              <a:t>Chapter 12: Terminology</a:t>
            </a:r>
          </a:p>
          <a:p>
            <a:r>
              <a:rPr lang="en-US" sz="2800" dirty="0" smtClean="0"/>
              <a:t>Annex A. Abbreviations and Terminology used in the GSDI Cookbook</a:t>
            </a:r>
          </a:p>
          <a:p>
            <a:r>
              <a:rPr lang="en-US" sz="2800" dirty="0" smtClean="0"/>
              <a:t>Retrieved from "http://www.gsdidocs.org/GSDIWiki/index.php/Main_Page"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45829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477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GSDI základy a produkty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GSDI záklkady a produkty</dc:title>
  <dc:creator>konecny</dc:creator>
  <cp:lastModifiedBy>konecny</cp:lastModifiedBy>
  <cp:revision>11</cp:revision>
  <dcterms:created xsi:type="dcterms:W3CDTF">2017-10-10T10:33:51Z</dcterms:created>
  <dcterms:modified xsi:type="dcterms:W3CDTF">2017-10-10T11:02:34Z</dcterms:modified>
</cp:coreProperties>
</file>