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0" r:id="rId3"/>
    <p:sldId id="450" r:id="rId4"/>
    <p:sldId id="451" r:id="rId5"/>
    <p:sldId id="452" r:id="rId6"/>
    <p:sldId id="360" r:id="rId7"/>
    <p:sldId id="364" r:id="rId8"/>
    <p:sldId id="421" r:id="rId9"/>
    <p:sldId id="434" r:id="rId10"/>
    <p:sldId id="355" r:id="rId11"/>
    <p:sldId id="437" r:id="rId12"/>
    <p:sldId id="439" r:id="rId13"/>
    <p:sldId id="443" r:id="rId14"/>
    <p:sldId id="444" r:id="rId15"/>
    <p:sldId id="449" r:id="rId16"/>
    <p:sldId id="445" r:id="rId17"/>
    <p:sldId id="446" r:id="rId18"/>
    <p:sldId id="447" r:id="rId19"/>
    <p:sldId id="440" r:id="rId20"/>
    <p:sldId id="357" r:id="rId21"/>
    <p:sldId id="359" r:id="rId22"/>
    <p:sldId id="435" r:id="rId23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20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0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0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0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0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7A20"/>
    <a:srgbClr val="FF0000"/>
    <a:srgbClr val="00FF00"/>
    <a:srgbClr val="D8BBE3"/>
    <a:srgbClr val="BBE0E3"/>
    <a:srgbClr val="FFC6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2" autoAdjust="0"/>
    <p:restoredTop sz="94551" autoAdjust="0"/>
  </p:normalViewPr>
  <p:slideViewPr>
    <p:cSldViewPr snapToGrid="0">
      <p:cViewPr>
        <p:scale>
          <a:sx n="75" d="100"/>
          <a:sy n="75" d="100"/>
        </p:scale>
        <p:origin x="-691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4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93" tIns="47896" rIns="95793" bIns="47896" numCol="1" anchor="t" anchorCtr="0" compatLnSpc="1">
            <a:prstTxWarp prst="textNoShape">
              <a:avLst/>
            </a:prstTxWarp>
          </a:bodyPr>
          <a:lstStyle>
            <a:lvl1pPr defTabSz="957263" eaLnBrk="0" hangingPunct="0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93" tIns="47896" rIns="95793" bIns="47896" numCol="1" anchor="t" anchorCtr="0" compatLnSpc="1">
            <a:prstTxWarp prst="textNoShape">
              <a:avLst/>
            </a:prstTxWarp>
          </a:bodyPr>
          <a:lstStyle>
            <a:lvl1pPr algn="r" defTabSz="957263" eaLnBrk="0" hangingPunct="0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93" tIns="47896" rIns="95793" bIns="47896" numCol="1" anchor="b" anchorCtr="0" compatLnSpc="1">
            <a:prstTxWarp prst="textNoShape">
              <a:avLst/>
            </a:prstTxWarp>
          </a:bodyPr>
          <a:lstStyle>
            <a:lvl1pPr defTabSz="957263" eaLnBrk="0" hangingPunct="0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93" tIns="47896" rIns="95793" bIns="47896" numCol="1" anchor="b" anchorCtr="0" compatLnSpc="1">
            <a:prstTxWarp prst="textNoShape">
              <a:avLst/>
            </a:prstTxWarp>
          </a:bodyPr>
          <a:lstStyle>
            <a:lvl1pPr algn="r" defTabSz="957263" eaLnBrk="0" hangingPunct="0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fld id="{39434AE1-211F-4F52-9ED3-C2ECEECBDC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36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93" tIns="47896" rIns="95793" bIns="47896" numCol="1" anchor="t" anchorCtr="0" compatLnSpc="1">
            <a:prstTxWarp prst="textNoShape">
              <a:avLst/>
            </a:prstTxWarp>
          </a:bodyPr>
          <a:lstStyle>
            <a:lvl1pPr defTabSz="957263" eaLnBrk="0" hangingPunct="0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93" tIns="47896" rIns="95793" bIns="47896" numCol="1" anchor="t" anchorCtr="0" compatLnSpc="1">
            <a:prstTxWarp prst="textNoShape">
              <a:avLst/>
            </a:prstTxWarp>
          </a:bodyPr>
          <a:lstStyle>
            <a:lvl1pPr algn="r" defTabSz="957263" eaLnBrk="0" hangingPunct="0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93" tIns="47896" rIns="95793" bIns="478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93" tIns="47896" rIns="95793" bIns="47896" numCol="1" anchor="b" anchorCtr="0" compatLnSpc="1">
            <a:prstTxWarp prst="textNoShape">
              <a:avLst/>
            </a:prstTxWarp>
          </a:bodyPr>
          <a:lstStyle>
            <a:lvl1pPr defTabSz="957263" eaLnBrk="0" hangingPunct="0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93" tIns="47896" rIns="95793" bIns="47896" numCol="1" anchor="b" anchorCtr="0" compatLnSpc="1">
            <a:prstTxWarp prst="textNoShape">
              <a:avLst/>
            </a:prstTxWarp>
          </a:bodyPr>
          <a:lstStyle>
            <a:lvl1pPr algn="r" defTabSz="957263" eaLnBrk="0" hangingPunct="0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fld id="{F5ED338A-F7F8-4EB3-AF5E-9B7A0C093E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589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8C23FA-456C-45EA-8C71-4A7DAFCB8F09}" type="slidenum">
              <a:rPr lang="en-US"/>
              <a:pPr/>
              <a:t>1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8B33BF-1489-4DD2-846F-3620F4B46480}" type="slidenum">
              <a:rPr lang="en-US"/>
              <a:pPr/>
              <a:t>22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8A7AE0-16D1-49A2-8083-5B0DA8525152}" type="slidenum">
              <a:rPr lang="en-US"/>
              <a:pPr/>
              <a:t>2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4D6B1F-D265-45AD-833C-E288418E1057}" type="slidenum">
              <a:rPr lang="en-US"/>
              <a:pPr/>
              <a:t>6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31623F-0859-4F55-939C-4EB3567D43E3}" type="slidenum">
              <a:rPr lang="en-US"/>
              <a:pPr/>
              <a:t>7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85C73F-A42F-42F8-9D67-E7B9457086A1}" type="slidenum">
              <a:rPr lang="en-US"/>
              <a:pPr/>
              <a:t>10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F1972C-1904-440F-8116-65FFC3367B66}" type="slidenum">
              <a:rPr lang="en-US"/>
              <a:pPr/>
              <a:t>11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85C73F-A42F-42F8-9D67-E7B9457086A1}" type="slidenum">
              <a:rPr lang="en-US"/>
              <a:pPr/>
              <a:t>13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BCC659-8D9D-407B-9A21-BC7B75D034B7}" type="slidenum">
              <a:rPr lang="en-US"/>
              <a:pPr/>
              <a:t>20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61F434-D575-41D1-BFAA-14EC6C784BA8}" type="slidenum">
              <a:rPr lang="en-US"/>
              <a:pPr/>
              <a:t>21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Slide01-Splash v5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invGray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4114800"/>
            <a:ext cx="7772400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5410200"/>
            <a:ext cx="7696200" cy="914400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Slide02-Bkgrnd v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invGray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685800" y="685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2400" b="1">
          <a:solidFill>
            <a:srgbClr val="FFC607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 b="1">
          <a:solidFill>
            <a:srgbClr val="FFC607"/>
          </a:solidFill>
          <a:latin typeface="Arial" charset="0"/>
          <a:ea typeface="ＭＳ Ｐゴシック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2400" b="1">
          <a:solidFill>
            <a:srgbClr val="FFC607"/>
          </a:solidFill>
          <a:latin typeface="Arial" charset="0"/>
          <a:ea typeface="ＭＳ Ｐゴシック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2400" b="1">
          <a:solidFill>
            <a:srgbClr val="FFC607"/>
          </a:solidFill>
          <a:latin typeface="Arial" charset="0"/>
          <a:ea typeface="ＭＳ Ｐゴシック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2400" b="1">
          <a:solidFill>
            <a:srgbClr val="FFC607"/>
          </a:solidFill>
          <a:latin typeface="Arial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FFC607"/>
          </a:solidFill>
          <a:latin typeface="Arial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FFC607"/>
          </a:solidFill>
          <a:latin typeface="Arial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FFC607"/>
          </a:solidFill>
          <a:latin typeface="Arial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FFC607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4.jpeg"/><Relationship Id="rId18" Type="http://schemas.openxmlformats.org/officeDocument/2006/relationships/hyperlink" Target="http://www.jauhari.net/engine/wp-content/uploads/2010/02/download-youtube-logo.png" TargetMode="External"/><Relationship Id="rId3" Type="http://schemas.openxmlformats.org/officeDocument/2006/relationships/image" Target="../media/image5.gif"/><Relationship Id="rId21" Type="http://schemas.openxmlformats.org/officeDocument/2006/relationships/image" Target="../media/image18.jpeg"/><Relationship Id="rId7" Type="http://schemas.openxmlformats.org/officeDocument/2006/relationships/image" Target="../media/image9.jpeg"/><Relationship Id="rId12" Type="http://schemas.openxmlformats.org/officeDocument/2006/relationships/hyperlink" Target="http://www.google.com.au/imgres?imgurl=http://www.ashastd.org/images/facebook_logo.jpg&amp;imgrefurl=http://www.ashastd.org/hpv/hpv_overview.cfm&amp;usg=__dxi_3LSn7u9OhImhhhtFNyCAbks=&amp;h=790&amp;w=2100&amp;sz=135&amp;hl=en&amp;start=1&amp;zoom=1&amp;tbnid=WnsmOCuSOUlvmM:&amp;tbnh=56&amp;tbnw=150&amp;prev=/images?q=facebook&amp;um=1&amp;hl=en&amp;sa=N&amp;rlz=1T4SKPB_enAU280CN281&amp;tbs=isch:1&amp;um=1&amp;itbs=1" TargetMode="External"/><Relationship Id="rId1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www.bendigosbestsportfm.com/images/twitter_logo.png" TargetMode="External"/><Relationship Id="rId20" Type="http://schemas.openxmlformats.org/officeDocument/2006/relationships/hyperlink" Target="http://www.cameraphonesplaza.com/wp-content/uploads/2009/09/smart-phone-gps.jpg" TargetMode="External"/><Relationship Id="rId1" Type="http://schemas.openxmlformats.org/officeDocument/2006/relationships/video" Target="file:///C:\SDI%20Research\Administration\IPW%20Presentations\Land%20Admin%20NSDI%20Lecture%2003\tu3d.mpg" TargetMode="Externa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5.jpeg"/><Relationship Id="rId23" Type="http://schemas.openxmlformats.org/officeDocument/2006/relationships/image" Target="../media/image19.jpeg"/><Relationship Id="rId10" Type="http://schemas.openxmlformats.org/officeDocument/2006/relationships/image" Target="../media/image12.jpeg"/><Relationship Id="rId19" Type="http://schemas.openxmlformats.org/officeDocument/2006/relationships/image" Target="../media/image17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hyperlink" Target="http://www.google.com.au/imgres?imgurl=http://www.techdigest.tv/iphone%20and%20apps%20thumb.jpg&amp;imgrefurl=http://www.techdigest.tv/iphone_apps/&amp;usg=__-ofdo-l3UsAATQ2v-61-4LwUaXU=&amp;h=300&amp;w=300&amp;sz=36&amp;hl=en&amp;start=11&amp;zoom=1&amp;tbnid=SjQwaj12Q88F5M:&amp;tbnh=116&amp;tbnw=116&amp;prev=/images?q=Apps&amp;um=1&amp;hl=en&amp;rlz=1T4SKPB_enAU280CN281&amp;tbs=isch:1&amp;um=1&amp;itbs=1" TargetMode="External"/><Relationship Id="rId22" Type="http://schemas.openxmlformats.org/officeDocument/2006/relationships/hyperlink" Target="http://www.google.com.au/imgres?imgurl=http://christinekane.com/wp-content/uploads/2010/07/gps3.jpg&amp;imgrefurl=http://christinekane.com/blog/why-your-gps-gets-you-there-7-success-lessons-from-navigation/&amp;usg=__vwhjuJjUidh2oRzivsqzPXiOzac=&amp;h=310&amp;w=310&amp;sz=25&amp;hl=en&amp;start=4&amp;zoom=1&amp;tbnid=Q0RXXJ5SiDcDfM:&amp;tbnh=117&amp;tbnw=117&amp;prev=/images?q=GPS&amp;um=1&amp;hl=en&amp;rlz=1T4SKPB_enAU280CN281&amp;tbs=isch:1&amp;um=1&amp;itbs=1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444500" y="2108200"/>
            <a:ext cx="7772400" cy="914400"/>
          </a:xfrm>
        </p:spPr>
        <p:txBody>
          <a:bodyPr/>
          <a:lstStyle/>
          <a:p>
            <a:r>
              <a:rPr lang="en-AU" dirty="0"/>
              <a:t>Facilitating Volunteered Geographic Information Through SDI Policy Frameworks.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685800" y="4927600"/>
            <a:ext cx="7696200" cy="91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AU"/>
              <a:t>Associate Professor Kevin McDougall</a:t>
            </a:r>
          </a:p>
          <a:p>
            <a:pPr>
              <a:lnSpc>
                <a:spcPct val="80000"/>
              </a:lnSpc>
            </a:pPr>
            <a:r>
              <a:rPr lang="en-AU"/>
              <a:t>Head, Surveying and Spatial Science, USQ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So – What Does This Mean?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We need to recognise that current systems/institutional processes are/were not designed for a dynamic and demanding information environment</a:t>
            </a:r>
          </a:p>
          <a:p>
            <a:r>
              <a:rPr lang="en-AU"/>
              <a:t>Government bureaucracies are still the warehouse/custodian of much of our fundamental data – but have a significant degree of institutional inertia</a:t>
            </a:r>
          </a:p>
          <a:p>
            <a:r>
              <a:rPr lang="en-AU"/>
              <a:t>May not necessarily be models of innovation or more responsive information management</a:t>
            </a:r>
          </a:p>
          <a:p>
            <a:r>
              <a:rPr lang="en-AU" b="1" i="1"/>
              <a:t>Users now more interactive and often driving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Some Issues in </a:t>
            </a:r>
            <a:r>
              <a:rPr lang="en-AU" dirty="0" smtClean="0"/>
              <a:t>Volunteered Geographic Information</a:t>
            </a:r>
            <a:endParaRPr lang="en-AU" dirty="0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Non-geographic/spatial users supplying data</a:t>
            </a:r>
          </a:p>
          <a:p>
            <a:r>
              <a:rPr lang="en-AU" dirty="0"/>
              <a:t>Large variations in quality</a:t>
            </a:r>
          </a:p>
          <a:p>
            <a:r>
              <a:rPr lang="en-AU" dirty="0"/>
              <a:t>Greater level of subjectivity</a:t>
            </a:r>
          </a:p>
          <a:p>
            <a:r>
              <a:rPr lang="en-AU" dirty="0"/>
              <a:t>Multiple entries</a:t>
            </a:r>
          </a:p>
          <a:p>
            <a:r>
              <a:rPr lang="en-AU" dirty="0"/>
              <a:t>Possible IP issues</a:t>
            </a:r>
          </a:p>
          <a:p>
            <a:r>
              <a:rPr lang="en-AU" dirty="0"/>
              <a:t>Possible legal issues</a:t>
            </a:r>
          </a:p>
          <a:p>
            <a:r>
              <a:rPr lang="en-AU" dirty="0"/>
              <a:t>Existing data </a:t>
            </a:r>
            <a:r>
              <a:rPr lang="en-AU" dirty="0" smtClean="0"/>
              <a:t>standards not designed for ad-hoc users</a:t>
            </a:r>
          </a:p>
          <a:p>
            <a:r>
              <a:rPr lang="en-AU" dirty="0" smtClean="0"/>
              <a:t>Metadata variable</a:t>
            </a:r>
            <a:endParaRPr lang="en-AU" dirty="0"/>
          </a:p>
          <a:p>
            <a:pPr>
              <a:buFontTx/>
              <a:buNone/>
            </a:pPr>
            <a:endParaRPr lang="en-A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black">
          <a:xfrm>
            <a:off x="5297484" y="4557712"/>
            <a:ext cx="3846516" cy="2300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6400"/>
            <a:ext cx="7772400" cy="1143000"/>
          </a:xfrm>
        </p:spPr>
        <p:txBody>
          <a:bodyPr/>
          <a:lstStyle/>
          <a:p>
            <a:r>
              <a:rPr lang="en-AU" dirty="0" smtClean="0"/>
              <a:t>Traditional SDI versus VGI</a:t>
            </a:r>
            <a:endParaRPr lang="en-AU" dirty="0"/>
          </a:p>
        </p:txBody>
      </p:sp>
      <p:graphicFrame>
        <p:nvGraphicFramePr>
          <p:cNvPr id="361752" name="Group 280"/>
          <p:cNvGraphicFramePr>
            <a:graphicFrameLocks noGrp="1"/>
          </p:cNvGraphicFramePr>
          <p:nvPr>
            <p:ph idx="1"/>
          </p:nvPr>
        </p:nvGraphicFramePr>
        <p:xfrm>
          <a:off x="660400" y="1308100"/>
          <a:ext cx="7772400" cy="4785360"/>
        </p:xfrm>
        <a:graphic>
          <a:graphicData uri="http://schemas.openxmlformats.org/drawingml/2006/table">
            <a:tbl>
              <a:tblPr/>
              <a:tblGrid>
                <a:gridCol w="1854200"/>
                <a:gridCol w="2816225"/>
                <a:gridCol w="3101975"/>
              </a:tblGrid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607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8BBE3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Government-centric SDI</a:t>
                      </a:r>
                      <a:endParaRPr kumimoji="0" lang="en-A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D8BBE3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8BBE3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User-centric VGI</a:t>
                      </a:r>
                      <a:endParaRPr kumimoji="0" lang="en-A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D8BBE3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SDI Structure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67A2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Highly structured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E67A2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7A2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Ad-hoc and simplistic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7A2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Standards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67A2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Close adherence to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67A2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standards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E67A2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7A2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Loose based on communication standards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7A2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endParaRPr lang="en-AU" sz="14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Maturity of data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holdings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7A2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Highly mature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7A2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7A2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New and current but variable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7A2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endParaRPr lang="en-AU" sz="14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Spatial Accuracy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67A2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Complying with mapping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67A2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standards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E67A2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7A2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Variable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7A2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Metadata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67A2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Contain detailed metadata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E67A2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7A2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Few standards – ICT based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7A2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Openness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67A2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Highly controlled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E67A2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7A2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Often new data sets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7A2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Data Update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67A2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Often slow and overly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67A2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bureaucratic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E67A2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7A2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Fast and flexible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7A2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Potential data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maintenance and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collection base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67A2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Limited to the budget and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67A2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 staffing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E67A2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67A2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Potentially a huge user and contributor base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E67A2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Adaptability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67A2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Low – retrained by mandate,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67A2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resources and bureaucracy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E67A2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7A2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High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7A2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Adapting SDI Policy Framework for VGI</a:t>
            </a:r>
            <a:endParaRPr lang="en-AU" dirty="0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SDI Governance</a:t>
            </a:r>
          </a:p>
          <a:p>
            <a:r>
              <a:rPr lang="en-AU" dirty="0" smtClean="0"/>
              <a:t>Access arrangements</a:t>
            </a:r>
          </a:p>
          <a:p>
            <a:r>
              <a:rPr lang="en-AU" dirty="0" smtClean="0"/>
              <a:t>Standards</a:t>
            </a:r>
          </a:p>
          <a:p>
            <a:r>
              <a:rPr lang="en-AU" dirty="0" smtClean="0"/>
              <a:t>Data Sharing</a:t>
            </a:r>
          </a:p>
          <a:p>
            <a:r>
              <a:rPr lang="en-AU" dirty="0" smtClean="0"/>
              <a:t>Data Quality and Reuse</a:t>
            </a:r>
            <a:endParaRPr lang="en-AU" dirty="0"/>
          </a:p>
        </p:txBody>
      </p:sp>
      <p:pic>
        <p:nvPicPr>
          <p:cNvPr id="393218" name="Picture 2" descr="http://corp.mapufacture.com/wp-content/uploads/2008/04/londonma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5180" y="3238499"/>
            <a:ext cx="3417019" cy="2263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SDI Institution Governance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1800"/>
            <a:ext cx="7772400" cy="4114800"/>
          </a:xfrm>
        </p:spPr>
        <p:txBody>
          <a:bodyPr/>
          <a:lstStyle/>
          <a:p>
            <a:r>
              <a:rPr lang="en-AU" sz="1800" dirty="0" smtClean="0"/>
              <a:t>SDI governance is put in place to improve institutional and data management arrangements to support SDI</a:t>
            </a:r>
          </a:p>
          <a:p>
            <a:r>
              <a:rPr lang="en-AU" sz="1800" dirty="0" smtClean="0"/>
              <a:t>Most existing governance arrangements include regulators, large industry organisations, government stakeholders and value adders – most if not all spatially focussed</a:t>
            </a:r>
          </a:p>
          <a:p>
            <a:r>
              <a:rPr lang="en-AU" sz="1800" dirty="0" smtClean="0"/>
              <a:t>Future governance needs to include community groups with public interest roles</a:t>
            </a:r>
          </a:p>
          <a:p>
            <a:r>
              <a:rPr lang="en-AU" sz="1800" dirty="0" smtClean="0"/>
              <a:t>Non-spatial organisations representative of larger business users</a:t>
            </a:r>
          </a:p>
          <a:p>
            <a:r>
              <a:rPr lang="en-AU" sz="1800" dirty="0" smtClean="0"/>
              <a:t>Collect user input as part of the governance and development cycle</a:t>
            </a:r>
            <a:endParaRPr lang="en-AU" sz="1800" dirty="0"/>
          </a:p>
        </p:txBody>
      </p:sp>
      <p:pic>
        <p:nvPicPr>
          <p:cNvPr id="394242" name="Picture 2" descr="http://axin.co.uk/images/IT_Governance_Framework_6_areas_sm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1850" y="4719637"/>
            <a:ext cx="1962150" cy="1981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SDI Technical Governance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Increasing levels of complexity in managing sources of spatial information</a:t>
            </a:r>
          </a:p>
          <a:p>
            <a:r>
              <a:rPr lang="en-AU" dirty="0" smtClean="0"/>
              <a:t>Moves towards technical governance through use of registries</a:t>
            </a:r>
          </a:p>
          <a:p>
            <a:r>
              <a:rPr lang="en-AU" dirty="0" smtClean="0"/>
              <a:t>Procedures for publishing, managing, discovering and using spatial data</a:t>
            </a:r>
          </a:p>
          <a:p>
            <a:r>
              <a:rPr lang="en-AU" dirty="0" smtClean="0"/>
              <a:t>Roles and registration of contributors - profiles</a:t>
            </a:r>
          </a:p>
          <a:p>
            <a:endParaRPr lang="en-AU" dirty="0"/>
          </a:p>
        </p:txBody>
      </p:sp>
      <p:pic>
        <p:nvPicPr>
          <p:cNvPr id="393218" name="Picture 2" descr="http://sgentrepreneurs.com/wordpress/wp-content/uploads/2009/02/5-lessons-failed-mobile-startup-59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0" y="4090215"/>
            <a:ext cx="3683000" cy="2767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Access Policies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Trend toward greater access to fundamental information to the community</a:t>
            </a:r>
          </a:p>
          <a:p>
            <a:r>
              <a:rPr lang="en-AU" dirty="0" smtClean="0"/>
              <a:t>Access arrangements may need to vary depending on user registration</a:t>
            </a:r>
          </a:p>
          <a:p>
            <a:r>
              <a:rPr lang="en-AU" dirty="0" smtClean="0"/>
              <a:t>Volunteers may access differing versions or themes of data to improve value of their contributions</a:t>
            </a:r>
          </a:p>
          <a:p>
            <a:r>
              <a:rPr lang="en-AU" dirty="0" smtClean="0"/>
              <a:t>View access versus contribute access</a:t>
            </a:r>
          </a:p>
          <a:p>
            <a:r>
              <a:rPr lang="en-AU" dirty="0" smtClean="0"/>
              <a:t>Possibility to edit previous contributions and record history</a:t>
            </a:r>
          </a:p>
          <a:p>
            <a:r>
              <a:rPr lang="en-AU" dirty="0" smtClean="0"/>
              <a:t>Need to be transparent and dynamic</a:t>
            </a:r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391170" name="Picture 2" descr="http://www.andrewpatrick.ca/wp-content/uploads/369936_washington_dc_on_the_map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4724399"/>
            <a:ext cx="2857500" cy="2133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Data Standards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Move to greater interoperability and open standards</a:t>
            </a:r>
          </a:p>
          <a:p>
            <a:r>
              <a:rPr lang="en-AU" dirty="0" smtClean="0"/>
              <a:t>Review approached to metadata</a:t>
            </a:r>
          </a:p>
          <a:p>
            <a:r>
              <a:rPr lang="en-AU" dirty="0" smtClean="0"/>
              <a:t>Volunteers less likely to provide spatial metadata </a:t>
            </a:r>
          </a:p>
          <a:p>
            <a:r>
              <a:rPr lang="en-AU" dirty="0" smtClean="0"/>
              <a:t>Registration of volunteers to assist metadata collection and validation</a:t>
            </a:r>
          </a:p>
          <a:p>
            <a:r>
              <a:rPr lang="en-AU" dirty="0" smtClean="0"/>
              <a:t>Automate collection of metadata through user profiles (</a:t>
            </a:r>
            <a:r>
              <a:rPr lang="en-AU" dirty="0" err="1" smtClean="0"/>
              <a:t>GeoNode</a:t>
            </a:r>
            <a:r>
              <a:rPr lang="en-AU" dirty="0" smtClean="0"/>
              <a:t>)</a:t>
            </a:r>
          </a:p>
          <a:p>
            <a:r>
              <a:rPr lang="en-AU" dirty="0" smtClean="0"/>
              <a:t>May require greater collaboration with </a:t>
            </a:r>
            <a:r>
              <a:rPr lang="en-AU" dirty="0" err="1" smtClean="0"/>
              <a:t>Telcos</a:t>
            </a:r>
            <a:r>
              <a:rPr lang="en-AU" dirty="0" smtClean="0"/>
              <a:t> to assist validation</a:t>
            </a:r>
          </a:p>
          <a:p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Legal Framework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Privacy – need to protect users</a:t>
            </a:r>
          </a:p>
          <a:p>
            <a:r>
              <a:rPr lang="en-AU" dirty="0" smtClean="0"/>
              <a:t>Copyright – does basic spatial location attract a copyright requirement – decision on copyright needs to be understood.  </a:t>
            </a:r>
          </a:p>
          <a:p>
            <a:r>
              <a:rPr lang="en-AU" dirty="0" smtClean="0"/>
              <a:t>Traceability of data – particularly for emergency events</a:t>
            </a:r>
          </a:p>
          <a:p>
            <a:r>
              <a:rPr lang="en-AU" dirty="0" smtClean="0"/>
              <a:t>Liability</a:t>
            </a:r>
          </a:p>
          <a:p>
            <a:r>
              <a:rPr lang="en-AU" dirty="0" smtClean="0"/>
              <a:t>Register users and establish agreements on entry</a:t>
            </a:r>
          </a:p>
          <a:p>
            <a:r>
              <a:rPr lang="en-AU" dirty="0" smtClean="0"/>
              <a:t>Current arrangements do not adequately address volunteered information – need to look to </a:t>
            </a:r>
            <a:r>
              <a:rPr lang="en-AU" dirty="0" err="1" smtClean="0"/>
              <a:t>facebook</a:t>
            </a:r>
            <a:r>
              <a:rPr lang="en-AU" dirty="0" smtClean="0"/>
              <a:t> and others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SDI, VGI and Web 3.0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Authoritative SDI still required in the near future as underlying foundation</a:t>
            </a:r>
          </a:p>
          <a:p>
            <a:r>
              <a:rPr lang="en-AU" dirty="0"/>
              <a:t>Need to open up public data access and entry of data</a:t>
            </a:r>
          </a:p>
          <a:p>
            <a:r>
              <a:rPr lang="en-AU" dirty="0"/>
              <a:t>Move to networked data under Web 3.0 – linked data with geographical position or </a:t>
            </a:r>
            <a:r>
              <a:rPr lang="en-AU" dirty="0" smtClean="0"/>
              <a:t>tagging of </a:t>
            </a:r>
            <a:r>
              <a:rPr lang="en-AU" dirty="0"/>
              <a:t>data</a:t>
            </a:r>
          </a:p>
          <a:p>
            <a:r>
              <a:rPr lang="en-AU" dirty="0"/>
              <a:t>Data models needed to improve data reliability and accuracy</a:t>
            </a:r>
          </a:p>
          <a:p>
            <a:r>
              <a:rPr lang="en-AU" dirty="0"/>
              <a:t>May distinguish user entry </a:t>
            </a:r>
          </a:p>
          <a:p>
            <a:pPr lvl="1"/>
            <a:r>
              <a:rPr lang="en-AU" dirty="0" smtClean="0"/>
              <a:t>Registered </a:t>
            </a:r>
            <a:r>
              <a:rPr lang="en-AU" dirty="0" err="1" smtClean="0"/>
              <a:t>vs</a:t>
            </a:r>
            <a:r>
              <a:rPr lang="en-AU" dirty="0" smtClean="0"/>
              <a:t>  non-registered user</a:t>
            </a:r>
          </a:p>
          <a:p>
            <a:pPr lvl="1"/>
            <a:r>
              <a:rPr lang="en-AU" dirty="0" smtClean="0"/>
              <a:t>Trusted </a:t>
            </a:r>
            <a:r>
              <a:rPr lang="en-AU" dirty="0" err="1" smtClean="0"/>
              <a:t>vs</a:t>
            </a:r>
            <a:r>
              <a:rPr lang="en-AU" dirty="0" smtClean="0"/>
              <a:t> non-trusted</a:t>
            </a:r>
          </a:p>
          <a:p>
            <a:pPr>
              <a:buNone/>
            </a:pPr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Overview of Presentation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Technology as a Change Driver</a:t>
            </a:r>
          </a:p>
          <a:p>
            <a:r>
              <a:rPr lang="en-US" dirty="0" smtClean="0"/>
              <a:t>Trends </a:t>
            </a:r>
            <a:r>
              <a:rPr lang="en-US" dirty="0"/>
              <a:t>in Spatial Data </a:t>
            </a:r>
            <a:r>
              <a:rPr lang="en-US" dirty="0" smtClean="0"/>
              <a:t>Collection and </a:t>
            </a:r>
            <a:r>
              <a:rPr lang="en-US" dirty="0" err="1" smtClean="0"/>
              <a:t>Utilisation</a:t>
            </a:r>
            <a:r>
              <a:rPr lang="en-US" dirty="0" smtClean="0"/>
              <a:t> </a:t>
            </a:r>
            <a:r>
              <a:rPr lang="en-US" dirty="0"/>
              <a:t>– Public Sector, Private Sector and </a:t>
            </a:r>
            <a:r>
              <a:rPr lang="en-US" dirty="0" smtClean="0"/>
              <a:t>Individuals</a:t>
            </a:r>
          </a:p>
          <a:p>
            <a:r>
              <a:rPr lang="en-US" dirty="0" smtClean="0"/>
              <a:t>SDI and Volunteered </a:t>
            </a:r>
            <a:r>
              <a:rPr lang="en-US" dirty="0"/>
              <a:t>Geographic or Spatial Information</a:t>
            </a:r>
          </a:p>
          <a:p>
            <a:r>
              <a:rPr lang="en-US" dirty="0" smtClean="0"/>
              <a:t>Adapting SDI policy frameworks</a:t>
            </a:r>
            <a:endParaRPr lang="en-US" dirty="0"/>
          </a:p>
          <a:p>
            <a:r>
              <a:rPr lang="en-US" dirty="0" smtClean="0"/>
              <a:t>Future </a:t>
            </a:r>
            <a:r>
              <a:rPr lang="en-US" dirty="0"/>
              <a:t>challenges and innovation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6015" y="4241800"/>
            <a:ext cx="450798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Some Challenges for Mapping </a:t>
            </a:r>
            <a:r>
              <a:rPr lang="en-AU" dirty="0" smtClean="0"/>
              <a:t>Agencies</a:t>
            </a:r>
            <a:endParaRPr lang="en-AU" dirty="0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Need to develop concept of trusted </a:t>
            </a:r>
            <a:r>
              <a:rPr lang="en-AU" dirty="0" smtClean="0"/>
              <a:t>volunteered users</a:t>
            </a:r>
            <a:endParaRPr lang="en-AU" dirty="0"/>
          </a:p>
          <a:p>
            <a:r>
              <a:rPr lang="en-AU" dirty="0"/>
              <a:t>Direct deposition of data in a digital form </a:t>
            </a:r>
          </a:p>
          <a:p>
            <a:pPr lvl="1"/>
            <a:r>
              <a:rPr lang="en-AU" dirty="0"/>
              <a:t>Point location and attributes</a:t>
            </a:r>
          </a:p>
          <a:p>
            <a:pPr lvl="1"/>
            <a:r>
              <a:rPr lang="en-AU" dirty="0"/>
              <a:t>Boundary and </a:t>
            </a:r>
            <a:r>
              <a:rPr lang="en-AU" dirty="0" smtClean="0"/>
              <a:t>attributes</a:t>
            </a:r>
          </a:p>
          <a:p>
            <a:pPr lvl="1"/>
            <a:r>
              <a:rPr lang="en-AU" dirty="0" smtClean="0"/>
              <a:t>History and editing</a:t>
            </a:r>
            <a:endParaRPr lang="en-AU" dirty="0"/>
          </a:p>
          <a:p>
            <a:r>
              <a:rPr lang="en-AU" dirty="0"/>
              <a:t>Validation and acceptance procedures</a:t>
            </a:r>
          </a:p>
          <a:p>
            <a:r>
              <a:rPr lang="en-AU" dirty="0"/>
              <a:t>Focus on data improvement and maintenance</a:t>
            </a:r>
          </a:p>
          <a:p>
            <a:r>
              <a:rPr lang="en-AU" dirty="0"/>
              <a:t>Who will pay for this process – client, government or </a:t>
            </a:r>
            <a:r>
              <a:rPr lang="en-AU" dirty="0" smtClean="0"/>
              <a:t>value adder</a:t>
            </a:r>
            <a:endParaRPr lang="en-AU" dirty="0"/>
          </a:p>
          <a:p>
            <a:r>
              <a:rPr lang="en-AU" dirty="0"/>
              <a:t>Perhaps a new business model – shared data model and costing model</a:t>
            </a:r>
          </a:p>
          <a:p>
            <a:endParaRPr lang="en-AU" dirty="0"/>
          </a:p>
          <a:p>
            <a:pPr>
              <a:buFontTx/>
              <a:buNone/>
            </a:pP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Conclusions and Challenges 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Traditional government and private sector mapping organisations need to acknowledge the power and capability of users</a:t>
            </a:r>
          </a:p>
          <a:p>
            <a:r>
              <a:rPr lang="en-AU" dirty="0"/>
              <a:t>Greater use of mobile technologies and positioning systems to improve the currency and positional quality</a:t>
            </a:r>
          </a:p>
          <a:p>
            <a:r>
              <a:rPr lang="en-AU" dirty="0"/>
              <a:t>Better collaborative models need to be established across government-private sectors to reduce duplication of data collection and improve </a:t>
            </a:r>
            <a:r>
              <a:rPr lang="en-AU" dirty="0" smtClean="0"/>
              <a:t>reliability</a:t>
            </a:r>
          </a:p>
          <a:p>
            <a:r>
              <a:rPr lang="en-AU" dirty="0" smtClean="0"/>
              <a:t>Policy frameworks must adapt to changing user and technology drivers</a:t>
            </a:r>
            <a:endParaRPr lang="en-AU" dirty="0"/>
          </a:p>
          <a:p>
            <a:endParaRPr lang="en-AU" dirty="0"/>
          </a:p>
          <a:p>
            <a:endParaRPr lang="en-AU" dirty="0"/>
          </a:p>
          <a:p>
            <a:pPr>
              <a:buFontTx/>
              <a:buNone/>
            </a:pP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444500" y="2108200"/>
            <a:ext cx="7772400" cy="914400"/>
          </a:xfrm>
        </p:spPr>
        <p:txBody>
          <a:bodyPr/>
          <a:lstStyle/>
          <a:p>
            <a:r>
              <a:rPr lang="en-AU" dirty="0"/>
              <a:t>Facilitating Volunteered Geographic Information Through SDI Policy Frameworks.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685800" y="4927600"/>
            <a:ext cx="7696200" cy="91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AU" dirty="0"/>
              <a:t>Associate Professor Kevin McDougall</a:t>
            </a:r>
          </a:p>
          <a:p>
            <a:pPr>
              <a:lnSpc>
                <a:spcPct val="80000"/>
              </a:lnSpc>
            </a:pPr>
            <a:r>
              <a:rPr lang="en-AU" dirty="0"/>
              <a:t>Head, Surveying and Spatial Science, USQ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Technology Driving Change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610600" cy="4114800"/>
          </a:xfrm>
        </p:spPr>
        <p:txBody>
          <a:bodyPr/>
          <a:lstStyle/>
          <a:p>
            <a:r>
              <a:rPr lang="en-AU" dirty="0" smtClean="0"/>
              <a:t>In 2000 developing countries accounted for around one-quarter of the world’s 700 million mobile </a:t>
            </a:r>
            <a:r>
              <a:rPr lang="en-AU" sz="1800" dirty="0" smtClean="0"/>
              <a:t>phones</a:t>
            </a:r>
            <a:r>
              <a:rPr lang="en-AU" dirty="0" smtClean="0"/>
              <a:t> by the beginning of 2009 that share had grown to three-quarters but the number had risen to over 4 billion. </a:t>
            </a:r>
          </a:p>
          <a:p>
            <a:r>
              <a:rPr lang="en-AU" dirty="0" smtClean="0"/>
              <a:t>MySpace, YouTube and </a:t>
            </a:r>
            <a:r>
              <a:rPr lang="en-AU" dirty="0" err="1" smtClean="0"/>
              <a:t>Facebook</a:t>
            </a:r>
            <a:r>
              <a:rPr lang="en-AU" dirty="0" smtClean="0"/>
              <a:t> had over 250 million visits in the last 2 months – 6 years ago they didn’t exist</a:t>
            </a:r>
          </a:p>
          <a:p>
            <a:r>
              <a:rPr lang="en-AU" dirty="0" smtClean="0"/>
              <a:t>5 years ago we were talking about convergence – it’s  here plus more</a:t>
            </a:r>
          </a:p>
          <a:p>
            <a:r>
              <a:rPr lang="en-AU" dirty="0" smtClean="0"/>
              <a:t>Average American teenager sends over 2,200 text message a month</a:t>
            </a:r>
          </a:p>
          <a:p>
            <a:r>
              <a:rPr lang="en-AU" dirty="0" smtClean="0"/>
              <a:t>iTunes Apps Store opened in July 2008 there are now over 300,00 Apps available</a:t>
            </a:r>
            <a:endParaRPr lang="en-AU" dirty="0"/>
          </a:p>
        </p:txBody>
      </p:sp>
      <p:pic>
        <p:nvPicPr>
          <p:cNvPr id="3758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989209"/>
            <a:ext cx="3378200" cy="186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800100" y="2400300"/>
            <a:ext cx="7543800" cy="1676400"/>
          </a:xfrm>
          <a:prstGeom prst="rightArrow">
            <a:avLst>
              <a:gd name="adj1" fmla="val 48481"/>
              <a:gd name="adj2" fmla="val 86188"/>
            </a:avLst>
          </a:prstGeom>
          <a:gradFill rotWithShape="0">
            <a:gsLst>
              <a:gs pos="0">
                <a:srgbClr val="FF0000"/>
              </a:gs>
              <a:gs pos="100000">
                <a:srgbClr val="FFFFCC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85900" y="28194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None/>
            </a:pPr>
            <a:r>
              <a:rPr lang="en-AU" sz="1400" b="1" dirty="0">
                <a:latin typeface="Arial" charset="0"/>
              </a:rPr>
              <a:t>DCDB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882900" y="2857500"/>
            <a:ext cx="1016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  <a:buNone/>
            </a:pPr>
            <a:r>
              <a:rPr lang="en-AU" sz="1400" b="1" dirty="0" smtClean="0">
                <a:latin typeface="Arial" charset="0"/>
              </a:rPr>
              <a:t>SDI </a:t>
            </a:r>
            <a:r>
              <a:rPr lang="en-AU" sz="1400" b="1" dirty="0" err="1" smtClean="0">
                <a:latin typeface="Arial" charset="0"/>
              </a:rPr>
              <a:t>Ver</a:t>
            </a:r>
            <a:r>
              <a:rPr lang="en-AU" sz="1400" b="1" dirty="0" smtClean="0">
                <a:latin typeface="Arial" charset="0"/>
              </a:rPr>
              <a:t> 1</a:t>
            </a:r>
            <a:endParaRPr lang="en-AU" sz="1400" b="1" dirty="0">
              <a:latin typeface="Arial" charset="0"/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066800" y="32004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1041400" y="32131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None/>
            </a:pPr>
            <a:r>
              <a:rPr lang="en-AU" sz="1400" b="1" dirty="0">
                <a:latin typeface="Arial" charset="0"/>
              </a:rPr>
              <a:t>1980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578100" y="3200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None/>
            </a:pPr>
            <a:r>
              <a:rPr lang="en-AU" sz="1400" b="1" dirty="0">
                <a:latin typeface="Arial" charset="0"/>
              </a:rPr>
              <a:t>1990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4483100" y="3200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None/>
            </a:pPr>
            <a:r>
              <a:rPr lang="en-AU" sz="1400" b="1" dirty="0">
                <a:latin typeface="Arial" charset="0"/>
              </a:rPr>
              <a:t>2000</a:t>
            </a:r>
          </a:p>
        </p:txBody>
      </p:sp>
      <p:grpSp>
        <p:nvGrpSpPr>
          <p:cNvPr id="20" name="Group 27"/>
          <p:cNvGrpSpPr>
            <a:grpSpLocks/>
          </p:cNvGrpSpPr>
          <p:nvPr/>
        </p:nvGrpSpPr>
        <p:grpSpPr bwMode="auto">
          <a:xfrm>
            <a:off x="2755900" y="2082800"/>
            <a:ext cx="2438400" cy="3136900"/>
            <a:chOff x="2808" y="1112"/>
            <a:chExt cx="1536" cy="1976"/>
          </a:xfrm>
        </p:grpSpPr>
        <p:grpSp>
          <p:nvGrpSpPr>
            <p:cNvPr id="21" name="Group 28"/>
            <p:cNvGrpSpPr>
              <a:grpSpLocks/>
            </p:cNvGrpSpPr>
            <p:nvPr/>
          </p:nvGrpSpPr>
          <p:grpSpPr bwMode="auto">
            <a:xfrm>
              <a:off x="3120" y="1112"/>
              <a:ext cx="782" cy="503"/>
              <a:chOff x="3120" y="1112"/>
              <a:chExt cx="782" cy="503"/>
            </a:xfrm>
          </p:grpSpPr>
          <p:sp>
            <p:nvSpPr>
              <p:cNvPr id="27" name="Text Box 29"/>
              <p:cNvSpPr txBox="1">
                <a:spLocks noChangeArrowheads="1"/>
              </p:cNvSpPr>
              <p:nvPr/>
            </p:nvSpPr>
            <p:spPr bwMode="auto">
              <a:xfrm>
                <a:off x="3120" y="1112"/>
                <a:ext cx="576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buNone/>
                </a:pPr>
                <a:r>
                  <a:rPr lang="en-AU" sz="1400" b="1" dirty="0">
                    <a:latin typeface="Arial" charset="0"/>
                  </a:rPr>
                  <a:t>Internet</a:t>
                </a:r>
              </a:p>
            </p:txBody>
          </p:sp>
          <p:grpSp>
            <p:nvGrpSpPr>
              <p:cNvPr id="29" name="Group 31"/>
              <p:cNvGrpSpPr>
                <a:grpSpLocks/>
              </p:cNvGrpSpPr>
              <p:nvPr/>
            </p:nvGrpSpPr>
            <p:grpSpPr bwMode="auto">
              <a:xfrm>
                <a:off x="3216" y="1296"/>
                <a:ext cx="686" cy="319"/>
                <a:chOff x="3648" y="1008"/>
                <a:chExt cx="686" cy="319"/>
              </a:xfrm>
            </p:grpSpPr>
            <p:pic>
              <p:nvPicPr>
                <p:cNvPr id="30" name="Picture 32" descr="comp23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648" y="1008"/>
                  <a:ext cx="230" cy="287"/>
                </a:xfrm>
                <a:prstGeom prst="rect">
                  <a:avLst/>
                </a:prstGeom>
                <a:noFill/>
              </p:spPr>
            </p:pic>
            <p:pic>
              <p:nvPicPr>
                <p:cNvPr id="31" name="Picture 33" descr="comp23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104" y="1040"/>
                  <a:ext cx="230" cy="287"/>
                </a:xfrm>
                <a:prstGeom prst="rect">
                  <a:avLst/>
                </a:prstGeom>
                <a:noFill/>
              </p:spPr>
            </p:pic>
            <p:sp>
              <p:nvSpPr>
                <p:cNvPr id="32" name="Line 34"/>
                <p:cNvSpPr>
                  <a:spLocks noChangeShapeType="1"/>
                </p:cNvSpPr>
                <p:nvPr/>
              </p:nvSpPr>
              <p:spPr bwMode="auto">
                <a:xfrm>
                  <a:off x="3888" y="11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0033CC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  <p:grpSp>
          <p:nvGrpSpPr>
            <p:cNvPr id="22" name="Group 35"/>
            <p:cNvGrpSpPr>
              <a:grpSpLocks/>
            </p:cNvGrpSpPr>
            <p:nvPr/>
          </p:nvGrpSpPr>
          <p:grpSpPr bwMode="auto">
            <a:xfrm>
              <a:off x="2808" y="2184"/>
              <a:ext cx="1536" cy="904"/>
              <a:chOff x="2808" y="2184"/>
              <a:chExt cx="1536" cy="904"/>
            </a:xfrm>
          </p:grpSpPr>
          <p:sp>
            <p:nvSpPr>
              <p:cNvPr id="23" name="Text Box 36"/>
              <p:cNvSpPr txBox="1">
                <a:spLocks noChangeArrowheads="1"/>
              </p:cNvSpPr>
              <p:nvPr/>
            </p:nvSpPr>
            <p:spPr bwMode="auto">
              <a:xfrm>
                <a:off x="2808" y="2184"/>
                <a:ext cx="1536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None/>
                </a:pPr>
                <a:r>
                  <a:rPr lang="en-AU" sz="1400" b="1" dirty="0">
                    <a:latin typeface="Arial" charset="0"/>
                  </a:rPr>
                  <a:t>Information &amp; Communication Age</a:t>
                </a:r>
              </a:p>
            </p:txBody>
          </p:sp>
          <p:pic>
            <p:nvPicPr>
              <p:cNvPr id="25" name="Picture 38" descr="icon_ota_wap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88" y="2560"/>
                <a:ext cx="432" cy="432"/>
              </a:xfrm>
              <a:prstGeom prst="rect">
                <a:avLst/>
              </a:prstGeom>
              <a:noFill/>
            </p:spPr>
          </p:pic>
          <p:pic>
            <p:nvPicPr>
              <p:cNvPr id="26" name="Picture 39" descr="icon_fusionconnect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496" y="2656"/>
                <a:ext cx="432" cy="432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33" name="Group 40"/>
          <p:cNvGrpSpPr>
            <a:grpSpLocks/>
          </p:cNvGrpSpPr>
          <p:nvPr/>
        </p:nvGrpSpPr>
        <p:grpSpPr bwMode="auto">
          <a:xfrm>
            <a:off x="1231900" y="596900"/>
            <a:ext cx="1905000" cy="2076450"/>
            <a:chOff x="1680" y="2352"/>
            <a:chExt cx="1200" cy="1308"/>
          </a:xfrm>
        </p:grpSpPr>
        <p:pic>
          <p:nvPicPr>
            <p:cNvPr id="34" name="tu3d.mpg">
              <a:hlinkClick r:id="" action="ppaction://media"/>
            </p:cNvPr>
            <p:cNvPicPr>
              <a:picLocks noRot="1" noChangeAspect="1" noChangeArrowheads="1"/>
            </p:cNvPicPr>
            <p:nvPr>
              <a:videoFile r:link="rId1"/>
            </p:nvPr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72" y="2352"/>
              <a:ext cx="864" cy="80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5" name="Picture 42" descr="gatemap1_on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25" y="2352"/>
              <a:ext cx="511" cy="5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6" name="Picture 43" descr="gatemap2_on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29" y="2448"/>
              <a:ext cx="497" cy="5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7" name="Picture 44" descr="gatemap3_on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033" y="2496"/>
              <a:ext cx="504" cy="5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8" name="Picture 45" descr="gatemap4_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937" y="2592"/>
              <a:ext cx="504" cy="5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9" name="Picture 46" descr="gatemap5_on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872" y="2640"/>
              <a:ext cx="504" cy="5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0" name="Text Box 47"/>
            <p:cNvSpPr txBox="1">
              <a:spLocks noChangeArrowheads="1"/>
            </p:cNvSpPr>
            <p:nvPr/>
          </p:nvSpPr>
          <p:spPr bwMode="auto">
            <a:xfrm>
              <a:off x="1680" y="3168"/>
              <a:ext cx="1200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None/>
              </a:pPr>
              <a:r>
                <a:rPr lang="en-AU" sz="1400" b="1" dirty="0">
                  <a:latin typeface="Arial" charset="0"/>
                </a:rPr>
                <a:t>Digital Mapping</a:t>
              </a:r>
            </a:p>
            <a:p>
              <a:pPr eaLnBrk="1" hangingPunct="1">
                <a:buNone/>
              </a:pPr>
              <a:r>
                <a:rPr lang="en-AU" sz="1400" dirty="0">
                  <a:latin typeface="Arial" charset="0"/>
                </a:rPr>
                <a:t>Seamless / Scalable / Multi-dimensional</a:t>
              </a:r>
            </a:p>
          </p:txBody>
        </p:sp>
      </p:grpSp>
      <p:sp>
        <p:nvSpPr>
          <p:cNvPr id="47" name="Text Box 18"/>
          <p:cNvSpPr txBox="1">
            <a:spLocks noChangeArrowheads="1"/>
          </p:cNvSpPr>
          <p:nvPr/>
        </p:nvSpPr>
        <p:spPr bwMode="auto">
          <a:xfrm>
            <a:off x="6299200" y="3200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None/>
            </a:pPr>
            <a:r>
              <a:rPr lang="en-AU" sz="1400" b="1" dirty="0" smtClean="0"/>
              <a:t>2010</a:t>
            </a:r>
            <a:endParaRPr lang="en-AU" sz="1400" b="1" dirty="0">
              <a:latin typeface="Arial" charset="0"/>
            </a:endParaRPr>
          </a:p>
        </p:txBody>
      </p:sp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5994400" y="2857500"/>
            <a:ext cx="1016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  <a:buNone/>
            </a:pPr>
            <a:r>
              <a:rPr lang="en-AU" sz="1400" b="1" i="1" dirty="0" smtClean="0">
                <a:latin typeface="Arial" charset="0"/>
              </a:rPr>
              <a:t>S</a:t>
            </a:r>
            <a:r>
              <a:rPr lang="en-AU" sz="1400" b="1" dirty="0" smtClean="0">
                <a:latin typeface="Arial" charset="0"/>
              </a:rPr>
              <a:t>DI </a:t>
            </a:r>
            <a:r>
              <a:rPr lang="en-AU" sz="1400" b="1" dirty="0" err="1" smtClean="0">
                <a:latin typeface="Arial" charset="0"/>
              </a:rPr>
              <a:t>Ver</a:t>
            </a:r>
            <a:r>
              <a:rPr lang="en-AU" sz="1400" b="1" dirty="0" smtClean="0">
                <a:latin typeface="Arial" charset="0"/>
              </a:rPr>
              <a:t> 3</a:t>
            </a:r>
            <a:endParaRPr lang="en-AU" sz="1400" b="1" dirty="0">
              <a:latin typeface="Arial" charset="0"/>
            </a:endParaRPr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4521200" y="2870200"/>
            <a:ext cx="1016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  <a:buNone/>
            </a:pPr>
            <a:r>
              <a:rPr lang="en-AU" sz="1400" b="1" dirty="0" smtClean="0">
                <a:latin typeface="Arial" charset="0"/>
              </a:rPr>
              <a:t>SDI </a:t>
            </a:r>
            <a:r>
              <a:rPr lang="en-AU" sz="1400" b="1" dirty="0" err="1" smtClean="0">
                <a:latin typeface="Arial" charset="0"/>
              </a:rPr>
              <a:t>Ver</a:t>
            </a:r>
            <a:r>
              <a:rPr lang="en-AU" sz="1400" b="1" dirty="0" smtClean="0">
                <a:latin typeface="Arial" charset="0"/>
              </a:rPr>
              <a:t> 2</a:t>
            </a:r>
            <a:endParaRPr lang="en-AU" sz="1400" b="1" dirty="0">
              <a:latin typeface="Arial" charset="0"/>
            </a:endParaRPr>
          </a:p>
        </p:txBody>
      </p:sp>
      <p:pic>
        <p:nvPicPr>
          <p:cNvPr id="377858" name="Picture 2" descr="http://t2.gstatic.com/images?q=tbn:WnsmOCuSOUlvmM:http://www.ashastd.org/images/facebook_logo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70675" y="879475"/>
            <a:ext cx="1428750" cy="533400"/>
          </a:xfrm>
          <a:prstGeom prst="rect">
            <a:avLst/>
          </a:prstGeom>
          <a:noFill/>
        </p:spPr>
      </p:pic>
      <p:pic>
        <p:nvPicPr>
          <p:cNvPr id="377866" name="Picture 10" descr="http://t0.gstatic.com/images?q=tbn:SjQwaj12Q88F5M:http://www.techdigest.tv/iphone%2520and%2520apps%2520thumb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89575" y="4122737"/>
            <a:ext cx="1104900" cy="1104901"/>
          </a:xfrm>
          <a:prstGeom prst="rect">
            <a:avLst/>
          </a:prstGeom>
          <a:noFill/>
        </p:spPr>
      </p:pic>
      <p:pic>
        <p:nvPicPr>
          <p:cNvPr id="377868" name="Picture 12" descr="See full size image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81875" y="1958975"/>
            <a:ext cx="1428750" cy="523875"/>
          </a:xfrm>
          <a:prstGeom prst="rect">
            <a:avLst/>
          </a:prstGeom>
          <a:noFill/>
        </p:spPr>
      </p:pic>
      <p:pic>
        <p:nvPicPr>
          <p:cNvPr id="377870" name="Picture 14" descr="See full size image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343775" y="4240212"/>
            <a:ext cx="1143000" cy="752476"/>
          </a:xfrm>
          <a:prstGeom prst="rect">
            <a:avLst/>
          </a:prstGeom>
          <a:noFill/>
        </p:spPr>
      </p:pic>
      <p:pic>
        <p:nvPicPr>
          <p:cNvPr id="377872" name="Picture 16" descr="See full size image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77875" y="4244974"/>
            <a:ext cx="1000244" cy="860425"/>
          </a:xfrm>
          <a:prstGeom prst="rect">
            <a:avLst/>
          </a:prstGeom>
          <a:noFill/>
        </p:spPr>
      </p:pic>
      <p:pic>
        <p:nvPicPr>
          <p:cNvPr id="377874" name="Picture 18" descr="http://t3.gstatic.com/images?q=tbn:Q0RXXJ5SiDcDfM:http://christinekane.com/wp-content/uploads/2010/07/gps3.jp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095875" y="1574800"/>
            <a:ext cx="1114425" cy="111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50" grpId="0" autoUpdateAnimBg="0"/>
      <p:bldP spid="5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Where to in the Future..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dirty="0" smtClean="0"/>
              <a:t>     “as we know, there are known </a:t>
            </a:r>
            <a:r>
              <a:rPr lang="en-AU" dirty="0" err="1" smtClean="0"/>
              <a:t>knowns</a:t>
            </a:r>
            <a:r>
              <a:rPr lang="en-AU" dirty="0" smtClean="0"/>
              <a:t>; there are things we know we know. We also know there are known unknowns; that is to say we know there are some things we do not know. But there are also unknown unknowns -- the ones we don't know we don't know”</a:t>
            </a:r>
          </a:p>
          <a:p>
            <a:pPr>
              <a:buNone/>
            </a:pPr>
            <a:endParaRPr lang="en-AU" b="1" dirty="0" smtClean="0"/>
          </a:p>
          <a:p>
            <a:pPr>
              <a:buNone/>
            </a:pPr>
            <a:r>
              <a:rPr lang="en-AU" b="1" dirty="0" smtClean="0"/>
              <a:t>	Defence Secretary Donald Rumsfeld</a:t>
            </a:r>
            <a:endParaRPr lang="en-AU" dirty="0" smtClean="0"/>
          </a:p>
          <a:p>
            <a:pPr>
              <a:buNone/>
            </a:pP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Trends in Spatial Data Utilisation</a:t>
            </a:r>
            <a:endParaRPr lang="en-AU"/>
          </a:p>
        </p:txBody>
      </p:sp>
      <p:sp>
        <p:nvSpPr>
          <p:cNvPr id="2416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1800"/>
              <a:t>CAPTURE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1800"/>
          </a:p>
          <a:p>
            <a:pPr algn="ctr">
              <a:lnSpc>
                <a:spcPct val="90000"/>
              </a:lnSpc>
              <a:buFontTx/>
              <a:buNone/>
            </a:pPr>
            <a:endParaRPr lang="en-US" sz="180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1800"/>
              <a:t>BUILD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1800"/>
          </a:p>
          <a:p>
            <a:pPr algn="ctr">
              <a:lnSpc>
                <a:spcPct val="90000"/>
              </a:lnSpc>
              <a:buFontTx/>
              <a:buNone/>
            </a:pPr>
            <a:endParaRPr lang="en-US" sz="180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1800"/>
              <a:t>MAINTAIN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1800"/>
          </a:p>
          <a:p>
            <a:pPr algn="ctr">
              <a:lnSpc>
                <a:spcPct val="90000"/>
              </a:lnSpc>
              <a:buFontTx/>
              <a:buNone/>
            </a:pPr>
            <a:endParaRPr lang="en-US" sz="180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1800"/>
              <a:t>RE-USE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1800"/>
          </a:p>
          <a:p>
            <a:pPr algn="ctr">
              <a:lnSpc>
                <a:spcPct val="90000"/>
              </a:lnSpc>
              <a:buFontTx/>
              <a:buNone/>
            </a:pPr>
            <a:endParaRPr lang="en-US" sz="180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1800"/>
              <a:t>IMPROVE</a:t>
            </a:r>
            <a:endParaRPr lang="en-AU" sz="1800"/>
          </a:p>
        </p:txBody>
      </p:sp>
      <p:sp>
        <p:nvSpPr>
          <p:cNvPr id="241671" name="AutoShape 7"/>
          <p:cNvSpPr>
            <a:spLocks noChangeArrowheads="1"/>
          </p:cNvSpPr>
          <p:nvPr/>
        </p:nvSpPr>
        <p:spPr bwMode="black">
          <a:xfrm>
            <a:off x="4330700" y="2247900"/>
            <a:ext cx="485775" cy="595313"/>
          </a:xfrm>
          <a:prstGeom prst="downArrow">
            <a:avLst>
              <a:gd name="adj1" fmla="val 50000"/>
              <a:gd name="adj2" fmla="val 3063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41673" name="AutoShape 9"/>
          <p:cNvSpPr>
            <a:spLocks noChangeArrowheads="1"/>
          </p:cNvSpPr>
          <p:nvPr/>
        </p:nvSpPr>
        <p:spPr bwMode="black">
          <a:xfrm>
            <a:off x="4321175" y="4117975"/>
            <a:ext cx="485775" cy="620713"/>
          </a:xfrm>
          <a:prstGeom prst="downArrow">
            <a:avLst>
              <a:gd name="adj1" fmla="val 50000"/>
              <a:gd name="adj2" fmla="val 31944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41674" name="AutoShape 10"/>
          <p:cNvSpPr>
            <a:spLocks noChangeArrowheads="1"/>
          </p:cNvSpPr>
          <p:nvPr/>
        </p:nvSpPr>
        <p:spPr bwMode="black">
          <a:xfrm>
            <a:off x="4322763" y="3192463"/>
            <a:ext cx="485775" cy="595312"/>
          </a:xfrm>
          <a:prstGeom prst="downArrow">
            <a:avLst>
              <a:gd name="adj1" fmla="val 50000"/>
              <a:gd name="adj2" fmla="val 3063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41675" name="AutoShape 11"/>
          <p:cNvSpPr>
            <a:spLocks noChangeArrowheads="1"/>
          </p:cNvSpPr>
          <p:nvPr/>
        </p:nvSpPr>
        <p:spPr bwMode="black">
          <a:xfrm>
            <a:off x="4322763" y="5008563"/>
            <a:ext cx="485775" cy="620712"/>
          </a:xfrm>
          <a:prstGeom prst="downArrow">
            <a:avLst>
              <a:gd name="adj1" fmla="val 50000"/>
              <a:gd name="adj2" fmla="val 31944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41676" name="Oval 12"/>
          <p:cNvSpPr>
            <a:spLocks noChangeArrowheads="1"/>
          </p:cNvSpPr>
          <p:nvPr/>
        </p:nvSpPr>
        <p:spPr bwMode="black">
          <a:xfrm>
            <a:off x="3200400" y="3632200"/>
            <a:ext cx="2730500" cy="2768600"/>
          </a:xfrm>
          <a:prstGeom prst="ellipse">
            <a:avLst/>
          </a:prstGeom>
          <a:solidFill>
            <a:schemeClr val="accent1">
              <a:alpha val="39999"/>
            </a:schemeClr>
          </a:solidFill>
          <a:ln w="9525" algn="ctr">
            <a:solidFill>
              <a:srgbClr val="FFC60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1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1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Spatial Data Infrastructure (SDI) Trends and Issues</a:t>
            </a:r>
            <a:endParaRPr lang="en-AU"/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Established by governments, primarily at national and state levels </a:t>
            </a:r>
          </a:p>
          <a:p>
            <a:r>
              <a:rPr lang="en-US" dirty="0"/>
              <a:t>Policy direction through National Mapping Agencies and state government spatial information council (co-ordination roles)</a:t>
            </a:r>
          </a:p>
          <a:p>
            <a:r>
              <a:rPr lang="en-US" dirty="0"/>
              <a:t>Increased focus on local government and private data holdings, </a:t>
            </a:r>
            <a:r>
              <a:rPr lang="en-US" dirty="0" smtClean="0"/>
              <a:t>and citizens particularly </a:t>
            </a:r>
            <a:r>
              <a:rPr lang="en-US" dirty="0"/>
              <a:t>for emergency response </a:t>
            </a:r>
            <a:r>
              <a:rPr lang="en-US" dirty="0" smtClean="0"/>
              <a:t>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Traditional Top Down SDI</a:t>
            </a:r>
            <a:br>
              <a:rPr lang="en-AU"/>
            </a:br>
            <a:r>
              <a:rPr lang="en-AU"/>
              <a:t>National Policy and Producer Driven</a:t>
            </a:r>
          </a:p>
        </p:txBody>
      </p:sp>
      <p:sp>
        <p:nvSpPr>
          <p:cNvPr id="350212" name="AutoShape 4"/>
          <p:cNvSpPr>
            <a:spLocks noChangeArrowheads="1"/>
          </p:cNvSpPr>
          <p:nvPr/>
        </p:nvSpPr>
        <p:spPr bwMode="auto">
          <a:xfrm>
            <a:off x="3111500" y="2773363"/>
            <a:ext cx="3048000" cy="2925762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8F8F8"/>
              </a:gs>
              <a:gs pos="100000">
                <a:srgbClr val="F8F8F8">
                  <a:gamma/>
                  <a:shade val="65882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AU"/>
          </a:p>
        </p:txBody>
      </p:sp>
      <p:sp>
        <p:nvSpPr>
          <p:cNvPr id="350220" name="Text Box 12"/>
          <p:cNvSpPr txBox="1">
            <a:spLocks noChangeArrowheads="1"/>
          </p:cNvSpPr>
          <p:nvPr/>
        </p:nvSpPr>
        <p:spPr bwMode="auto">
          <a:xfrm>
            <a:off x="5753100" y="2397125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b="1">
                <a:solidFill>
                  <a:srgbClr val="316AC5"/>
                </a:solidFill>
              </a:rPr>
              <a:t>National SDI </a:t>
            </a:r>
          </a:p>
        </p:txBody>
      </p:sp>
      <p:sp>
        <p:nvSpPr>
          <p:cNvPr id="350221" name="Text Box 13"/>
          <p:cNvSpPr txBox="1">
            <a:spLocks noChangeArrowheads="1"/>
          </p:cNvSpPr>
          <p:nvPr/>
        </p:nvSpPr>
        <p:spPr bwMode="auto">
          <a:xfrm>
            <a:off x="5854700" y="3578225"/>
            <a:ext cx="152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b="1">
                <a:solidFill>
                  <a:srgbClr val="316AC5"/>
                </a:solidFill>
              </a:rPr>
              <a:t>State SDI </a:t>
            </a:r>
          </a:p>
        </p:txBody>
      </p:sp>
      <p:sp>
        <p:nvSpPr>
          <p:cNvPr id="350222" name="Text Box 14"/>
          <p:cNvSpPr txBox="1">
            <a:spLocks noChangeArrowheads="1"/>
          </p:cNvSpPr>
          <p:nvPr/>
        </p:nvSpPr>
        <p:spPr bwMode="auto">
          <a:xfrm>
            <a:off x="6083300" y="5056188"/>
            <a:ext cx="1447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b="1">
                <a:solidFill>
                  <a:srgbClr val="316AC5"/>
                </a:solidFill>
              </a:rPr>
              <a:t>Local SDI </a:t>
            </a:r>
          </a:p>
        </p:txBody>
      </p:sp>
      <p:sp>
        <p:nvSpPr>
          <p:cNvPr id="350223" name="Line 15"/>
          <p:cNvSpPr>
            <a:spLocks noChangeShapeType="1"/>
          </p:cNvSpPr>
          <p:nvPr/>
        </p:nvSpPr>
        <p:spPr bwMode="auto">
          <a:xfrm>
            <a:off x="3568700" y="4784725"/>
            <a:ext cx="21336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350224" name="Line 16"/>
          <p:cNvSpPr>
            <a:spLocks noChangeShapeType="1"/>
          </p:cNvSpPr>
          <p:nvPr/>
        </p:nvSpPr>
        <p:spPr bwMode="auto">
          <a:xfrm>
            <a:off x="3340100" y="5241925"/>
            <a:ext cx="25908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350225" name="Line 17"/>
          <p:cNvSpPr>
            <a:spLocks noChangeShapeType="1"/>
          </p:cNvSpPr>
          <p:nvPr/>
        </p:nvSpPr>
        <p:spPr bwMode="auto">
          <a:xfrm>
            <a:off x="4330700" y="3336925"/>
            <a:ext cx="6096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350226" name="Line 18"/>
          <p:cNvSpPr>
            <a:spLocks noChangeShapeType="1"/>
          </p:cNvSpPr>
          <p:nvPr/>
        </p:nvSpPr>
        <p:spPr bwMode="auto">
          <a:xfrm>
            <a:off x="4102100" y="3794125"/>
            <a:ext cx="10668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350227" name="Line 19"/>
          <p:cNvSpPr>
            <a:spLocks noChangeShapeType="1"/>
          </p:cNvSpPr>
          <p:nvPr/>
        </p:nvSpPr>
        <p:spPr bwMode="auto">
          <a:xfrm>
            <a:off x="3873500" y="4251325"/>
            <a:ext cx="152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350228" name="Object 20"/>
          <p:cNvGraphicFramePr>
            <a:graphicFrameLocks noChangeAspect="1"/>
          </p:cNvGraphicFramePr>
          <p:nvPr/>
        </p:nvGraphicFramePr>
        <p:xfrm>
          <a:off x="4859338" y="4491038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29" name="Drawing" r:id="rId3" imgW="361" imgH="362" progId="">
                  <p:embed/>
                </p:oleObj>
              </mc:Choice>
              <mc:Fallback>
                <p:oleObj name="Drawing" r:id="rId3" imgW="361" imgH="362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491038"/>
                        <a:ext cx="9525" cy="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0229" name="AutoShape 21"/>
          <p:cNvSpPr>
            <a:spLocks noChangeArrowheads="1"/>
          </p:cNvSpPr>
          <p:nvPr/>
        </p:nvSpPr>
        <p:spPr bwMode="auto">
          <a:xfrm rot="10800000" flipH="1">
            <a:off x="4165600" y="3019425"/>
            <a:ext cx="901700" cy="2222500"/>
          </a:xfrm>
          <a:prstGeom prst="upArrow">
            <a:avLst>
              <a:gd name="adj1" fmla="val 50000"/>
              <a:gd name="adj2" fmla="val 62943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AU"/>
          </a:p>
        </p:txBody>
      </p:sp>
      <p:sp>
        <p:nvSpPr>
          <p:cNvPr id="350230" name="Text Box 22"/>
          <p:cNvSpPr txBox="1">
            <a:spLocks noChangeArrowheads="1"/>
          </p:cNvSpPr>
          <p:nvPr/>
        </p:nvSpPr>
        <p:spPr bwMode="auto">
          <a:xfrm>
            <a:off x="3797300" y="2438400"/>
            <a:ext cx="1662113" cy="274638"/>
          </a:xfrm>
          <a:prstGeom prst="rect">
            <a:avLst/>
          </a:prstGeom>
          <a:gradFill rotWithShape="0">
            <a:gsLst>
              <a:gs pos="0">
                <a:srgbClr val="FFFFFF">
                  <a:gamma/>
                  <a:shade val="6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200" b="1">
                <a:solidFill>
                  <a:schemeClr val="bg2"/>
                </a:solidFill>
              </a:rPr>
              <a:t>Less detailed data</a:t>
            </a:r>
          </a:p>
        </p:txBody>
      </p:sp>
      <p:sp>
        <p:nvSpPr>
          <p:cNvPr id="350242" name="AutoShape 34" descr="30%"/>
          <p:cNvSpPr>
            <a:spLocks noChangeArrowheads="1"/>
          </p:cNvSpPr>
          <p:nvPr/>
        </p:nvSpPr>
        <p:spPr bwMode="auto">
          <a:xfrm rot="-10800000">
            <a:off x="3111500" y="5241925"/>
            <a:ext cx="3048000" cy="457200"/>
          </a:xfrm>
          <a:custGeom>
            <a:avLst/>
            <a:gdLst>
              <a:gd name="G0" fmla="+- 1650 0 0"/>
              <a:gd name="G1" fmla="+- 21600 0 1650"/>
              <a:gd name="G2" fmla="*/ 1650 1 2"/>
              <a:gd name="G3" fmla="+- 21600 0 G2"/>
              <a:gd name="G4" fmla="+/ 1650 21600 2"/>
              <a:gd name="G5" fmla="+/ G1 0 2"/>
              <a:gd name="G6" fmla="*/ 21600 21600 1650"/>
              <a:gd name="G7" fmla="*/ G6 1 2"/>
              <a:gd name="G8" fmla="+- 21600 0 G7"/>
              <a:gd name="G9" fmla="*/ 21600 1 2"/>
              <a:gd name="G10" fmla="+- 1650 0 G9"/>
              <a:gd name="G11" fmla="?: G10 G8 0"/>
              <a:gd name="G12" fmla="?: G10 G7 21600"/>
              <a:gd name="T0" fmla="*/ 20775 w 21600"/>
              <a:gd name="T1" fmla="*/ 10800 h 21600"/>
              <a:gd name="T2" fmla="*/ 10800 w 21600"/>
              <a:gd name="T3" fmla="*/ 21600 h 21600"/>
              <a:gd name="T4" fmla="*/ 825 w 21600"/>
              <a:gd name="T5" fmla="*/ 10800 h 21600"/>
              <a:gd name="T6" fmla="*/ 10800 w 21600"/>
              <a:gd name="T7" fmla="*/ 0 h 21600"/>
              <a:gd name="T8" fmla="*/ 2625 w 21600"/>
              <a:gd name="T9" fmla="*/ 2625 h 21600"/>
              <a:gd name="T10" fmla="*/ 18975 w 21600"/>
              <a:gd name="T11" fmla="*/ 1897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650" y="21600"/>
                </a:lnTo>
                <a:lnTo>
                  <a:pt x="19950" y="21600"/>
                </a:lnTo>
                <a:lnTo>
                  <a:pt x="21600" y="0"/>
                </a:lnTo>
                <a:close/>
              </a:path>
            </a:pathLst>
          </a:custGeom>
          <a:pattFill prst="pct30">
            <a:fgClr>
              <a:schemeClr val="tx1"/>
            </a:fgClr>
            <a:bgClr>
              <a:srgbClr val="B2B2B2"/>
            </a:bgClr>
          </a:patt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350243" name="Text Box 35"/>
          <p:cNvSpPr txBox="1">
            <a:spLocks noChangeArrowheads="1"/>
          </p:cNvSpPr>
          <p:nvPr/>
        </p:nvSpPr>
        <p:spPr bwMode="auto">
          <a:xfrm>
            <a:off x="3859213" y="5318125"/>
            <a:ext cx="1538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200" b="1">
                <a:solidFill>
                  <a:srgbClr val="FFFF00"/>
                </a:solidFill>
              </a:rPr>
              <a:t>More detailed Data</a:t>
            </a:r>
          </a:p>
        </p:txBody>
      </p:sp>
      <p:sp>
        <p:nvSpPr>
          <p:cNvPr id="350244" name="Rectangle 36"/>
          <p:cNvSpPr>
            <a:spLocks noChangeArrowheads="1"/>
          </p:cNvSpPr>
          <p:nvPr/>
        </p:nvSpPr>
        <p:spPr bwMode="auto">
          <a:xfrm>
            <a:off x="6186488" y="5445125"/>
            <a:ext cx="11191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AU" sz="1000">
                <a:solidFill>
                  <a:schemeClr val="tx1"/>
                </a:solidFill>
              </a:rPr>
              <a:t>(Rajabifard et al)</a:t>
            </a:r>
          </a:p>
        </p:txBody>
      </p:sp>
      <p:sp>
        <p:nvSpPr>
          <p:cNvPr id="350245" name="Text Box 37"/>
          <p:cNvSpPr txBox="1">
            <a:spLocks noChangeArrowheads="1"/>
          </p:cNvSpPr>
          <p:nvPr/>
        </p:nvSpPr>
        <p:spPr bwMode="black">
          <a:xfrm>
            <a:off x="1498600" y="3860800"/>
            <a:ext cx="2565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AU"/>
              <a:t>POLICY DRIVEN</a:t>
            </a:r>
          </a:p>
        </p:txBody>
      </p:sp>
      <p:sp>
        <p:nvSpPr>
          <p:cNvPr id="350249" name="Text Box 41"/>
          <p:cNvSpPr txBox="1">
            <a:spLocks noChangeArrowheads="1"/>
          </p:cNvSpPr>
          <p:nvPr/>
        </p:nvSpPr>
        <p:spPr bwMode="black">
          <a:xfrm>
            <a:off x="1089025" y="2881313"/>
            <a:ext cx="5270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Bottom Up SDI</a:t>
            </a:r>
            <a:br>
              <a:rPr lang="en-AU"/>
            </a:br>
            <a:r>
              <a:rPr lang="en-AU"/>
              <a:t>User Driven</a:t>
            </a:r>
          </a:p>
        </p:txBody>
      </p:sp>
      <p:sp>
        <p:nvSpPr>
          <p:cNvPr id="364547" name="AutoShape 3"/>
          <p:cNvSpPr>
            <a:spLocks noChangeArrowheads="1"/>
          </p:cNvSpPr>
          <p:nvPr/>
        </p:nvSpPr>
        <p:spPr bwMode="auto">
          <a:xfrm>
            <a:off x="3111500" y="2773363"/>
            <a:ext cx="3048000" cy="2925762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8F8F8"/>
              </a:gs>
              <a:gs pos="100000">
                <a:srgbClr val="F8F8F8">
                  <a:gamma/>
                  <a:shade val="65882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AU"/>
          </a:p>
        </p:txBody>
      </p:sp>
      <p:sp>
        <p:nvSpPr>
          <p:cNvPr id="364548" name="Text Box 4"/>
          <p:cNvSpPr txBox="1">
            <a:spLocks noChangeArrowheads="1"/>
          </p:cNvSpPr>
          <p:nvPr/>
        </p:nvSpPr>
        <p:spPr bwMode="auto">
          <a:xfrm>
            <a:off x="5753100" y="2397125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b="1">
                <a:solidFill>
                  <a:srgbClr val="316AC5"/>
                </a:solidFill>
              </a:rPr>
              <a:t>National SDI </a:t>
            </a:r>
          </a:p>
        </p:txBody>
      </p:sp>
      <p:sp>
        <p:nvSpPr>
          <p:cNvPr id="364549" name="Text Box 5"/>
          <p:cNvSpPr txBox="1">
            <a:spLocks noChangeArrowheads="1"/>
          </p:cNvSpPr>
          <p:nvPr/>
        </p:nvSpPr>
        <p:spPr bwMode="auto">
          <a:xfrm>
            <a:off x="5854700" y="3578225"/>
            <a:ext cx="152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b="1">
                <a:solidFill>
                  <a:srgbClr val="316AC5"/>
                </a:solidFill>
              </a:rPr>
              <a:t>State SDI </a:t>
            </a:r>
          </a:p>
        </p:txBody>
      </p:sp>
      <p:sp>
        <p:nvSpPr>
          <p:cNvPr id="364550" name="Text Box 6"/>
          <p:cNvSpPr txBox="1">
            <a:spLocks noChangeArrowheads="1"/>
          </p:cNvSpPr>
          <p:nvPr/>
        </p:nvSpPr>
        <p:spPr bwMode="auto">
          <a:xfrm>
            <a:off x="6083300" y="5056188"/>
            <a:ext cx="1447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b="1">
                <a:solidFill>
                  <a:srgbClr val="316AC5"/>
                </a:solidFill>
              </a:rPr>
              <a:t>Local SDI </a:t>
            </a:r>
          </a:p>
        </p:txBody>
      </p:sp>
      <p:sp>
        <p:nvSpPr>
          <p:cNvPr id="364551" name="Line 7"/>
          <p:cNvSpPr>
            <a:spLocks noChangeShapeType="1"/>
          </p:cNvSpPr>
          <p:nvPr/>
        </p:nvSpPr>
        <p:spPr bwMode="auto">
          <a:xfrm>
            <a:off x="3568700" y="4784725"/>
            <a:ext cx="21336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364552" name="Line 8"/>
          <p:cNvSpPr>
            <a:spLocks noChangeShapeType="1"/>
          </p:cNvSpPr>
          <p:nvPr/>
        </p:nvSpPr>
        <p:spPr bwMode="auto">
          <a:xfrm>
            <a:off x="3340100" y="5241925"/>
            <a:ext cx="25908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364553" name="Line 9"/>
          <p:cNvSpPr>
            <a:spLocks noChangeShapeType="1"/>
          </p:cNvSpPr>
          <p:nvPr/>
        </p:nvSpPr>
        <p:spPr bwMode="auto">
          <a:xfrm>
            <a:off x="4330700" y="3336925"/>
            <a:ext cx="6096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364554" name="Line 10"/>
          <p:cNvSpPr>
            <a:spLocks noChangeShapeType="1"/>
          </p:cNvSpPr>
          <p:nvPr/>
        </p:nvSpPr>
        <p:spPr bwMode="auto">
          <a:xfrm>
            <a:off x="4102100" y="3794125"/>
            <a:ext cx="10668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364555" name="Line 11"/>
          <p:cNvSpPr>
            <a:spLocks noChangeShapeType="1"/>
          </p:cNvSpPr>
          <p:nvPr/>
        </p:nvSpPr>
        <p:spPr bwMode="auto">
          <a:xfrm>
            <a:off x="3873500" y="4251325"/>
            <a:ext cx="152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364556" name="Object 12"/>
          <p:cNvGraphicFramePr>
            <a:graphicFrameLocks noChangeAspect="1"/>
          </p:cNvGraphicFramePr>
          <p:nvPr/>
        </p:nvGraphicFramePr>
        <p:xfrm>
          <a:off x="4859338" y="4491038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557" name="Drawing" r:id="rId3" imgW="361" imgH="362" progId="">
                  <p:embed/>
                </p:oleObj>
              </mc:Choice>
              <mc:Fallback>
                <p:oleObj name="Drawing" r:id="rId3" imgW="361" imgH="362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491038"/>
                        <a:ext cx="9525" cy="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4557" name="AutoShape 13"/>
          <p:cNvSpPr>
            <a:spLocks noChangeArrowheads="1"/>
          </p:cNvSpPr>
          <p:nvPr/>
        </p:nvSpPr>
        <p:spPr bwMode="auto">
          <a:xfrm flipH="1">
            <a:off x="3530600" y="4035425"/>
            <a:ext cx="355600" cy="1193800"/>
          </a:xfrm>
          <a:prstGeom prst="upArrow">
            <a:avLst>
              <a:gd name="adj1" fmla="val 50000"/>
              <a:gd name="adj2" fmla="val 85731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AU"/>
          </a:p>
        </p:txBody>
      </p:sp>
      <p:sp>
        <p:nvSpPr>
          <p:cNvPr id="364558" name="Text Box 14"/>
          <p:cNvSpPr txBox="1">
            <a:spLocks noChangeArrowheads="1"/>
          </p:cNvSpPr>
          <p:nvPr/>
        </p:nvSpPr>
        <p:spPr bwMode="auto">
          <a:xfrm>
            <a:off x="3797300" y="2438400"/>
            <a:ext cx="1662113" cy="274638"/>
          </a:xfrm>
          <a:prstGeom prst="rect">
            <a:avLst/>
          </a:prstGeom>
          <a:gradFill rotWithShape="0">
            <a:gsLst>
              <a:gs pos="0">
                <a:srgbClr val="FFFFFF">
                  <a:gamma/>
                  <a:shade val="6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200" b="1">
                <a:solidFill>
                  <a:schemeClr val="bg2"/>
                </a:solidFill>
              </a:rPr>
              <a:t>Less detailed data</a:t>
            </a:r>
          </a:p>
        </p:txBody>
      </p:sp>
      <p:sp>
        <p:nvSpPr>
          <p:cNvPr id="364559" name="AutoShape 15" descr="30%"/>
          <p:cNvSpPr>
            <a:spLocks noChangeArrowheads="1"/>
          </p:cNvSpPr>
          <p:nvPr/>
        </p:nvSpPr>
        <p:spPr bwMode="auto">
          <a:xfrm rot="-10800000">
            <a:off x="3111500" y="5241925"/>
            <a:ext cx="3048000" cy="457200"/>
          </a:xfrm>
          <a:custGeom>
            <a:avLst/>
            <a:gdLst>
              <a:gd name="G0" fmla="+- 1650 0 0"/>
              <a:gd name="G1" fmla="+- 21600 0 1650"/>
              <a:gd name="G2" fmla="*/ 1650 1 2"/>
              <a:gd name="G3" fmla="+- 21600 0 G2"/>
              <a:gd name="G4" fmla="+/ 1650 21600 2"/>
              <a:gd name="G5" fmla="+/ G1 0 2"/>
              <a:gd name="G6" fmla="*/ 21600 21600 1650"/>
              <a:gd name="G7" fmla="*/ G6 1 2"/>
              <a:gd name="G8" fmla="+- 21600 0 G7"/>
              <a:gd name="G9" fmla="*/ 21600 1 2"/>
              <a:gd name="G10" fmla="+- 1650 0 G9"/>
              <a:gd name="G11" fmla="?: G10 G8 0"/>
              <a:gd name="G12" fmla="?: G10 G7 21600"/>
              <a:gd name="T0" fmla="*/ 20775 w 21600"/>
              <a:gd name="T1" fmla="*/ 10800 h 21600"/>
              <a:gd name="T2" fmla="*/ 10800 w 21600"/>
              <a:gd name="T3" fmla="*/ 21600 h 21600"/>
              <a:gd name="T4" fmla="*/ 825 w 21600"/>
              <a:gd name="T5" fmla="*/ 10800 h 21600"/>
              <a:gd name="T6" fmla="*/ 10800 w 21600"/>
              <a:gd name="T7" fmla="*/ 0 h 21600"/>
              <a:gd name="T8" fmla="*/ 2625 w 21600"/>
              <a:gd name="T9" fmla="*/ 2625 h 21600"/>
              <a:gd name="T10" fmla="*/ 18975 w 21600"/>
              <a:gd name="T11" fmla="*/ 1897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650" y="21600"/>
                </a:lnTo>
                <a:lnTo>
                  <a:pt x="19950" y="21600"/>
                </a:lnTo>
                <a:lnTo>
                  <a:pt x="21600" y="0"/>
                </a:lnTo>
                <a:close/>
              </a:path>
            </a:pathLst>
          </a:custGeom>
          <a:pattFill prst="pct30">
            <a:fgClr>
              <a:schemeClr val="tx1"/>
            </a:fgClr>
            <a:bgClr>
              <a:srgbClr val="B2B2B2"/>
            </a:bgClr>
          </a:patt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364560" name="Text Box 16"/>
          <p:cNvSpPr txBox="1">
            <a:spLocks noChangeArrowheads="1"/>
          </p:cNvSpPr>
          <p:nvPr/>
        </p:nvSpPr>
        <p:spPr bwMode="auto">
          <a:xfrm>
            <a:off x="3859213" y="5318125"/>
            <a:ext cx="1538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200" b="1">
                <a:solidFill>
                  <a:srgbClr val="FFFF00"/>
                </a:solidFill>
              </a:rPr>
              <a:t>More detailed Data</a:t>
            </a:r>
          </a:p>
        </p:txBody>
      </p:sp>
      <p:sp>
        <p:nvSpPr>
          <p:cNvPr id="364561" name="Rectangle 17"/>
          <p:cNvSpPr>
            <a:spLocks noChangeArrowheads="1"/>
          </p:cNvSpPr>
          <p:nvPr/>
        </p:nvSpPr>
        <p:spPr bwMode="auto">
          <a:xfrm>
            <a:off x="6186488" y="5445125"/>
            <a:ext cx="11191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AU" sz="1000">
                <a:solidFill>
                  <a:schemeClr val="tx1"/>
                </a:solidFill>
              </a:rPr>
              <a:t>(Rajabifard et al)</a:t>
            </a:r>
          </a:p>
        </p:txBody>
      </p:sp>
      <p:sp>
        <p:nvSpPr>
          <p:cNvPr id="364562" name="AutoShape 18"/>
          <p:cNvSpPr>
            <a:spLocks noChangeArrowheads="1"/>
          </p:cNvSpPr>
          <p:nvPr/>
        </p:nvSpPr>
        <p:spPr bwMode="auto">
          <a:xfrm flipH="1">
            <a:off x="4927600" y="4010025"/>
            <a:ext cx="355600" cy="1193800"/>
          </a:xfrm>
          <a:prstGeom prst="upArrow">
            <a:avLst>
              <a:gd name="adj1" fmla="val 50000"/>
              <a:gd name="adj2" fmla="val 85731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AU"/>
          </a:p>
        </p:txBody>
      </p:sp>
      <p:sp>
        <p:nvSpPr>
          <p:cNvPr id="364563" name="AutoShape 19"/>
          <p:cNvSpPr>
            <a:spLocks noChangeArrowheads="1"/>
          </p:cNvSpPr>
          <p:nvPr/>
        </p:nvSpPr>
        <p:spPr bwMode="auto">
          <a:xfrm flipH="1">
            <a:off x="4433888" y="4037013"/>
            <a:ext cx="355600" cy="1193800"/>
          </a:xfrm>
          <a:prstGeom prst="upArrow">
            <a:avLst>
              <a:gd name="adj1" fmla="val 50000"/>
              <a:gd name="adj2" fmla="val 85731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AU"/>
          </a:p>
        </p:txBody>
      </p:sp>
      <p:sp>
        <p:nvSpPr>
          <p:cNvPr id="364564" name="AutoShape 20"/>
          <p:cNvSpPr>
            <a:spLocks noChangeArrowheads="1"/>
          </p:cNvSpPr>
          <p:nvPr/>
        </p:nvSpPr>
        <p:spPr bwMode="auto">
          <a:xfrm flipH="1">
            <a:off x="4003675" y="4025900"/>
            <a:ext cx="355600" cy="1193800"/>
          </a:xfrm>
          <a:prstGeom prst="upArrow">
            <a:avLst>
              <a:gd name="adj1" fmla="val 50000"/>
              <a:gd name="adj2" fmla="val 85731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AU"/>
          </a:p>
        </p:txBody>
      </p:sp>
      <p:sp>
        <p:nvSpPr>
          <p:cNvPr id="364565" name="AutoShape 21"/>
          <p:cNvSpPr>
            <a:spLocks noChangeArrowheads="1"/>
          </p:cNvSpPr>
          <p:nvPr/>
        </p:nvSpPr>
        <p:spPr bwMode="auto">
          <a:xfrm flipH="1">
            <a:off x="5397500" y="4022725"/>
            <a:ext cx="355600" cy="1193800"/>
          </a:xfrm>
          <a:prstGeom prst="upArrow">
            <a:avLst>
              <a:gd name="adj1" fmla="val 50000"/>
              <a:gd name="adj2" fmla="val 85731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AU"/>
          </a:p>
        </p:txBody>
      </p:sp>
      <p:sp>
        <p:nvSpPr>
          <p:cNvPr id="364566" name="Text Box 22"/>
          <p:cNvSpPr txBox="1">
            <a:spLocks noChangeArrowheads="1"/>
          </p:cNvSpPr>
          <p:nvPr/>
        </p:nvSpPr>
        <p:spPr bwMode="black">
          <a:xfrm>
            <a:off x="1346200" y="4572000"/>
            <a:ext cx="2082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AU"/>
              <a:t>USER DRIVEN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15083</TotalTime>
  <Words>1071</Words>
  <Application>Microsoft Office PowerPoint</Application>
  <PresentationFormat>Předvádění na obrazovce (4:3)</PresentationFormat>
  <Paragraphs>193</Paragraphs>
  <Slides>22</Slides>
  <Notes>10</Notes>
  <HiddenSlides>0</HiddenSlides>
  <MMClips>1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4" baseType="lpstr">
      <vt:lpstr>Blank Presentation</vt:lpstr>
      <vt:lpstr>Drawing</vt:lpstr>
      <vt:lpstr>Facilitating Volunteered Geographic Information Through SDI Policy Frameworks.</vt:lpstr>
      <vt:lpstr>Overview of Presentation</vt:lpstr>
      <vt:lpstr>Technology Driving Change</vt:lpstr>
      <vt:lpstr>Prezentace aplikace PowerPoint</vt:lpstr>
      <vt:lpstr>Where to in the Future..</vt:lpstr>
      <vt:lpstr>Trends in Spatial Data Utilisation</vt:lpstr>
      <vt:lpstr>Spatial Data Infrastructure (SDI) Trends and Issues</vt:lpstr>
      <vt:lpstr>Traditional Top Down SDI National Policy and Producer Driven</vt:lpstr>
      <vt:lpstr>Bottom Up SDI User Driven</vt:lpstr>
      <vt:lpstr>So – What Does This Mean?</vt:lpstr>
      <vt:lpstr>Some Issues in Volunteered Geographic Information</vt:lpstr>
      <vt:lpstr>Traditional SDI versus VGI</vt:lpstr>
      <vt:lpstr>Adapting SDI Policy Framework for VGI</vt:lpstr>
      <vt:lpstr>SDI Institution Governance</vt:lpstr>
      <vt:lpstr>SDI Technical Governance</vt:lpstr>
      <vt:lpstr>Access Policies</vt:lpstr>
      <vt:lpstr>Data Standards</vt:lpstr>
      <vt:lpstr>Legal Framework</vt:lpstr>
      <vt:lpstr>SDI, VGI and Web 3.0</vt:lpstr>
      <vt:lpstr>Some Challenges for Mapping Agencies</vt:lpstr>
      <vt:lpstr>Conclusions and Challenges </vt:lpstr>
      <vt:lpstr>Facilitating Volunteered Geographic Information Through SDI Policy Frameworks.</vt:lpstr>
    </vt:vector>
  </TitlesOfParts>
  <Company>Anthony Skinner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Skinner</dc:creator>
  <cp:lastModifiedBy>konecny</cp:lastModifiedBy>
  <cp:revision>236</cp:revision>
  <dcterms:created xsi:type="dcterms:W3CDTF">2007-06-19T04:18:36Z</dcterms:created>
  <dcterms:modified xsi:type="dcterms:W3CDTF">2015-01-08T06:26:56Z</dcterms:modified>
</cp:coreProperties>
</file>