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589" r:id="rId2"/>
    <p:sldId id="624" r:id="rId3"/>
    <p:sldId id="603" r:id="rId4"/>
    <p:sldId id="600" r:id="rId5"/>
    <p:sldId id="625" r:id="rId6"/>
    <p:sldId id="626" r:id="rId7"/>
    <p:sldId id="601" r:id="rId8"/>
    <p:sldId id="627" r:id="rId9"/>
    <p:sldId id="602" r:id="rId10"/>
    <p:sldId id="590" r:id="rId11"/>
    <p:sldId id="591" r:id="rId12"/>
    <p:sldId id="632" r:id="rId13"/>
    <p:sldId id="593" r:id="rId14"/>
    <p:sldId id="594" r:id="rId15"/>
    <p:sldId id="628" r:id="rId16"/>
    <p:sldId id="629" r:id="rId17"/>
    <p:sldId id="630" r:id="rId18"/>
    <p:sldId id="631" r:id="rId19"/>
    <p:sldId id="595" r:id="rId20"/>
    <p:sldId id="596" r:id="rId21"/>
    <p:sldId id="597" r:id="rId22"/>
    <p:sldId id="598" r:id="rId23"/>
    <p:sldId id="324" r:id="rId24"/>
    <p:sldId id="528" r:id="rId25"/>
    <p:sldId id="529" r:id="rId26"/>
    <p:sldId id="376" r:id="rId27"/>
    <p:sldId id="377" r:id="rId28"/>
    <p:sldId id="378" r:id="rId29"/>
    <p:sldId id="380" r:id="rId30"/>
    <p:sldId id="382" r:id="rId31"/>
    <p:sldId id="383" r:id="rId32"/>
    <p:sldId id="384" r:id="rId33"/>
    <p:sldId id="599" r:id="rId34"/>
    <p:sldId id="531" r:id="rId35"/>
    <p:sldId id="532" r:id="rId36"/>
    <p:sldId id="533" r:id="rId37"/>
    <p:sldId id="534" r:id="rId38"/>
    <p:sldId id="536" r:id="rId39"/>
    <p:sldId id="543" r:id="rId40"/>
    <p:sldId id="545" r:id="rId41"/>
    <p:sldId id="546" r:id="rId42"/>
    <p:sldId id="639" r:id="rId43"/>
    <p:sldId id="640" r:id="rId44"/>
    <p:sldId id="641" r:id="rId45"/>
    <p:sldId id="642" r:id="rId46"/>
    <p:sldId id="643" r:id="rId47"/>
    <p:sldId id="644" r:id="rId48"/>
    <p:sldId id="645" r:id="rId49"/>
    <p:sldId id="634" r:id="rId50"/>
    <p:sldId id="615" r:id="rId51"/>
    <p:sldId id="564" r:id="rId52"/>
    <p:sldId id="646" r:id="rId53"/>
    <p:sldId id="647" r:id="rId54"/>
    <p:sldId id="648" r:id="rId55"/>
    <p:sldId id="649" r:id="rId56"/>
    <p:sldId id="650" r:id="rId57"/>
    <p:sldId id="563" r:id="rId58"/>
    <p:sldId id="566" r:id="rId59"/>
    <p:sldId id="567" r:id="rId60"/>
    <p:sldId id="554" r:id="rId61"/>
    <p:sldId id="605" r:id="rId62"/>
    <p:sldId id="606" r:id="rId63"/>
    <p:sldId id="607" r:id="rId64"/>
    <p:sldId id="636" r:id="rId65"/>
    <p:sldId id="608" r:id="rId66"/>
    <p:sldId id="609" r:id="rId67"/>
    <p:sldId id="610" r:id="rId68"/>
    <p:sldId id="611" r:id="rId69"/>
    <p:sldId id="612" r:id="rId70"/>
    <p:sldId id="613" r:id="rId71"/>
    <p:sldId id="637" r:id="rId72"/>
    <p:sldId id="638" r:id="rId73"/>
    <p:sldId id="514" r:id="rId74"/>
    <p:sldId id="313" r:id="rId75"/>
    <p:sldId id="310" r:id="rId76"/>
    <p:sldId id="311" r:id="rId7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4607" autoAdjust="0"/>
  </p:normalViewPr>
  <p:slideViewPr>
    <p:cSldViewPr>
      <p:cViewPr>
        <p:scale>
          <a:sx n="54" d="100"/>
          <a:sy n="54" d="100"/>
        </p:scale>
        <p:origin x="-1506"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6AF62-362D-41A1-BBDF-562A5F027B1D}" type="doc">
      <dgm:prSet loTypeId="urn:microsoft.com/office/officeart/2005/8/layout/venn1" loCatId="relationship" qsTypeId="urn:microsoft.com/office/officeart/2005/8/quickstyle/simple1" qsCatId="simple" csTypeId="urn:microsoft.com/office/officeart/2005/8/colors/accent1_2" csCatId="accent1"/>
      <dgm:spPr/>
    </dgm:pt>
    <dgm:pt modelId="{B3B438F4-BFE7-4C75-9D93-B2C9FACEC0E1}">
      <dgm:prSet/>
      <dgm:spPr/>
      <dgm:t>
        <a:bodyPr/>
        <a:lstStyle/>
        <a:p>
          <a:pPr marL="361950" marR="0" lvl="0" indent="-361950" algn="ctr" defTabSz="966788" rtl="0" eaLnBrk="0" fontAlgn="base" latinLnBrk="0" hangingPunct="0">
            <a:lnSpc>
              <a:spcPct val="100000"/>
            </a:lnSpc>
            <a:spcBef>
              <a:spcPct val="20000"/>
            </a:spcBef>
            <a:spcAft>
              <a:spcPct val="0"/>
            </a:spcAft>
            <a:buClrTx/>
            <a:buSzTx/>
            <a:buFontTx/>
            <a:buNone/>
            <a:tabLst>
              <a:tab pos="188913" algn="l"/>
            </a:tabLst>
          </a:pPr>
          <a:r>
            <a:rPr kumimoji="0" lang="en-GB" altLang="en-US" b="1" i="0" u="none" strike="noStrike" cap="none" normalizeH="0" baseline="0" smtClean="0">
              <a:ln>
                <a:noFill/>
              </a:ln>
              <a:solidFill>
                <a:schemeClr val="bg1"/>
              </a:solidFill>
              <a:effectLst/>
              <a:latin typeface="Arial Narrow" pitchFamily="34" charset="0"/>
              <a:cs typeface="Arial" charset="0"/>
            </a:rPr>
            <a:t>Citizens’ Involvement in the </a:t>
          </a:r>
        </a:p>
        <a:p>
          <a:pPr marL="361950" marR="0" lvl="0" indent="-361950" algn="ctr" defTabSz="966788" rtl="0" eaLnBrk="0" fontAlgn="base" latinLnBrk="0" hangingPunct="0">
            <a:lnSpc>
              <a:spcPct val="100000"/>
            </a:lnSpc>
            <a:spcBef>
              <a:spcPct val="20000"/>
            </a:spcBef>
            <a:spcAft>
              <a:spcPct val="0"/>
            </a:spcAft>
            <a:buClrTx/>
            <a:buSzTx/>
            <a:buFontTx/>
            <a:buNone/>
            <a:tabLst>
              <a:tab pos="188913" algn="l"/>
            </a:tabLst>
          </a:pPr>
          <a:r>
            <a:rPr kumimoji="0" lang="en-GB" altLang="en-US" b="1" i="0" u="none" strike="noStrike" cap="none" normalizeH="0" baseline="0" smtClean="0">
              <a:ln>
                <a:noFill/>
              </a:ln>
              <a:solidFill>
                <a:schemeClr val="bg1"/>
              </a:solidFill>
              <a:effectLst/>
              <a:latin typeface="Arial Narrow" pitchFamily="34" charset="0"/>
              <a:cs typeface="Arial" charset="0"/>
            </a:rPr>
            <a:t>Development and Use of DE</a:t>
          </a:r>
          <a:endParaRPr kumimoji="0" lang="en-GB" altLang="en-US" b="1" i="1" u="none" strike="noStrike" cap="none" normalizeH="0" baseline="0" smtClean="0">
            <a:ln>
              <a:noFill/>
            </a:ln>
            <a:solidFill>
              <a:schemeClr val="bg1"/>
            </a:solidFill>
            <a:effectLst/>
            <a:latin typeface="Arial Narrow" pitchFamily="34" charset="0"/>
            <a:cs typeface="Arial" charset="0"/>
          </a:endParaRPr>
        </a:p>
      </dgm:t>
    </dgm:pt>
    <dgm:pt modelId="{BCCFF3DF-7B49-4F03-A9F4-61B2EFA23F14}" type="parTrans" cxnId="{88F58547-2009-47D9-A659-020C05C0051D}">
      <dgm:prSet/>
      <dgm:spPr/>
    </dgm:pt>
    <dgm:pt modelId="{486A6B53-670D-41FC-81B6-D0353A251673}" type="sibTrans" cxnId="{88F58547-2009-47D9-A659-020C05C0051D}">
      <dgm:prSet/>
      <dgm:spPr/>
    </dgm:pt>
    <dgm:pt modelId="{B947295D-F5D9-45CA-9398-9DB0C3786F4A}">
      <dgm:prSet/>
      <dgm:spPr/>
      <dgm:t>
        <a:bodyPr/>
        <a:lstStyle/>
        <a:p>
          <a:pPr marL="361950" marR="0" lvl="0" indent="-361950" algn="ctr" defTabSz="966788" rtl="0" eaLnBrk="0" fontAlgn="base" latinLnBrk="0" hangingPunct="0">
            <a:lnSpc>
              <a:spcPct val="100000"/>
            </a:lnSpc>
            <a:spcBef>
              <a:spcPct val="20000"/>
            </a:spcBef>
            <a:spcAft>
              <a:spcPct val="0"/>
            </a:spcAft>
            <a:buClrTx/>
            <a:buSzTx/>
            <a:buFontTx/>
            <a:buNone/>
            <a:tabLst>
              <a:tab pos="188913" algn="l"/>
            </a:tabLst>
          </a:pPr>
          <a:r>
            <a:rPr kumimoji="0" lang="en-GB" altLang="en-US" b="1" i="0" u="none" strike="noStrike" cap="none" normalizeH="0" baseline="0" smtClean="0">
              <a:ln>
                <a:noFill/>
              </a:ln>
              <a:solidFill>
                <a:schemeClr val="bg1"/>
              </a:solidFill>
              <a:effectLst/>
              <a:latin typeface="Arial Narrow" pitchFamily="34" charset="0"/>
              <a:cs typeface="Arial" charset="0"/>
            </a:rPr>
            <a:t>Governance</a:t>
          </a:r>
        </a:p>
      </dgm:t>
    </dgm:pt>
    <dgm:pt modelId="{F96C9756-0C7F-4AA9-A80F-AE0C8B844738}" type="parTrans" cxnId="{61C5F27D-8F64-4E13-B396-95DD3FC68C86}">
      <dgm:prSet/>
      <dgm:spPr/>
    </dgm:pt>
    <dgm:pt modelId="{DB093F95-5020-43B1-8324-F7E1F323457D}" type="sibTrans" cxnId="{61C5F27D-8F64-4E13-B396-95DD3FC68C86}">
      <dgm:prSet/>
      <dgm:spPr/>
    </dgm:pt>
    <dgm:pt modelId="{4388178C-32DE-4BC0-8A11-DB8F077DD0EF}">
      <dgm:prSet/>
      <dgm:spPr/>
      <dgm:t>
        <a:bodyPr/>
        <a:lstStyle/>
        <a:p>
          <a:pPr marL="361950" marR="0" lvl="0" indent="-361950" algn="ctr" defTabSz="966788" rtl="0" eaLnBrk="0" fontAlgn="base" latinLnBrk="0" hangingPunct="0">
            <a:lnSpc>
              <a:spcPct val="100000"/>
            </a:lnSpc>
            <a:spcBef>
              <a:spcPct val="20000"/>
            </a:spcBef>
            <a:spcAft>
              <a:spcPct val="0"/>
            </a:spcAft>
            <a:buClrTx/>
            <a:buSzTx/>
            <a:buFontTx/>
            <a:buNone/>
            <a:tabLst>
              <a:tab pos="188913" algn="l"/>
            </a:tabLst>
          </a:pPr>
          <a:r>
            <a:rPr kumimoji="0" lang="en-GB" altLang="en-US" b="1" i="0" u="none" strike="noStrike" cap="none" normalizeH="0" baseline="0" smtClean="0">
              <a:ln>
                <a:noFill/>
              </a:ln>
              <a:solidFill>
                <a:schemeClr val="bg1"/>
              </a:solidFill>
              <a:effectLst/>
              <a:latin typeface="Arial Narrow" pitchFamily="34" charset="0"/>
              <a:cs typeface="Arial" charset="0"/>
            </a:rPr>
            <a:t>Integration of Scientific </a:t>
          </a:r>
        </a:p>
        <a:p>
          <a:pPr marL="361950" marR="0" lvl="0" indent="-361950" algn="ctr" defTabSz="966788" rtl="0" eaLnBrk="0" fontAlgn="base" latinLnBrk="0" hangingPunct="0">
            <a:lnSpc>
              <a:spcPct val="100000"/>
            </a:lnSpc>
            <a:spcBef>
              <a:spcPct val="20000"/>
            </a:spcBef>
            <a:spcAft>
              <a:spcPct val="0"/>
            </a:spcAft>
            <a:buClrTx/>
            <a:buSzTx/>
            <a:buFontTx/>
            <a:buNone/>
            <a:tabLst>
              <a:tab pos="188913" algn="l"/>
            </a:tabLst>
          </a:pPr>
          <a:r>
            <a:rPr kumimoji="0" lang="en-GB" altLang="en-US" b="1" i="0" u="none" strike="noStrike" cap="none" normalizeH="0" baseline="0" smtClean="0">
              <a:ln>
                <a:noFill/>
              </a:ln>
              <a:solidFill>
                <a:schemeClr val="bg1"/>
              </a:solidFill>
              <a:effectLst/>
              <a:latin typeface="Arial Narrow" pitchFamily="34" charset="0"/>
              <a:cs typeface="Arial" charset="0"/>
            </a:rPr>
            <a:t>Research into DE</a:t>
          </a:r>
        </a:p>
      </dgm:t>
    </dgm:pt>
    <dgm:pt modelId="{51CB691B-38B2-4247-89B7-4E7C5CB1888F}" type="parTrans" cxnId="{87F0BF73-130D-4B3D-A50D-63DA56DBE404}">
      <dgm:prSet/>
      <dgm:spPr/>
    </dgm:pt>
    <dgm:pt modelId="{FDC1D038-F14E-46CF-B25D-068668EA9701}" type="sibTrans" cxnId="{87F0BF73-130D-4B3D-A50D-63DA56DBE404}">
      <dgm:prSet/>
      <dgm:spPr/>
    </dgm:pt>
    <dgm:pt modelId="{2659C265-6AED-4C91-8250-9D427683C110}" type="pres">
      <dgm:prSet presAssocID="{EA46AF62-362D-41A1-BBDF-562A5F027B1D}" presName="compositeShape" presStyleCnt="0">
        <dgm:presLayoutVars>
          <dgm:chMax val="7"/>
          <dgm:dir/>
          <dgm:resizeHandles val="exact"/>
        </dgm:presLayoutVars>
      </dgm:prSet>
      <dgm:spPr/>
    </dgm:pt>
    <dgm:pt modelId="{6FC5154A-A579-46AA-9569-E3DA6859EDD9}" type="pres">
      <dgm:prSet presAssocID="{B3B438F4-BFE7-4C75-9D93-B2C9FACEC0E1}" presName="circ1" presStyleLbl="vennNode1" presStyleIdx="0" presStyleCnt="3"/>
      <dgm:spPr/>
      <dgm:t>
        <a:bodyPr/>
        <a:lstStyle/>
        <a:p>
          <a:endParaRPr lang="cs-CZ"/>
        </a:p>
      </dgm:t>
    </dgm:pt>
    <dgm:pt modelId="{87E17450-7BF3-4365-A695-1C8E1E323D5D}" type="pres">
      <dgm:prSet presAssocID="{B3B438F4-BFE7-4C75-9D93-B2C9FACEC0E1}" presName="circ1Tx" presStyleLbl="revTx" presStyleIdx="0" presStyleCnt="0">
        <dgm:presLayoutVars>
          <dgm:chMax val="0"/>
          <dgm:chPref val="0"/>
          <dgm:bulletEnabled val="1"/>
        </dgm:presLayoutVars>
      </dgm:prSet>
      <dgm:spPr/>
      <dgm:t>
        <a:bodyPr/>
        <a:lstStyle/>
        <a:p>
          <a:endParaRPr lang="cs-CZ"/>
        </a:p>
      </dgm:t>
    </dgm:pt>
    <dgm:pt modelId="{642F01F9-2819-4096-92AC-A791FDE458F7}" type="pres">
      <dgm:prSet presAssocID="{B947295D-F5D9-45CA-9398-9DB0C3786F4A}" presName="circ2" presStyleLbl="vennNode1" presStyleIdx="1" presStyleCnt="3"/>
      <dgm:spPr/>
      <dgm:t>
        <a:bodyPr/>
        <a:lstStyle/>
        <a:p>
          <a:endParaRPr lang="cs-CZ"/>
        </a:p>
      </dgm:t>
    </dgm:pt>
    <dgm:pt modelId="{7217878B-873D-4758-BB67-C29D328F6359}" type="pres">
      <dgm:prSet presAssocID="{B947295D-F5D9-45CA-9398-9DB0C3786F4A}" presName="circ2Tx" presStyleLbl="revTx" presStyleIdx="0" presStyleCnt="0">
        <dgm:presLayoutVars>
          <dgm:chMax val="0"/>
          <dgm:chPref val="0"/>
          <dgm:bulletEnabled val="1"/>
        </dgm:presLayoutVars>
      </dgm:prSet>
      <dgm:spPr/>
      <dgm:t>
        <a:bodyPr/>
        <a:lstStyle/>
        <a:p>
          <a:endParaRPr lang="cs-CZ"/>
        </a:p>
      </dgm:t>
    </dgm:pt>
    <dgm:pt modelId="{7EE2EE50-A60F-430D-9842-1F7E8D2EEF4E}" type="pres">
      <dgm:prSet presAssocID="{4388178C-32DE-4BC0-8A11-DB8F077DD0EF}" presName="circ3" presStyleLbl="vennNode1" presStyleIdx="2" presStyleCnt="3"/>
      <dgm:spPr/>
      <dgm:t>
        <a:bodyPr/>
        <a:lstStyle/>
        <a:p>
          <a:endParaRPr lang="cs-CZ"/>
        </a:p>
      </dgm:t>
    </dgm:pt>
    <dgm:pt modelId="{BD232BEA-95A4-41D8-B200-7F2F69D2E94E}" type="pres">
      <dgm:prSet presAssocID="{4388178C-32DE-4BC0-8A11-DB8F077DD0EF}" presName="circ3Tx" presStyleLbl="revTx" presStyleIdx="0" presStyleCnt="0">
        <dgm:presLayoutVars>
          <dgm:chMax val="0"/>
          <dgm:chPref val="0"/>
          <dgm:bulletEnabled val="1"/>
        </dgm:presLayoutVars>
      </dgm:prSet>
      <dgm:spPr/>
      <dgm:t>
        <a:bodyPr/>
        <a:lstStyle/>
        <a:p>
          <a:endParaRPr lang="cs-CZ"/>
        </a:p>
      </dgm:t>
    </dgm:pt>
  </dgm:ptLst>
  <dgm:cxnLst>
    <dgm:cxn modelId="{87F0BF73-130D-4B3D-A50D-63DA56DBE404}" srcId="{EA46AF62-362D-41A1-BBDF-562A5F027B1D}" destId="{4388178C-32DE-4BC0-8A11-DB8F077DD0EF}" srcOrd="2" destOrd="0" parTransId="{51CB691B-38B2-4247-89B7-4E7C5CB1888F}" sibTransId="{FDC1D038-F14E-46CF-B25D-068668EA9701}"/>
    <dgm:cxn modelId="{11C40FCC-AAC0-493D-8187-14A8C5D04105}" type="presOf" srcId="{4388178C-32DE-4BC0-8A11-DB8F077DD0EF}" destId="{BD232BEA-95A4-41D8-B200-7F2F69D2E94E}" srcOrd="1" destOrd="0" presId="urn:microsoft.com/office/officeart/2005/8/layout/venn1"/>
    <dgm:cxn modelId="{0FAB6912-CD55-4BA6-A57A-34F1F95BB1E4}" type="presOf" srcId="{EA46AF62-362D-41A1-BBDF-562A5F027B1D}" destId="{2659C265-6AED-4C91-8250-9D427683C110}" srcOrd="0" destOrd="0" presId="urn:microsoft.com/office/officeart/2005/8/layout/venn1"/>
    <dgm:cxn modelId="{61C5F27D-8F64-4E13-B396-95DD3FC68C86}" srcId="{EA46AF62-362D-41A1-BBDF-562A5F027B1D}" destId="{B947295D-F5D9-45CA-9398-9DB0C3786F4A}" srcOrd="1" destOrd="0" parTransId="{F96C9756-0C7F-4AA9-A80F-AE0C8B844738}" sibTransId="{DB093F95-5020-43B1-8324-F7E1F323457D}"/>
    <dgm:cxn modelId="{0B7538DB-4F75-4545-827E-382729B59391}" type="presOf" srcId="{B947295D-F5D9-45CA-9398-9DB0C3786F4A}" destId="{7217878B-873D-4758-BB67-C29D328F6359}" srcOrd="1" destOrd="0" presId="urn:microsoft.com/office/officeart/2005/8/layout/venn1"/>
    <dgm:cxn modelId="{3EEE2674-5907-43A0-B7FA-F97A894F6511}" type="presOf" srcId="{B947295D-F5D9-45CA-9398-9DB0C3786F4A}" destId="{642F01F9-2819-4096-92AC-A791FDE458F7}" srcOrd="0" destOrd="0" presId="urn:microsoft.com/office/officeart/2005/8/layout/venn1"/>
    <dgm:cxn modelId="{E8848ABB-F9CA-4B2B-8A86-DE1D0915942C}" type="presOf" srcId="{B3B438F4-BFE7-4C75-9D93-B2C9FACEC0E1}" destId="{87E17450-7BF3-4365-A695-1C8E1E323D5D}" srcOrd="1" destOrd="0" presId="urn:microsoft.com/office/officeart/2005/8/layout/venn1"/>
    <dgm:cxn modelId="{88F58547-2009-47D9-A659-020C05C0051D}" srcId="{EA46AF62-362D-41A1-BBDF-562A5F027B1D}" destId="{B3B438F4-BFE7-4C75-9D93-B2C9FACEC0E1}" srcOrd="0" destOrd="0" parTransId="{BCCFF3DF-7B49-4F03-A9F4-61B2EFA23F14}" sibTransId="{486A6B53-670D-41FC-81B6-D0353A251673}"/>
    <dgm:cxn modelId="{2897F4AA-268C-413A-97EC-90D45F530E13}" type="presOf" srcId="{4388178C-32DE-4BC0-8A11-DB8F077DD0EF}" destId="{7EE2EE50-A60F-430D-9842-1F7E8D2EEF4E}" srcOrd="0" destOrd="0" presId="urn:microsoft.com/office/officeart/2005/8/layout/venn1"/>
    <dgm:cxn modelId="{76121C4D-7418-4122-99F2-7FE468560EAB}" type="presOf" srcId="{B3B438F4-BFE7-4C75-9D93-B2C9FACEC0E1}" destId="{6FC5154A-A579-46AA-9569-E3DA6859EDD9}" srcOrd="0" destOrd="0" presId="urn:microsoft.com/office/officeart/2005/8/layout/venn1"/>
    <dgm:cxn modelId="{09293CE1-1038-461E-9639-968A134FCBD1}" type="presParOf" srcId="{2659C265-6AED-4C91-8250-9D427683C110}" destId="{6FC5154A-A579-46AA-9569-E3DA6859EDD9}" srcOrd="0" destOrd="0" presId="urn:microsoft.com/office/officeart/2005/8/layout/venn1"/>
    <dgm:cxn modelId="{00A9875F-6B89-4593-AEFA-1A42A3003798}" type="presParOf" srcId="{2659C265-6AED-4C91-8250-9D427683C110}" destId="{87E17450-7BF3-4365-A695-1C8E1E323D5D}" srcOrd="1" destOrd="0" presId="urn:microsoft.com/office/officeart/2005/8/layout/venn1"/>
    <dgm:cxn modelId="{89B58B8A-4100-4294-9DAE-75A2078721FF}" type="presParOf" srcId="{2659C265-6AED-4C91-8250-9D427683C110}" destId="{642F01F9-2819-4096-92AC-A791FDE458F7}" srcOrd="2" destOrd="0" presId="urn:microsoft.com/office/officeart/2005/8/layout/venn1"/>
    <dgm:cxn modelId="{0D4162B9-8D0D-4F62-82FF-FF14CD12D296}" type="presParOf" srcId="{2659C265-6AED-4C91-8250-9D427683C110}" destId="{7217878B-873D-4758-BB67-C29D328F6359}" srcOrd="3" destOrd="0" presId="urn:microsoft.com/office/officeart/2005/8/layout/venn1"/>
    <dgm:cxn modelId="{345560FC-9704-4749-91BA-D4A4F7494507}" type="presParOf" srcId="{2659C265-6AED-4C91-8250-9D427683C110}" destId="{7EE2EE50-A60F-430D-9842-1F7E8D2EEF4E}" srcOrd="4" destOrd="0" presId="urn:microsoft.com/office/officeart/2005/8/layout/venn1"/>
    <dgm:cxn modelId="{D16E3972-57B5-47BC-8BB4-BEE3651BDD74}" type="presParOf" srcId="{2659C265-6AED-4C91-8250-9D427683C110}" destId="{BD232BEA-95A4-41D8-B200-7F2F69D2E94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5154A-A579-46AA-9569-E3DA6859EDD9}">
      <dsp:nvSpPr>
        <dsp:cNvPr id="0" name=""/>
        <dsp:cNvSpPr/>
      </dsp:nvSpPr>
      <dsp:spPr>
        <a:xfrm>
          <a:off x="1465421" y="63559"/>
          <a:ext cx="3050857" cy="3050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61950" marR="0" lvl="0" indent="-361950" algn="ctr" defTabSz="966788" rtl="0" eaLnBrk="0" fontAlgn="base" latinLnBrk="0" hangingPunct="0">
            <a:lnSpc>
              <a:spcPct val="100000"/>
            </a:lnSpc>
            <a:spcBef>
              <a:spcPct val="0"/>
            </a:spcBef>
            <a:spcAft>
              <a:spcPct val="0"/>
            </a:spcAft>
            <a:buClrTx/>
            <a:buSzTx/>
            <a:buFontTx/>
            <a:buNone/>
            <a:tabLst>
              <a:tab pos="188913" algn="l"/>
            </a:tabLst>
          </a:pPr>
          <a:r>
            <a:rPr kumimoji="0" lang="en-GB" altLang="en-US" sz="2100" b="1" i="0" u="none" strike="noStrike" kern="1200" cap="none" normalizeH="0" baseline="0" smtClean="0">
              <a:ln>
                <a:noFill/>
              </a:ln>
              <a:solidFill>
                <a:schemeClr val="bg1"/>
              </a:solidFill>
              <a:effectLst/>
              <a:latin typeface="Arial Narrow" pitchFamily="34" charset="0"/>
              <a:cs typeface="Arial" charset="0"/>
            </a:rPr>
            <a:t>Citizens’ Involvement in the </a:t>
          </a:r>
        </a:p>
        <a:p>
          <a:pPr marL="361950" marR="0" lvl="0" indent="-361950" algn="ctr" defTabSz="966788" rtl="0" eaLnBrk="0" fontAlgn="base" latinLnBrk="0" hangingPunct="0">
            <a:lnSpc>
              <a:spcPct val="100000"/>
            </a:lnSpc>
            <a:spcBef>
              <a:spcPct val="0"/>
            </a:spcBef>
            <a:spcAft>
              <a:spcPct val="0"/>
            </a:spcAft>
            <a:buClrTx/>
            <a:buSzTx/>
            <a:buFontTx/>
            <a:buNone/>
            <a:tabLst>
              <a:tab pos="188913" algn="l"/>
            </a:tabLst>
          </a:pPr>
          <a:r>
            <a:rPr kumimoji="0" lang="en-GB" altLang="en-US" sz="2100" b="1" i="0" u="none" strike="noStrike" kern="1200" cap="none" normalizeH="0" baseline="0" smtClean="0">
              <a:ln>
                <a:noFill/>
              </a:ln>
              <a:solidFill>
                <a:schemeClr val="bg1"/>
              </a:solidFill>
              <a:effectLst/>
              <a:latin typeface="Arial Narrow" pitchFamily="34" charset="0"/>
              <a:cs typeface="Arial" charset="0"/>
            </a:rPr>
            <a:t>Development and Use of DE</a:t>
          </a:r>
          <a:endParaRPr kumimoji="0" lang="en-GB" altLang="en-US" sz="2100" b="1" i="1" u="none" strike="noStrike" kern="1200" cap="none" normalizeH="0" baseline="0" smtClean="0">
            <a:ln>
              <a:noFill/>
            </a:ln>
            <a:solidFill>
              <a:schemeClr val="bg1"/>
            </a:solidFill>
            <a:effectLst/>
            <a:latin typeface="Arial Narrow" pitchFamily="34" charset="0"/>
            <a:cs typeface="Arial" charset="0"/>
          </a:endParaRPr>
        </a:p>
      </dsp:txBody>
      <dsp:txXfrm>
        <a:off x="1872202" y="597459"/>
        <a:ext cx="2237295" cy="1372885"/>
      </dsp:txXfrm>
    </dsp:sp>
    <dsp:sp modelId="{642F01F9-2819-4096-92AC-A791FDE458F7}">
      <dsp:nvSpPr>
        <dsp:cNvPr id="0" name=""/>
        <dsp:cNvSpPr/>
      </dsp:nvSpPr>
      <dsp:spPr>
        <a:xfrm>
          <a:off x="2566272" y="1970345"/>
          <a:ext cx="3050857" cy="3050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61950" marR="0" lvl="0" indent="-361950" algn="ctr" defTabSz="966788" rtl="0" eaLnBrk="0" fontAlgn="base" latinLnBrk="0" hangingPunct="0">
            <a:lnSpc>
              <a:spcPct val="100000"/>
            </a:lnSpc>
            <a:spcBef>
              <a:spcPct val="0"/>
            </a:spcBef>
            <a:spcAft>
              <a:spcPct val="0"/>
            </a:spcAft>
            <a:buClrTx/>
            <a:buSzTx/>
            <a:buFontTx/>
            <a:buNone/>
            <a:tabLst>
              <a:tab pos="188913" algn="l"/>
            </a:tabLst>
          </a:pPr>
          <a:r>
            <a:rPr kumimoji="0" lang="en-GB" altLang="en-US" sz="2100" b="1" i="0" u="none" strike="noStrike" kern="1200" cap="none" normalizeH="0" baseline="0" smtClean="0">
              <a:ln>
                <a:noFill/>
              </a:ln>
              <a:solidFill>
                <a:schemeClr val="bg1"/>
              </a:solidFill>
              <a:effectLst/>
              <a:latin typeface="Arial Narrow" pitchFamily="34" charset="0"/>
              <a:cs typeface="Arial" charset="0"/>
            </a:rPr>
            <a:t>Governance</a:t>
          </a:r>
        </a:p>
      </dsp:txBody>
      <dsp:txXfrm>
        <a:off x="3499326" y="2758483"/>
        <a:ext cx="1830514" cy="1677971"/>
      </dsp:txXfrm>
    </dsp:sp>
    <dsp:sp modelId="{7EE2EE50-A60F-430D-9842-1F7E8D2EEF4E}">
      <dsp:nvSpPr>
        <dsp:cNvPr id="0" name=""/>
        <dsp:cNvSpPr/>
      </dsp:nvSpPr>
      <dsp:spPr>
        <a:xfrm>
          <a:off x="364570" y="1970345"/>
          <a:ext cx="3050857" cy="305085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361950" marR="0" lvl="0" indent="-361950" algn="ctr" defTabSz="966788" rtl="0" eaLnBrk="0" fontAlgn="base" latinLnBrk="0" hangingPunct="0">
            <a:lnSpc>
              <a:spcPct val="100000"/>
            </a:lnSpc>
            <a:spcBef>
              <a:spcPct val="0"/>
            </a:spcBef>
            <a:spcAft>
              <a:spcPct val="0"/>
            </a:spcAft>
            <a:buClrTx/>
            <a:buSzTx/>
            <a:buFontTx/>
            <a:buNone/>
            <a:tabLst>
              <a:tab pos="188913" algn="l"/>
            </a:tabLst>
          </a:pPr>
          <a:r>
            <a:rPr kumimoji="0" lang="en-GB" altLang="en-US" sz="2100" b="1" i="0" u="none" strike="noStrike" kern="1200" cap="none" normalizeH="0" baseline="0" smtClean="0">
              <a:ln>
                <a:noFill/>
              </a:ln>
              <a:solidFill>
                <a:schemeClr val="bg1"/>
              </a:solidFill>
              <a:effectLst/>
              <a:latin typeface="Arial Narrow" pitchFamily="34" charset="0"/>
              <a:cs typeface="Arial" charset="0"/>
            </a:rPr>
            <a:t>Integration of Scientific </a:t>
          </a:r>
        </a:p>
        <a:p>
          <a:pPr marL="361950" marR="0" lvl="0" indent="-361950" algn="ctr" defTabSz="966788" rtl="0" eaLnBrk="0" fontAlgn="base" latinLnBrk="0" hangingPunct="0">
            <a:lnSpc>
              <a:spcPct val="100000"/>
            </a:lnSpc>
            <a:spcBef>
              <a:spcPct val="0"/>
            </a:spcBef>
            <a:spcAft>
              <a:spcPct val="0"/>
            </a:spcAft>
            <a:buClrTx/>
            <a:buSzTx/>
            <a:buFontTx/>
            <a:buNone/>
            <a:tabLst>
              <a:tab pos="188913" algn="l"/>
            </a:tabLst>
          </a:pPr>
          <a:r>
            <a:rPr kumimoji="0" lang="en-GB" altLang="en-US" sz="2100" b="1" i="0" u="none" strike="noStrike" kern="1200" cap="none" normalizeH="0" baseline="0" smtClean="0">
              <a:ln>
                <a:noFill/>
              </a:ln>
              <a:solidFill>
                <a:schemeClr val="bg1"/>
              </a:solidFill>
              <a:effectLst/>
              <a:latin typeface="Arial Narrow" pitchFamily="34" charset="0"/>
              <a:cs typeface="Arial" charset="0"/>
            </a:rPr>
            <a:t>Research into DE</a:t>
          </a:r>
        </a:p>
      </dsp:txBody>
      <dsp:txXfrm>
        <a:off x="651859" y="2758483"/>
        <a:ext cx="1830514" cy="167797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7-01-04T11:44:14.773"/>
    </inkml:context>
    <inkml:brush xml:id="br0">
      <inkml:brushProperty name="width" value="0.1" units="cm"/>
      <inkml:brushProperty name="height" value="0.1" units="cm"/>
      <inkml:brushProperty name="color" value="#ED1C24"/>
      <inkml:brushProperty name="fitToCurve" value="1"/>
    </inkml:brush>
  </inkml:definitions>
  <inkml:trace contextRef="#ctx0" brushRef="#br0">7537 1627 219,'-16'-51'119,"-9"-13"-1,-7-12-3,-9-7-116,-7-5 3,-6-6 0,-8 0 0,-11-6 2,-9 4-2,-18-2 3,-11 4-2,-15-3 0,-13 10 4,-14 3-5,-17 9 3,-14 7-4,-17 3 3,-8 13-4,-14 12 4,-15 6-2,-8 6-2,-18 11-1,-16 6 1,-9 4 0,-13 10 1,-11 5-1,-5 8 1,-3 9-2,-4 10 3,5 8 0,12 8-2,12 18 2,19 13-4,18 17 4,15 23-5,27 26 1,28 18-6,33 28 2,24 24 0,34 19-2,30 4 4,34 6-2,32-5-1,36-8 5,32-9 0,34-13 2,36-16 1,29-19 4,40-5-7,38-17 8,34-8-5,37-7 3,30-13-3,29-10 2,23-15-3,21-16-2,13-17 1,7-24-2,4-22 4,-7-27 0,-8-27 2,-20-25 0,-18-19 0,-20-18 2,-27-19 5,-33-10-3,-26-11 4,-39-14-3,-22-9 0,-40-10 2,-25-12 4,-39-7-6,-28-4-4,-40-12 4,-33 3-3,-32 1 1,-33 5-2,-38 5-5,-36 14-2,-33 7 2,-37 19-1,-39 20-7,-39 19-10,-32 37-24,-53 23-89,-18 40-2,-26 20-3,-17 23-4</inkml:trace>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7-01-04T11:44:14.774"/>
    </inkml:context>
    <inkml:brush xml:id="br0">
      <inkml:brushProperty name="width" value="0.1" units="cm"/>
      <inkml:brushProperty name="height" value="0.1" units="cm"/>
      <inkml:brushProperty name="color" value="#ED1C24"/>
      <inkml:brushProperty name="fitToCurve" value="1"/>
    </inkml:brush>
  </inkml:definitions>
  <inkml:trace contextRef="#ctx0" brushRef="#br0">5311 1115 138,'0'-38'115,"-9"4"-4,-10-19 1,-10-7-100,5 1-6,-9-9 4,1-1-1,-12-15 1,-7-1-3,-16-9 4,-14 11-3,-22-5 2,-10 9 0,-20 6-4,-16 18-2,-15 9-1,-15 16-1,-9 13 0,-8 17 0,-8 20-3,-10 21-1,-13 26 0,-4 21 1,-5 28-2,-7 11 2,-3 17-2,-6 7 2,5 13 5,4-2-2,15-5 4,13-2-2,16-1 2,22 6-4,23 12 4,25 18-2,24 5-7,28 18 3,29 17-4,29 11 2,27 7-2,27 2 3,31-11-3,26-11 4,19-10 3,26-17 1,23-17 0,19-19 0,16-18 3,15-10-2,5-12 1,19-9-4,11-18 1,7-10 0,0-12 1,11-15 1,1-17-1,2-21 1,-1-26 0,-5-17 1,-9-24-2,-4-17-1,-11-17 0,-9-16-2,-11-19 0,-2-9 3,-4-13-3,-4-5 2,-6-17-2,-3-9 2,-11-12-2,-13-8 1,-16 0 1,-18-13-1,-21 2 0,-22 1 0,-28 2 3,-24 1 0,-31-11 2,-22-3 1,-28-3 2,-26 1-4,-27-1 1,-19 3-1,-24 6-2,-22 17 0,-24 22-4,-20 27 0,-22 25-5,-12 28 2,-17 30-2,-8 23-6,8 44-14,-13 5-28,25 53-83,0 11-3,18 19 0,3-10-1</inkml:trace>
</inkml:ink>
</file>

<file path=ppt/ink/ink3.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7-01-04T11:44:14.774"/>
    </inkml:context>
    <inkml:brush xml:id="br0">
      <inkml:brushProperty name="width" value="0.1" units="cm"/>
      <inkml:brushProperty name="height" value="0.1" units="cm"/>
      <inkml:brushProperty name="color" value="#ED1C24"/>
      <inkml:brushProperty name="fitToCurve" value="1"/>
    </inkml:brush>
  </inkml:definitions>
  <inkml:trace contextRef="#ctx0" brushRef="#br0">588 17 79,'0'0'95,"0"0"2,-24-25-40,24 25-37,-22-7-7,22 7-1,-20 3-1,20-3 1,-26 21-3,26-21 2,-44 52 1,18-5-1,-9 5 1,2 16-7,-4 13 1,0 18-5,2 11 3,0 20-4,4 10-1,1 14 3,4 9-3,-1 6 3,5 8 0,3 2-2,-1 4 1,5 1 1,2-6 2,4 2-2,2 1 2,7 3-1,0-4-2,5 7 2,4-3-1,4 2-1,8 1-1,1 0 1,5-7-2,3-2 3,-1-15-1,6-11 5,-3-15-3,6-9 1,-10-17 0,5-9-2,-7-23 2,-2-6-4,-4-13 5,-5-1-6,-6-13 7,-3-4-3,-6-13-1,0-29-3,-6 40-10,6-40-17,0 0-66,-22-11-16,22 11-6,-33-50 1</inkml:trace>
  <inkml:trace contextRef="#ctx0" brushRef="#br0" timeOffset="1">-55 5000 95,'24'12'112,"-24"-12"-2,35 17 4,-35-17-70,37 20-19,-4-5-2,-4-10-5,12 14-8,-4-2-3,11 12-3,-4-1 0,2 16-2,-7 3 1,1 9 3,-7 1-1,-1 4 0,-5 1-1,-5-6 2,-7-7-1,0-5 1,-8-12-1,-7-32-1,11 27-2,-11-27 0,4-44 1,-2-10-3,5-24 1,-1-18-3,7-18 2,5-13 1,4-8-1,2-2 0,9 21-5,-3 5 1,5 28-6,-4 11 0,8 31-14,-17-6-31,13 30-66,-11 8-1,-24 9 2,22-8-1</inkml:trace>
</inkml:ink>
</file>

<file path=ppt/ink/ink4.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traceFormat>
        <inkml:channelProperties>
          <inkml:channelProperty channel="X" name="resolution" value="1000.08521" units="1/cm"/>
          <inkml:channelProperty channel="Y" name="resolution" value="1000.22729" units="1/cm"/>
          <inkml:channelProperty channel="F" name="resolution" value="0" units="1/dev"/>
        </inkml:channelProperties>
      </inkml:inkSource>
      <inkml:timestamp xml:id="ts0" timeString="2017-01-04T11:44:14.776"/>
    </inkml:context>
    <inkml:brush xml:id="br0">
      <inkml:brushProperty name="width" value="0.1" units="cm"/>
      <inkml:brushProperty name="height" value="0.1" units="cm"/>
      <inkml:brushProperty name="color" value="#177D36"/>
      <inkml:brushProperty name="fitToCurve" value="1"/>
    </inkml:brush>
  </inkml:definitions>
  <inkml:trace contextRef="#ctx0" brushRef="#br0">4888 323 58,'30'12'102,"-30"-12"-3,31-20 0,-31 20-64,-7-36-26,7 36 4,-28-47 7,10 22 2,-19-14-1,4 10 3,-17-6-3,2 12-2,-18-6-7,-1 14-2,-14-2-7,-9 10 0,-11 7-2,-10 4 3,-9 4 0,-10 2-1,0 4 4,-5 6-4,-10-2 3,3 6-4,-9-2 1,-2 5-4,-9-2 3,-2 11 1,-8-4-1,0 8 2,-3 7 1,2 7 1,2 0-1,10 8 1,8 2-2,7 4 1,12 1-2,8 7 3,3 5-4,14 10 3,4 5-3,4 12 3,5 15-2,2 5 0,1 7-1,12 5 0,4 5 0,7 2 0,7 1 1,11 1 0,8-3-1,13-1 3,7-2-2,9-6 0,6-2 0,9-4-2,7-8 0,8-3 1,7-10-1,15 4 0,9 0 1,13 0 1,11-6 0,11 3 1,6-1-1,16 1 3,6-6-2,11-3 1,2-5-2,18-1 0,7 3-1,10-6-3,12-5 4,2 2-5,15-8 4,13-5-2,11-8 2,7-8 0,2-14 2,9 0 2,0-15-2,6-3 0,-3-12-1,-3-7-1,-6-17 2,-3-10-4,-1-13 2,-3-19-2,-1-12 2,-9-21-3,-2-18 1,-8-11-1,-9-7-3,-11-12 1,-18-12-1,-18-4 0,-21-11-1,-17-3 1,-20-4 2,-24-6-2,-16 1 3,-19 1 3,-13 1-2,-12-2 3,-12 6-3,-7-4 2,-13 0-2,-8-2 2,-12 1 0,-11-8-2,-12 1 3,-14 3-2,-13-3 3,-17 6-1,-16-1 1,-15 8-1,-19 4 1,-19 9 0,-12 6 2,-8 18-3,-14 10 3,4 23-4,-2 9-2,4 26-8,12 33-30,-3 9-107,22 24-7,-2-6 0,19 12-5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C32F7-A0D0-4CFA-A800-1370D3B473ED}" type="datetimeFigureOut">
              <a:rPr lang="en-US" smtClean="0"/>
              <a:pPr/>
              <a:t>11/28/2017</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220315-7FEF-4B64-9647-4FED4D96A00E}" type="slidenum">
              <a:rPr lang="en-US" smtClean="0"/>
              <a:pPr/>
              <a:t>‹#›</a:t>
            </a:fld>
            <a:endParaRPr lang="en-US"/>
          </a:p>
        </p:txBody>
      </p:sp>
    </p:spTree>
    <p:extLst>
      <p:ext uri="{BB962C8B-B14F-4D97-AF65-F5344CB8AC3E}">
        <p14:creationId xmlns:p14="http://schemas.microsoft.com/office/powerpoint/2010/main" val="337813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12231316-3A4F-43F0-A602-C50E9AFEC514}" type="slidenum">
              <a:rPr lang="en-US"/>
              <a:pPr>
                <a:defRPr/>
              </a:pPr>
              <a:t>13</a:t>
            </a:fld>
            <a:endParaRPr lang="en-US"/>
          </a:p>
        </p:txBody>
      </p:sp>
      <p:sp>
        <p:nvSpPr>
          <p:cNvPr id="33795" name="Rectangle 2"/>
          <p:cNvSpPr>
            <a:spLocks noGrp="1" noRot="1" noChangeAspect="1" noChangeArrowheads="1" noTextEdit="1"/>
          </p:cNvSpPr>
          <p:nvPr>
            <p:ph type="sldImg"/>
          </p:nvPr>
        </p:nvSpPr>
        <p:spPr bwMode="auto">
          <a:xfrm>
            <a:off x="1176338" y="712788"/>
            <a:ext cx="4573587"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GB" altLang="en-US" sz="1100" smtClean="0">
                <a:latin typeface="Tahoma" pitchFamily="34" charset="0"/>
              </a:rPr>
              <a:t>DE is a very useful metaphor, easy to understand, and providing a powerful way to convey a concept; </a:t>
            </a:r>
          </a:p>
          <a:p>
            <a:pPr marL="228600" indent="-228600">
              <a:buFontTx/>
              <a:buAutoNum type="arabicPeriod"/>
            </a:pPr>
            <a:r>
              <a:rPr lang="en-GB" altLang="en-US" sz="1100" smtClean="0">
                <a:latin typeface="Tahoma" pitchFamily="34" charset="0"/>
              </a:rPr>
              <a:t>DE displays some of the characteristics of “magic concepts”, like governance, which have an overwhelmingly positive connotation, and can advertise, focus and legitimise certain way of looking at the world, and help mobilise resources and political support; </a:t>
            </a:r>
          </a:p>
          <a:p>
            <a:pPr marL="228600" indent="-228600">
              <a:buFontTx/>
              <a:buAutoNum type="arabicPeriod"/>
            </a:pPr>
            <a:r>
              <a:rPr lang="en-GB" altLang="en-US" sz="1100" smtClean="0">
                <a:latin typeface="Tahoma" pitchFamily="34" charset="0"/>
              </a:rPr>
              <a:t>DE has a global dimension, inclusive of multiple applications and themes, and potentially embracing all mankind as the stakeholder;</a:t>
            </a:r>
          </a:p>
          <a:p>
            <a:pPr marL="228600" indent="-228600">
              <a:buFontTx/>
              <a:buAutoNum type="arabicPeriod"/>
            </a:pPr>
            <a:r>
              <a:rPr lang="en-GB" altLang="en-US" sz="1100" smtClean="0">
                <a:latin typeface="Tahoma" pitchFamily="34" charset="0"/>
              </a:rPr>
              <a:t>DE has a strong political backing since the beginning particularly in the US, and China;</a:t>
            </a:r>
          </a:p>
          <a:p>
            <a:pPr marL="228600" indent="-228600">
              <a:buFontTx/>
              <a:buAutoNum type="arabicPeriod"/>
            </a:pPr>
            <a:r>
              <a:rPr lang="en-GB" altLang="en-US" sz="1100" smtClean="0">
                <a:latin typeface="Tahoma" pitchFamily="34" charset="0"/>
              </a:rPr>
              <a:t>DE has a strong technological component, harnessing developments in internet technologies, data availability, and visualisation methods among others;</a:t>
            </a:r>
          </a:p>
          <a:p>
            <a:pPr marL="228600" indent="-228600">
              <a:buFontTx/>
              <a:buAutoNum type="arabicPeriod"/>
            </a:pPr>
            <a:r>
              <a:rPr lang="en-GB" altLang="en-US" sz="1100" smtClean="0">
                <a:latin typeface="Tahoma" pitchFamily="34" charset="0"/>
              </a:rPr>
              <a:t>DE provides a flexible framework to adapt to evolving technologies such as sensor networks, and mobile phones</a:t>
            </a:r>
            <a:endParaRPr lang="en-US" altLang="en-US" sz="1100" smtClean="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4FA34D-F6DC-4914-AA50-5AD55FFC38C7}" type="slidenum">
              <a:rPr lang="cs-CZ" altLang="cs-CZ" smtClean="0"/>
              <a:pPr eaLnBrk="1" hangingPunct="1">
                <a:spcBef>
                  <a:spcPct val="0"/>
                </a:spcBef>
              </a:pPr>
              <a:t>59</a:t>
            </a:fld>
            <a:endParaRPr lang="cs-CZ" altLang="cs-CZ" smtClean="0"/>
          </a:p>
        </p:txBody>
      </p:sp>
      <p:sp>
        <p:nvSpPr>
          <p:cNvPr id="104451" name="Rectangle 2"/>
          <p:cNvSpPr>
            <a:spLocks noGrp="1" noRot="1" noChangeAspect="1" noChangeArrowheads="1" noTextEdit="1"/>
          </p:cNvSpPr>
          <p:nvPr>
            <p:ph type="sldImg"/>
          </p:nvPr>
        </p:nvSpPr>
        <p:spPr>
          <a:xfrm>
            <a:off x="1143000" y="695325"/>
            <a:ext cx="4570413" cy="3427413"/>
          </a:xfrm>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2D7F1FC3-DD89-4627-B279-F577B7CFAEDA}" type="slidenum">
              <a:rPr lang="en-US"/>
              <a:pPr>
                <a:defRPr/>
              </a:pPr>
              <a:t>14</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r>
              <a:rPr lang="en-GB" altLang="en-US" smtClean="0">
                <a:latin typeface="Tahoma" pitchFamily="34" charset="0"/>
              </a:rPr>
              <a:t>DE encapsulates many different concepts. It is sometimes presented as an information system or an infrastructure to visualise and access geo-information, a virtual model of the Earth (or parts of it), or an approach to explore global issues and the Earth system;</a:t>
            </a:r>
          </a:p>
          <a:p>
            <a:pPr marL="228600" indent="-228600">
              <a:buFontTx/>
              <a:buAutoNum type="arabicPeriod"/>
            </a:pPr>
            <a:r>
              <a:rPr lang="en-GB" altLang="en-US" smtClean="0">
                <a:latin typeface="Tahoma" pitchFamily="34" charset="0"/>
              </a:rPr>
              <a:t>DE has uneven visibility in different regions of the world, which is then reflected in different thematic priorities; </a:t>
            </a:r>
          </a:p>
          <a:p>
            <a:pPr marL="228600" indent="-228600">
              <a:buFontTx/>
              <a:buAutoNum type="arabicPeriod"/>
            </a:pPr>
            <a:r>
              <a:rPr lang="en-GB" altLang="en-US" smtClean="0">
                <a:latin typeface="Tahoma" pitchFamily="34" charset="0"/>
              </a:rPr>
              <a:t>There is some ambiguity on the nature of the DE vision: political, vs. academic, vs. a technological initiative, and the main target audience: policy-makers and planners vs. scientific community or the general public;</a:t>
            </a:r>
          </a:p>
          <a:p>
            <a:pPr marL="228600" indent="-228600">
              <a:buFontTx/>
              <a:buAutoNum type="arabicPeriod"/>
            </a:pPr>
            <a:r>
              <a:rPr lang="en-GB" altLang="en-US" smtClean="0">
                <a:latin typeface="Tahoma" pitchFamily="34" charset="0"/>
              </a:rPr>
              <a:t>The vision has an unclear research focus, which may reduce interest in the scientific community;</a:t>
            </a:r>
          </a:p>
          <a:p>
            <a:pPr marL="228600" indent="-228600"/>
            <a:endParaRPr lang="en-US" altLang="en-US" smtClean="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92175">
              <a:defRPr sz="1600" i="1">
                <a:solidFill>
                  <a:schemeClr val="tx1"/>
                </a:solidFill>
                <a:latin typeface="Arial Narrow" pitchFamily="34" charset="0"/>
              </a:defRPr>
            </a:lvl1pPr>
            <a:lvl2pPr marL="742950" indent="-285750" defTabSz="892175">
              <a:defRPr sz="1600" i="1">
                <a:solidFill>
                  <a:schemeClr val="tx1"/>
                </a:solidFill>
                <a:latin typeface="Arial Narrow" pitchFamily="34" charset="0"/>
              </a:defRPr>
            </a:lvl2pPr>
            <a:lvl3pPr marL="1143000" indent="-228600" defTabSz="892175">
              <a:defRPr sz="1600" i="1">
                <a:solidFill>
                  <a:schemeClr val="tx1"/>
                </a:solidFill>
                <a:latin typeface="Arial Narrow" pitchFamily="34" charset="0"/>
              </a:defRPr>
            </a:lvl3pPr>
            <a:lvl4pPr marL="1600200" indent="-228600" defTabSz="892175">
              <a:defRPr sz="1600" i="1">
                <a:solidFill>
                  <a:schemeClr val="tx1"/>
                </a:solidFill>
                <a:latin typeface="Arial Narrow" pitchFamily="34" charset="0"/>
              </a:defRPr>
            </a:lvl4pPr>
            <a:lvl5pPr marL="2057400" indent="-228600" defTabSz="892175">
              <a:defRPr sz="1600" i="1">
                <a:solidFill>
                  <a:schemeClr val="tx1"/>
                </a:solidFill>
                <a:latin typeface="Arial Narrow" pitchFamily="34" charset="0"/>
              </a:defRPr>
            </a:lvl5pPr>
            <a:lvl6pPr marL="2514600" indent="-228600" defTabSz="892175" eaLnBrk="0" fontAlgn="base" hangingPunct="0">
              <a:spcBef>
                <a:spcPct val="20000"/>
              </a:spcBef>
              <a:spcAft>
                <a:spcPct val="0"/>
              </a:spcAft>
              <a:defRPr sz="1600" i="1">
                <a:solidFill>
                  <a:schemeClr val="tx1"/>
                </a:solidFill>
                <a:latin typeface="Arial Narrow" pitchFamily="34" charset="0"/>
              </a:defRPr>
            </a:lvl6pPr>
            <a:lvl7pPr marL="2971800" indent="-228600" defTabSz="892175" eaLnBrk="0" fontAlgn="base" hangingPunct="0">
              <a:spcBef>
                <a:spcPct val="20000"/>
              </a:spcBef>
              <a:spcAft>
                <a:spcPct val="0"/>
              </a:spcAft>
              <a:defRPr sz="1600" i="1">
                <a:solidFill>
                  <a:schemeClr val="tx1"/>
                </a:solidFill>
                <a:latin typeface="Arial Narrow" pitchFamily="34" charset="0"/>
              </a:defRPr>
            </a:lvl7pPr>
            <a:lvl8pPr marL="3429000" indent="-228600" defTabSz="892175" eaLnBrk="0" fontAlgn="base" hangingPunct="0">
              <a:spcBef>
                <a:spcPct val="20000"/>
              </a:spcBef>
              <a:spcAft>
                <a:spcPct val="0"/>
              </a:spcAft>
              <a:defRPr sz="1600" i="1">
                <a:solidFill>
                  <a:schemeClr val="tx1"/>
                </a:solidFill>
                <a:latin typeface="Arial Narrow" pitchFamily="34" charset="0"/>
              </a:defRPr>
            </a:lvl8pPr>
            <a:lvl9pPr marL="3886200" indent="-228600" defTabSz="892175" eaLnBrk="0" fontAlgn="base" hangingPunct="0">
              <a:spcBef>
                <a:spcPct val="20000"/>
              </a:spcBef>
              <a:spcAft>
                <a:spcPct val="0"/>
              </a:spcAft>
              <a:defRPr sz="1600" i="1">
                <a:solidFill>
                  <a:schemeClr val="tx1"/>
                </a:solidFill>
                <a:latin typeface="Arial Narrow" pitchFamily="34" charset="0"/>
              </a:defRPr>
            </a:lvl9pPr>
          </a:lstStyle>
          <a:p>
            <a:fld id="{3FBC6404-5A7F-4521-A4C0-07E89AC5FF5F}" type="slidenum">
              <a:rPr lang="en-US" altLang="cs-CZ" sz="1000" i="0">
                <a:latin typeface="Times New Roman" pitchFamily="18" charset="0"/>
              </a:rPr>
              <a:pPr/>
              <a:t>15</a:t>
            </a:fld>
            <a:endParaRPr lang="en-US" altLang="cs-CZ" sz="1000" i="0">
              <a:latin typeface="Times New Roman" pitchFamily="18" charset="0"/>
            </a:endParaRPr>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p:spPr>
        <p:txBody>
          <a:bodyPr/>
          <a:lstStyle/>
          <a:p>
            <a:pPr marL="228600" indent="-228600">
              <a:buFontTx/>
              <a:buAutoNum type="arabicPeriod"/>
            </a:pPr>
            <a:r>
              <a:rPr lang="en-GB" altLang="cs-CZ" smtClean="0">
                <a:latin typeface="Tahoma" pitchFamily="34" charset="0"/>
              </a:rPr>
              <a:t>The relationships and added value of DE in relation to other initiatives such as GEOSS and Spatial Data Infrastructures (SDIs) at different levels are not clear;</a:t>
            </a:r>
          </a:p>
          <a:p>
            <a:pPr marL="228600" indent="-228600">
              <a:buFontTx/>
              <a:buAutoNum type="arabicPeriod"/>
            </a:pPr>
            <a:r>
              <a:rPr lang="en-GB" altLang="cs-CZ" smtClean="0">
                <a:latin typeface="Tahoma" pitchFamily="34" charset="0"/>
              </a:rPr>
              <a:t>The original DE vision does not properly reflect changes in society including the major role of the private sector (Google, Microsoft), and the emergence of social networks at the global level;</a:t>
            </a:r>
          </a:p>
          <a:p>
            <a:pPr marL="228600" indent="-228600">
              <a:buFontTx/>
              <a:buAutoNum type="arabicPeriod"/>
            </a:pPr>
            <a:r>
              <a:rPr lang="en-GB" altLang="cs-CZ" smtClean="0">
                <a:latin typeface="Tahoma" pitchFamily="34" charset="0"/>
              </a:rPr>
              <a:t>Because of the uncertainties above, it is difficult to communicate clearly what DE is, and how it will be put into practice;</a:t>
            </a:r>
          </a:p>
          <a:p>
            <a:pPr marL="228600" indent="-228600">
              <a:buFontTx/>
              <a:buAutoNum type="arabicPeriod"/>
            </a:pPr>
            <a:r>
              <a:rPr lang="en-GB" altLang="cs-CZ" smtClean="0">
                <a:latin typeface="Tahoma" pitchFamily="34" charset="0"/>
              </a:rPr>
              <a:t>This difficulty in communicating the concept, makes it harder to maintain links and collaborations with other initiatives such as GEOSS, and develop a DE community with active members from different disciplines to complement the active support of the Chinese Academy of Science.</a:t>
            </a:r>
            <a:endParaRPr lang="en-US" altLang="cs-CZ" smtClean="0">
              <a:latin typeface="Tahoma" pitchFamily="34" charset="0"/>
            </a:endParaRPr>
          </a:p>
          <a:p>
            <a:pPr marL="228600" indent="-228600"/>
            <a:endParaRPr lang="en-US" altLang="cs-CZ" smtClean="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892175">
              <a:defRPr sz="1600" i="1">
                <a:solidFill>
                  <a:schemeClr val="tx1"/>
                </a:solidFill>
                <a:latin typeface="Arial Narrow" pitchFamily="34" charset="0"/>
              </a:defRPr>
            </a:lvl1pPr>
            <a:lvl2pPr marL="742950" indent="-285750" defTabSz="892175">
              <a:defRPr sz="1600" i="1">
                <a:solidFill>
                  <a:schemeClr val="tx1"/>
                </a:solidFill>
                <a:latin typeface="Arial Narrow" pitchFamily="34" charset="0"/>
              </a:defRPr>
            </a:lvl2pPr>
            <a:lvl3pPr marL="1143000" indent="-228600" defTabSz="892175">
              <a:defRPr sz="1600" i="1">
                <a:solidFill>
                  <a:schemeClr val="tx1"/>
                </a:solidFill>
                <a:latin typeface="Arial Narrow" pitchFamily="34" charset="0"/>
              </a:defRPr>
            </a:lvl3pPr>
            <a:lvl4pPr marL="1600200" indent="-228600" defTabSz="892175">
              <a:defRPr sz="1600" i="1">
                <a:solidFill>
                  <a:schemeClr val="tx1"/>
                </a:solidFill>
                <a:latin typeface="Arial Narrow" pitchFamily="34" charset="0"/>
              </a:defRPr>
            </a:lvl4pPr>
            <a:lvl5pPr marL="2057400" indent="-228600" defTabSz="892175">
              <a:defRPr sz="1600" i="1">
                <a:solidFill>
                  <a:schemeClr val="tx1"/>
                </a:solidFill>
                <a:latin typeface="Arial Narrow" pitchFamily="34" charset="0"/>
              </a:defRPr>
            </a:lvl5pPr>
            <a:lvl6pPr marL="2514600" indent="-228600" defTabSz="892175" eaLnBrk="0" fontAlgn="base" hangingPunct="0">
              <a:spcBef>
                <a:spcPct val="20000"/>
              </a:spcBef>
              <a:spcAft>
                <a:spcPct val="0"/>
              </a:spcAft>
              <a:defRPr sz="1600" i="1">
                <a:solidFill>
                  <a:schemeClr val="tx1"/>
                </a:solidFill>
                <a:latin typeface="Arial Narrow" pitchFamily="34" charset="0"/>
              </a:defRPr>
            </a:lvl6pPr>
            <a:lvl7pPr marL="2971800" indent="-228600" defTabSz="892175" eaLnBrk="0" fontAlgn="base" hangingPunct="0">
              <a:spcBef>
                <a:spcPct val="20000"/>
              </a:spcBef>
              <a:spcAft>
                <a:spcPct val="0"/>
              </a:spcAft>
              <a:defRPr sz="1600" i="1">
                <a:solidFill>
                  <a:schemeClr val="tx1"/>
                </a:solidFill>
                <a:latin typeface="Arial Narrow" pitchFamily="34" charset="0"/>
              </a:defRPr>
            </a:lvl7pPr>
            <a:lvl8pPr marL="3429000" indent="-228600" defTabSz="892175" eaLnBrk="0" fontAlgn="base" hangingPunct="0">
              <a:spcBef>
                <a:spcPct val="20000"/>
              </a:spcBef>
              <a:spcAft>
                <a:spcPct val="0"/>
              </a:spcAft>
              <a:defRPr sz="1600" i="1">
                <a:solidFill>
                  <a:schemeClr val="tx1"/>
                </a:solidFill>
                <a:latin typeface="Arial Narrow" pitchFamily="34" charset="0"/>
              </a:defRPr>
            </a:lvl8pPr>
            <a:lvl9pPr marL="3886200" indent="-228600" defTabSz="892175" eaLnBrk="0" fontAlgn="base" hangingPunct="0">
              <a:spcBef>
                <a:spcPct val="20000"/>
              </a:spcBef>
              <a:spcAft>
                <a:spcPct val="0"/>
              </a:spcAft>
              <a:defRPr sz="1600" i="1">
                <a:solidFill>
                  <a:schemeClr val="tx1"/>
                </a:solidFill>
                <a:latin typeface="Arial Narrow" pitchFamily="34" charset="0"/>
              </a:defRPr>
            </a:lvl9pPr>
          </a:lstStyle>
          <a:p>
            <a:fld id="{648480A5-7D97-41CE-9E9D-F80650A0697C}" type="slidenum">
              <a:rPr lang="en-US" altLang="cs-CZ" sz="1000" i="0">
                <a:latin typeface="Times New Roman" pitchFamily="18" charset="0"/>
              </a:rPr>
              <a:pPr/>
              <a:t>16</a:t>
            </a:fld>
            <a:endParaRPr lang="en-US" altLang="cs-CZ" sz="1000" i="0">
              <a:latin typeface="Times New Roman" pitchFamily="18" charset="0"/>
            </a:endParaRPr>
          </a:p>
        </p:txBody>
      </p:sp>
      <p:sp>
        <p:nvSpPr>
          <p:cNvPr id="47107" name="Rectangle 2"/>
          <p:cNvSpPr>
            <a:spLocks noGrp="1" noRot="1" noChangeAspect="1" noChangeArrowheads="1" noTextEdit="1"/>
          </p:cNvSpPr>
          <p:nvPr>
            <p:ph type="sldImg"/>
          </p:nvPr>
        </p:nvSpPr>
        <p:spPr>
          <a:xfrm>
            <a:off x="1143000" y="685800"/>
            <a:ext cx="4572000" cy="3429000"/>
          </a:xfrm>
          <a:ln/>
        </p:spPr>
      </p:sp>
      <p:sp>
        <p:nvSpPr>
          <p:cNvPr id="47108" name="Rectangle 3"/>
          <p:cNvSpPr>
            <a:spLocks noGrp="1" noChangeArrowheads="1"/>
          </p:cNvSpPr>
          <p:nvPr>
            <p:ph type="body" idx="1"/>
          </p:nvPr>
        </p:nvSpPr>
        <p:spPr>
          <a:noFill/>
        </p:spPr>
        <p:txBody>
          <a:bodyPr/>
          <a:lstStyle/>
          <a:p>
            <a:r>
              <a:rPr lang="en-GB" altLang="cs-CZ" smtClean="0">
                <a:latin typeface="Tahoma" pitchFamily="34" charset="0"/>
              </a:rPr>
              <a:t>The increased availability of digital content from both public and private sectors, including that provided by the general public (e.g. volunteered geographic information) supports the vision of DE;</a:t>
            </a:r>
          </a:p>
          <a:p>
            <a:r>
              <a:rPr lang="en-GB" altLang="cs-CZ" smtClean="0">
                <a:latin typeface="Tahoma" pitchFamily="34" charset="0"/>
              </a:rPr>
              <a:t>Developments in technology and policy foster increased data access and sharing;</a:t>
            </a:r>
          </a:p>
          <a:p>
            <a:r>
              <a:rPr lang="en-GB" altLang="cs-CZ" smtClean="0">
                <a:latin typeface="Tahoma" pitchFamily="34" charset="0"/>
              </a:rPr>
              <a:t>The existence of the ISDE with 10 years of history, strong political backing, and the support of the Chinese Academy of Science provide platform for achieving the vision;</a:t>
            </a:r>
          </a:p>
          <a:p>
            <a:r>
              <a:rPr lang="en-GB" altLang="cs-CZ" smtClean="0">
                <a:latin typeface="Tahoma" pitchFamily="34" charset="0"/>
              </a:rPr>
              <a:t>Increasing profile of DE within the scientific community through symposia and the inclusion of the International Journal of Digital Earth (IJDE) in the scientific citation index;</a:t>
            </a:r>
          </a:p>
          <a:p>
            <a:r>
              <a:rPr lang="en-GB" altLang="cs-CZ" smtClean="0">
                <a:latin typeface="Tahoma" pitchFamily="34" charset="0"/>
              </a:rPr>
              <a:t>Increasing recognition of the need to build bridges across different related initiatives, as witnessed by the membership of the ISDE in GEO;</a:t>
            </a:r>
          </a:p>
          <a:p>
            <a:r>
              <a:rPr lang="en-GB" altLang="cs-CZ" smtClean="0">
                <a:latin typeface="Tahoma" pitchFamily="34" charset="0"/>
              </a:rPr>
              <a:t>Multiple research and government funding opportunities available to develop components and applications of DE;</a:t>
            </a:r>
            <a:endParaRPr lang="en-US" altLang="cs-CZ" smtClean="0">
              <a:latin typeface="Tahoma" pitchFamily="34" charset="0"/>
            </a:endParaRPr>
          </a:p>
          <a:p>
            <a:endParaRPr lang="en-US" altLang="cs-CZ"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892175">
              <a:defRPr sz="1600" i="1">
                <a:solidFill>
                  <a:schemeClr val="tx1"/>
                </a:solidFill>
                <a:latin typeface="Arial Narrow" pitchFamily="34" charset="0"/>
              </a:defRPr>
            </a:lvl1pPr>
            <a:lvl2pPr marL="742950" indent="-285750" defTabSz="892175">
              <a:defRPr sz="1600" i="1">
                <a:solidFill>
                  <a:schemeClr val="tx1"/>
                </a:solidFill>
                <a:latin typeface="Arial Narrow" pitchFamily="34" charset="0"/>
              </a:defRPr>
            </a:lvl2pPr>
            <a:lvl3pPr marL="1143000" indent="-228600" defTabSz="892175">
              <a:defRPr sz="1600" i="1">
                <a:solidFill>
                  <a:schemeClr val="tx1"/>
                </a:solidFill>
                <a:latin typeface="Arial Narrow" pitchFamily="34" charset="0"/>
              </a:defRPr>
            </a:lvl3pPr>
            <a:lvl4pPr marL="1600200" indent="-228600" defTabSz="892175">
              <a:defRPr sz="1600" i="1">
                <a:solidFill>
                  <a:schemeClr val="tx1"/>
                </a:solidFill>
                <a:latin typeface="Arial Narrow" pitchFamily="34" charset="0"/>
              </a:defRPr>
            </a:lvl4pPr>
            <a:lvl5pPr marL="2057400" indent="-228600" defTabSz="892175">
              <a:defRPr sz="1600" i="1">
                <a:solidFill>
                  <a:schemeClr val="tx1"/>
                </a:solidFill>
                <a:latin typeface="Arial Narrow" pitchFamily="34" charset="0"/>
              </a:defRPr>
            </a:lvl5pPr>
            <a:lvl6pPr marL="2514600" indent="-228600" defTabSz="892175" eaLnBrk="0" fontAlgn="base" hangingPunct="0">
              <a:spcBef>
                <a:spcPct val="20000"/>
              </a:spcBef>
              <a:spcAft>
                <a:spcPct val="0"/>
              </a:spcAft>
              <a:defRPr sz="1600" i="1">
                <a:solidFill>
                  <a:schemeClr val="tx1"/>
                </a:solidFill>
                <a:latin typeface="Arial Narrow" pitchFamily="34" charset="0"/>
              </a:defRPr>
            </a:lvl6pPr>
            <a:lvl7pPr marL="2971800" indent="-228600" defTabSz="892175" eaLnBrk="0" fontAlgn="base" hangingPunct="0">
              <a:spcBef>
                <a:spcPct val="20000"/>
              </a:spcBef>
              <a:spcAft>
                <a:spcPct val="0"/>
              </a:spcAft>
              <a:defRPr sz="1600" i="1">
                <a:solidFill>
                  <a:schemeClr val="tx1"/>
                </a:solidFill>
                <a:latin typeface="Arial Narrow" pitchFamily="34" charset="0"/>
              </a:defRPr>
            </a:lvl7pPr>
            <a:lvl8pPr marL="3429000" indent="-228600" defTabSz="892175" eaLnBrk="0" fontAlgn="base" hangingPunct="0">
              <a:spcBef>
                <a:spcPct val="20000"/>
              </a:spcBef>
              <a:spcAft>
                <a:spcPct val="0"/>
              </a:spcAft>
              <a:defRPr sz="1600" i="1">
                <a:solidFill>
                  <a:schemeClr val="tx1"/>
                </a:solidFill>
                <a:latin typeface="Arial Narrow" pitchFamily="34" charset="0"/>
              </a:defRPr>
            </a:lvl8pPr>
            <a:lvl9pPr marL="3886200" indent="-228600" defTabSz="892175" eaLnBrk="0" fontAlgn="base" hangingPunct="0">
              <a:spcBef>
                <a:spcPct val="20000"/>
              </a:spcBef>
              <a:spcAft>
                <a:spcPct val="0"/>
              </a:spcAft>
              <a:defRPr sz="1600" i="1">
                <a:solidFill>
                  <a:schemeClr val="tx1"/>
                </a:solidFill>
                <a:latin typeface="Arial Narrow" pitchFamily="34" charset="0"/>
              </a:defRPr>
            </a:lvl9pPr>
          </a:lstStyle>
          <a:p>
            <a:fld id="{313C7C3C-5025-465A-B671-6A7F2EEDA53B}" type="slidenum">
              <a:rPr lang="en-US" altLang="cs-CZ" sz="1000" i="0">
                <a:latin typeface="Times New Roman" pitchFamily="18" charset="0"/>
              </a:rPr>
              <a:pPr/>
              <a:t>17</a:t>
            </a:fld>
            <a:endParaRPr lang="en-US" altLang="cs-CZ" sz="1000" i="0">
              <a:latin typeface="Times New Roman" pitchFamily="18" charset="0"/>
            </a:endParaRPr>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p:spPr>
        <p:txBody>
          <a:bodyPr/>
          <a:lstStyle/>
          <a:p>
            <a:pPr algn="just">
              <a:buFont typeface="Wingdings" pitchFamily="2" charset="2"/>
              <a:buNone/>
            </a:pPr>
            <a:r>
              <a:rPr lang="en-GB" altLang="cs-CZ" smtClean="0">
                <a:latin typeface="Tahoma" pitchFamily="34" charset="0"/>
              </a:rPr>
              <a:t>Profiling DE as a central vision space where ‘Geo-Imagineers’ can think out-of-the-box: where they can extend and modify the vision of DE by incorporating innovative ideas and edge-cutting technologies, combining disciplines, and ultimately feeding new ideas and requirements into research projects and more practically oriented initiatives.</a:t>
            </a:r>
            <a:endParaRPr lang="en-US" altLang="cs-CZ" smtClean="0">
              <a:latin typeface="Tahoma" pitchFamily="34" charset="0"/>
            </a:endParaRPr>
          </a:p>
          <a:p>
            <a:endParaRPr lang="en-US" altLang="cs-CZ"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892175">
              <a:defRPr sz="1600" i="1">
                <a:solidFill>
                  <a:schemeClr val="tx1"/>
                </a:solidFill>
                <a:latin typeface="Arial Narrow" pitchFamily="34" charset="0"/>
              </a:defRPr>
            </a:lvl1pPr>
            <a:lvl2pPr marL="742950" indent="-285750" defTabSz="892175">
              <a:defRPr sz="1600" i="1">
                <a:solidFill>
                  <a:schemeClr val="tx1"/>
                </a:solidFill>
                <a:latin typeface="Arial Narrow" pitchFamily="34" charset="0"/>
              </a:defRPr>
            </a:lvl2pPr>
            <a:lvl3pPr marL="1143000" indent="-228600" defTabSz="892175">
              <a:defRPr sz="1600" i="1">
                <a:solidFill>
                  <a:schemeClr val="tx1"/>
                </a:solidFill>
                <a:latin typeface="Arial Narrow" pitchFamily="34" charset="0"/>
              </a:defRPr>
            </a:lvl3pPr>
            <a:lvl4pPr marL="1600200" indent="-228600" defTabSz="892175">
              <a:defRPr sz="1600" i="1">
                <a:solidFill>
                  <a:schemeClr val="tx1"/>
                </a:solidFill>
                <a:latin typeface="Arial Narrow" pitchFamily="34" charset="0"/>
              </a:defRPr>
            </a:lvl4pPr>
            <a:lvl5pPr marL="2057400" indent="-228600" defTabSz="892175">
              <a:defRPr sz="1600" i="1">
                <a:solidFill>
                  <a:schemeClr val="tx1"/>
                </a:solidFill>
                <a:latin typeface="Arial Narrow" pitchFamily="34" charset="0"/>
              </a:defRPr>
            </a:lvl5pPr>
            <a:lvl6pPr marL="2514600" indent="-228600" defTabSz="892175" eaLnBrk="0" fontAlgn="base" hangingPunct="0">
              <a:spcBef>
                <a:spcPct val="20000"/>
              </a:spcBef>
              <a:spcAft>
                <a:spcPct val="0"/>
              </a:spcAft>
              <a:defRPr sz="1600" i="1">
                <a:solidFill>
                  <a:schemeClr val="tx1"/>
                </a:solidFill>
                <a:latin typeface="Arial Narrow" pitchFamily="34" charset="0"/>
              </a:defRPr>
            </a:lvl6pPr>
            <a:lvl7pPr marL="2971800" indent="-228600" defTabSz="892175" eaLnBrk="0" fontAlgn="base" hangingPunct="0">
              <a:spcBef>
                <a:spcPct val="20000"/>
              </a:spcBef>
              <a:spcAft>
                <a:spcPct val="0"/>
              </a:spcAft>
              <a:defRPr sz="1600" i="1">
                <a:solidFill>
                  <a:schemeClr val="tx1"/>
                </a:solidFill>
                <a:latin typeface="Arial Narrow" pitchFamily="34" charset="0"/>
              </a:defRPr>
            </a:lvl7pPr>
            <a:lvl8pPr marL="3429000" indent="-228600" defTabSz="892175" eaLnBrk="0" fontAlgn="base" hangingPunct="0">
              <a:spcBef>
                <a:spcPct val="20000"/>
              </a:spcBef>
              <a:spcAft>
                <a:spcPct val="0"/>
              </a:spcAft>
              <a:defRPr sz="1600" i="1">
                <a:solidFill>
                  <a:schemeClr val="tx1"/>
                </a:solidFill>
                <a:latin typeface="Arial Narrow" pitchFamily="34" charset="0"/>
              </a:defRPr>
            </a:lvl8pPr>
            <a:lvl9pPr marL="3886200" indent="-228600" defTabSz="892175" eaLnBrk="0" fontAlgn="base" hangingPunct="0">
              <a:spcBef>
                <a:spcPct val="20000"/>
              </a:spcBef>
              <a:spcAft>
                <a:spcPct val="0"/>
              </a:spcAft>
              <a:defRPr sz="1600" i="1">
                <a:solidFill>
                  <a:schemeClr val="tx1"/>
                </a:solidFill>
                <a:latin typeface="Arial Narrow" pitchFamily="34" charset="0"/>
              </a:defRPr>
            </a:lvl9pPr>
          </a:lstStyle>
          <a:p>
            <a:fld id="{FDDF4837-D88B-47C8-9FD7-6C16BFDB68C5}" type="slidenum">
              <a:rPr lang="en-US" altLang="cs-CZ" sz="1000" i="0">
                <a:latin typeface="Times New Roman" pitchFamily="18" charset="0"/>
              </a:rPr>
              <a:pPr/>
              <a:t>18</a:t>
            </a:fld>
            <a:endParaRPr lang="en-US" altLang="cs-CZ" sz="1000" i="0">
              <a:latin typeface="Times New Roman" pitchFamily="18" charset="0"/>
            </a:endParaRPr>
          </a:p>
        </p:txBody>
      </p:sp>
      <p:sp>
        <p:nvSpPr>
          <p:cNvPr id="49155" name="Rectangle 2"/>
          <p:cNvSpPr>
            <a:spLocks noGrp="1" noRot="1" noChangeAspect="1" noChangeArrowheads="1" noTextEdit="1"/>
          </p:cNvSpPr>
          <p:nvPr>
            <p:ph type="sldImg"/>
          </p:nvPr>
        </p:nvSpPr>
        <p:spPr>
          <a:xfrm>
            <a:off x="1143000" y="685800"/>
            <a:ext cx="4572000" cy="3429000"/>
          </a:xfrm>
          <a:ln/>
        </p:spPr>
      </p:sp>
      <p:sp>
        <p:nvSpPr>
          <p:cNvPr id="49156" name="Rectangle 3"/>
          <p:cNvSpPr>
            <a:spLocks noGrp="1" noChangeArrowheads="1"/>
          </p:cNvSpPr>
          <p:nvPr>
            <p:ph type="body" idx="1"/>
          </p:nvPr>
        </p:nvSpPr>
        <p:spPr>
          <a:noFill/>
        </p:spPr>
        <p:txBody>
          <a:bodyPr/>
          <a:lstStyle/>
          <a:p>
            <a:r>
              <a:rPr lang="en-GB" altLang="cs-CZ" smtClean="0">
                <a:latin typeface="Tahoma" pitchFamily="34" charset="0"/>
              </a:rPr>
              <a:t>There is no shared ownership over the vision of DE, and the leadership in relevant supra-national and global initiatives do not always recognize the importance and power of the DE vision as a mechanism to advance the realisation of DE. As a result, initiatives are sometimes competing for resources rather than exploiting synergies;</a:t>
            </a:r>
          </a:p>
          <a:p>
            <a:r>
              <a:rPr lang="en-GB" altLang="cs-CZ" smtClean="0">
                <a:latin typeface="Tahoma" pitchFamily="34" charset="0"/>
              </a:rPr>
              <a:t>The private sector’s own vision and interpretation of DE, and the resources at its disposal, may overshadow and make irrelevant governmental or academic efforts in this area;</a:t>
            </a:r>
          </a:p>
          <a:p>
            <a:r>
              <a:rPr lang="en-GB" altLang="cs-CZ" smtClean="0">
                <a:latin typeface="Tahoma" pitchFamily="34" charset="0"/>
              </a:rPr>
              <a:t>Because the success of the private sector’s mass market applications, the need for research and development in the area of DE may become less evident to the funders of public sector research programmes. </a:t>
            </a:r>
            <a:endParaRPr lang="en-US" altLang="cs-CZ" smtClean="0">
              <a:latin typeface="Tahoma" pitchFamily="34" charset="0"/>
            </a:endParaRPr>
          </a:p>
          <a:p>
            <a:endParaRPr lang="en-US" altLang="cs-CZ"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8CB4898-1674-4EB9-91C3-2082142DD226}" type="slidenum">
              <a:rPr lang="en-US"/>
              <a:pPr>
                <a:defRPr/>
              </a:pPr>
              <a:t>19</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Tahoma" pitchFamily="34" charset="0"/>
              </a:rPr>
              <a:t>An enhanced contribution from Europe to the development of DE cannot of course address all the issues identified above. It should however, work on some of these aspects, building on the opportunities and strengths and contribute towards reducing perceived weaknesses or potential threats. In some instances, it may even not be desirable or possible to resolve an issue identified. For example, we may have to accept that there will not be one DE but many reflecting the priorities of different stakeholders. They should however be connected or represent different views of the same underlying information resource base. </a:t>
            </a:r>
          </a:p>
          <a:p>
            <a:r>
              <a:rPr lang="en-GB" altLang="en-US" smtClean="0">
                <a:latin typeface="Tahoma" pitchFamily="34" charset="0"/>
              </a:rPr>
              <a:t>With these considerations in mind, we have identified three main topics on which we feel Europe has the opportunity to make a significant contribution.</a:t>
            </a:r>
            <a:endParaRPr lang="en-US" altLang="en-US" smtClean="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0FF67CA-1F04-4445-ABFC-7CD0E4770EEA}" type="slidenum">
              <a:rPr lang="en-US"/>
              <a:pPr/>
              <a:t>20</a:t>
            </a:fld>
            <a:endParaRPr lang="en-US"/>
          </a:p>
        </p:txBody>
      </p:sp>
      <p:sp>
        <p:nvSpPr>
          <p:cNvPr id="70659" name="Rectangle 7"/>
          <p:cNvSpPr txBox="1">
            <a:spLocks noGrp="1" noChangeArrowheads="1"/>
          </p:cNvSpPr>
          <p:nvPr/>
        </p:nvSpPr>
        <p:spPr bwMode="auto">
          <a:xfrm>
            <a:off x="3883852" y="8684826"/>
            <a:ext cx="2972547" cy="457711"/>
          </a:xfrm>
          <a:prstGeom prst="rect">
            <a:avLst/>
          </a:prstGeom>
          <a:noFill/>
          <a:ln w="9525">
            <a:noFill/>
            <a:miter lim="800000"/>
            <a:headEnd/>
            <a:tailEnd/>
          </a:ln>
        </p:spPr>
        <p:txBody>
          <a:bodyPr lIns="91418" tIns="45708" rIns="91418" bIns="45708" anchor="b"/>
          <a:lstStyle/>
          <a:p>
            <a:pPr algn="r" eaLnBrk="1" hangingPunct="1">
              <a:spcBef>
                <a:spcPct val="0"/>
              </a:spcBef>
            </a:pPr>
            <a:fld id="{CDC8803A-091A-4A77-ADF4-B271768B21B5}" type="slidenum">
              <a:rPr lang="en-GB" sz="1200" i="0">
                <a:latin typeface="Arial" pitchFamily="34" charset="0"/>
                <a:ea typeface="MS PGothic" pitchFamily="34" charset="-128"/>
              </a:rPr>
              <a:pPr algn="r" eaLnBrk="1" hangingPunct="1">
                <a:spcBef>
                  <a:spcPct val="0"/>
                </a:spcBef>
              </a:pPr>
              <a:t>20</a:t>
            </a:fld>
            <a:endParaRPr lang="en-GB" sz="1200" i="0">
              <a:latin typeface="Arial" pitchFamily="34" charset="0"/>
              <a:ea typeface="MS PGothic" pitchFamily="34" charset="-128"/>
            </a:endParaRPr>
          </a:p>
        </p:txBody>
      </p:sp>
      <p:sp>
        <p:nvSpPr>
          <p:cNvPr id="70660" name="Rectangle 2"/>
          <p:cNvSpPr>
            <a:spLocks noGrp="1" noRot="1" noChangeAspect="1" noChangeArrowheads="1" noTextEdit="1"/>
          </p:cNvSpPr>
          <p:nvPr>
            <p:ph type="sldImg"/>
          </p:nvPr>
        </p:nvSpPr>
        <p:spPr>
          <a:xfrm>
            <a:off x="1143000" y="685800"/>
            <a:ext cx="4573588" cy="3429000"/>
          </a:xfrm>
          <a:ln/>
        </p:spPr>
      </p:sp>
      <p:sp>
        <p:nvSpPr>
          <p:cNvPr id="70661" name="Rectangle 3"/>
          <p:cNvSpPr>
            <a:spLocks noGrp="1" noChangeArrowheads="1"/>
          </p:cNvSpPr>
          <p:nvPr>
            <p:ph type="body" idx="1"/>
          </p:nvPr>
        </p:nvSpPr>
        <p:spPr>
          <a:xfrm>
            <a:off x="685480" y="4343144"/>
            <a:ext cx="5487041" cy="4115019"/>
          </a:xfrm>
          <a:noFill/>
          <a:ln/>
        </p:spPr>
        <p:txBody>
          <a:bodyPr lIns="91418" tIns="45708" rIns="91418" bIns="45708"/>
          <a:lstStyle/>
          <a:p>
            <a:pPr marL="225425" indent="-225425"/>
            <a:r>
              <a:rPr lang="en-GB" smtClean="0"/>
              <a:t>Figure 2 summarises the proposed activities in relation to the three main topics of the European perspective.</a:t>
            </a:r>
            <a:endParaRPr lang="en-GB" b="1" smtClean="0"/>
          </a:p>
          <a:p>
            <a:pPr marL="225425" indent="-225425"/>
            <a:r>
              <a:rPr lang="en-GB" b="1" smtClean="0"/>
              <a:t/>
            </a:r>
            <a:br>
              <a:rPr lang="en-GB" b="1" smtClean="0"/>
            </a:br>
            <a:endParaRPr lang="en-US" b="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obrázek snímku 1"/>
          <p:cNvSpPr>
            <a:spLocks noGrp="1" noRot="1" noChangeAspect="1" noTextEdit="1"/>
          </p:cNvSpPr>
          <p:nvPr>
            <p:ph type="sldImg"/>
          </p:nvPr>
        </p:nvSpPr>
        <p:spPr>
          <a:xfrm>
            <a:off x="1143000" y="685800"/>
            <a:ext cx="4572000" cy="3429000"/>
          </a:xfrm>
          <a:ln/>
        </p:spPr>
      </p:sp>
      <p:sp>
        <p:nvSpPr>
          <p:cNvPr id="109571" name="Zástupný symbol pro poznámky 2"/>
          <p:cNvSpPr>
            <a:spLocks noGrp="1"/>
          </p:cNvSpPr>
          <p:nvPr>
            <p:ph type="body" idx="1"/>
          </p:nvPr>
        </p:nvSpPr>
        <p:spPr>
          <a:noFill/>
          <a:ln/>
        </p:spPr>
        <p:txBody>
          <a:bodyPr/>
          <a:lstStyle/>
          <a:p>
            <a:endParaRPr lang="cs-CZ" smtClean="0">
              <a:latin typeface="Arial" pitchFamily="34" charset="0"/>
            </a:endParaRPr>
          </a:p>
        </p:txBody>
      </p:sp>
      <p:sp>
        <p:nvSpPr>
          <p:cNvPr id="109572" name="Zástupný symbol pro číslo snímku 3"/>
          <p:cNvSpPr>
            <a:spLocks noGrp="1"/>
          </p:cNvSpPr>
          <p:nvPr>
            <p:ph type="sldNum" sz="quarter" idx="5"/>
          </p:nvPr>
        </p:nvSpPr>
        <p:spPr>
          <a:noFill/>
        </p:spPr>
        <p:txBody>
          <a:bodyPr/>
          <a:lstStyle/>
          <a:p>
            <a:fld id="{C6AA92C7-C507-42E5-8BCB-B1EE44B5BE66}" type="slidenum">
              <a:rPr lang="cs-CZ" smtClean="0">
                <a:latin typeface="Arial" pitchFamily="34" charset="0"/>
              </a:rPr>
              <a:pPr/>
              <a:t>51</a:t>
            </a:fld>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0808" y="1304926"/>
            <a:ext cx="8163658" cy="468313"/>
          </a:xfrm>
        </p:spPr>
        <p:txBody>
          <a:bodyPr/>
          <a:lstStyle/>
          <a:p>
            <a:r>
              <a:rPr lang="cs-CZ" smtClean="0"/>
              <a:t>Klepnutím lze upravit styl předlohy nadpisů.</a:t>
            </a:r>
            <a:endParaRPr lang="en-US"/>
          </a:p>
        </p:txBody>
      </p:sp>
      <p:sp>
        <p:nvSpPr>
          <p:cNvPr id="3" name="Zástupný symbol pro text 2"/>
          <p:cNvSpPr>
            <a:spLocks noGrp="1"/>
          </p:cNvSpPr>
          <p:nvPr>
            <p:ph type="body" sz="half" idx="1"/>
          </p:nvPr>
        </p:nvSpPr>
        <p:spPr>
          <a:xfrm>
            <a:off x="600807" y="2027238"/>
            <a:ext cx="4044462" cy="42100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785946" y="2027238"/>
            <a:ext cx="4044462" cy="42100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extLst>
      <p:ext uri="{BB962C8B-B14F-4D97-AF65-F5344CB8AC3E}">
        <p14:creationId xmlns:p14="http://schemas.microsoft.com/office/powerpoint/2010/main" val="3989382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Rettangolo 9"/>
          <p:cNvSpPr/>
          <p:nvPr userDrawn="1"/>
        </p:nvSpPr>
        <p:spPr>
          <a:xfrm>
            <a:off x="6804248" y="4773149"/>
            <a:ext cx="2267744"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2" t="9051" r="5960" b="10272"/>
          <a:stretch/>
        </p:blipFill>
        <p:spPr bwMode="auto">
          <a:xfrm>
            <a:off x="6412954" y="5445224"/>
            <a:ext cx="2695550" cy="66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IN"/>
          </a:p>
        </p:txBody>
      </p:sp>
      <p:sp>
        <p:nvSpPr>
          <p:cNvPr id="4" name="Date Placeholder 3"/>
          <p:cNvSpPr>
            <a:spLocks noGrp="1"/>
          </p:cNvSpPr>
          <p:nvPr>
            <p:ph type="dt" sz="half" idx="10"/>
          </p:nvPr>
        </p:nvSpPr>
        <p:spPr/>
        <p:txBody>
          <a:bodyPr/>
          <a:lstStyle/>
          <a:p>
            <a:fld id="{5B82E712-4138-4586-97E5-1D248DC5B88F}" type="datetimeFigureOut">
              <a:rPr lang="en-IN" smtClean="0"/>
              <a:t>28-11-2017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E94B32D-A28E-4E44-816C-CFBFCB457735}" type="slidenum">
              <a:rPr lang="en-IN" smtClean="0"/>
              <a:t>‹#›</a:t>
            </a:fld>
            <a:endParaRPr lang="en-IN"/>
          </a:p>
        </p:txBody>
      </p:sp>
      <p:pic>
        <p:nvPicPr>
          <p:cNvPr id="9" name="Picture 1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8745" t="45313" r="70673" b="48438"/>
          <a:stretch>
            <a:fillRect/>
          </a:stretch>
        </p:blipFill>
        <p:spPr bwMode="auto">
          <a:xfrm>
            <a:off x="7341629" y="5830075"/>
            <a:ext cx="838200" cy="2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userDrawn="1"/>
        </p:nvSpPr>
        <p:spPr>
          <a:xfrm>
            <a:off x="6300192" y="5349213"/>
            <a:ext cx="734632"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0233" y="5404529"/>
            <a:ext cx="652463" cy="7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9"/>
          <p:cNvSpPr>
            <a:spLocks noChangeArrowheads="1"/>
          </p:cNvSpPr>
          <p:nvPr userDrawn="1"/>
        </p:nvSpPr>
        <p:spPr bwMode="auto">
          <a:xfrm>
            <a:off x="7956376" y="5253203"/>
            <a:ext cx="121463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en-US" sz="800" b="1" dirty="0" smtClean="0">
                <a:solidFill>
                  <a:schemeClr val="tx2">
                    <a:lumMod val="50000"/>
                  </a:schemeClr>
                </a:solidFill>
              </a:rPr>
              <a:t>Michele</a:t>
            </a:r>
            <a:r>
              <a:rPr lang="it-IT" altLang="en-US" sz="800" b="1" baseline="0" dirty="0" smtClean="0">
                <a:solidFill>
                  <a:schemeClr val="tx2">
                    <a:lumMod val="50000"/>
                  </a:schemeClr>
                </a:solidFill>
              </a:rPr>
              <a:t> CAMPAGNA</a:t>
            </a:r>
            <a:endParaRPr lang="it-IT" altLang="en-US" sz="800" b="1" dirty="0" smtClean="0">
              <a:solidFill>
                <a:schemeClr val="tx2">
                  <a:lumMod val="50000"/>
                </a:schemeClr>
              </a:solidFill>
            </a:endParaRPr>
          </a:p>
        </p:txBody>
      </p:sp>
      <p:pic>
        <p:nvPicPr>
          <p:cNvPr id="12"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03096" y="5829267"/>
            <a:ext cx="533400" cy="24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45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2"/>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0E7AD853-E1E1-4542-94C1-FBC0C0158313}" type="datetimeFigureOut">
              <a:rPr lang="en-US" smtClean="0"/>
              <a:pPr/>
              <a:t>11/28/2017</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91249B8-D2F4-407C-BF51-A81CDB540D0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AD853-E1E1-4542-94C1-FBC0C0158313}" type="datetimeFigureOut">
              <a:rPr lang="en-US" smtClean="0"/>
              <a:pPr/>
              <a:t>11/28/2017</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249B8-D2F4-407C-BF51-A81CDB540D0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nationaljournal.com/whitehouse/in-raid-on-bin-laden-little-known-geospatial-agency-played-vital-role-20110505?page=1" TargetMode="External"/><Relationship Id="rId2" Type="http://schemas.openxmlformats.org/officeDocument/2006/relationships/hyperlink" Target="https://gislounge.com/pinpointing-bin-lade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nationalsecurityzone.org/war2-0/kalev-leetaru-on-culturnomics/"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03.ibm.com/press/us/en/pressrelease/45214.wss"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5" Type="http://schemas.openxmlformats.org/officeDocument/2006/relationships/image" Target="../media/image6.emf"/><Relationship Id="rId4" Type="http://schemas.openxmlformats.org/officeDocument/2006/relationships/customXml" Target="../ink/ink2.xml"/><Relationship Id="rId9" Type="http://schemas.openxmlformats.org/officeDocument/2006/relationships/image" Target="../media/image8.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395536" y="1484784"/>
            <a:ext cx="8280920" cy="5047536"/>
          </a:xfrm>
          <a:prstGeom prst="rect">
            <a:avLst/>
          </a:prstGeom>
          <a:noFill/>
        </p:spPr>
        <p:txBody>
          <a:bodyPr wrap="square" rtlCol="0">
            <a:spAutoFit/>
          </a:bodyPr>
          <a:lstStyle/>
          <a:p>
            <a:pPr algn="ctr"/>
            <a:endParaRPr lang="cs-CZ" sz="3600" b="1" dirty="0" smtClean="0"/>
          </a:p>
          <a:p>
            <a:pPr algn="ctr"/>
            <a:r>
              <a:rPr lang="cs-CZ" sz="4000" b="1" dirty="0" smtClean="0"/>
              <a:t>Digital </a:t>
            </a:r>
            <a:r>
              <a:rPr lang="cs-CZ" sz="4000" b="1" dirty="0" err="1" smtClean="0"/>
              <a:t>Earth</a:t>
            </a:r>
            <a:r>
              <a:rPr lang="cs-CZ" sz="4000" b="1" dirty="0" smtClean="0"/>
              <a:t> in Big Data Era</a:t>
            </a:r>
          </a:p>
          <a:p>
            <a:pPr algn="ctr"/>
            <a:r>
              <a:rPr lang="cs-CZ" sz="3200" b="1" i="1" dirty="0" smtClean="0"/>
              <a:t>Smart and </a:t>
            </a:r>
            <a:r>
              <a:rPr lang="cs-CZ" sz="3200" b="1" i="1" dirty="0" err="1" smtClean="0"/>
              <a:t>with</a:t>
            </a:r>
            <a:r>
              <a:rPr lang="cs-CZ" sz="3200" b="1" i="1" dirty="0" smtClean="0"/>
              <a:t> </a:t>
            </a:r>
            <a:r>
              <a:rPr lang="cs-CZ" sz="3200" b="1" i="1" dirty="0" err="1" smtClean="0"/>
              <a:t>People</a:t>
            </a:r>
            <a:endParaRPr lang="cs-CZ" sz="3200" b="1" i="1" dirty="0" smtClean="0"/>
          </a:p>
          <a:p>
            <a:endParaRPr lang="cs-CZ" dirty="0"/>
          </a:p>
          <a:p>
            <a:pPr algn="ctr"/>
            <a:r>
              <a:rPr lang="cs-CZ" sz="2800" b="1" dirty="0" smtClean="0"/>
              <a:t>Milan KONEČNÝ</a:t>
            </a:r>
          </a:p>
          <a:p>
            <a:pPr algn="ctr"/>
            <a:endParaRPr lang="cs-CZ" sz="2400" b="1" dirty="0"/>
          </a:p>
          <a:p>
            <a:pPr algn="ctr"/>
            <a:r>
              <a:rPr lang="cs-CZ" sz="2400" b="1" dirty="0" err="1" smtClean="0"/>
              <a:t>Laboratory</a:t>
            </a:r>
            <a:r>
              <a:rPr lang="cs-CZ" sz="2400" b="1" dirty="0" smtClean="0"/>
              <a:t> on </a:t>
            </a:r>
            <a:r>
              <a:rPr lang="cs-CZ" sz="2400" b="1" dirty="0" err="1" smtClean="0"/>
              <a:t>Geoinformatics</a:t>
            </a:r>
            <a:r>
              <a:rPr lang="cs-CZ" sz="2400" b="1" dirty="0" smtClean="0"/>
              <a:t> and </a:t>
            </a:r>
            <a:r>
              <a:rPr lang="cs-CZ" sz="2400" b="1" dirty="0" err="1" smtClean="0"/>
              <a:t>Cartography</a:t>
            </a:r>
            <a:endParaRPr lang="cs-CZ" sz="2400" b="1" dirty="0" smtClean="0"/>
          </a:p>
          <a:p>
            <a:pPr algn="ctr"/>
            <a:r>
              <a:rPr lang="cs-CZ" sz="2400" b="1" dirty="0" smtClean="0"/>
              <a:t>MU BRNO</a:t>
            </a:r>
          </a:p>
          <a:p>
            <a:pPr algn="ctr"/>
            <a:r>
              <a:rPr lang="cs-CZ" sz="2400" b="1" dirty="0" smtClean="0"/>
              <a:t>ICA  </a:t>
            </a:r>
            <a:r>
              <a:rPr lang="cs-CZ" sz="2400" b="1" dirty="0" err="1" smtClean="0"/>
              <a:t>Commission</a:t>
            </a:r>
            <a:r>
              <a:rPr lang="cs-CZ" sz="2400" b="1" dirty="0" smtClean="0"/>
              <a:t> CEW</a:t>
            </a:r>
            <a:r>
              <a:rPr lang="en-US" sz="2400" b="1" dirty="0" smtClean="0"/>
              <a:t>&amp;CM</a:t>
            </a:r>
            <a:endParaRPr lang="cs-CZ" sz="2400" b="1" dirty="0" smtClean="0"/>
          </a:p>
          <a:p>
            <a:pPr algn="ctr"/>
            <a:r>
              <a:rPr lang="cs-CZ" sz="2400" b="1" dirty="0" err="1" smtClean="0"/>
              <a:t>Former</a:t>
            </a:r>
            <a:r>
              <a:rPr lang="cs-CZ" sz="2400" b="1" dirty="0" smtClean="0"/>
              <a:t> President ICA</a:t>
            </a:r>
          </a:p>
          <a:p>
            <a:pPr algn="ctr"/>
            <a:r>
              <a:rPr lang="cs-CZ" sz="2400" b="1" dirty="0" smtClean="0"/>
              <a:t>Vice-President IEAS</a:t>
            </a:r>
          </a:p>
          <a:p>
            <a:pPr algn="ctr"/>
            <a:r>
              <a:rPr lang="cs-CZ" sz="2400" b="1" dirty="0" err="1" smtClean="0"/>
              <a:t>Member</a:t>
            </a:r>
            <a:r>
              <a:rPr lang="cs-CZ" sz="2400" b="1" dirty="0" smtClean="0"/>
              <a:t>  </a:t>
            </a:r>
            <a:r>
              <a:rPr lang="cs-CZ" sz="2400" b="1" dirty="0" err="1" smtClean="0"/>
              <a:t>of</a:t>
            </a:r>
            <a:r>
              <a:rPr lang="cs-CZ" sz="2400" b="1" dirty="0" smtClean="0"/>
              <a:t>  </a:t>
            </a:r>
            <a:r>
              <a:rPr lang="cs-CZ" sz="2400" b="1" dirty="0" err="1" smtClean="0"/>
              <a:t>Silk</a:t>
            </a:r>
            <a:r>
              <a:rPr lang="cs-CZ" sz="2400" b="1" dirty="0" smtClean="0"/>
              <a:t> </a:t>
            </a:r>
            <a:r>
              <a:rPr lang="cs-CZ" sz="2400" b="1" dirty="0" err="1" smtClean="0"/>
              <a:t>Road</a:t>
            </a:r>
            <a:r>
              <a:rPr lang="cs-CZ" sz="2400" b="1" dirty="0" smtClean="0"/>
              <a:t> Data </a:t>
            </a:r>
            <a:r>
              <a:rPr lang="cs-CZ" sz="2400" b="1" dirty="0" err="1" smtClean="0"/>
              <a:t>Initiative</a:t>
            </a:r>
            <a:r>
              <a:rPr lang="cs-CZ" sz="2400" b="1" dirty="0" smtClean="0"/>
              <a:t> (ISDE)</a:t>
            </a:r>
            <a:endParaRPr lang="cs-CZ" sz="2400" b="1" dirty="0"/>
          </a:p>
        </p:txBody>
      </p:sp>
      <p:sp>
        <p:nvSpPr>
          <p:cNvPr id="2" name="TextovéPole 1"/>
          <p:cNvSpPr txBox="1"/>
          <p:nvPr/>
        </p:nvSpPr>
        <p:spPr>
          <a:xfrm>
            <a:off x="7740352" y="1484784"/>
            <a:ext cx="1296144" cy="369332"/>
          </a:xfrm>
          <a:prstGeom prst="rect">
            <a:avLst/>
          </a:prstGeom>
          <a:noFill/>
        </p:spPr>
        <p:txBody>
          <a:bodyPr wrap="square" rtlCol="0">
            <a:spAutoFit/>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896" y="402974"/>
            <a:ext cx="9048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lgclogo"/>
          <p:cNvPicPr>
            <a:picLocks noChangeAspect="1" noChangeArrowheads="1"/>
          </p:cNvPicPr>
          <p:nvPr/>
        </p:nvPicPr>
        <p:blipFill>
          <a:blip r:embed="rId3" cstate="print"/>
          <a:srcRect/>
          <a:stretch>
            <a:fillRect/>
          </a:stretch>
        </p:blipFill>
        <p:spPr bwMode="auto">
          <a:xfrm>
            <a:off x="224621" y="491986"/>
            <a:ext cx="999997" cy="904875"/>
          </a:xfrm>
          <a:prstGeom prst="rect">
            <a:avLst/>
          </a:prstGeom>
          <a:noFill/>
          <a:ln w="9525">
            <a:noFill/>
            <a:miter lim="800000"/>
            <a:headEnd/>
            <a:tailEnd/>
          </a:ln>
        </p:spPr>
      </p:pic>
    </p:spTree>
    <p:extLst>
      <p:ext uri="{BB962C8B-B14F-4D97-AF65-F5344CB8AC3E}">
        <p14:creationId xmlns:p14="http://schemas.microsoft.com/office/powerpoint/2010/main" val="3894459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63784" y="980727"/>
            <a:ext cx="8064896" cy="6032421"/>
          </a:xfrm>
          <a:prstGeom prst="rect">
            <a:avLst/>
          </a:prstGeom>
          <a:noFill/>
        </p:spPr>
        <p:txBody>
          <a:bodyPr wrap="square" rtlCol="0">
            <a:spAutoFit/>
          </a:bodyPr>
          <a:lstStyle/>
          <a:p>
            <a:r>
              <a:rPr lang="cs-CZ" sz="3200" b="1" dirty="0" err="1" smtClean="0"/>
              <a:t>Three</a:t>
            </a:r>
            <a:r>
              <a:rPr lang="cs-CZ" sz="3200" b="1" dirty="0" smtClean="0"/>
              <a:t> </a:t>
            </a:r>
            <a:r>
              <a:rPr lang="cs-CZ" sz="3200" b="1" dirty="0" err="1" smtClean="0"/>
              <a:t>points</a:t>
            </a:r>
            <a:r>
              <a:rPr lang="cs-CZ" sz="3200" b="1" dirty="0" smtClean="0"/>
              <a:t> </a:t>
            </a:r>
            <a:r>
              <a:rPr lang="cs-CZ" sz="3200" b="1" dirty="0" err="1" smtClean="0"/>
              <a:t>of</a:t>
            </a:r>
            <a:r>
              <a:rPr lang="cs-CZ" sz="3200" b="1" dirty="0" smtClean="0"/>
              <a:t> </a:t>
            </a:r>
            <a:r>
              <a:rPr lang="cs-CZ" sz="3200" b="1" dirty="0" err="1" smtClean="0"/>
              <a:t>view</a:t>
            </a:r>
            <a:r>
              <a:rPr lang="cs-CZ" sz="3200" b="1" dirty="0" smtClean="0"/>
              <a:t>:</a:t>
            </a:r>
          </a:p>
          <a:p>
            <a:endParaRPr lang="cs-CZ" sz="2800" dirty="0"/>
          </a:p>
          <a:p>
            <a:r>
              <a:rPr lang="cs-CZ" sz="2800" dirty="0" smtClean="0"/>
              <a:t>-</a:t>
            </a:r>
            <a:r>
              <a:rPr lang="cs-CZ" sz="2800" dirty="0" err="1" smtClean="0"/>
              <a:t>international</a:t>
            </a:r>
            <a:r>
              <a:rPr lang="cs-CZ" sz="2800" dirty="0" smtClean="0"/>
              <a:t> </a:t>
            </a:r>
            <a:r>
              <a:rPr lang="cs-CZ" sz="2800" b="1" dirty="0" err="1" smtClean="0"/>
              <a:t>general</a:t>
            </a:r>
            <a:r>
              <a:rPr lang="cs-CZ" sz="2800" b="1" dirty="0" smtClean="0"/>
              <a:t>, </a:t>
            </a:r>
            <a:r>
              <a:rPr lang="cs-CZ" sz="2800" b="1" dirty="0" err="1" smtClean="0"/>
              <a:t>scientific</a:t>
            </a:r>
            <a:r>
              <a:rPr lang="cs-CZ" sz="2800" b="1" dirty="0" smtClean="0"/>
              <a:t> and </a:t>
            </a:r>
            <a:r>
              <a:rPr lang="cs-CZ" sz="2800" b="1" dirty="0" err="1" smtClean="0"/>
              <a:t>research</a:t>
            </a:r>
            <a:r>
              <a:rPr lang="cs-CZ" sz="2800" b="1" dirty="0" smtClean="0"/>
              <a:t> </a:t>
            </a:r>
            <a:r>
              <a:rPr lang="cs-CZ" sz="2800" b="1" dirty="0" err="1" smtClean="0"/>
              <a:t>discussion</a:t>
            </a:r>
            <a:r>
              <a:rPr lang="cs-CZ" sz="2800" dirty="0" smtClean="0"/>
              <a:t>  </a:t>
            </a:r>
            <a:r>
              <a:rPr lang="cs-CZ" sz="2800" dirty="0" err="1" smtClean="0"/>
              <a:t>about</a:t>
            </a:r>
            <a:r>
              <a:rPr lang="cs-CZ" sz="2800" dirty="0" smtClean="0"/>
              <a:t> </a:t>
            </a:r>
            <a:r>
              <a:rPr lang="cs-CZ" sz="2800" dirty="0" err="1" smtClean="0"/>
              <a:t>the</a:t>
            </a:r>
            <a:r>
              <a:rPr lang="cs-CZ" sz="2800" dirty="0" smtClean="0"/>
              <a:t> role </a:t>
            </a:r>
            <a:r>
              <a:rPr lang="cs-CZ" sz="2800" dirty="0" err="1" smtClean="0"/>
              <a:t>of</a:t>
            </a:r>
            <a:r>
              <a:rPr lang="cs-CZ" sz="2800" dirty="0" smtClean="0"/>
              <a:t> Digital </a:t>
            </a:r>
            <a:r>
              <a:rPr lang="cs-CZ" sz="2800" dirty="0" err="1" smtClean="0"/>
              <a:t>Earth</a:t>
            </a:r>
            <a:r>
              <a:rPr lang="cs-CZ" sz="2800" dirty="0" smtClean="0"/>
              <a:t> as </a:t>
            </a:r>
            <a:r>
              <a:rPr lang="cs-CZ" sz="2800" dirty="0" err="1" smtClean="0"/>
              <a:t>an</a:t>
            </a:r>
            <a:r>
              <a:rPr lang="cs-CZ" sz="2800" dirty="0" smtClean="0"/>
              <a:t> </a:t>
            </a:r>
            <a:r>
              <a:rPr lang="cs-CZ" sz="2800" dirty="0" err="1" smtClean="0"/>
              <a:t>Integrative</a:t>
            </a:r>
            <a:r>
              <a:rPr lang="cs-CZ" sz="2800" dirty="0" smtClean="0"/>
              <a:t> </a:t>
            </a:r>
            <a:r>
              <a:rPr lang="cs-CZ" sz="2800" dirty="0" err="1" smtClean="0"/>
              <a:t>Concept</a:t>
            </a:r>
            <a:r>
              <a:rPr lang="cs-CZ" sz="2800" dirty="0" smtClean="0"/>
              <a:t> and </a:t>
            </a:r>
            <a:r>
              <a:rPr lang="cs-CZ" sz="2800" b="1" dirty="0" err="1" smtClean="0"/>
              <a:t>SDIs</a:t>
            </a:r>
            <a:r>
              <a:rPr lang="cs-CZ" sz="2800" dirty="0" smtClean="0"/>
              <a:t> as </a:t>
            </a:r>
            <a:r>
              <a:rPr lang="cs-CZ" sz="2800" dirty="0" err="1" smtClean="0"/>
              <a:t>an</a:t>
            </a:r>
            <a:r>
              <a:rPr lang="cs-CZ" sz="2800" dirty="0" smtClean="0"/>
              <a:t> </a:t>
            </a:r>
            <a:r>
              <a:rPr lang="cs-CZ" sz="2800" dirty="0" err="1" smtClean="0"/>
              <a:t>Engines</a:t>
            </a:r>
            <a:endParaRPr lang="cs-CZ" sz="2800" dirty="0" smtClean="0"/>
          </a:p>
          <a:p>
            <a:endParaRPr lang="cs-CZ" sz="2800" dirty="0"/>
          </a:p>
          <a:p>
            <a:r>
              <a:rPr lang="cs-CZ" sz="2800" dirty="0" smtClean="0"/>
              <a:t>-</a:t>
            </a:r>
            <a:r>
              <a:rPr lang="cs-CZ" sz="2800" b="1" dirty="0" smtClean="0"/>
              <a:t>Big Data –  </a:t>
            </a:r>
            <a:r>
              <a:rPr lang="cs-CZ" sz="2800" b="1" dirty="0" err="1"/>
              <a:t>potentials</a:t>
            </a:r>
            <a:r>
              <a:rPr lang="cs-CZ" sz="2800" b="1" dirty="0"/>
              <a:t> </a:t>
            </a:r>
            <a:r>
              <a:rPr lang="cs-CZ" sz="2800" dirty="0" err="1" smtClean="0"/>
              <a:t>of</a:t>
            </a:r>
            <a:r>
              <a:rPr lang="cs-CZ" sz="2800" dirty="0" smtClean="0"/>
              <a:t> </a:t>
            </a:r>
            <a:r>
              <a:rPr lang="cs-CZ" sz="2800" dirty="0" err="1" smtClean="0"/>
              <a:t>Geoinformatics</a:t>
            </a:r>
            <a:r>
              <a:rPr lang="cs-CZ" sz="2800" dirty="0" smtClean="0"/>
              <a:t> (RS, GIS,VGE,..) in </a:t>
            </a:r>
            <a:r>
              <a:rPr lang="cs-CZ" sz="2800" dirty="0" err="1" smtClean="0"/>
              <a:t>solving</a:t>
            </a:r>
            <a:r>
              <a:rPr lang="cs-CZ" sz="2800" dirty="0" smtClean="0"/>
              <a:t> </a:t>
            </a:r>
            <a:r>
              <a:rPr lang="cs-CZ" sz="2800" dirty="0" err="1" smtClean="0"/>
              <a:t>of</a:t>
            </a:r>
            <a:r>
              <a:rPr lang="cs-CZ" sz="2800" dirty="0" smtClean="0"/>
              <a:t> </a:t>
            </a:r>
            <a:r>
              <a:rPr lang="cs-CZ" sz="2800" dirty="0" err="1" smtClean="0"/>
              <a:t>Contemporary</a:t>
            </a:r>
            <a:r>
              <a:rPr lang="cs-CZ" sz="2800" dirty="0" smtClean="0"/>
              <a:t> </a:t>
            </a:r>
            <a:r>
              <a:rPr lang="cs-CZ" sz="2800" dirty="0" err="1" smtClean="0"/>
              <a:t>Problems</a:t>
            </a:r>
            <a:endParaRPr lang="cs-CZ" sz="2800" dirty="0" smtClean="0"/>
          </a:p>
          <a:p>
            <a:endParaRPr lang="cs-CZ" sz="2800" dirty="0"/>
          </a:p>
          <a:p>
            <a:r>
              <a:rPr lang="cs-CZ" sz="2800" dirty="0" smtClean="0"/>
              <a:t>- </a:t>
            </a:r>
            <a:r>
              <a:rPr lang="cs-CZ" sz="2800" dirty="0" err="1" smtClean="0"/>
              <a:t>The</a:t>
            </a:r>
            <a:r>
              <a:rPr lang="cs-CZ" sz="2800" dirty="0" smtClean="0"/>
              <a:t> </a:t>
            </a:r>
            <a:r>
              <a:rPr lang="cs-CZ" sz="2800" dirty="0" err="1" smtClean="0"/>
              <a:t>challenges</a:t>
            </a:r>
            <a:r>
              <a:rPr lang="cs-CZ" sz="2800" dirty="0" smtClean="0"/>
              <a:t> </a:t>
            </a:r>
            <a:r>
              <a:rPr lang="cs-CZ" sz="2800" dirty="0" err="1" smtClean="0"/>
              <a:t>for</a:t>
            </a:r>
            <a:r>
              <a:rPr lang="cs-CZ" sz="2800" dirty="0" smtClean="0"/>
              <a:t>  </a:t>
            </a:r>
            <a:r>
              <a:rPr lang="cs-CZ" sz="2800" dirty="0" err="1" smtClean="0"/>
              <a:t>development</a:t>
            </a:r>
            <a:r>
              <a:rPr lang="cs-CZ" sz="2800" dirty="0" smtClean="0"/>
              <a:t> </a:t>
            </a:r>
            <a:r>
              <a:rPr lang="cs-CZ" sz="2800" dirty="0" err="1" smtClean="0"/>
              <a:t>of</a:t>
            </a:r>
            <a:r>
              <a:rPr lang="cs-CZ" sz="2800" dirty="0" smtClean="0"/>
              <a:t> data </a:t>
            </a:r>
            <a:r>
              <a:rPr lang="cs-CZ" sz="2800" dirty="0" err="1" smtClean="0"/>
              <a:t>strategies</a:t>
            </a:r>
            <a:r>
              <a:rPr lang="cs-CZ" sz="2800" dirty="0" smtClean="0"/>
              <a:t> </a:t>
            </a:r>
            <a:r>
              <a:rPr lang="cs-CZ" sz="2800" dirty="0" err="1" smtClean="0"/>
              <a:t>for</a:t>
            </a:r>
            <a:r>
              <a:rPr lang="cs-CZ" sz="2800" dirty="0" smtClean="0"/>
              <a:t> </a:t>
            </a:r>
            <a:r>
              <a:rPr lang="cs-CZ" sz="2800" dirty="0" err="1" smtClean="0"/>
              <a:t>National</a:t>
            </a:r>
            <a:r>
              <a:rPr lang="cs-CZ" sz="2800" dirty="0" smtClean="0"/>
              <a:t> (</a:t>
            </a:r>
            <a:r>
              <a:rPr lang="cs-CZ" sz="2800" dirty="0" err="1" smtClean="0"/>
              <a:t>Mapping</a:t>
            </a:r>
            <a:r>
              <a:rPr lang="cs-CZ" sz="2800" dirty="0" smtClean="0"/>
              <a:t>) </a:t>
            </a:r>
            <a:r>
              <a:rPr lang="cs-CZ" sz="2800" dirty="0" err="1" smtClean="0"/>
              <a:t>Organizations</a:t>
            </a:r>
            <a:r>
              <a:rPr lang="cs-CZ" sz="2800" dirty="0" smtClean="0"/>
              <a:t>, </a:t>
            </a:r>
            <a:r>
              <a:rPr lang="cs-CZ" sz="2800" dirty="0" err="1" smtClean="0"/>
              <a:t>wide</a:t>
            </a:r>
            <a:r>
              <a:rPr lang="cs-CZ" sz="2800" dirty="0" smtClean="0"/>
              <a:t> public society and </a:t>
            </a:r>
            <a:r>
              <a:rPr lang="cs-CZ" sz="2800" dirty="0" err="1" smtClean="0"/>
              <a:t>their</a:t>
            </a:r>
            <a:r>
              <a:rPr lang="cs-CZ" sz="2800" dirty="0" smtClean="0"/>
              <a:t> </a:t>
            </a:r>
            <a:r>
              <a:rPr lang="cs-CZ" sz="2800" dirty="0" err="1" smtClean="0"/>
              <a:t>potential</a:t>
            </a:r>
            <a:r>
              <a:rPr lang="cs-CZ" sz="2800" dirty="0" smtClean="0"/>
              <a:t> </a:t>
            </a:r>
            <a:r>
              <a:rPr lang="cs-CZ" sz="2800" dirty="0" err="1" smtClean="0"/>
              <a:t>cooperation</a:t>
            </a:r>
            <a:r>
              <a:rPr lang="cs-CZ" sz="2800" dirty="0" smtClean="0"/>
              <a:t> via </a:t>
            </a:r>
            <a:r>
              <a:rPr lang="cs-CZ" sz="2800" b="1" dirty="0" err="1" smtClean="0"/>
              <a:t>volunteer</a:t>
            </a:r>
            <a:r>
              <a:rPr lang="cs-CZ" sz="2800" b="1" dirty="0" smtClean="0"/>
              <a:t> society </a:t>
            </a:r>
            <a:r>
              <a:rPr lang="cs-CZ" sz="2800" b="1" dirty="0" err="1" smtClean="0"/>
              <a:t>efforts</a:t>
            </a:r>
            <a:r>
              <a:rPr lang="cs-CZ" sz="2800" b="1" dirty="0" smtClean="0"/>
              <a:t> </a:t>
            </a:r>
            <a:r>
              <a:rPr lang="cs-CZ" sz="2800" dirty="0" smtClean="0"/>
              <a:t>(</a:t>
            </a:r>
            <a:r>
              <a:rPr lang="cs-CZ" sz="2800" dirty="0" err="1" smtClean="0"/>
              <a:t>Volunteer</a:t>
            </a:r>
            <a:r>
              <a:rPr lang="cs-CZ" sz="2800" dirty="0" smtClean="0"/>
              <a:t> </a:t>
            </a:r>
            <a:r>
              <a:rPr lang="cs-CZ" sz="2800" dirty="0" err="1" smtClean="0"/>
              <a:t>Geographic</a:t>
            </a:r>
            <a:r>
              <a:rPr lang="cs-CZ" sz="2800" dirty="0" smtClean="0"/>
              <a:t> </a:t>
            </a:r>
            <a:r>
              <a:rPr lang="cs-CZ" sz="2800" dirty="0" err="1" smtClean="0"/>
              <a:t>Information</a:t>
            </a:r>
            <a:r>
              <a:rPr lang="cs-CZ" sz="2800" dirty="0" smtClean="0"/>
              <a:t>)</a:t>
            </a:r>
            <a:endParaRPr lang="cs-CZ" sz="2800" dirty="0"/>
          </a:p>
          <a:p>
            <a:endParaRPr lang="cs-CZ" dirty="0"/>
          </a:p>
        </p:txBody>
      </p:sp>
    </p:spTree>
    <p:extLst>
      <p:ext uri="{BB962C8B-B14F-4D97-AF65-F5344CB8AC3E}">
        <p14:creationId xmlns:p14="http://schemas.microsoft.com/office/powerpoint/2010/main" val="406677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71600" y="908720"/>
            <a:ext cx="7416824" cy="5016758"/>
          </a:xfrm>
          <a:prstGeom prst="rect">
            <a:avLst/>
          </a:prstGeom>
          <a:noFill/>
        </p:spPr>
        <p:txBody>
          <a:bodyPr wrap="square" rtlCol="0">
            <a:spAutoFit/>
          </a:bodyPr>
          <a:lstStyle/>
          <a:p>
            <a:r>
              <a:rPr lang="cs-CZ" sz="3200" dirty="0" smtClean="0"/>
              <a:t>Data, </a:t>
            </a:r>
            <a:r>
              <a:rPr lang="cs-CZ" sz="3200" dirty="0" err="1" smtClean="0"/>
              <a:t>Information</a:t>
            </a:r>
            <a:r>
              <a:rPr lang="cs-CZ" sz="3200" dirty="0" smtClean="0"/>
              <a:t> and </a:t>
            </a:r>
            <a:r>
              <a:rPr lang="cs-CZ" sz="3200" dirty="0" err="1" smtClean="0"/>
              <a:t>Knowledge</a:t>
            </a:r>
            <a:endParaRPr lang="cs-CZ" sz="3200" dirty="0" smtClean="0"/>
          </a:p>
          <a:p>
            <a:endParaRPr lang="cs-CZ" sz="3200" dirty="0"/>
          </a:p>
          <a:p>
            <a:endParaRPr lang="cs-CZ" sz="3200" dirty="0" smtClean="0"/>
          </a:p>
          <a:p>
            <a:r>
              <a:rPr lang="cs-CZ" sz="3200" dirty="0" err="1" smtClean="0"/>
              <a:t>Perhaps</a:t>
            </a:r>
            <a:r>
              <a:rPr lang="cs-CZ" sz="3200" dirty="0" smtClean="0"/>
              <a:t> </a:t>
            </a:r>
            <a:r>
              <a:rPr lang="cs-CZ" sz="3200" dirty="0" err="1" smtClean="0"/>
              <a:t>sometimes</a:t>
            </a:r>
            <a:r>
              <a:rPr lang="cs-CZ" sz="3200" dirty="0" smtClean="0"/>
              <a:t> in </a:t>
            </a:r>
            <a:r>
              <a:rPr lang="cs-CZ" sz="3200" dirty="0" err="1" smtClean="0"/>
              <a:t>the</a:t>
            </a:r>
            <a:r>
              <a:rPr lang="cs-CZ" sz="3200" dirty="0" smtClean="0"/>
              <a:t> </a:t>
            </a:r>
            <a:r>
              <a:rPr lang="cs-CZ" sz="3200" dirty="0" err="1" smtClean="0"/>
              <a:t>future</a:t>
            </a:r>
            <a:endParaRPr lang="cs-CZ" sz="3200" dirty="0" smtClean="0"/>
          </a:p>
          <a:p>
            <a:r>
              <a:rPr lang="cs-CZ" sz="3200" dirty="0" smtClean="0"/>
              <a:t>WISDOM</a:t>
            </a:r>
          </a:p>
          <a:p>
            <a:endParaRPr lang="cs-CZ" sz="3200" dirty="0"/>
          </a:p>
          <a:p>
            <a:endParaRPr lang="cs-CZ" sz="3200" dirty="0" smtClean="0"/>
          </a:p>
          <a:p>
            <a:r>
              <a:rPr lang="cs-CZ" sz="3200" dirty="0" err="1" smtClean="0"/>
              <a:t>Deliver</a:t>
            </a:r>
            <a:r>
              <a:rPr lang="cs-CZ" sz="3200" dirty="0" smtClean="0"/>
              <a:t> to </a:t>
            </a:r>
            <a:r>
              <a:rPr lang="cs-CZ" sz="3200" dirty="0" err="1" smtClean="0"/>
              <a:t>People</a:t>
            </a:r>
            <a:endParaRPr lang="cs-CZ" sz="3200" dirty="0" smtClean="0"/>
          </a:p>
          <a:p>
            <a:endParaRPr lang="cs-CZ" sz="3200" dirty="0"/>
          </a:p>
          <a:p>
            <a:r>
              <a:rPr lang="cs-CZ" sz="3200" dirty="0" err="1" smtClean="0"/>
              <a:t>How</a:t>
            </a:r>
            <a:r>
              <a:rPr lang="cs-CZ" sz="3200" dirty="0" smtClean="0"/>
              <a:t>?</a:t>
            </a:r>
            <a:endParaRPr lang="en-US" sz="3200" dirty="0"/>
          </a:p>
        </p:txBody>
      </p:sp>
    </p:spTree>
    <p:extLst>
      <p:ext uri="{BB962C8B-B14F-4D97-AF65-F5344CB8AC3E}">
        <p14:creationId xmlns:p14="http://schemas.microsoft.com/office/powerpoint/2010/main" val="965468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99592" y="764704"/>
            <a:ext cx="7632848" cy="2308324"/>
          </a:xfrm>
          <a:prstGeom prst="rect">
            <a:avLst/>
          </a:prstGeom>
          <a:noFill/>
        </p:spPr>
        <p:txBody>
          <a:bodyPr wrap="square" rtlCol="0">
            <a:spAutoFit/>
          </a:bodyPr>
          <a:lstStyle/>
          <a:p>
            <a:pPr algn="ctr"/>
            <a:endParaRPr lang="cs-CZ" sz="3600" b="1" dirty="0" smtClean="0"/>
          </a:p>
          <a:p>
            <a:pPr algn="ctr"/>
            <a:endParaRPr lang="cs-CZ" sz="3600" b="1" dirty="0"/>
          </a:p>
          <a:p>
            <a:pPr algn="ctr"/>
            <a:r>
              <a:rPr lang="cs-CZ" sz="3600" b="1" dirty="0" smtClean="0"/>
              <a:t>2. Digital </a:t>
            </a:r>
            <a:r>
              <a:rPr lang="cs-CZ" sz="3600" b="1" dirty="0" err="1" smtClean="0"/>
              <a:t>Earth</a:t>
            </a:r>
            <a:r>
              <a:rPr lang="cs-CZ" sz="3600" b="1" dirty="0" smtClean="0"/>
              <a:t> SWOT </a:t>
            </a:r>
            <a:r>
              <a:rPr lang="cs-CZ" sz="3600" b="1" dirty="0" err="1" smtClean="0"/>
              <a:t>Analysis</a:t>
            </a:r>
            <a:endParaRPr lang="cs-CZ" sz="3600" b="1" dirty="0" smtClean="0"/>
          </a:p>
          <a:p>
            <a:pPr algn="ctr"/>
            <a:r>
              <a:rPr lang="cs-CZ" sz="3600" b="1" dirty="0"/>
              <a:t> </a:t>
            </a:r>
            <a:r>
              <a:rPr lang="cs-CZ" sz="3600" b="1" dirty="0" smtClean="0"/>
              <a:t> in EU (JRC </a:t>
            </a:r>
            <a:r>
              <a:rPr lang="cs-CZ" sz="3600" b="1" dirty="0" err="1" smtClean="0"/>
              <a:t>Ispra</a:t>
            </a:r>
            <a:r>
              <a:rPr lang="cs-CZ" sz="3600" b="1" dirty="0" smtClean="0"/>
              <a:t>)</a:t>
            </a:r>
            <a:endParaRPr lang="cs-CZ" sz="3600" b="1" dirty="0"/>
          </a:p>
        </p:txBody>
      </p:sp>
    </p:spTree>
    <p:extLst>
      <p:ext uri="{BB962C8B-B14F-4D97-AF65-F5344CB8AC3E}">
        <p14:creationId xmlns:p14="http://schemas.microsoft.com/office/powerpoint/2010/main" val="856151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260350"/>
            <a:ext cx="8229600" cy="1368425"/>
          </a:xfrm>
        </p:spPr>
        <p:txBody>
          <a:bodyPr>
            <a:normAutofit/>
          </a:bodyPr>
          <a:lstStyle/>
          <a:p>
            <a:r>
              <a:rPr lang="it-IT" altLang="en-US" sz="3200" b="1" dirty="0" smtClean="0"/>
              <a:t>DE Vision – a SWOT analysis - STRENGTHS</a:t>
            </a:r>
            <a:endParaRPr lang="en-US" altLang="en-US" sz="3200" b="1" dirty="0" smtClean="0"/>
          </a:p>
        </p:txBody>
      </p:sp>
      <p:sp>
        <p:nvSpPr>
          <p:cNvPr id="15363" name="Rectangle 5"/>
          <p:cNvSpPr>
            <a:spLocks noGrp="1" noChangeArrowheads="1"/>
          </p:cNvSpPr>
          <p:nvPr>
            <p:ph type="body" idx="1"/>
          </p:nvPr>
        </p:nvSpPr>
        <p:spPr>
          <a:xfrm>
            <a:off x="600075" y="1124744"/>
            <a:ext cx="4570413" cy="5544344"/>
          </a:xfrm>
        </p:spPr>
        <p:txBody>
          <a:bodyPr>
            <a:noAutofit/>
          </a:bodyPr>
          <a:lstStyle/>
          <a:p>
            <a:pPr marL="419100" indent="-419100">
              <a:lnSpc>
                <a:spcPct val="90000"/>
              </a:lnSpc>
            </a:pPr>
            <a:r>
              <a:rPr lang="en-GB" altLang="en-US" sz="2500" dirty="0" smtClean="0"/>
              <a:t>DE is a very useful metaphor</a:t>
            </a:r>
          </a:p>
          <a:p>
            <a:pPr marL="419100" indent="-419100">
              <a:lnSpc>
                <a:spcPct val="90000"/>
              </a:lnSpc>
            </a:pPr>
            <a:r>
              <a:rPr lang="en-GB" altLang="en-US" sz="2500" dirty="0" smtClean="0"/>
              <a:t>DE displays some of the characteristics of “magic concepts”</a:t>
            </a:r>
          </a:p>
          <a:p>
            <a:pPr marL="419100" indent="-419100">
              <a:lnSpc>
                <a:spcPct val="90000"/>
              </a:lnSpc>
            </a:pPr>
            <a:r>
              <a:rPr lang="en-GB" altLang="en-US" sz="2500" dirty="0" smtClean="0"/>
              <a:t>DE has a global dimension, inclusive of multiple applications and themes</a:t>
            </a:r>
          </a:p>
          <a:p>
            <a:pPr marL="419100" indent="-419100">
              <a:lnSpc>
                <a:spcPct val="90000"/>
              </a:lnSpc>
            </a:pPr>
            <a:r>
              <a:rPr lang="en-GB" altLang="en-US" sz="2500" dirty="0" smtClean="0"/>
              <a:t>DE has a strong political backing since the beginning</a:t>
            </a:r>
          </a:p>
          <a:p>
            <a:pPr marL="419100" indent="-419100">
              <a:lnSpc>
                <a:spcPct val="90000"/>
              </a:lnSpc>
            </a:pPr>
            <a:r>
              <a:rPr lang="en-GB" altLang="en-US" sz="2500" dirty="0" smtClean="0"/>
              <a:t>DE has a strong technological component</a:t>
            </a:r>
          </a:p>
          <a:p>
            <a:pPr marL="419100" indent="-419100">
              <a:lnSpc>
                <a:spcPct val="90000"/>
              </a:lnSpc>
            </a:pPr>
            <a:r>
              <a:rPr lang="en-GB" altLang="en-US" sz="2500" dirty="0" smtClean="0"/>
              <a:t>DE provides a flexible framework to adapt to evolving technologies</a:t>
            </a:r>
            <a:endParaRPr lang="en-US" altLang="en-US" sz="2500" dirty="0" smtClean="0"/>
          </a:p>
        </p:txBody>
      </p:sp>
      <p:pic>
        <p:nvPicPr>
          <p:cNvPr id="15364" name="Picture 7" descr="futuristic-motorbike-magic-tricycle-can-transform-into-a-two-whee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9" y="2276475"/>
            <a:ext cx="413995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8"/>
          <p:cNvSpPr>
            <a:spLocks noChangeArrowheads="1"/>
          </p:cNvSpPr>
          <p:nvPr/>
        </p:nvSpPr>
        <p:spPr bwMode="auto">
          <a:xfrm>
            <a:off x="4612547" y="5499588"/>
            <a:ext cx="45942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6838" tIns="47625" rIns="96838" bIns="47625"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Magic Tricycle - </a:t>
            </a:r>
            <a:r>
              <a:rPr lang="en-GB" altLang="en-US" dirty="0"/>
              <a:t>Car Design News™ 2008 </a:t>
            </a:r>
            <a:r>
              <a:rPr lang="en-US" altLang="en-US" dirty="0"/>
              <a:t> </a:t>
            </a:r>
          </a:p>
        </p:txBody>
      </p:sp>
    </p:spTree>
    <p:extLst>
      <p:ext uri="{BB962C8B-B14F-4D97-AF65-F5344CB8AC3E}">
        <p14:creationId xmlns:p14="http://schemas.microsoft.com/office/powerpoint/2010/main" val="3238490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8686800" cy="850106"/>
          </a:xfrm>
        </p:spPr>
        <p:txBody>
          <a:bodyPr>
            <a:normAutofit/>
          </a:bodyPr>
          <a:lstStyle/>
          <a:p>
            <a:r>
              <a:rPr lang="en-US" altLang="en-US" sz="3200" b="1" dirty="0" smtClean="0"/>
              <a:t>DE Vision – a SWOT analysis – WEAKNESSES (1/2)</a:t>
            </a:r>
          </a:p>
        </p:txBody>
      </p:sp>
      <p:sp>
        <p:nvSpPr>
          <p:cNvPr id="16387" name="Rectangle 3"/>
          <p:cNvSpPr>
            <a:spLocks noGrp="1" noChangeArrowheads="1"/>
          </p:cNvSpPr>
          <p:nvPr>
            <p:ph type="body" idx="1"/>
          </p:nvPr>
        </p:nvSpPr>
        <p:spPr>
          <a:xfrm>
            <a:off x="600075" y="1412776"/>
            <a:ext cx="8148389" cy="4824512"/>
          </a:xfrm>
        </p:spPr>
        <p:txBody>
          <a:bodyPr>
            <a:noAutofit/>
          </a:bodyPr>
          <a:lstStyle/>
          <a:p>
            <a:pPr>
              <a:lnSpc>
                <a:spcPct val="80000"/>
              </a:lnSpc>
            </a:pPr>
            <a:r>
              <a:rPr lang="en-GB" altLang="en-US" sz="2500" dirty="0" smtClean="0"/>
              <a:t>DE encapsulates many different concepts </a:t>
            </a:r>
            <a:endParaRPr lang="cs-CZ" altLang="en-US" sz="2500" dirty="0" smtClean="0"/>
          </a:p>
          <a:p>
            <a:pPr>
              <a:lnSpc>
                <a:spcPct val="80000"/>
              </a:lnSpc>
            </a:pPr>
            <a:r>
              <a:rPr lang="en-GB" altLang="en-US" sz="2500" dirty="0" smtClean="0"/>
              <a:t>e.g. information system,</a:t>
            </a:r>
            <a:r>
              <a:rPr lang="cs-CZ" altLang="en-US" sz="2500" dirty="0" smtClean="0"/>
              <a:t> </a:t>
            </a:r>
            <a:r>
              <a:rPr lang="en-GB" altLang="en-US" sz="2500" dirty="0" smtClean="0"/>
              <a:t>infrastructure to </a:t>
            </a:r>
            <a:r>
              <a:rPr lang="en-GB" altLang="en-US" sz="2500" b="1" i="1" dirty="0" smtClean="0"/>
              <a:t>visualise a</a:t>
            </a:r>
            <a:r>
              <a:rPr lang="cs-CZ" altLang="en-US" sz="2500" b="1" i="1" dirty="0" smtClean="0"/>
              <a:t> </a:t>
            </a:r>
            <a:r>
              <a:rPr lang="en-GB" altLang="en-US" sz="2500" b="1" i="1" dirty="0" smtClean="0"/>
              <a:t>access geo-information, a virtual model of the Earth </a:t>
            </a:r>
            <a:r>
              <a:rPr lang="en-GB" altLang="en-US" sz="2500" dirty="0" smtClean="0"/>
              <a:t>(or parts of it), an approach to explore the Earth system</a:t>
            </a:r>
            <a:endParaRPr lang="cs-CZ" altLang="en-US" sz="2500" dirty="0" smtClean="0"/>
          </a:p>
          <a:p>
            <a:pPr>
              <a:lnSpc>
                <a:spcPct val="80000"/>
              </a:lnSpc>
            </a:pPr>
            <a:endParaRPr lang="en-GB" altLang="en-US" sz="2500" dirty="0" smtClean="0"/>
          </a:p>
          <a:p>
            <a:pPr>
              <a:lnSpc>
                <a:spcPct val="80000"/>
              </a:lnSpc>
            </a:pPr>
            <a:r>
              <a:rPr lang="en-GB" altLang="en-US" sz="2500" dirty="0" smtClean="0"/>
              <a:t>The DE Vision has</a:t>
            </a:r>
          </a:p>
          <a:p>
            <a:pPr lvl="1">
              <a:lnSpc>
                <a:spcPct val="80000"/>
              </a:lnSpc>
            </a:pPr>
            <a:r>
              <a:rPr lang="en-GB" altLang="en-US" sz="2500" dirty="0" smtClean="0"/>
              <a:t>Ambiguities on its nature: political,</a:t>
            </a:r>
            <a:r>
              <a:rPr lang="cs-CZ" altLang="en-US" sz="2500" dirty="0" smtClean="0"/>
              <a:t> </a:t>
            </a:r>
            <a:r>
              <a:rPr lang="en-GB" altLang="en-US" sz="2500" dirty="0" smtClean="0"/>
              <a:t>vs. academic, vs. a technological initiative</a:t>
            </a:r>
          </a:p>
          <a:p>
            <a:pPr lvl="1">
              <a:lnSpc>
                <a:spcPct val="80000"/>
              </a:lnSpc>
            </a:pPr>
            <a:r>
              <a:rPr lang="en-GB" altLang="en-US" sz="2500" dirty="0" smtClean="0"/>
              <a:t>Ambiguities on main target</a:t>
            </a:r>
            <a:r>
              <a:rPr lang="cs-CZ" altLang="en-US" sz="2500" dirty="0" smtClean="0"/>
              <a:t> </a:t>
            </a:r>
            <a:r>
              <a:rPr lang="en-GB" altLang="en-US" sz="2500" dirty="0" smtClean="0"/>
              <a:t>audience: policy-makers and planners vs. scientific community or the general public</a:t>
            </a:r>
          </a:p>
          <a:p>
            <a:pPr lvl="1">
              <a:lnSpc>
                <a:spcPct val="80000"/>
              </a:lnSpc>
            </a:pPr>
            <a:r>
              <a:rPr lang="en-GB" altLang="en-US" sz="2500" dirty="0" smtClean="0"/>
              <a:t>Unclear research focus, which may reduce interest in the scientific community</a:t>
            </a:r>
          </a:p>
          <a:p>
            <a:pPr lvl="1">
              <a:lnSpc>
                <a:spcPct val="80000"/>
              </a:lnSpc>
            </a:pPr>
            <a:endParaRPr lang="en-GB" altLang="en-US" sz="2500" dirty="0" smtClean="0"/>
          </a:p>
          <a:p>
            <a:pPr>
              <a:lnSpc>
                <a:spcPct val="80000"/>
              </a:lnSpc>
            </a:pPr>
            <a:r>
              <a:rPr lang="en-GB" altLang="en-US" sz="2500" dirty="0" smtClean="0"/>
              <a:t>DE has uneven visibility in different regions of the world</a:t>
            </a:r>
          </a:p>
          <a:p>
            <a:pPr>
              <a:lnSpc>
                <a:spcPct val="80000"/>
              </a:lnSpc>
            </a:pPr>
            <a:endParaRPr lang="en-US" altLang="en-US" sz="2400" dirty="0" smtClean="0"/>
          </a:p>
        </p:txBody>
      </p:sp>
    </p:spTree>
    <p:extLst>
      <p:ext uri="{BB962C8B-B14F-4D97-AF65-F5344CB8AC3E}">
        <p14:creationId xmlns:p14="http://schemas.microsoft.com/office/powerpoint/2010/main" val="962392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0" y="274638"/>
            <a:ext cx="8686800" cy="850106"/>
          </a:xfrm>
        </p:spPr>
        <p:txBody>
          <a:bodyPr>
            <a:normAutofit fontScale="90000"/>
          </a:bodyPr>
          <a:lstStyle/>
          <a:p>
            <a:r>
              <a:rPr lang="en-US" altLang="cs-CZ" sz="3600" b="1" dirty="0" smtClean="0"/>
              <a:t>DE Vision – a SWOT analysis – WEAKNESSES (2/2</a:t>
            </a:r>
            <a:r>
              <a:rPr lang="en-US" altLang="cs-CZ" dirty="0" smtClean="0"/>
              <a:t>)</a:t>
            </a:r>
          </a:p>
        </p:txBody>
      </p:sp>
      <p:sp>
        <p:nvSpPr>
          <p:cNvPr id="10244" name="Rectangle 3"/>
          <p:cNvSpPr>
            <a:spLocks noGrp="1" noChangeArrowheads="1"/>
          </p:cNvSpPr>
          <p:nvPr>
            <p:ph type="body" idx="1"/>
          </p:nvPr>
        </p:nvSpPr>
        <p:spPr>
          <a:xfrm>
            <a:off x="489730" y="980728"/>
            <a:ext cx="7970702" cy="5581191"/>
          </a:xfrm>
        </p:spPr>
        <p:txBody>
          <a:bodyPr>
            <a:noAutofit/>
          </a:bodyPr>
          <a:lstStyle/>
          <a:p>
            <a:pPr>
              <a:lnSpc>
                <a:spcPct val="90000"/>
              </a:lnSpc>
            </a:pPr>
            <a:r>
              <a:rPr lang="en-GB" altLang="cs-CZ" sz="2500" dirty="0" smtClean="0"/>
              <a:t>Unclear relationships and added value</a:t>
            </a:r>
            <a:r>
              <a:rPr lang="cs-CZ" altLang="cs-CZ" sz="2500" dirty="0" smtClean="0"/>
              <a:t> </a:t>
            </a:r>
            <a:r>
              <a:rPr lang="en-GB" altLang="cs-CZ" sz="2500" dirty="0" smtClean="0"/>
              <a:t>of DE in relation</a:t>
            </a:r>
            <a:r>
              <a:rPr lang="cs-CZ" altLang="cs-CZ" sz="2500" dirty="0" smtClean="0"/>
              <a:t> </a:t>
            </a:r>
            <a:r>
              <a:rPr lang="en-GB" altLang="cs-CZ" sz="2500" dirty="0" smtClean="0"/>
              <a:t>to other initiatives such as GEOSS, SDIs, Eye on Earth,.. </a:t>
            </a:r>
          </a:p>
          <a:p>
            <a:pPr>
              <a:lnSpc>
                <a:spcPct val="90000"/>
              </a:lnSpc>
              <a:buFontTx/>
              <a:buChar char="•"/>
            </a:pPr>
            <a:r>
              <a:rPr lang="en-GB" altLang="cs-CZ" sz="2500" dirty="0" smtClean="0"/>
              <a:t>Original DE vision does not properly reflect recent changes in society including</a:t>
            </a:r>
          </a:p>
          <a:p>
            <a:pPr lvl="1">
              <a:lnSpc>
                <a:spcPct val="90000"/>
              </a:lnSpc>
              <a:buFontTx/>
              <a:buChar char="–"/>
            </a:pPr>
            <a:r>
              <a:rPr lang="en-GB" altLang="cs-CZ" sz="2500" dirty="0" smtClean="0"/>
              <a:t>major role of the private sector (Google, Microsoft), and </a:t>
            </a:r>
          </a:p>
          <a:p>
            <a:pPr lvl="1">
              <a:lnSpc>
                <a:spcPct val="90000"/>
              </a:lnSpc>
              <a:buFontTx/>
              <a:buChar char="–"/>
            </a:pPr>
            <a:r>
              <a:rPr lang="en-GB" altLang="cs-CZ" sz="2500" dirty="0" smtClean="0"/>
              <a:t>emergence of social networks (Facebook) at the global level</a:t>
            </a:r>
          </a:p>
          <a:p>
            <a:pPr>
              <a:lnSpc>
                <a:spcPct val="90000"/>
              </a:lnSpc>
              <a:buFontTx/>
              <a:buChar char="•"/>
            </a:pPr>
            <a:r>
              <a:rPr lang="en-GB" altLang="cs-CZ" sz="2500" dirty="0" smtClean="0"/>
              <a:t>Because of the uncertainties above, it is </a:t>
            </a:r>
            <a:r>
              <a:rPr lang="en-GB" altLang="cs-CZ" sz="2500" dirty="0" err="1" smtClean="0"/>
              <a:t>difficul</a:t>
            </a:r>
            <a:r>
              <a:rPr lang="cs-CZ" altLang="cs-CZ" sz="2500" dirty="0" smtClean="0"/>
              <a:t> </a:t>
            </a:r>
            <a:r>
              <a:rPr lang="en-GB" altLang="cs-CZ" sz="2500" dirty="0" smtClean="0"/>
              <a:t>to communicate clearly what DE is, and how it will be put into practice</a:t>
            </a:r>
          </a:p>
          <a:p>
            <a:pPr>
              <a:lnSpc>
                <a:spcPct val="90000"/>
              </a:lnSpc>
              <a:buFontTx/>
              <a:buChar char="•"/>
            </a:pPr>
            <a:r>
              <a:rPr lang="en-GB" altLang="cs-CZ" sz="2500" dirty="0" smtClean="0"/>
              <a:t>This difficulty in communicating the concept makes harder to consolidate links and collaborations with other initiatives and to develop a DE community with active members from different disciplines</a:t>
            </a:r>
            <a:endParaRPr lang="en-US" altLang="cs-CZ" sz="2500" dirty="0" smtClean="0"/>
          </a:p>
        </p:txBody>
      </p:sp>
    </p:spTree>
    <p:extLst>
      <p:ext uri="{BB962C8B-B14F-4D97-AF65-F5344CB8AC3E}">
        <p14:creationId xmlns:p14="http://schemas.microsoft.com/office/powerpoint/2010/main" val="1832847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0" y="274638"/>
            <a:ext cx="9144000" cy="1143000"/>
          </a:xfrm>
        </p:spPr>
        <p:txBody>
          <a:bodyPr>
            <a:normAutofit/>
          </a:bodyPr>
          <a:lstStyle/>
          <a:p>
            <a:r>
              <a:rPr lang="it-IT" altLang="cs-CZ" sz="3200" b="1" dirty="0" smtClean="0"/>
              <a:t>DE Vision – a SWOT analysis –OPPORTUNITIES (1/2)</a:t>
            </a:r>
            <a:r>
              <a:rPr lang="cs-CZ" altLang="cs-CZ" sz="3200" b="1" dirty="0" smtClean="0"/>
              <a:t/>
            </a:r>
            <a:br>
              <a:rPr lang="cs-CZ" altLang="cs-CZ" sz="3200" b="1" dirty="0" smtClean="0"/>
            </a:br>
            <a:endParaRPr lang="en-US" altLang="cs-CZ" sz="3200" b="1" dirty="0" smtClean="0"/>
          </a:p>
        </p:txBody>
      </p:sp>
      <p:sp>
        <p:nvSpPr>
          <p:cNvPr id="11267" name="Rectangle 5"/>
          <p:cNvSpPr>
            <a:spLocks noGrp="1" noChangeArrowheads="1"/>
          </p:cNvSpPr>
          <p:nvPr>
            <p:ph type="body" idx="1"/>
          </p:nvPr>
        </p:nvSpPr>
        <p:spPr>
          <a:xfrm>
            <a:off x="600808" y="1052736"/>
            <a:ext cx="8147656" cy="5184552"/>
          </a:xfrm>
        </p:spPr>
        <p:txBody>
          <a:bodyPr>
            <a:noAutofit/>
          </a:bodyPr>
          <a:lstStyle/>
          <a:p>
            <a:pPr>
              <a:lnSpc>
                <a:spcPct val="90000"/>
              </a:lnSpc>
              <a:buFontTx/>
              <a:buChar char="•"/>
            </a:pPr>
            <a:r>
              <a:rPr lang="en-GB" altLang="cs-CZ" sz="2500" dirty="0" smtClean="0"/>
              <a:t>The increased availability of digital </a:t>
            </a:r>
            <a:r>
              <a:rPr lang="en-GB" altLang="cs-CZ" sz="2500" dirty="0" err="1" smtClean="0"/>
              <a:t>conten</a:t>
            </a:r>
            <a:r>
              <a:rPr lang="cs-CZ" altLang="cs-CZ" sz="2500" dirty="0" smtClean="0"/>
              <a:t>t </a:t>
            </a:r>
            <a:r>
              <a:rPr lang="en-GB" altLang="cs-CZ" sz="2500" dirty="0" smtClean="0"/>
              <a:t>from public, private sectors and citizens supports the vision of DE</a:t>
            </a:r>
          </a:p>
          <a:p>
            <a:pPr>
              <a:lnSpc>
                <a:spcPct val="90000"/>
              </a:lnSpc>
              <a:buFontTx/>
              <a:buChar char="•"/>
            </a:pPr>
            <a:r>
              <a:rPr lang="en-GB" altLang="cs-CZ" sz="2500" dirty="0" smtClean="0"/>
              <a:t>Developments in technology and policy foster increased data access and sharing</a:t>
            </a:r>
          </a:p>
          <a:p>
            <a:pPr>
              <a:lnSpc>
                <a:spcPct val="90000"/>
              </a:lnSpc>
              <a:buFontTx/>
              <a:buChar char="•"/>
            </a:pPr>
            <a:r>
              <a:rPr lang="en-GB" altLang="cs-CZ" sz="2500" dirty="0" smtClean="0"/>
              <a:t>ISDE with 10 years of history, strong political backing, and the support of the Chinese Academy of Science provide a sustainable platform for achieving the vision</a:t>
            </a:r>
          </a:p>
          <a:p>
            <a:pPr>
              <a:lnSpc>
                <a:spcPct val="90000"/>
              </a:lnSpc>
              <a:buFontTx/>
              <a:buChar char="•"/>
            </a:pPr>
            <a:r>
              <a:rPr lang="en-GB" altLang="cs-CZ" sz="2500" dirty="0" smtClean="0"/>
              <a:t>Increasing profile of DE within the scientific community through symposia and the inclusion of the IJDE in the scientific citation index</a:t>
            </a:r>
          </a:p>
          <a:p>
            <a:pPr>
              <a:lnSpc>
                <a:spcPct val="90000"/>
              </a:lnSpc>
              <a:buFontTx/>
              <a:buChar char="•"/>
            </a:pPr>
            <a:r>
              <a:rPr lang="en-GB" altLang="cs-CZ" sz="2500" dirty="0" smtClean="0"/>
              <a:t>Increasing recognition of the need to build bridges across different related initiatives, as witnessed by the membership of the ISDE in GEO</a:t>
            </a:r>
          </a:p>
          <a:p>
            <a:pPr>
              <a:lnSpc>
                <a:spcPct val="90000"/>
              </a:lnSpc>
              <a:buFontTx/>
              <a:buChar char="•"/>
            </a:pPr>
            <a:r>
              <a:rPr lang="en-GB" altLang="cs-CZ" sz="2500" dirty="0" smtClean="0"/>
              <a:t>Multiple research and government funding opportunities available to develop components and applications of DE</a:t>
            </a:r>
          </a:p>
        </p:txBody>
      </p:sp>
    </p:spTree>
    <p:extLst>
      <p:ext uri="{BB962C8B-B14F-4D97-AF65-F5344CB8AC3E}">
        <p14:creationId xmlns:p14="http://schemas.microsoft.com/office/powerpoint/2010/main" val="2058146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0" y="274638"/>
            <a:ext cx="9144000" cy="1143000"/>
          </a:xfrm>
        </p:spPr>
        <p:txBody>
          <a:bodyPr>
            <a:normAutofit/>
          </a:bodyPr>
          <a:lstStyle/>
          <a:p>
            <a:r>
              <a:rPr lang="it-IT" altLang="cs-CZ" sz="3200" b="1" dirty="0" smtClean="0"/>
              <a:t>DE Vision – a SWOT analysis –OPPORTUNITIES (2/2)</a:t>
            </a:r>
            <a:endParaRPr lang="en-US" altLang="cs-CZ" sz="3200" b="1" dirty="0" smtClean="0"/>
          </a:p>
        </p:txBody>
      </p:sp>
      <p:sp>
        <p:nvSpPr>
          <p:cNvPr id="12291" name="Rectangle 5"/>
          <p:cNvSpPr>
            <a:spLocks noGrp="1" noChangeArrowheads="1"/>
          </p:cNvSpPr>
          <p:nvPr>
            <p:ph type="body" idx="1"/>
          </p:nvPr>
        </p:nvSpPr>
        <p:spPr>
          <a:xfrm>
            <a:off x="583224" y="1700808"/>
            <a:ext cx="4785946" cy="4569817"/>
          </a:xfrm>
        </p:spPr>
        <p:txBody>
          <a:bodyPr>
            <a:normAutofit fontScale="85000" lnSpcReduction="20000"/>
          </a:bodyPr>
          <a:lstStyle/>
          <a:p>
            <a:pPr>
              <a:buFontTx/>
              <a:buChar char="•"/>
            </a:pPr>
            <a:r>
              <a:rPr lang="en-GB" altLang="cs-CZ" dirty="0" smtClean="0"/>
              <a:t>Profiling DE as a central vision space where ‘Geo-Imagineers’ can think out-of-the-box: </a:t>
            </a:r>
          </a:p>
          <a:p>
            <a:pPr lvl="1">
              <a:buFontTx/>
              <a:buChar char="–"/>
            </a:pPr>
            <a:r>
              <a:rPr lang="en-GB" altLang="cs-CZ" sz="2900" dirty="0" smtClean="0"/>
              <a:t>where they can extend and modify the vision of DE by </a:t>
            </a:r>
            <a:r>
              <a:rPr lang="en-GB" altLang="cs-CZ" sz="2900" b="1" dirty="0" smtClean="0"/>
              <a:t>incorporating innovative ideas and edge-cutting technologies, combining disciplines, and </a:t>
            </a:r>
          </a:p>
          <a:p>
            <a:pPr lvl="1">
              <a:buFontTx/>
              <a:buChar char="–"/>
            </a:pPr>
            <a:r>
              <a:rPr lang="en-GB" altLang="cs-CZ" sz="2900" dirty="0" smtClean="0"/>
              <a:t>ultimately feeding new ideas and requirements into research projects and more practically oriented initiatives</a:t>
            </a:r>
            <a:endParaRPr lang="en-US" altLang="cs-CZ" sz="2900" dirty="0" smtClean="0"/>
          </a:p>
        </p:txBody>
      </p:sp>
      <p:pic>
        <p:nvPicPr>
          <p:cNvPr id="12292" name="Picture 7" descr="out-of-the-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520" y="2636839"/>
            <a:ext cx="364148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165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it-IT" altLang="cs-CZ" sz="3200" b="1" dirty="0" smtClean="0"/>
              <a:t>DE Vision – a SWOT analysis - THREATS</a:t>
            </a:r>
            <a:endParaRPr lang="en-US" altLang="cs-CZ" sz="3200" b="1" dirty="0" smtClean="0"/>
          </a:p>
        </p:txBody>
      </p:sp>
      <p:sp>
        <p:nvSpPr>
          <p:cNvPr id="13315" name="Rectangle 3"/>
          <p:cNvSpPr>
            <a:spLocks noGrp="1" noChangeArrowheads="1"/>
          </p:cNvSpPr>
          <p:nvPr>
            <p:ph type="body" idx="1"/>
          </p:nvPr>
        </p:nvSpPr>
        <p:spPr>
          <a:xfrm>
            <a:off x="600806" y="1124744"/>
            <a:ext cx="7715609" cy="5112544"/>
          </a:xfrm>
        </p:spPr>
        <p:txBody>
          <a:bodyPr>
            <a:normAutofit/>
          </a:bodyPr>
          <a:lstStyle/>
          <a:p>
            <a:pPr>
              <a:lnSpc>
                <a:spcPct val="80000"/>
              </a:lnSpc>
              <a:buFontTx/>
              <a:buChar char="•"/>
            </a:pPr>
            <a:r>
              <a:rPr lang="en-GB" altLang="cs-CZ" sz="2500" dirty="0" smtClean="0"/>
              <a:t>No shared ownership over the vision of DE</a:t>
            </a:r>
          </a:p>
          <a:p>
            <a:pPr>
              <a:lnSpc>
                <a:spcPct val="80000"/>
              </a:lnSpc>
              <a:buFontTx/>
              <a:buChar char="•"/>
            </a:pPr>
            <a:r>
              <a:rPr lang="en-GB" altLang="cs-CZ" sz="2500" dirty="0" smtClean="0"/>
              <a:t>Existing  leaderships do not always recognize the importance and power of the DE vision as a mechanism to advance the realisation of DE</a:t>
            </a:r>
          </a:p>
          <a:p>
            <a:pPr>
              <a:lnSpc>
                <a:spcPct val="80000"/>
              </a:lnSpc>
              <a:buFontTx/>
              <a:buChar char="•"/>
            </a:pPr>
            <a:r>
              <a:rPr lang="en-GB" altLang="cs-CZ" sz="2500" dirty="0" smtClean="0"/>
              <a:t>Initiatives are sometimes competing for resources rather than exploiting synergies</a:t>
            </a:r>
          </a:p>
        </p:txBody>
      </p:sp>
      <p:pic>
        <p:nvPicPr>
          <p:cNvPr id="13317" name="Picture 7" descr="public_priv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923" y="3385892"/>
            <a:ext cx="1994389" cy="172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8"/>
          <p:cNvSpPr>
            <a:spLocks noChangeArrowheads="1"/>
          </p:cNvSpPr>
          <p:nvPr/>
        </p:nvSpPr>
        <p:spPr bwMode="auto">
          <a:xfrm>
            <a:off x="3043604" y="3429001"/>
            <a:ext cx="6100396" cy="5534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sz="2200">
                <a:solidFill>
                  <a:srgbClr val="0F3277"/>
                </a:solidFill>
                <a:latin typeface="Arial" charset="0"/>
              </a:defRPr>
            </a:lvl1pPr>
            <a:lvl2pPr marL="742950" indent="-287338">
              <a:defRPr sz="2200">
                <a:solidFill>
                  <a:srgbClr val="0F3277"/>
                </a:solidFill>
                <a:latin typeface="Arial" charset="0"/>
              </a:defRPr>
            </a:lvl2pPr>
            <a:lvl3pPr marL="1143000" indent="-228600">
              <a:defRPr sz="2200">
                <a:solidFill>
                  <a:srgbClr val="0F3277"/>
                </a:solidFill>
                <a:latin typeface="Arial" charset="0"/>
              </a:defRPr>
            </a:lvl3pPr>
            <a:lvl4pPr marL="1600200" indent="-230188">
              <a:defRPr sz="2200">
                <a:solidFill>
                  <a:srgbClr val="0F3277"/>
                </a:solidFill>
                <a:latin typeface="Arial" charset="0"/>
              </a:defRPr>
            </a:lvl4pPr>
            <a:lvl5pPr marL="2057400" indent="-228600">
              <a:defRPr sz="2200">
                <a:solidFill>
                  <a:srgbClr val="0F3277"/>
                </a:solidFill>
                <a:latin typeface="Arial" charset="0"/>
              </a:defRPr>
            </a:lvl5pPr>
            <a:lvl6pPr marL="2514600" indent="-228600" eaLnBrk="0" fontAlgn="base" hangingPunct="0">
              <a:spcBef>
                <a:spcPct val="20000"/>
              </a:spcBef>
              <a:spcAft>
                <a:spcPct val="0"/>
              </a:spcAft>
              <a:defRPr sz="2200">
                <a:solidFill>
                  <a:srgbClr val="0F3277"/>
                </a:solidFill>
                <a:latin typeface="Arial" charset="0"/>
              </a:defRPr>
            </a:lvl6pPr>
            <a:lvl7pPr marL="2971800" indent="-228600" eaLnBrk="0" fontAlgn="base" hangingPunct="0">
              <a:spcBef>
                <a:spcPct val="20000"/>
              </a:spcBef>
              <a:spcAft>
                <a:spcPct val="0"/>
              </a:spcAft>
              <a:defRPr sz="2200">
                <a:solidFill>
                  <a:srgbClr val="0F3277"/>
                </a:solidFill>
                <a:latin typeface="Arial" charset="0"/>
              </a:defRPr>
            </a:lvl7pPr>
            <a:lvl8pPr marL="3429000" indent="-228600" eaLnBrk="0" fontAlgn="base" hangingPunct="0">
              <a:spcBef>
                <a:spcPct val="20000"/>
              </a:spcBef>
              <a:spcAft>
                <a:spcPct val="0"/>
              </a:spcAft>
              <a:defRPr sz="2200">
                <a:solidFill>
                  <a:srgbClr val="0F3277"/>
                </a:solidFill>
                <a:latin typeface="Arial" charset="0"/>
              </a:defRPr>
            </a:lvl8pPr>
            <a:lvl9pPr marL="3886200" indent="-228600" eaLnBrk="0" fontAlgn="base" hangingPunct="0">
              <a:spcBef>
                <a:spcPct val="20000"/>
              </a:spcBef>
              <a:spcAft>
                <a:spcPct val="0"/>
              </a:spcAft>
              <a:defRPr sz="2200">
                <a:solidFill>
                  <a:srgbClr val="0F3277"/>
                </a:solidFill>
                <a:latin typeface="Arial" charset="0"/>
              </a:defRPr>
            </a:lvl9pPr>
          </a:lstStyle>
          <a:p>
            <a:pPr>
              <a:lnSpc>
                <a:spcPct val="80000"/>
              </a:lnSpc>
              <a:buFontTx/>
              <a:buChar char="•"/>
            </a:pPr>
            <a:r>
              <a:rPr lang="en-GB" altLang="cs-CZ" sz="2500" i="0" dirty="0">
                <a:latin typeface="+mn-lt"/>
              </a:rPr>
              <a:t>Private sector’s own vision and interpretation of DE, and the resources at its disposal, may overshadow and make irrelevant governmental or academic efforts in this area</a:t>
            </a:r>
          </a:p>
          <a:p>
            <a:pPr>
              <a:lnSpc>
                <a:spcPct val="80000"/>
              </a:lnSpc>
              <a:buFontTx/>
              <a:buChar char="•"/>
            </a:pPr>
            <a:r>
              <a:rPr lang="en-GB" altLang="cs-CZ" sz="2500" i="0" dirty="0">
                <a:latin typeface="+mn-lt"/>
              </a:rPr>
              <a:t>Because the success of the private sector’s mass market applications, the need for research and development in the area of DE may become less evident to the funders of public sector research programmes</a:t>
            </a:r>
            <a:endParaRPr lang="en-US" altLang="cs-CZ" sz="2500" i="0" dirty="0">
              <a:latin typeface="+mn-lt"/>
            </a:endParaRPr>
          </a:p>
        </p:txBody>
      </p:sp>
    </p:spTree>
    <p:extLst>
      <p:ext uri="{BB962C8B-B14F-4D97-AF65-F5344CB8AC3E}">
        <p14:creationId xmlns:p14="http://schemas.microsoft.com/office/powerpoint/2010/main" val="224289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15"/>
          <p:cNvSpPr>
            <a:spLocks noChangeArrowheads="1"/>
          </p:cNvSpPr>
          <p:nvPr/>
        </p:nvSpPr>
        <p:spPr bwMode="auto">
          <a:xfrm>
            <a:off x="450850" y="1700213"/>
            <a:ext cx="8110538" cy="5157787"/>
          </a:xfrm>
          <a:prstGeom prst="rect">
            <a:avLst/>
          </a:prstGeom>
          <a:solidFill>
            <a:srgbClr val="003366"/>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96838" tIns="47625" rIns="96838" bIns="4762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35" name="Rectangle 2"/>
          <p:cNvSpPr>
            <a:spLocks noGrp="1" noChangeArrowheads="1"/>
          </p:cNvSpPr>
          <p:nvPr>
            <p:ph type="title"/>
          </p:nvPr>
        </p:nvSpPr>
        <p:spPr>
          <a:xfrm>
            <a:off x="600075" y="333375"/>
            <a:ext cx="8164513" cy="719138"/>
          </a:xfrm>
        </p:spPr>
        <p:txBody>
          <a:bodyPr>
            <a:normAutofit fontScale="90000"/>
          </a:bodyPr>
          <a:lstStyle/>
          <a:p>
            <a:r>
              <a:rPr lang="en-GB" altLang="en-US" sz="4000" dirty="0" smtClean="0"/>
              <a:t>Topics of European Interest</a:t>
            </a:r>
            <a:r>
              <a:rPr lang="en-GB" altLang="en-US" sz="2400" dirty="0" smtClean="0"/>
              <a:t/>
            </a:r>
            <a:br>
              <a:rPr lang="en-GB" altLang="en-US" sz="2400" dirty="0" smtClean="0"/>
            </a:br>
            <a:endParaRPr lang="en-US" altLang="en-US" sz="2400" dirty="0" smtClean="0"/>
          </a:p>
        </p:txBody>
      </p:sp>
      <p:graphicFrame>
        <p:nvGraphicFramePr>
          <p:cNvPr id="2" name="Diagram 1"/>
          <p:cNvGraphicFramePr/>
          <p:nvPr/>
        </p:nvGraphicFramePr>
        <p:xfrm>
          <a:off x="1247775" y="1773238"/>
          <a:ext cx="5981700" cy="508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6" name="Rectangle 14"/>
          <p:cNvSpPr>
            <a:spLocks noChangeArrowheads="1"/>
          </p:cNvSpPr>
          <p:nvPr/>
        </p:nvSpPr>
        <p:spPr bwMode="auto">
          <a:xfrm>
            <a:off x="582613" y="1773238"/>
            <a:ext cx="6913562"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96838" tIns="47625" rIns="96838" bIns="47625"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Tree>
    <p:extLst>
      <p:ext uri="{BB962C8B-B14F-4D97-AF65-F5344CB8AC3E}">
        <p14:creationId xmlns:p14="http://schemas.microsoft.com/office/powerpoint/2010/main" val="3803367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395536" y="692696"/>
            <a:ext cx="8568952" cy="10002738"/>
          </a:xfrm>
          <a:prstGeom prst="rect">
            <a:avLst/>
          </a:prstGeom>
          <a:noFill/>
        </p:spPr>
        <p:txBody>
          <a:bodyPr wrap="square" rtlCol="0">
            <a:spAutoFit/>
          </a:bodyPr>
          <a:lstStyle/>
          <a:p>
            <a:pPr marL="514350" indent="-514350">
              <a:buAutoNum type="arabicPeriod"/>
            </a:pPr>
            <a:r>
              <a:rPr lang="cs-CZ" sz="2800" dirty="0" err="1" smtClean="0"/>
              <a:t>Origin</a:t>
            </a:r>
            <a:r>
              <a:rPr lang="cs-CZ" sz="2800" dirty="0" smtClean="0"/>
              <a:t> </a:t>
            </a:r>
            <a:r>
              <a:rPr lang="cs-CZ" sz="2800" dirty="0" err="1" smtClean="0"/>
              <a:t>of</a:t>
            </a:r>
            <a:r>
              <a:rPr lang="cs-CZ" sz="2800" dirty="0" smtClean="0"/>
              <a:t> Digital </a:t>
            </a:r>
            <a:r>
              <a:rPr lang="cs-CZ" sz="2800" dirty="0" err="1" smtClean="0"/>
              <a:t>Earth</a:t>
            </a:r>
            <a:r>
              <a:rPr lang="cs-CZ" sz="2800" dirty="0" smtClean="0"/>
              <a:t> and </a:t>
            </a:r>
            <a:r>
              <a:rPr lang="cs-CZ" sz="2800" dirty="0" err="1"/>
              <a:t>F</a:t>
            </a:r>
            <a:r>
              <a:rPr lang="cs-CZ" sz="2800" dirty="0" err="1" smtClean="0"/>
              <a:t>irst</a:t>
            </a:r>
            <a:r>
              <a:rPr lang="cs-CZ" sz="2800" dirty="0" smtClean="0"/>
              <a:t> </a:t>
            </a:r>
            <a:r>
              <a:rPr lang="cs-CZ" sz="2800" dirty="0" err="1" smtClean="0"/>
              <a:t>Definitions</a:t>
            </a:r>
            <a:endParaRPr lang="cs-CZ" sz="2800" dirty="0" smtClean="0"/>
          </a:p>
          <a:p>
            <a:endParaRPr lang="cs-CZ" sz="2800" dirty="0"/>
          </a:p>
          <a:p>
            <a:r>
              <a:rPr lang="cs-CZ" sz="2800" dirty="0" smtClean="0"/>
              <a:t>2.   Digital </a:t>
            </a:r>
            <a:r>
              <a:rPr lang="cs-CZ" sz="2800" dirty="0" err="1"/>
              <a:t>Earth</a:t>
            </a:r>
            <a:r>
              <a:rPr lang="cs-CZ" sz="2800" dirty="0"/>
              <a:t> SWOT </a:t>
            </a:r>
            <a:r>
              <a:rPr lang="cs-CZ" sz="2800" dirty="0" err="1" smtClean="0"/>
              <a:t>Analysis</a:t>
            </a:r>
            <a:r>
              <a:rPr lang="cs-CZ" sz="2800" dirty="0" smtClean="0"/>
              <a:t> </a:t>
            </a:r>
            <a:r>
              <a:rPr lang="cs-CZ" sz="2800" dirty="0"/>
              <a:t>in EU (JRC </a:t>
            </a:r>
            <a:r>
              <a:rPr lang="cs-CZ" sz="2800" dirty="0" err="1" smtClean="0"/>
              <a:t>Ispra</a:t>
            </a:r>
            <a:r>
              <a:rPr lang="cs-CZ" sz="2800" dirty="0" smtClean="0"/>
              <a:t>)</a:t>
            </a:r>
          </a:p>
          <a:p>
            <a:endParaRPr lang="cs-CZ" sz="2800" dirty="0" smtClean="0"/>
          </a:p>
          <a:p>
            <a:r>
              <a:rPr lang="cs-CZ" sz="2800" dirty="0" smtClean="0"/>
              <a:t>3. </a:t>
            </a:r>
            <a:r>
              <a:rPr lang="en-US" sz="2800" dirty="0" smtClean="0"/>
              <a:t>Digital </a:t>
            </a:r>
            <a:r>
              <a:rPr lang="en-US" sz="2800" dirty="0"/>
              <a:t>Earth Vision </a:t>
            </a:r>
            <a:r>
              <a:rPr lang="en-US" sz="2800" dirty="0" smtClean="0"/>
              <a:t>2020</a:t>
            </a:r>
            <a:endParaRPr lang="cs-CZ" sz="2800" dirty="0" smtClean="0"/>
          </a:p>
          <a:p>
            <a:endParaRPr lang="cs-CZ" sz="2800" dirty="0" smtClean="0"/>
          </a:p>
          <a:p>
            <a:pPr marL="514350" indent="-514350">
              <a:buAutoNum type="arabicPeriod" startAt="4"/>
            </a:pPr>
            <a:r>
              <a:rPr lang="cs-CZ" sz="2800" dirty="0" smtClean="0"/>
              <a:t>Big </a:t>
            </a:r>
            <a:r>
              <a:rPr lang="cs-CZ" sz="2800" dirty="0"/>
              <a:t>Data </a:t>
            </a:r>
            <a:r>
              <a:rPr lang="cs-CZ" sz="2800" dirty="0" err="1" smtClean="0"/>
              <a:t>Concepts</a:t>
            </a:r>
            <a:endParaRPr lang="cs-CZ" sz="2800" dirty="0" smtClean="0"/>
          </a:p>
          <a:p>
            <a:pPr marL="514350" indent="-514350">
              <a:buAutoNum type="arabicPeriod" startAt="4"/>
            </a:pPr>
            <a:endParaRPr lang="cs-CZ" sz="2800" dirty="0" smtClean="0"/>
          </a:p>
          <a:p>
            <a:pPr marL="514350" indent="-514350">
              <a:buFontTx/>
              <a:buAutoNum type="arabicPeriod" startAt="4"/>
            </a:pPr>
            <a:r>
              <a:rPr lang="cs-CZ" sz="2800" dirty="0" err="1" smtClean="0"/>
              <a:t>Adaptive</a:t>
            </a:r>
            <a:r>
              <a:rPr lang="cs-CZ" sz="2800" dirty="0" smtClean="0"/>
              <a:t> </a:t>
            </a:r>
            <a:r>
              <a:rPr lang="cs-CZ" sz="2800" dirty="0" err="1" smtClean="0"/>
              <a:t>Cartography</a:t>
            </a:r>
            <a:r>
              <a:rPr lang="cs-CZ" sz="2800" dirty="0" smtClean="0"/>
              <a:t>  and </a:t>
            </a:r>
            <a:r>
              <a:rPr lang="cs-CZ" sz="2800" dirty="0" err="1" smtClean="0"/>
              <a:t>Context-based</a:t>
            </a:r>
            <a:r>
              <a:rPr lang="cs-CZ" sz="2800" dirty="0" smtClean="0"/>
              <a:t> </a:t>
            </a:r>
            <a:r>
              <a:rPr lang="cs-CZ" sz="2800" dirty="0" err="1" smtClean="0"/>
              <a:t>Cartography</a:t>
            </a:r>
            <a:r>
              <a:rPr lang="cs-CZ" sz="2800" dirty="0" smtClean="0"/>
              <a:t>. </a:t>
            </a:r>
            <a:r>
              <a:rPr lang="cs-CZ" sz="2800" i="1" dirty="0" err="1"/>
              <a:t>Cognitive</a:t>
            </a:r>
            <a:r>
              <a:rPr lang="cs-CZ" sz="2800" i="1" dirty="0"/>
              <a:t> </a:t>
            </a:r>
            <a:r>
              <a:rPr lang="cs-CZ" sz="2800" i="1" dirty="0" smtClean="0"/>
              <a:t>Style</a:t>
            </a:r>
          </a:p>
          <a:p>
            <a:pPr marL="514350" indent="-514350">
              <a:buFontTx/>
              <a:buAutoNum type="arabicPeriod" startAt="4"/>
            </a:pPr>
            <a:endParaRPr lang="cs-CZ" sz="2800" i="1" dirty="0" smtClean="0"/>
          </a:p>
          <a:p>
            <a:pPr marL="514350" indent="-514350">
              <a:buFontTx/>
              <a:buAutoNum type="arabicPeriod" startAt="4"/>
            </a:pPr>
            <a:r>
              <a:rPr lang="cs-CZ" sz="2800" dirty="0" err="1" smtClean="0"/>
              <a:t>Neogeography</a:t>
            </a:r>
            <a:r>
              <a:rPr lang="cs-CZ" sz="2800" dirty="0"/>
              <a:t>, VGI and </a:t>
            </a:r>
            <a:r>
              <a:rPr lang="cs-CZ" sz="2800" dirty="0" err="1"/>
              <a:t>Social</a:t>
            </a:r>
            <a:r>
              <a:rPr lang="cs-CZ" sz="2800" dirty="0"/>
              <a:t> Media </a:t>
            </a:r>
            <a:r>
              <a:rPr lang="cs-CZ" sz="2800" dirty="0" err="1"/>
              <a:t>Geographic</a:t>
            </a:r>
            <a:r>
              <a:rPr lang="cs-CZ" sz="2800" dirty="0"/>
              <a:t> </a:t>
            </a:r>
            <a:r>
              <a:rPr lang="cs-CZ" sz="2800" dirty="0" err="1" smtClean="0"/>
              <a:t>Information</a:t>
            </a:r>
            <a:endParaRPr lang="cs-CZ" sz="2800" dirty="0" smtClean="0"/>
          </a:p>
          <a:p>
            <a:pPr marL="514350" indent="-514350">
              <a:buFontTx/>
              <a:buAutoNum type="arabicPeriod" startAt="4"/>
            </a:pPr>
            <a:r>
              <a:rPr lang="cs-CZ" sz="2800" dirty="0" err="1"/>
              <a:t>Social</a:t>
            </a:r>
            <a:r>
              <a:rPr lang="cs-CZ" sz="2800" dirty="0"/>
              <a:t> Media </a:t>
            </a:r>
            <a:r>
              <a:rPr lang="cs-CZ" sz="2800" dirty="0" err="1"/>
              <a:t>Geographic</a:t>
            </a:r>
            <a:r>
              <a:rPr lang="cs-CZ" sz="2800" dirty="0"/>
              <a:t> </a:t>
            </a:r>
            <a:r>
              <a:rPr lang="cs-CZ" sz="2800" dirty="0" err="1" smtClean="0"/>
              <a:t>Information</a:t>
            </a:r>
            <a:r>
              <a:rPr lang="cs-CZ" sz="2800" dirty="0" smtClean="0"/>
              <a:t>(SMGI</a:t>
            </a:r>
            <a:r>
              <a:rPr lang="cs-CZ" sz="2800" dirty="0"/>
              <a:t>)</a:t>
            </a:r>
          </a:p>
          <a:p>
            <a:pPr marL="514350" indent="-514350">
              <a:buFontTx/>
              <a:buAutoNum type="arabicPeriod" startAt="4"/>
            </a:pPr>
            <a:endParaRPr lang="cs-CZ" sz="2800" i="1" dirty="0"/>
          </a:p>
          <a:p>
            <a:pPr marL="514350" indent="-514350">
              <a:buAutoNum type="arabicPeriod" startAt="4"/>
            </a:pPr>
            <a:endParaRPr lang="cs-CZ" sz="2800" dirty="0" smtClean="0"/>
          </a:p>
          <a:p>
            <a:pPr algn="ctr"/>
            <a:endParaRPr lang="cs-CZ" sz="2800" dirty="0"/>
          </a:p>
          <a:p>
            <a:pPr algn="ctr"/>
            <a:endParaRPr lang="cs-CZ" sz="2800" dirty="0"/>
          </a:p>
          <a:p>
            <a:pPr marL="514350" indent="-514350">
              <a:buAutoNum type="arabicPeriod" startAt="4"/>
            </a:pPr>
            <a:endParaRPr lang="cs-CZ" sz="2800" dirty="0"/>
          </a:p>
          <a:p>
            <a:endParaRPr lang="en-US" sz="2800" dirty="0"/>
          </a:p>
          <a:p>
            <a:pPr marL="514350" indent="-514350">
              <a:buFontTx/>
              <a:buAutoNum type="arabicPeriod"/>
            </a:pPr>
            <a:endParaRPr lang="cs-CZ" sz="2800" dirty="0"/>
          </a:p>
          <a:p>
            <a:pPr marL="514350" indent="-514350">
              <a:buAutoNum type="arabicPeriod"/>
            </a:pPr>
            <a:endParaRPr lang="cs-CZ" sz="2800" dirty="0"/>
          </a:p>
          <a:p>
            <a:pPr algn="ctr"/>
            <a:r>
              <a:rPr lang="cs-CZ" sz="2800" dirty="0"/>
              <a:t>  </a:t>
            </a:r>
          </a:p>
        </p:txBody>
      </p:sp>
    </p:spTree>
    <p:extLst>
      <p:ext uri="{BB962C8B-B14F-4D97-AF65-F5344CB8AC3E}">
        <p14:creationId xmlns:p14="http://schemas.microsoft.com/office/powerpoint/2010/main" val="3617493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9" name="Oval 11"/>
          <p:cNvSpPr>
            <a:spLocks noChangeArrowheads="1"/>
          </p:cNvSpPr>
          <p:nvPr/>
        </p:nvSpPr>
        <p:spPr bwMode="auto">
          <a:xfrm>
            <a:off x="3046535" y="4394200"/>
            <a:ext cx="1469780" cy="1462088"/>
          </a:xfrm>
          <a:prstGeom prst="ellipse">
            <a:avLst/>
          </a:prstGeom>
          <a:solidFill>
            <a:srgbClr val="996600"/>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eaLnBrk="1" hangingPunct="1">
              <a:spcBef>
                <a:spcPct val="0"/>
              </a:spcBef>
              <a:defRPr/>
            </a:pPr>
            <a:r>
              <a:rPr lang="en-US" sz="1400" i="0">
                <a:solidFill>
                  <a:schemeClr val="bg1"/>
                </a:solidFill>
                <a:latin typeface="Arial" charset="0"/>
              </a:rPr>
              <a:t>GOVERNANCE</a:t>
            </a:r>
            <a:endParaRPr lang="en-US" sz="1400" b="1" i="0">
              <a:solidFill>
                <a:schemeClr val="bg1"/>
              </a:solidFill>
              <a:latin typeface="Arial" charset="0"/>
              <a:ea typeface="ＭＳ Ｐゴシック" pitchFamily="34" charset="-128"/>
            </a:endParaRPr>
          </a:p>
        </p:txBody>
      </p:sp>
      <p:sp>
        <p:nvSpPr>
          <p:cNvPr id="135180" name="Oval 12"/>
          <p:cNvSpPr>
            <a:spLocks noChangeArrowheads="1"/>
          </p:cNvSpPr>
          <p:nvPr/>
        </p:nvSpPr>
        <p:spPr bwMode="auto">
          <a:xfrm>
            <a:off x="2652347" y="1939925"/>
            <a:ext cx="1469781" cy="1462088"/>
          </a:xfrm>
          <a:prstGeom prst="ellipse">
            <a:avLst/>
          </a:prstGeom>
          <a:solidFill>
            <a:srgbClr val="008080"/>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eaLnBrk="1" hangingPunct="1">
              <a:spcBef>
                <a:spcPct val="0"/>
              </a:spcBef>
              <a:defRPr/>
            </a:pPr>
            <a:r>
              <a:rPr lang="en-US" sz="1400" b="1" i="0">
                <a:solidFill>
                  <a:schemeClr val="bg1"/>
                </a:solidFill>
                <a:latin typeface="Arial" charset="0"/>
                <a:ea typeface="ＭＳ Ｐゴシック" pitchFamily="34" charset="-128"/>
              </a:rPr>
              <a:t>CITIZENS</a:t>
            </a:r>
          </a:p>
        </p:txBody>
      </p:sp>
      <p:sp>
        <p:nvSpPr>
          <p:cNvPr id="135181" name="Oval 13"/>
          <p:cNvSpPr>
            <a:spLocks noChangeArrowheads="1"/>
          </p:cNvSpPr>
          <p:nvPr/>
        </p:nvSpPr>
        <p:spPr bwMode="auto">
          <a:xfrm>
            <a:off x="4793274" y="2976563"/>
            <a:ext cx="1469780" cy="1462087"/>
          </a:xfrm>
          <a:prstGeom prst="ellipse">
            <a:avLst/>
          </a:prstGeom>
          <a:solidFill>
            <a:schemeClr val="accent2"/>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eaLnBrk="1" hangingPunct="1">
              <a:spcBef>
                <a:spcPct val="0"/>
              </a:spcBef>
              <a:defRPr/>
            </a:pPr>
            <a:r>
              <a:rPr lang="en-US" sz="1400" b="1" i="0">
                <a:solidFill>
                  <a:schemeClr val="bg1"/>
                </a:solidFill>
                <a:latin typeface="Arial" charset="0"/>
                <a:ea typeface="ＭＳ Ｐゴシック" pitchFamily="34" charset="-128"/>
              </a:rPr>
              <a:t>METHODOLOGIES</a:t>
            </a:r>
          </a:p>
        </p:txBody>
      </p:sp>
      <p:sp>
        <p:nvSpPr>
          <p:cNvPr id="33797" name="Text Box 14"/>
          <p:cNvSpPr txBox="1">
            <a:spLocks noChangeArrowheads="1"/>
          </p:cNvSpPr>
          <p:nvPr/>
        </p:nvSpPr>
        <p:spPr bwMode="auto">
          <a:xfrm>
            <a:off x="6498982" y="3500439"/>
            <a:ext cx="2592265" cy="1354217"/>
          </a:xfrm>
          <a:prstGeom prst="rect">
            <a:avLst/>
          </a:prstGeom>
          <a:noFill/>
          <a:ln w="9525">
            <a:noFill/>
            <a:miter lim="800000"/>
            <a:headEnd/>
            <a:tailEnd/>
          </a:ln>
        </p:spPr>
        <p:txBody>
          <a:bodyPr>
            <a:spAutoFit/>
          </a:bodyPr>
          <a:lstStyle/>
          <a:p>
            <a:pPr marL="85725" indent="-85725" eaLnBrk="1" hangingPunct="1">
              <a:spcBef>
                <a:spcPct val="0"/>
              </a:spcBef>
              <a:buFontTx/>
              <a:buChar char="•"/>
            </a:pPr>
            <a:r>
              <a:rPr lang="en-US" sz="1200" b="1" i="0">
                <a:latin typeface="Arial" pitchFamily="34" charset="0"/>
                <a:ea typeface="MS PGothic" pitchFamily="34" charset="-128"/>
              </a:rPr>
              <a:t>Bring together methods and tools </a:t>
            </a:r>
          </a:p>
          <a:p>
            <a:pPr marL="85725" indent="-85725" eaLnBrk="1" hangingPunct="1">
              <a:spcBef>
                <a:spcPct val="0"/>
              </a:spcBef>
              <a:buFontTx/>
              <a:buChar char="•"/>
            </a:pPr>
            <a:r>
              <a:rPr lang="en-US" sz="1200" b="1" i="0">
                <a:latin typeface="Arial" pitchFamily="34" charset="0"/>
                <a:ea typeface="MS PGothic" pitchFamily="34" charset="-128"/>
              </a:rPr>
              <a:t>Integration of scientific research into DE</a:t>
            </a:r>
          </a:p>
          <a:p>
            <a:pPr marL="85725" indent="-85725" eaLnBrk="1" hangingPunct="1">
              <a:spcBef>
                <a:spcPct val="0"/>
              </a:spcBef>
              <a:buFontTx/>
              <a:buChar char="•"/>
            </a:pPr>
            <a:r>
              <a:rPr lang="en-US" sz="1200" b="1" i="0">
                <a:latin typeface="Arial" pitchFamily="34" charset="0"/>
                <a:ea typeface="MS PGothic" pitchFamily="34" charset="-128"/>
              </a:rPr>
              <a:t>Trust &amp; Reliability in information content </a:t>
            </a:r>
          </a:p>
          <a:p>
            <a:pPr marL="85725" indent="-85725" eaLnBrk="1" hangingPunct="1">
              <a:spcBef>
                <a:spcPct val="0"/>
              </a:spcBef>
              <a:buFontTx/>
              <a:buChar char="•"/>
            </a:pPr>
            <a:endParaRPr lang="en-US" sz="1000" b="1" i="0">
              <a:latin typeface="Arial" pitchFamily="34" charset="0"/>
              <a:ea typeface="MS PGothic" pitchFamily="34" charset="-128"/>
            </a:endParaRPr>
          </a:p>
        </p:txBody>
      </p:sp>
      <p:sp>
        <p:nvSpPr>
          <p:cNvPr id="33798" name="Text Box 15"/>
          <p:cNvSpPr txBox="1">
            <a:spLocks noChangeArrowheads="1"/>
          </p:cNvSpPr>
          <p:nvPr/>
        </p:nvSpPr>
        <p:spPr bwMode="auto">
          <a:xfrm>
            <a:off x="181707" y="5084763"/>
            <a:ext cx="3172663" cy="646331"/>
          </a:xfrm>
          <a:prstGeom prst="rect">
            <a:avLst/>
          </a:prstGeom>
          <a:noFill/>
          <a:ln w="9525">
            <a:noFill/>
            <a:miter lim="800000"/>
            <a:headEnd/>
            <a:tailEnd/>
          </a:ln>
        </p:spPr>
        <p:txBody>
          <a:bodyPr wrap="none">
            <a:spAutoFit/>
          </a:bodyPr>
          <a:lstStyle/>
          <a:p>
            <a:pPr>
              <a:spcBef>
                <a:spcPct val="0"/>
              </a:spcBef>
              <a:buFontTx/>
              <a:buChar char="•"/>
            </a:pPr>
            <a:r>
              <a:rPr lang="en-US" sz="1200" b="1" i="0">
                <a:latin typeface="Arial" pitchFamily="34" charset="0"/>
                <a:ea typeface="MS PGothic" pitchFamily="34" charset="-128"/>
              </a:rPr>
              <a:t> Distributed’ vs. ‘centric’ approaches</a:t>
            </a:r>
          </a:p>
          <a:p>
            <a:pPr>
              <a:spcBef>
                <a:spcPct val="0"/>
              </a:spcBef>
              <a:buFontTx/>
              <a:buChar char="•"/>
            </a:pPr>
            <a:r>
              <a:rPr lang="en-US" sz="1200" b="1" i="0">
                <a:latin typeface="Arial" pitchFamily="34" charset="0"/>
                <a:ea typeface="MS PGothic" pitchFamily="34" charset="-128"/>
              </a:rPr>
              <a:t> Multifacet: Public vs Private vs Citizens</a:t>
            </a:r>
          </a:p>
          <a:p>
            <a:pPr>
              <a:spcBef>
                <a:spcPct val="0"/>
              </a:spcBef>
              <a:buFontTx/>
              <a:buChar char="•"/>
            </a:pPr>
            <a:r>
              <a:rPr lang="en-US" sz="1200" b="1" i="0">
                <a:latin typeface="Arial" pitchFamily="34" charset="0"/>
                <a:ea typeface="MS PGothic" pitchFamily="34" charset="-128"/>
              </a:rPr>
              <a:t> Multilevel</a:t>
            </a:r>
          </a:p>
        </p:txBody>
      </p:sp>
      <p:sp>
        <p:nvSpPr>
          <p:cNvPr id="33799" name="Text Box 16"/>
          <p:cNvSpPr txBox="1">
            <a:spLocks noChangeArrowheads="1"/>
          </p:cNvSpPr>
          <p:nvPr/>
        </p:nvSpPr>
        <p:spPr bwMode="auto">
          <a:xfrm>
            <a:off x="1858108" y="3757614"/>
            <a:ext cx="696024" cy="276999"/>
          </a:xfrm>
          <a:prstGeom prst="rect">
            <a:avLst/>
          </a:prstGeom>
          <a:noFill/>
          <a:ln w="9525">
            <a:noFill/>
            <a:miter lim="800000"/>
            <a:headEnd/>
            <a:tailEnd/>
          </a:ln>
        </p:spPr>
        <p:txBody>
          <a:bodyPr wrap="none">
            <a:spAutoFit/>
          </a:bodyPr>
          <a:lstStyle/>
          <a:p>
            <a:pPr>
              <a:spcBef>
                <a:spcPct val="0"/>
              </a:spcBef>
            </a:pPr>
            <a:r>
              <a:rPr lang="en-US" sz="1200" i="0">
                <a:latin typeface="Arial" pitchFamily="34" charset="0"/>
                <a:ea typeface="MS PGothic" pitchFamily="34" charset="-128"/>
              </a:rPr>
              <a:t>support</a:t>
            </a:r>
          </a:p>
        </p:txBody>
      </p:sp>
      <p:sp>
        <p:nvSpPr>
          <p:cNvPr id="33800" name="Text Box 17"/>
          <p:cNvSpPr txBox="1">
            <a:spLocks noChangeArrowheads="1"/>
          </p:cNvSpPr>
          <p:nvPr/>
        </p:nvSpPr>
        <p:spPr bwMode="auto">
          <a:xfrm>
            <a:off x="5117948" y="5229225"/>
            <a:ext cx="1223413" cy="276999"/>
          </a:xfrm>
          <a:prstGeom prst="rect">
            <a:avLst/>
          </a:prstGeom>
          <a:noFill/>
          <a:ln w="9525">
            <a:noFill/>
            <a:miter lim="800000"/>
            <a:headEnd/>
            <a:tailEnd/>
          </a:ln>
        </p:spPr>
        <p:txBody>
          <a:bodyPr wrap="none">
            <a:spAutoFit/>
          </a:bodyPr>
          <a:lstStyle/>
          <a:p>
            <a:pPr algn="ctr">
              <a:spcBef>
                <a:spcPct val="0"/>
              </a:spcBef>
            </a:pPr>
            <a:r>
              <a:rPr lang="en-US" sz="1200" i="0">
                <a:latin typeface="Arial" pitchFamily="34" charset="0"/>
                <a:ea typeface="MS PGothic" pitchFamily="34" charset="-128"/>
              </a:rPr>
              <a:t>implementation</a:t>
            </a:r>
          </a:p>
        </p:txBody>
      </p:sp>
      <p:sp>
        <p:nvSpPr>
          <p:cNvPr id="33801" name="Text Box 18"/>
          <p:cNvSpPr txBox="1">
            <a:spLocks noChangeArrowheads="1"/>
          </p:cNvSpPr>
          <p:nvPr/>
        </p:nvSpPr>
        <p:spPr bwMode="auto">
          <a:xfrm>
            <a:off x="4979377" y="2111375"/>
            <a:ext cx="1002197" cy="276999"/>
          </a:xfrm>
          <a:prstGeom prst="rect">
            <a:avLst/>
          </a:prstGeom>
          <a:noFill/>
          <a:ln w="9525">
            <a:noFill/>
            <a:miter lim="800000"/>
            <a:headEnd/>
            <a:tailEnd/>
          </a:ln>
        </p:spPr>
        <p:txBody>
          <a:bodyPr wrap="none">
            <a:spAutoFit/>
          </a:bodyPr>
          <a:lstStyle/>
          <a:p>
            <a:pPr>
              <a:spcBef>
                <a:spcPct val="0"/>
              </a:spcBef>
            </a:pPr>
            <a:r>
              <a:rPr lang="en-US" sz="1200" i="0">
                <a:latin typeface="Arial" pitchFamily="34" charset="0"/>
                <a:ea typeface="MS PGothic" pitchFamily="34" charset="-128"/>
              </a:rPr>
              <a:t>involvement</a:t>
            </a:r>
          </a:p>
        </p:txBody>
      </p:sp>
      <p:sp>
        <p:nvSpPr>
          <p:cNvPr id="33802" name="Text Box 19"/>
          <p:cNvSpPr txBox="1">
            <a:spLocks noChangeArrowheads="1"/>
          </p:cNvSpPr>
          <p:nvPr/>
        </p:nvSpPr>
        <p:spPr bwMode="auto">
          <a:xfrm>
            <a:off x="184639" y="1916114"/>
            <a:ext cx="2488223" cy="1015663"/>
          </a:xfrm>
          <a:prstGeom prst="rect">
            <a:avLst/>
          </a:prstGeom>
          <a:noFill/>
          <a:ln w="9525">
            <a:noFill/>
            <a:miter lim="800000"/>
            <a:headEnd/>
            <a:tailEnd/>
          </a:ln>
        </p:spPr>
        <p:txBody>
          <a:bodyPr>
            <a:spAutoFit/>
          </a:bodyPr>
          <a:lstStyle/>
          <a:p>
            <a:pPr>
              <a:spcBef>
                <a:spcPct val="0"/>
              </a:spcBef>
            </a:pPr>
            <a:r>
              <a:rPr lang="en-US" sz="1200" b="1" i="0">
                <a:latin typeface="Arial" pitchFamily="34" charset="0"/>
                <a:ea typeface="MS PGothic" pitchFamily="34" charset="-128"/>
              </a:rPr>
              <a:t>The role of private citizens’ involvement in the development, use, and management of DE</a:t>
            </a:r>
          </a:p>
          <a:p>
            <a:pPr>
              <a:spcBef>
                <a:spcPct val="0"/>
              </a:spcBef>
            </a:pPr>
            <a:endParaRPr lang="en-US" sz="1200" b="1" i="0">
              <a:latin typeface="Arial" pitchFamily="34" charset="0"/>
              <a:ea typeface="MS PGothic" pitchFamily="34" charset="-128"/>
            </a:endParaRPr>
          </a:p>
        </p:txBody>
      </p:sp>
      <p:sp>
        <p:nvSpPr>
          <p:cNvPr id="33803" name="AutoShape 20"/>
          <p:cNvSpPr>
            <a:spLocks noChangeArrowheads="1"/>
          </p:cNvSpPr>
          <p:nvPr/>
        </p:nvSpPr>
        <p:spPr bwMode="auto">
          <a:xfrm rot="-8395099">
            <a:off x="2529255" y="3586163"/>
            <a:ext cx="1163515" cy="9763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4 w 21600"/>
              <a:gd name="T19" fmla="*/ 3150 h 21600"/>
              <a:gd name="T20" fmla="*/ 18426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923" y="5399"/>
                  <a:pt x="9059" y="5613"/>
                  <a:pt x="8283" y="6022"/>
                </a:cubicBezTo>
                <a:lnTo>
                  <a:pt x="5767" y="1244"/>
                </a:lnTo>
                <a:cubicBezTo>
                  <a:pt x="7319" y="427"/>
                  <a:pt x="9046" y="-1"/>
                  <a:pt x="10800" y="-1"/>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bg2"/>
          </a:solidFill>
          <a:ln w="9525">
            <a:solidFill>
              <a:schemeClr val="tx1"/>
            </a:solidFill>
            <a:miter lim="800000"/>
            <a:headEnd/>
            <a:tailEnd/>
          </a:ln>
        </p:spPr>
        <p:txBody>
          <a:bodyPr rot="10800000" wrap="none" anchor="ctr"/>
          <a:lstStyle/>
          <a:p>
            <a:endParaRPr lang="en-US"/>
          </a:p>
        </p:txBody>
      </p:sp>
      <p:sp>
        <p:nvSpPr>
          <p:cNvPr id="33804" name="AutoShape 21"/>
          <p:cNvSpPr>
            <a:spLocks noChangeArrowheads="1"/>
          </p:cNvSpPr>
          <p:nvPr/>
        </p:nvSpPr>
        <p:spPr bwMode="auto">
          <a:xfrm rot="-896517">
            <a:off x="4059116" y="2244726"/>
            <a:ext cx="1163515" cy="9763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4 w 21600"/>
              <a:gd name="T19" fmla="*/ 3150 h 21600"/>
              <a:gd name="T20" fmla="*/ 18426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923" y="5399"/>
                  <a:pt x="9059" y="5613"/>
                  <a:pt x="8283" y="6022"/>
                </a:cubicBezTo>
                <a:lnTo>
                  <a:pt x="5767" y="1244"/>
                </a:lnTo>
                <a:cubicBezTo>
                  <a:pt x="7319" y="427"/>
                  <a:pt x="9046" y="-1"/>
                  <a:pt x="10800" y="-1"/>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bg2"/>
          </a:solidFill>
          <a:ln w="9525">
            <a:solidFill>
              <a:schemeClr val="tx1"/>
            </a:solidFill>
            <a:miter lim="800000"/>
            <a:headEnd/>
            <a:tailEnd/>
          </a:ln>
        </p:spPr>
        <p:txBody>
          <a:bodyPr wrap="none" anchor="ctr"/>
          <a:lstStyle/>
          <a:p>
            <a:endParaRPr lang="en-US"/>
          </a:p>
        </p:txBody>
      </p:sp>
      <p:sp>
        <p:nvSpPr>
          <p:cNvPr id="33805" name="AutoShape 22"/>
          <p:cNvSpPr>
            <a:spLocks noChangeArrowheads="1"/>
          </p:cNvSpPr>
          <p:nvPr/>
        </p:nvSpPr>
        <p:spPr bwMode="auto">
          <a:xfrm rot="5804160">
            <a:off x="4399268" y="4286556"/>
            <a:ext cx="1157288" cy="9788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4 w 21600"/>
              <a:gd name="T19" fmla="*/ 3150 h 21600"/>
              <a:gd name="T20" fmla="*/ 18426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923" y="5399"/>
                  <a:pt x="9059" y="5613"/>
                  <a:pt x="8283" y="6022"/>
                </a:cubicBezTo>
                <a:lnTo>
                  <a:pt x="5767" y="1244"/>
                </a:lnTo>
                <a:cubicBezTo>
                  <a:pt x="7319" y="427"/>
                  <a:pt x="9046" y="-1"/>
                  <a:pt x="10800" y="-1"/>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bg2"/>
          </a:solidFill>
          <a:ln w="9525">
            <a:solidFill>
              <a:schemeClr val="tx1"/>
            </a:solidFill>
            <a:miter lim="800000"/>
            <a:headEnd/>
            <a:tailEnd/>
          </a:ln>
        </p:spPr>
        <p:txBody>
          <a:bodyPr rot="10800000" vert="eaVert" wrap="none" anchor="ctr"/>
          <a:lstStyle/>
          <a:p>
            <a:endParaRPr lang="en-US"/>
          </a:p>
        </p:txBody>
      </p:sp>
      <p:sp>
        <p:nvSpPr>
          <p:cNvPr id="33806" name="Rectangle 2"/>
          <p:cNvSpPr>
            <a:spLocks noChangeArrowheads="1"/>
          </p:cNvSpPr>
          <p:nvPr/>
        </p:nvSpPr>
        <p:spPr bwMode="auto">
          <a:xfrm>
            <a:off x="152400" y="1057276"/>
            <a:ext cx="8077200" cy="542925"/>
          </a:xfrm>
          <a:prstGeom prst="rect">
            <a:avLst/>
          </a:prstGeom>
          <a:noFill/>
          <a:ln w="9525">
            <a:noFill/>
            <a:miter lim="800000"/>
            <a:headEnd/>
            <a:tailEnd/>
          </a:ln>
        </p:spPr>
        <p:txBody>
          <a:bodyPr anchor="ctr"/>
          <a:lstStyle/>
          <a:p>
            <a:pPr eaLnBrk="1" hangingPunct="1">
              <a:spcBef>
                <a:spcPct val="0"/>
              </a:spcBef>
            </a:pPr>
            <a:endParaRPr lang="en-GB" sz="2000">
              <a:solidFill>
                <a:srgbClr val="005FAA"/>
              </a:solidFill>
              <a:latin typeface="Arial" pitchFamily="34" charset="0"/>
              <a:ea typeface="MS PGothic" pitchFamily="34" charset="-128"/>
            </a:endParaRPr>
          </a:p>
        </p:txBody>
      </p:sp>
      <p:sp>
        <p:nvSpPr>
          <p:cNvPr id="33807" name="Title 21"/>
          <p:cNvSpPr>
            <a:spLocks noGrp="1"/>
          </p:cNvSpPr>
          <p:nvPr>
            <p:ph type="title" idx="4294967295"/>
          </p:nvPr>
        </p:nvSpPr>
        <p:spPr>
          <a:xfrm>
            <a:off x="583224" y="1196976"/>
            <a:ext cx="8163658" cy="468313"/>
          </a:xfrm>
        </p:spPr>
        <p:txBody>
          <a:bodyPr lIns="91440" tIns="45720" rIns="91440" bIns="45720">
            <a:normAutofit fontScale="90000"/>
          </a:bodyPr>
          <a:lstStyle/>
          <a:p>
            <a:pPr eaLnBrk="1" hangingPunct="1"/>
            <a:r>
              <a:rPr lang="en-US" smtClean="0"/>
              <a:t>European Proposals</a:t>
            </a:r>
          </a:p>
        </p:txBody>
      </p:sp>
      <p:sp>
        <p:nvSpPr>
          <p:cNvPr id="900112" name="Rectangle 16"/>
          <p:cNvSpPr>
            <a:spLocks noChangeArrowheads="1"/>
          </p:cNvSpPr>
          <p:nvPr/>
        </p:nvSpPr>
        <p:spPr bwMode="auto">
          <a:xfrm>
            <a:off x="6032989" y="1019175"/>
            <a:ext cx="3058257" cy="2589170"/>
          </a:xfrm>
          <a:prstGeom prst="rect">
            <a:avLst/>
          </a:prstGeom>
          <a:solidFill>
            <a:srgbClr val="CC3399"/>
          </a:solidFill>
          <a:ln w="12700" algn="ctr">
            <a:solidFill>
              <a:schemeClr val="tx1"/>
            </a:solidFill>
            <a:miter lim="800000"/>
            <a:headEnd/>
            <a:tailEnd/>
          </a:ln>
          <a:effectLst>
            <a:outerShdw dist="107763" dir="2700000" algn="ctr" rotWithShape="0">
              <a:schemeClr val="bg2">
                <a:alpha val="50000"/>
              </a:schemeClr>
            </a:outerShdw>
          </a:effectLst>
        </p:spPr>
        <p:txBody>
          <a:bodyPr lIns="96838" tIns="47625" rIns="96838" bIns="47625">
            <a:spAutoFit/>
          </a:bodyPr>
          <a:lstStyle/>
          <a:p>
            <a:pPr marL="361950" indent="-361950" defTabSz="966788">
              <a:tabLst>
                <a:tab pos="188913" algn="l"/>
              </a:tabLst>
              <a:defRPr/>
            </a:pPr>
            <a:r>
              <a:rPr lang="en-US" b="1" i="0">
                <a:solidFill>
                  <a:schemeClr val="bg1"/>
                </a:solidFill>
              </a:rPr>
              <a:t>global change and climate change, land-use change, sea level rise, environmental degradation, urban spread, natural resource depletion, and their impacts on society and economy</a:t>
            </a:r>
            <a:r>
              <a:rPr lang="en-US" i="0">
                <a:effectLst>
                  <a:outerShdw blurRad="38100" dist="38100" dir="2700000" algn="tl">
                    <a:srgbClr val="FFFFFF"/>
                  </a:outerShdw>
                </a:effectLst>
              </a:rPr>
              <a:t> </a:t>
            </a:r>
          </a:p>
        </p:txBody>
      </p:sp>
      <p:sp>
        <p:nvSpPr>
          <p:cNvPr id="33809" name="AutoShape 17"/>
          <p:cNvSpPr>
            <a:spLocks noChangeArrowheads="1"/>
          </p:cNvSpPr>
          <p:nvPr/>
        </p:nvSpPr>
        <p:spPr bwMode="auto">
          <a:xfrm>
            <a:off x="1780443" y="1844676"/>
            <a:ext cx="4652596" cy="4105275"/>
          </a:xfrm>
          <a:prstGeom prst="octagon">
            <a:avLst>
              <a:gd name="adj" fmla="val 29287"/>
            </a:avLst>
          </a:prstGeom>
          <a:noFill/>
          <a:ln w="12700" algn="ctr">
            <a:solidFill>
              <a:schemeClr val="folHlink"/>
            </a:solidFill>
            <a:miter lim="800000"/>
            <a:headEnd/>
            <a:tailEnd/>
          </a:ln>
        </p:spPr>
        <p:txBody>
          <a:bodyPr wrap="none" lIns="96838" tIns="47625" rIns="96838" bIns="47625" anchor="ctr"/>
          <a:lstStyle/>
          <a:p>
            <a:endParaRPr lang="cs-CZ"/>
          </a:p>
        </p:txBody>
      </p:sp>
      <p:sp>
        <p:nvSpPr>
          <p:cNvPr id="33810" name="Text Box 18"/>
          <p:cNvSpPr txBox="1">
            <a:spLocks noChangeArrowheads="1"/>
          </p:cNvSpPr>
          <p:nvPr/>
        </p:nvSpPr>
        <p:spPr bwMode="auto">
          <a:xfrm>
            <a:off x="6778870" y="2938464"/>
            <a:ext cx="721672" cy="276999"/>
          </a:xfrm>
          <a:prstGeom prst="rect">
            <a:avLst/>
          </a:prstGeom>
          <a:noFill/>
          <a:ln w="9525">
            <a:noFill/>
            <a:miter lim="800000"/>
            <a:headEnd/>
            <a:tailEnd/>
          </a:ln>
        </p:spPr>
        <p:txBody>
          <a:bodyPr wrap="none">
            <a:spAutoFit/>
          </a:bodyPr>
          <a:lstStyle/>
          <a:p>
            <a:pPr>
              <a:spcBef>
                <a:spcPct val="0"/>
              </a:spcBef>
            </a:pPr>
            <a:r>
              <a:rPr lang="en-US" sz="1200" i="0">
                <a:latin typeface="Arial" pitchFamily="34" charset="0"/>
                <a:ea typeface="MS PGothic" pitchFamily="34" charset="-128"/>
              </a:rPr>
              <a:t>connect</a:t>
            </a:r>
          </a:p>
        </p:txBody>
      </p:sp>
      <p:sp>
        <p:nvSpPr>
          <p:cNvPr id="33811" name="AutoShape 19"/>
          <p:cNvSpPr>
            <a:spLocks noChangeArrowheads="1"/>
          </p:cNvSpPr>
          <p:nvPr/>
        </p:nvSpPr>
        <p:spPr bwMode="auto">
          <a:xfrm rot="-3157689">
            <a:off x="5987562" y="2800473"/>
            <a:ext cx="1123950" cy="364880"/>
          </a:xfrm>
          <a:prstGeom prst="leftRightArrow">
            <a:avLst>
              <a:gd name="adj1" fmla="val 50000"/>
              <a:gd name="adj2" fmla="val 56868"/>
            </a:avLst>
          </a:prstGeom>
          <a:solidFill>
            <a:schemeClr val="bg2"/>
          </a:solidFill>
          <a:ln w="12700" algn="ctr">
            <a:solidFill>
              <a:schemeClr val="tx1"/>
            </a:solidFill>
            <a:miter lim="800000"/>
            <a:headEnd/>
            <a:tailEnd/>
          </a:ln>
        </p:spPr>
        <p:txBody>
          <a:bodyPr wrap="none" lIns="96838" tIns="47625" rIns="96838" bIns="47625" anchor="ctr"/>
          <a:lstStyle/>
          <a:p>
            <a:endParaRPr lang="cs-CZ"/>
          </a:p>
        </p:txBody>
      </p:sp>
      <p:sp>
        <p:nvSpPr>
          <p:cNvPr id="900116" name="Text Box 19"/>
          <p:cNvSpPr txBox="1">
            <a:spLocks noChangeArrowheads="1"/>
          </p:cNvSpPr>
          <p:nvPr/>
        </p:nvSpPr>
        <p:spPr bwMode="auto">
          <a:xfrm>
            <a:off x="184638" y="2565400"/>
            <a:ext cx="1994389" cy="304800"/>
          </a:xfrm>
          <a:prstGeom prst="rect">
            <a:avLst/>
          </a:prstGeom>
          <a:solidFill>
            <a:srgbClr val="FF3300"/>
          </a:solidFill>
          <a:ln w="9525">
            <a:noFill/>
            <a:miter lim="800000"/>
            <a:headEnd/>
            <a:tailEnd/>
          </a:ln>
        </p:spPr>
        <p:txBody>
          <a:bodyPr>
            <a:spAutoFit/>
          </a:bodyPr>
          <a:lstStyle/>
          <a:p>
            <a:pPr>
              <a:spcBef>
                <a:spcPct val="0"/>
              </a:spcBef>
            </a:pPr>
            <a:r>
              <a:rPr lang="en-US" sz="1400" b="1">
                <a:solidFill>
                  <a:schemeClr val="bg1"/>
                </a:solidFill>
                <a:latin typeface="Arial" pitchFamily="34" charset="0"/>
                <a:ea typeface="MS PGothic" pitchFamily="34" charset="-128"/>
              </a:rPr>
              <a:t>Pilots and Events</a:t>
            </a:r>
          </a:p>
        </p:txBody>
      </p:sp>
      <p:sp>
        <p:nvSpPr>
          <p:cNvPr id="900117" name="Text Box 19"/>
          <p:cNvSpPr txBox="1">
            <a:spLocks noChangeArrowheads="1"/>
          </p:cNvSpPr>
          <p:nvPr/>
        </p:nvSpPr>
        <p:spPr bwMode="auto">
          <a:xfrm>
            <a:off x="6440366" y="4484688"/>
            <a:ext cx="1994388" cy="304800"/>
          </a:xfrm>
          <a:prstGeom prst="rect">
            <a:avLst/>
          </a:prstGeom>
          <a:solidFill>
            <a:srgbClr val="FF3300"/>
          </a:solidFill>
          <a:ln w="9525">
            <a:noFill/>
            <a:miter lim="800000"/>
            <a:headEnd/>
            <a:tailEnd/>
          </a:ln>
        </p:spPr>
        <p:txBody>
          <a:bodyPr>
            <a:spAutoFit/>
          </a:bodyPr>
          <a:lstStyle/>
          <a:p>
            <a:pPr>
              <a:spcBef>
                <a:spcPct val="0"/>
              </a:spcBef>
            </a:pPr>
            <a:r>
              <a:rPr lang="en-US" sz="1400" b="1">
                <a:solidFill>
                  <a:schemeClr val="bg1"/>
                </a:solidFill>
                <a:latin typeface="Arial" pitchFamily="34" charset="0"/>
                <a:ea typeface="MS PGothic" pitchFamily="34" charset="-128"/>
              </a:rPr>
              <a:t>Pilots &amp; Projects</a:t>
            </a:r>
          </a:p>
        </p:txBody>
      </p:sp>
      <p:sp>
        <p:nvSpPr>
          <p:cNvPr id="900118" name="Text Box 19"/>
          <p:cNvSpPr txBox="1">
            <a:spLocks noChangeArrowheads="1"/>
          </p:cNvSpPr>
          <p:nvPr/>
        </p:nvSpPr>
        <p:spPr bwMode="auto">
          <a:xfrm>
            <a:off x="317989" y="5734051"/>
            <a:ext cx="3389434" cy="523220"/>
          </a:xfrm>
          <a:prstGeom prst="rect">
            <a:avLst/>
          </a:prstGeom>
          <a:solidFill>
            <a:srgbClr val="FF3300"/>
          </a:solidFill>
          <a:ln w="9525">
            <a:noFill/>
            <a:miter lim="800000"/>
            <a:headEnd/>
            <a:tailEnd/>
          </a:ln>
        </p:spPr>
        <p:txBody>
          <a:bodyPr>
            <a:spAutoFit/>
          </a:bodyPr>
          <a:lstStyle/>
          <a:p>
            <a:pPr>
              <a:spcBef>
                <a:spcPct val="0"/>
              </a:spcBef>
              <a:buFontTx/>
              <a:buChar char="•"/>
            </a:pPr>
            <a:r>
              <a:rPr lang="en-US" sz="1400" b="1">
                <a:solidFill>
                  <a:schemeClr val="bg1"/>
                </a:solidFill>
                <a:latin typeface="Arial" pitchFamily="34" charset="0"/>
                <a:ea typeface="MS PGothic" pitchFamily="34" charset="-128"/>
              </a:rPr>
              <a:t>Research &amp; Position Papers</a:t>
            </a:r>
          </a:p>
          <a:p>
            <a:pPr>
              <a:spcBef>
                <a:spcPct val="0"/>
              </a:spcBef>
              <a:buFontTx/>
              <a:buChar char="•"/>
            </a:pPr>
            <a:r>
              <a:rPr lang="en-GB" sz="1400" b="1">
                <a:solidFill>
                  <a:schemeClr val="bg1"/>
                </a:solidFill>
                <a:latin typeface="Arial" pitchFamily="34" charset="0"/>
                <a:ea typeface="MS PGothic" pitchFamily="34" charset="-128"/>
              </a:rPr>
              <a:t>European Special Interest Group</a:t>
            </a:r>
            <a:endParaRPr lang="en-US" sz="1400" b="1">
              <a:solidFill>
                <a:schemeClr val="bg1"/>
              </a:solidFill>
              <a:latin typeface="Arial" pitchFamily="34" charset="0"/>
              <a:ea typeface="MS PGothic" pitchFamily="34" charset="-128"/>
            </a:endParaRPr>
          </a:p>
        </p:txBody>
      </p:sp>
      <p:sp>
        <p:nvSpPr>
          <p:cNvPr id="900119" name="Text Box 19"/>
          <p:cNvSpPr txBox="1">
            <a:spLocks noChangeArrowheads="1"/>
          </p:cNvSpPr>
          <p:nvPr/>
        </p:nvSpPr>
        <p:spPr bwMode="auto">
          <a:xfrm>
            <a:off x="6167804" y="2619375"/>
            <a:ext cx="2858965" cy="523220"/>
          </a:xfrm>
          <a:prstGeom prst="rect">
            <a:avLst/>
          </a:prstGeom>
          <a:solidFill>
            <a:srgbClr val="FF3300"/>
          </a:solidFill>
          <a:ln w="9525">
            <a:noFill/>
            <a:miter lim="800000"/>
            <a:headEnd/>
            <a:tailEnd/>
          </a:ln>
        </p:spPr>
        <p:txBody>
          <a:bodyPr>
            <a:spAutoFit/>
          </a:bodyPr>
          <a:lstStyle/>
          <a:p>
            <a:pPr>
              <a:spcBef>
                <a:spcPct val="0"/>
              </a:spcBef>
            </a:pPr>
            <a:r>
              <a:rPr lang="en-US" sz="1400" b="1">
                <a:solidFill>
                  <a:schemeClr val="bg1"/>
                </a:solidFill>
                <a:latin typeface="Arial" pitchFamily="34" charset="0"/>
                <a:ea typeface="MS PGothic" pitchFamily="34" charset="-128"/>
              </a:rPr>
              <a:t>Joint conferences and workshops</a:t>
            </a:r>
          </a:p>
        </p:txBody>
      </p:sp>
      <p:sp>
        <p:nvSpPr>
          <p:cNvPr id="900120" name="Text Box 19"/>
          <p:cNvSpPr txBox="1">
            <a:spLocks noChangeArrowheads="1"/>
          </p:cNvSpPr>
          <p:nvPr/>
        </p:nvSpPr>
        <p:spPr bwMode="auto">
          <a:xfrm>
            <a:off x="716574" y="6261101"/>
            <a:ext cx="3590192" cy="523220"/>
          </a:xfrm>
          <a:prstGeom prst="rect">
            <a:avLst/>
          </a:prstGeom>
          <a:solidFill>
            <a:srgbClr val="FF3300"/>
          </a:solidFill>
          <a:ln w="9525">
            <a:noFill/>
            <a:miter lim="800000"/>
            <a:headEnd/>
            <a:tailEnd/>
          </a:ln>
        </p:spPr>
        <p:txBody>
          <a:bodyPr>
            <a:spAutoFit/>
          </a:bodyPr>
          <a:lstStyle/>
          <a:p>
            <a:pPr>
              <a:spcBef>
                <a:spcPct val="0"/>
              </a:spcBef>
            </a:pPr>
            <a:r>
              <a:rPr lang="en-US" sz="1400" b="1">
                <a:solidFill>
                  <a:schemeClr val="bg1"/>
                </a:solidFill>
                <a:latin typeface="Arial" pitchFamily="34" charset="0"/>
                <a:ea typeface="MS PGothic" pitchFamily="34" charset="-128"/>
              </a:rPr>
              <a:t>European DE research Network (EDEN)– socio-economic component</a:t>
            </a:r>
          </a:p>
        </p:txBody>
      </p:sp>
      <p:sp>
        <p:nvSpPr>
          <p:cNvPr id="900121" name="Text Box 19"/>
          <p:cNvSpPr txBox="1">
            <a:spLocks noChangeArrowheads="1"/>
          </p:cNvSpPr>
          <p:nvPr/>
        </p:nvSpPr>
        <p:spPr bwMode="auto">
          <a:xfrm>
            <a:off x="5835162" y="4797426"/>
            <a:ext cx="3191608" cy="523220"/>
          </a:xfrm>
          <a:prstGeom prst="rect">
            <a:avLst/>
          </a:prstGeom>
          <a:solidFill>
            <a:srgbClr val="FF3300"/>
          </a:solidFill>
          <a:ln w="9525">
            <a:noFill/>
            <a:miter lim="800000"/>
            <a:headEnd/>
            <a:tailEnd/>
          </a:ln>
        </p:spPr>
        <p:txBody>
          <a:bodyPr>
            <a:spAutoFit/>
          </a:bodyPr>
          <a:lstStyle/>
          <a:p>
            <a:pPr>
              <a:spcBef>
                <a:spcPct val="0"/>
              </a:spcBef>
            </a:pPr>
            <a:r>
              <a:rPr lang="en-US" sz="1400" b="1">
                <a:solidFill>
                  <a:schemeClr val="bg1"/>
                </a:solidFill>
                <a:latin typeface="Arial" pitchFamily="34" charset="0"/>
                <a:ea typeface="MS PGothic" pitchFamily="34" charset="-128"/>
              </a:rPr>
              <a:t>European DE research  Network (EDEN)– technological component</a:t>
            </a:r>
          </a:p>
        </p:txBody>
      </p:sp>
    </p:spTree>
    <p:extLst>
      <p:ext uri="{BB962C8B-B14F-4D97-AF65-F5344CB8AC3E}">
        <p14:creationId xmlns:p14="http://schemas.microsoft.com/office/powerpoint/2010/main" val="3912905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0116"/>
                                        </p:tgtEl>
                                        <p:attrNameLst>
                                          <p:attrName>style.visibility</p:attrName>
                                        </p:attrNameLst>
                                      </p:cBhvr>
                                      <p:to>
                                        <p:strVal val="visible"/>
                                      </p:to>
                                    </p:set>
                                    <p:anim calcmode="lin" valueType="num">
                                      <p:cBhvr additive="base">
                                        <p:cTn id="7" dur="500" fill="hold"/>
                                        <p:tgtEl>
                                          <p:spTgt spid="900116"/>
                                        </p:tgtEl>
                                        <p:attrNameLst>
                                          <p:attrName>ppt_x</p:attrName>
                                        </p:attrNameLst>
                                      </p:cBhvr>
                                      <p:tavLst>
                                        <p:tav tm="0">
                                          <p:val>
                                            <p:strVal val="#ppt_x"/>
                                          </p:val>
                                        </p:tav>
                                        <p:tav tm="100000">
                                          <p:val>
                                            <p:strVal val="#ppt_x"/>
                                          </p:val>
                                        </p:tav>
                                      </p:tavLst>
                                    </p:anim>
                                    <p:anim calcmode="lin" valueType="num">
                                      <p:cBhvr additive="base">
                                        <p:cTn id="8" dur="500" fill="hold"/>
                                        <p:tgtEl>
                                          <p:spTgt spid="900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0117"/>
                                        </p:tgtEl>
                                        <p:attrNameLst>
                                          <p:attrName>style.visibility</p:attrName>
                                        </p:attrNameLst>
                                      </p:cBhvr>
                                      <p:to>
                                        <p:strVal val="visible"/>
                                      </p:to>
                                    </p:set>
                                    <p:anim calcmode="lin" valueType="num">
                                      <p:cBhvr additive="base">
                                        <p:cTn id="13" dur="500" fill="hold"/>
                                        <p:tgtEl>
                                          <p:spTgt spid="900117"/>
                                        </p:tgtEl>
                                        <p:attrNameLst>
                                          <p:attrName>ppt_x</p:attrName>
                                        </p:attrNameLst>
                                      </p:cBhvr>
                                      <p:tavLst>
                                        <p:tav tm="0">
                                          <p:val>
                                            <p:strVal val="#ppt_x"/>
                                          </p:val>
                                        </p:tav>
                                        <p:tav tm="100000">
                                          <p:val>
                                            <p:strVal val="#ppt_x"/>
                                          </p:val>
                                        </p:tav>
                                      </p:tavLst>
                                    </p:anim>
                                    <p:anim calcmode="lin" valueType="num">
                                      <p:cBhvr additive="base">
                                        <p:cTn id="14" dur="500" fill="hold"/>
                                        <p:tgtEl>
                                          <p:spTgt spid="9001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0118"/>
                                        </p:tgtEl>
                                        <p:attrNameLst>
                                          <p:attrName>style.visibility</p:attrName>
                                        </p:attrNameLst>
                                      </p:cBhvr>
                                      <p:to>
                                        <p:strVal val="visible"/>
                                      </p:to>
                                    </p:set>
                                    <p:anim calcmode="lin" valueType="num">
                                      <p:cBhvr additive="base">
                                        <p:cTn id="19" dur="500" fill="hold"/>
                                        <p:tgtEl>
                                          <p:spTgt spid="900118"/>
                                        </p:tgtEl>
                                        <p:attrNameLst>
                                          <p:attrName>ppt_x</p:attrName>
                                        </p:attrNameLst>
                                      </p:cBhvr>
                                      <p:tavLst>
                                        <p:tav tm="0">
                                          <p:val>
                                            <p:strVal val="#ppt_x"/>
                                          </p:val>
                                        </p:tav>
                                        <p:tav tm="100000">
                                          <p:val>
                                            <p:strVal val="#ppt_x"/>
                                          </p:val>
                                        </p:tav>
                                      </p:tavLst>
                                    </p:anim>
                                    <p:anim calcmode="lin" valueType="num">
                                      <p:cBhvr additive="base">
                                        <p:cTn id="20" dur="500" fill="hold"/>
                                        <p:tgtEl>
                                          <p:spTgt spid="9001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0119"/>
                                        </p:tgtEl>
                                        <p:attrNameLst>
                                          <p:attrName>style.visibility</p:attrName>
                                        </p:attrNameLst>
                                      </p:cBhvr>
                                      <p:to>
                                        <p:strVal val="visible"/>
                                      </p:to>
                                    </p:set>
                                    <p:anim calcmode="lin" valueType="num">
                                      <p:cBhvr additive="base">
                                        <p:cTn id="25" dur="500" fill="hold"/>
                                        <p:tgtEl>
                                          <p:spTgt spid="900119"/>
                                        </p:tgtEl>
                                        <p:attrNameLst>
                                          <p:attrName>ppt_x</p:attrName>
                                        </p:attrNameLst>
                                      </p:cBhvr>
                                      <p:tavLst>
                                        <p:tav tm="0">
                                          <p:val>
                                            <p:strVal val="#ppt_x"/>
                                          </p:val>
                                        </p:tav>
                                        <p:tav tm="100000">
                                          <p:val>
                                            <p:strVal val="#ppt_x"/>
                                          </p:val>
                                        </p:tav>
                                      </p:tavLst>
                                    </p:anim>
                                    <p:anim calcmode="lin" valueType="num">
                                      <p:cBhvr additive="base">
                                        <p:cTn id="26" dur="500" fill="hold"/>
                                        <p:tgtEl>
                                          <p:spTgt spid="9001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0120"/>
                                        </p:tgtEl>
                                        <p:attrNameLst>
                                          <p:attrName>style.visibility</p:attrName>
                                        </p:attrNameLst>
                                      </p:cBhvr>
                                      <p:to>
                                        <p:strVal val="visible"/>
                                      </p:to>
                                    </p:set>
                                    <p:anim calcmode="lin" valueType="num">
                                      <p:cBhvr additive="base">
                                        <p:cTn id="31" dur="500" fill="hold"/>
                                        <p:tgtEl>
                                          <p:spTgt spid="900120"/>
                                        </p:tgtEl>
                                        <p:attrNameLst>
                                          <p:attrName>ppt_x</p:attrName>
                                        </p:attrNameLst>
                                      </p:cBhvr>
                                      <p:tavLst>
                                        <p:tav tm="0">
                                          <p:val>
                                            <p:strVal val="#ppt_x"/>
                                          </p:val>
                                        </p:tav>
                                        <p:tav tm="100000">
                                          <p:val>
                                            <p:strVal val="#ppt_x"/>
                                          </p:val>
                                        </p:tav>
                                      </p:tavLst>
                                    </p:anim>
                                    <p:anim calcmode="lin" valueType="num">
                                      <p:cBhvr additive="base">
                                        <p:cTn id="32" dur="500" fill="hold"/>
                                        <p:tgtEl>
                                          <p:spTgt spid="9001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00121"/>
                                        </p:tgtEl>
                                        <p:attrNameLst>
                                          <p:attrName>style.visibility</p:attrName>
                                        </p:attrNameLst>
                                      </p:cBhvr>
                                      <p:to>
                                        <p:strVal val="visible"/>
                                      </p:to>
                                    </p:set>
                                    <p:anim calcmode="lin" valueType="num">
                                      <p:cBhvr additive="base">
                                        <p:cTn id="37" dur="500" fill="hold"/>
                                        <p:tgtEl>
                                          <p:spTgt spid="900121"/>
                                        </p:tgtEl>
                                        <p:attrNameLst>
                                          <p:attrName>ppt_x</p:attrName>
                                        </p:attrNameLst>
                                      </p:cBhvr>
                                      <p:tavLst>
                                        <p:tav tm="0">
                                          <p:val>
                                            <p:strVal val="#ppt_x"/>
                                          </p:val>
                                        </p:tav>
                                        <p:tav tm="100000">
                                          <p:val>
                                            <p:strVal val="#ppt_x"/>
                                          </p:val>
                                        </p:tav>
                                      </p:tavLst>
                                    </p:anim>
                                    <p:anim calcmode="lin" valueType="num">
                                      <p:cBhvr additive="base">
                                        <p:cTn id="38" dur="500" fill="hold"/>
                                        <p:tgtEl>
                                          <p:spTgt spid="900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16" grpId="0" animBg="1"/>
      <p:bldP spid="900117" grpId="0" animBg="1"/>
      <p:bldP spid="900118" grpId="0" animBg="1"/>
      <p:bldP spid="900119" grpId="0" animBg="1"/>
      <p:bldP spid="900120" grpId="0" animBg="1"/>
      <p:bldP spid="900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332656"/>
            <a:ext cx="8064896" cy="5693866"/>
          </a:xfrm>
          <a:prstGeom prst="rect">
            <a:avLst/>
          </a:prstGeom>
          <a:noFill/>
        </p:spPr>
        <p:txBody>
          <a:bodyPr wrap="square" rtlCol="0">
            <a:spAutoFit/>
          </a:bodyPr>
          <a:lstStyle/>
          <a:p>
            <a:r>
              <a:rPr lang="en-US" sz="2800" i="1" dirty="0"/>
              <a:t>Digital Earth Vision 2020</a:t>
            </a:r>
          </a:p>
          <a:p>
            <a:r>
              <a:rPr lang="en-US" sz="2800" b="1" dirty="0"/>
              <a:t>Digital Earth</a:t>
            </a:r>
          </a:p>
          <a:p>
            <a:r>
              <a:rPr lang="en-US" sz="2800" b="1" i="1" dirty="0"/>
              <a:t>What does that mean DE should look like in 5-10 years</a:t>
            </a:r>
            <a:r>
              <a:rPr lang="en-US" sz="2800" b="1" i="1" dirty="0" smtClean="0"/>
              <a:t>?</a:t>
            </a:r>
            <a:endParaRPr lang="cs-CZ" sz="2800" b="1" i="1" dirty="0" smtClean="0"/>
          </a:p>
          <a:p>
            <a:endParaRPr lang="en-US" sz="2800" b="1" i="1" dirty="0"/>
          </a:p>
          <a:p>
            <a:r>
              <a:rPr lang="en-US" sz="2800" dirty="0"/>
              <a:t>immediate </a:t>
            </a:r>
            <a:r>
              <a:rPr lang="en-US" sz="2800" i="1" dirty="0"/>
              <a:t>towards our </a:t>
            </a:r>
            <a:r>
              <a:rPr lang="en-US" sz="2800" i="1" dirty="0" smtClean="0"/>
              <a:t>vision</a:t>
            </a:r>
            <a:r>
              <a:rPr lang="cs-CZ" sz="2800" i="1" dirty="0" smtClean="0"/>
              <a:t>:</a:t>
            </a:r>
          </a:p>
          <a:p>
            <a:endParaRPr lang="en-US" sz="2800" i="1" dirty="0"/>
          </a:p>
          <a:p>
            <a:r>
              <a:rPr lang="en-US" sz="2800" dirty="0"/>
              <a:t>• be immediate, precise and interactive</a:t>
            </a:r>
          </a:p>
          <a:p>
            <a:r>
              <a:rPr lang="en-US" sz="2800" dirty="0"/>
              <a:t>• offer access to comprehensive 4D information anywhere and anytime,</a:t>
            </a:r>
          </a:p>
          <a:p>
            <a:r>
              <a:rPr lang="en-US" sz="2800" dirty="0"/>
              <a:t>and be mobile accessible</a:t>
            </a:r>
          </a:p>
          <a:p>
            <a:r>
              <a:rPr lang="en-US" sz="2800" dirty="0"/>
              <a:t>• be predictive and retrospective, and offer realistic </a:t>
            </a:r>
            <a:r>
              <a:rPr lang="en-US" sz="2800" dirty="0" smtClean="0"/>
              <a:t>vi</a:t>
            </a:r>
            <a:r>
              <a:rPr lang="cs-CZ" sz="2800" dirty="0" smtClean="0"/>
              <a:t>z</a:t>
            </a:r>
            <a:r>
              <a:rPr lang="en-US" sz="2800" dirty="0" err="1" smtClean="0"/>
              <a:t>ualisations</a:t>
            </a:r>
            <a:r>
              <a:rPr lang="en-US" sz="2800" dirty="0" smtClean="0"/>
              <a:t> with</a:t>
            </a:r>
            <a:r>
              <a:rPr lang="cs-CZ" sz="2800" dirty="0" smtClean="0"/>
              <a:t> </a:t>
            </a:r>
            <a:r>
              <a:rPr lang="en-US" sz="2800" dirty="0" smtClean="0"/>
              <a:t>metric integrity</a:t>
            </a:r>
            <a:r>
              <a:rPr lang="cs-CZ" sz="2800" dirty="0" smtClean="0"/>
              <a:t> </a:t>
            </a:r>
            <a:r>
              <a:rPr lang="en-US" sz="2800" dirty="0" smtClean="0"/>
              <a:t>of </a:t>
            </a:r>
            <a:r>
              <a:rPr lang="en-US" sz="2800" dirty="0"/>
              <a:t>information</a:t>
            </a:r>
          </a:p>
        </p:txBody>
      </p:sp>
    </p:spTree>
    <p:extLst>
      <p:ext uri="{BB962C8B-B14F-4D97-AF65-F5344CB8AC3E}">
        <p14:creationId xmlns:p14="http://schemas.microsoft.com/office/powerpoint/2010/main" val="2726093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764704"/>
            <a:ext cx="7704856" cy="4832092"/>
          </a:xfrm>
          <a:prstGeom prst="rect">
            <a:avLst/>
          </a:prstGeom>
          <a:noFill/>
        </p:spPr>
        <p:txBody>
          <a:bodyPr wrap="square" rtlCol="0">
            <a:spAutoFit/>
          </a:bodyPr>
          <a:lstStyle/>
          <a:p>
            <a:r>
              <a:rPr lang="en-US" sz="2800" dirty="0" smtClean="0"/>
              <a:t>• incorporate sound and other qualities, as well as vision</a:t>
            </a:r>
          </a:p>
          <a:p>
            <a:r>
              <a:rPr lang="en-US" sz="2800" dirty="0" smtClean="0"/>
              <a:t>• integrate data from all available sources</a:t>
            </a:r>
          </a:p>
          <a:p>
            <a:r>
              <a:rPr lang="en-US" sz="2800" dirty="0" smtClean="0"/>
              <a:t>• bring together database designers, </a:t>
            </a:r>
            <a:r>
              <a:rPr lang="en-US" sz="2800" dirty="0" err="1" smtClean="0"/>
              <a:t>modellers</a:t>
            </a:r>
            <a:r>
              <a:rPr lang="en-US" sz="2800" dirty="0" smtClean="0"/>
              <a:t>, simulators, gamers,</a:t>
            </a:r>
            <a:r>
              <a:rPr lang="cs-CZ" sz="2800" dirty="0" smtClean="0"/>
              <a:t> </a:t>
            </a:r>
            <a:r>
              <a:rPr lang="en-US" sz="2800" dirty="0" err="1" smtClean="0"/>
              <a:t>roboticists</a:t>
            </a:r>
            <a:r>
              <a:rPr lang="en-US" sz="2800" dirty="0" smtClean="0"/>
              <a:t> and </a:t>
            </a:r>
            <a:r>
              <a:rPr lang="en-US" sz="2800" dirty="0" err="1" smtClean="0"/>
              <a:t>visualisers</a:t>
            </a:r>
            <a:endParaRPr lang="en-US" sz="2800" dirty="0" smtClean="0"/>
          </a:p>
          <a:p>
            <a:r>
              <a:rPr lang="en-US" sz="2800" dirty="0" smtClean="0"/>
              <a:t>• support multidisciplinary research by connecting across data sets</a:t>
            </a:r>
          </a:p>
          <a:p>
            <a:r>
              <a:rPr lang="en-US" sz="2800" dirty="0" smtClean="0"/>
              <a:t>• empower citizens to facilitate, innovate and interact</a:t>
            </a:r>
          </a:p>
          <a:p>
            <a:r>
              <a:rPr lang="en-US" sz="2800" dirty="0" smtClean="0"/>
              <a:t>• blur the boundary of government versus private ownership</a:t>
            </a:r>
            <a:endParaRPr lang="en-US" sz="2800" dirty="0"/>
          </a:p>
        </p:txBody>
      </p:sp>
    </p:spTree>
    <p:extLst>
      <p:ext uri="{BB962C8B-B14F-4D97-AF65-F5344CB8AC3E}">
        <p14:creationId xmlns:p14="http://schemas.microsoft.com/office/powerpoint/2010/main" val="3967559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1196751"/>
            <a:ext cx="7920880" cy="2031325"/>
          </a:xfrm>
          <a:prstGeom prst="rect">
            <a:avLst/>
          </a:prstGeom>
          <a:noFill/>
        </p:spPr>
        <p:txBody>
          <a:bodyPr wrap="square" rtlCol="0">
            <a:spAutoFit/>
          </a:bodyPr>
          <a:lstStyle/>
          <a:p>
            <a:r>
              <a:rPr lang="cs-CZ" sz="3600" b="1" dirty="0" smtClean="0"/>
              <a:t>  </a:t>
            </a:r>
          </a:p>
          <a:p>
            <a:endParaRPr lang="cs-CZ" sz="3600" b="1" dirty="0" smtClean="0"/>
          </a:p>
          <a:p>
            <a:r>
              <a:rPr lang="cs-CZ" sz="3600" b="1" dirty="0"/>
              <a:t>4</a:t>
            </a:r>
            <a:r>
              <a:rPr lang="cs-CZ" sz="3600" b="1" dirty="0" smtClean="0"/>
              <a:t>. Big Data </a:t>
            </a:r>
            <a:r>
              <a:rPr lang="cs-CZ" sz="3600" b="1" dirty="0" err="1" smtClean="0"/>
              <a:t>Concepts</a:t>
            </a:r>
            <a:endParaRPr lang="cs-CZ" sz="3600" b="1"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650" y="908050"/>
            <a:ext cx="7777163" cy="4585871"/>
          </a:xfrm>
          <a:prstGeom prst="rect">
            <a:avLst/>
          </a:prstGeom>
          <a:noFill/>
        </p:spPr>
        <p:txBody>
          <a:bodyPr>
            <a:spAutoFit/>
          </a:bodyPr>
          <a:lstStyle/>
          <a:p>
            <a:pPr>
              <a:defRPr/>
            </a:pPr>
            <a:endParaRPr lang="cs-CZ" sz="3200" dirty="0"/>
          </a:p>
          <a:p>
            <a:pPr>
              <a:defRPr/>
            </a:pPr>
            <a:endParaRPr lang="cs-CZ" sz="3200" dirty="0"/>
          </a:p>
          <a:p>
            <a:pPr>
              <a:defRPr/>
            </a:pPr>
            <a:r>
              <a:rPr lang="cs-CZ" sz="3600" b="1" dirty="0"/>
              <a:t>Big Data: </a:t>
            </a:r>
            <a:r>
              <a:rPr lang="cs-CZ" sz="3600" b="1" dirty="0" err="1"/>
              <a:t>buzz</a:t>
            </a:r>
            <a:r>
              <a:rPr lang="cs-CZ" sz="3600" b="1" dirty="0"/>
              <a:t> </a:t>
            </a:r>
            <a:r>
              <a:rPr lang="cs-CZ" sz="3600" b="1" dirty="0" err="1"/>
              <a:t>word</a:t>
            </a:r>
            <a:r>
              <a:rPr lang="cs-CZ" sz="3600" b="1" dirty="0"/>
              <a:t> </a:t>
            </a:r>
            <a:r>
              <a:rPr lang="cs-CZ" sz="3600" b="1" dirty="0" err="1"/>
              <a:t>or</a:t>
            </a:r>
            <a:r>
              <a:rPr lang="cs-CZ" sz="3600" b="1" dirty="0"/>
              <a:t> reality?</a:t>
            </a:r>
          </a:p>
          <a:p>
            <a:pPr marL="514350" indent="-514350">
              <a:buFontTx/>
              <a:buAutoNum type="arabicPeriod"/>
              <a:defRPr/>
            </a:pPr>
            <a:endParaRPr lang="cs-CZ" sz="3200" dirty="0"/>
          </a:p>
          <a:p>
            <a:pPr>
              <a:defRPr/>
            </a:pPr>
            <a:r>
              <a:rPr lang="cs-CZ" sz="3200" dirty="0" err="1"/>
              <a:t>Information</a:t>
            </a:r>
            <a:r>
              <a:rPr lang="cs-CZ" sz="3200" dirty="0"/>
              <a:t> </a:t>
            </a:r>
            <a:r>
              <a:rPr lang="cs-CZ" sz="3200" dirty="0" err="1"/>
              <a:t>superhighway</a:t>
            </a:r>
            <a:r>
              <a:rPr lang="cs-CZ" sz="3200" dirty="0"/>
              <a:t>,</a:t>
            </a:r>
          </a:p>
          <a:p>
            <a:pPr>
              <a:defRPr/>
            </a:pPr>
            <a:endParaRPr lang="cs-CZ" sz="3200" dirty="0"/>
          </a:p>
          <a:p>
            <a:pPr>
              <a:defRPr/>
            </a:pPr>
            <a:r>
              <a:rPr lang="cs-CZ" sz="3200" dirty="0" err="1"/>
              <a:t>SDI´s</a:t>
            </a:r>
            <a:r>
              <a:rPr lang="cs-CZ" sz="3200" dirty="0"/>
              <a:t>,</a:t>
            </a:r>
          </a:p>
          <a:p>
            <a:pPr>
              <a:defRPr/>
            </a:pPr>
            <a:endParaRPr lang="cs-CZ" sz="3200" dirty="0"/>
          </a:p>
          <a:p>
            <a:pPr>
              <a:defRPr/>
            </a:pPr>
            <a:r>
              <a:rPr lang="cs-CZ" sz="3200" dirty="0" err="1"/>
              <a:t>System</a:t>
            </a:r>
            <a:r>
              <a:rPr lang="cs-CZ" sz="3200" dirty="0"/>
              <a:t> </a:t>
            </a:r>
            <a:r>
              <a:rPr lang="cs-CZ" sz="3200" dirty="0" err="1"/>
              <a:t>of</a:t>
            </a:r>
            <a:r>
              <a:rPr lang="cs-CZ" sz="3200" dirty="0"/>
              <a:t> Systems </a:t>
            </a:r>
            <a:r>
              <a:rPr lang="cs-CZ" sz="3200" dirty="0" err="1"/>
              <a:t>concepts</a:t>
            </a:r>
            <a:r>
              <a:rPr lang="cs-CZ" sz="3200" dirty="0"/>
              <a:t> (GEO, GEOSS,..)</a:t>
            </a:r>
          </a:p>
        </p:txBody>
      </p:sp>
    </p:spTree>
    <p:extLst>
      <p:ext uri="{BB962C8B-B14F-4D97-AF65-F5344CB8AC3E}">
        <p14:creationId xmlns:p14="http://schemas.microsoft.com/office/powerpoint/2010/main" val="1637962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6466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3995936" y="6381328"/>
            <a:ext cx="5040560" cy="646331"/>
          </a:xfrm>
          <a:prstGeom prst="rect">
            <a:avLst/>
          </a:prstGeom>
          <a:noFill/>
        </p:spPr>
        <p:txBody>
          <a:bodyPr wrap="square" rtlCol="0">
            <a:spAutoFit/>
          </a:bodyPr>
          <a:lstStyle/>
          <a:p>
            <a:r>
              <a:rPr lang="cs-CZ" dirty="0" smtClean="0"/>
              <a:t>                           (</a:t>
            </a:r>
            <a:r>
              <a:rPr lang="cs-CZ" dirty="0" err="1"/>
              <a:t>Bandrova</a:t>
            </a:r>
            <a:r>
              <a:rPr lang="cs-CZ" dirty="0"/>
              <a:t>, </a:t>
            </a:r>
            <a:r>
              <a:rPr lang="cs-CZ" dirty="0" err="1"/>
              <a:t>Konecny</a:t>
            </a:r>
            <a:r>
              <a:rPr lang="cs-CZ" dirty="0"/>
              <a:t>, </a:t>
            </a:r>
            <a:r>
              <a:rPr lang="cs-CZ" dirty="0" err="1"/>
              <a:t>Yotova</a:t>
            </a:r>
            <a:r>
              <a:rPr lang="cs-CZ" dirty="0"/>
              <a:t>, 2014)</a:t>
            </a:r>
          </a:p>
          <a:p>
            <a:endParaRPr lang="cs-CZ" dirty="0"/>
          </a:p>
        </p:txBody>
      </p:sp>
    </p:spTree>
    <p:extLst>
      <p:ext uri="{BB962C8B-B14F-4D97-AF65-F5344CB8AC3E}">
        <p14:creationId xmlns:p14="http://schemas.microsoft.com/office/powerpoint/2010/main" val="544965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ovéPole 1"/>
          <p:cNvSpPr txBox="1">
            <a:spLocks noChangeArrowheads="1"/>
          </p:cNvSpPr>
          <p:nvPr/>
        </p:nvSpPr>
        <p:spPr bwMode="auto">
          <a:xfrm>
            <a:off x="755650" y="836613"/>
            <a:ext cx="77771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0"/>
              </a:spcBef>
              <a:buFontTx/>
              <a:buNone/>
            </a:pPr>
            <a:endParaRPr lang="cs-CZ" altLang="cs-CZ" sz="3200" dirty="0">
              <a:solidFill>
                <a:schemeClr val="tx1"/>
              </a:solidFill>
            </a:endParaRPr>
          </a:p>
          <a:p>
            <a:pPr eaLnBrk="1" hangingPunct="1">
              <a:spcBef>
                <a:spcPct val="0"/>
              </a:spcBef>
              <a:buFontTx/>
              <a:buNone/>
            </a:pPr>
            <a:endParaRPr lang="cs-CZ" altLang="cs-CZ" sz="3200" dirty="0">
              <a:solidFill>
                <a:schemeClr val="tx1"/>
              </a:solidFill>
            </a:endParaRPr>
          </a:p>
          <a:p>
            <a:pPr eaLnBrk="1" hangingPunct="1">
              <a:spcBef>
                <a:spcPct val="0"/>
              </a:spcBef>
              <a:buFontTx/>
              <a:buNone/>
            </a:pPr>
            <a:r>
              <a:rPr lang="cs-CZ" altLang="cs-CZ" sz="3600" dirty="0" smtClean="0">
                <a:solidFill>
                  <a:schemeClr val="tx1"/>
                </a:solidFill>
              </a:rPr>
              <a:t> </a:t>
            </a:r>
            <a:r>
              <a:rPr lang="cs-CZ" altLang="cs-CZ" sz="3600" dirty="0">
                <a:solidFill>
                  <a:schemeClr val="tx1"/>
                </a:solidFill>
              </a:rPr>
              <a:t>BD: </a:t>
            </a:r>
            <a:r>
              <a:rPr lang="cs-CZ" altLang="cs-CZ" sz="3600" dirty="0" err="1">
                <a:solidFill>
                  <a:schemeClr val="tx1"/>
                </a:solidFill>
              </a:rPr>
              <a:t>Definitions</a:t>
            </a:r>
            <a:endParaRPr lang="cs-CZ" altLang="cs-CZ" sz="3600" dirty="0">
              <a:solidFill>
                <a:schemeClr val="tx1"/>
              </a:solidFill>
            </a:endParaRPr>
          </a:p>
          <a:p>
            <a:pPr eaLnBrk="1" hangingPunct="1">
              <a:spcBef>
                <a:spcPct val="0"/>
              </a:spcBef>
              <a:buFontTx/>
              <a:buNone/>
            </a:pPr>
            <a:endParaRPr lang="cs-CZ" altLang="cs-CZ" sz="3200" dirty="0">
              <a:solidFill>
                <a:schemeClr val="tx1"/>
              </a:solidFill>
            </a:endParaRPr>
          </a:p>
        </p:txBody>
      </p:sp>
    </p:spTree>
    <p:extLst>
      <p:ext uri="{BB962C8B-B14F-4D97-AF65-F5344CB8AC3E}">
        <p14:creationId xmlns:p14="http://schemas.microsoft.com/office/powerpoint/2010/main" val="236327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ovéPole 1"/>
          <p:cNvSpPr txBox="1">
            <a:spLocks noChangeArrowheads="1"/>
          </p:cNvSpPr>
          <p:nvPr/>
        </p:nvSpPr>
        <p:spPr bwMode="auto">
          <a:xfrm>
            <a:off x="755650" y="765175"/>
            <a:ext cx="7704138"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0"/>
              </a:spcBef>
              <a:buFontTx/>
              <a:buNone/>
            </a:pPr>
            <a:r>
              <a:rPr lang="en-US" altLang="cs-CZ" sz="2800" b="0">
                <a:solidFill>
                  <a:schemeClr val="tx1"/>
                </a:solidFill>
              </a:rPr>
              <a:t>Zucker, S.</a:t>
            </a:r>
            <a:r>
              <a:rPr lang="cs-CZ" altLang="cs-CZ" sz="2800" b="0">
                <a:solidFill>
                  <a:schemeClr val="tx1"/>
                </a:solidFill>
              </a:rPr>
              <a:t>, </a:t>
            </a:r>
            <a:r>
              <a:rPr lang="en-US" altLang="cs-CZ" sz="2800" b="0">
                <a:solidFill>
                  <a:schemeClr val="tx1"/>
                </a:solidFill>
              </a:rPr>
              <a:t>(201</a:t>
            </a:r>
            <a:r>
              <a:rPr lang="cs-CZ" altLang="cs-CZ" sz="2800" b="0">
                <a:solidFill>
                  <a:schemeClr val="tx1"/>
                </a:solidFill>
              </a:rPr>
              <a:t>4</a:t>
            </a:r>
            <a:r>
              <a:rPr lang="en-US" altLang="cs-CZ" sz="2800" b="0">
                <a:solidFill>
                  <a:schemeClr val="tx1"/>
                </a:solidFill>
              </a:rPr>
              <a:t>) </a:t>
            </a:r>
            <a:r>
              <a:rPr lang="cs-CZ" altLang="cs-CZ" sz="2800" b="0">
                <a:solidFill>
                  <a:schemeClr val="tx1"/>
                </a:solidFill>
              </a:rPr>
              <a:t>:</a:t>
            </a:r>
          </a:p>
          <a:p>
            <a:pPr eaLnBrk="1" hangingPunct="1">
              <a:spcBef>
                <a:spcPct val="0"/>
              </a:spcBef>
              <a:buFontTx/>
              <a:buNone/>
            </a:pPr>
            <a:endParaRPr lang="cs-CZ" altLang="cs-CZ" sz="2800" b="0">
              <a:solidFill>
                <a:schemeClr val="tx1"/>
              </a:solidFill>
            </a:endParaRPr>
          </a:p>
          <a:p>
            <a:pPr eaLnBrk="1" hangingPunct="1">
              <a:spcBef>
                <a:spcPct val="0"/>
              </a:spcBef>
              <a:buFontTx/>
              <a:buNone/>
            </a:pPr>
            <a:r>
              <a:rPr lang="en-US" altLang="cs-CZ" b="0">
                <a:solidFill>
                  <a:schemeClr val="tx1"/>
                </a:solidFill>
              </a:rPr>
              <a:t> “a popular </a:t>
            </a:r>
            <a:r>
              <a:rPr lang="en-US" altLang="cs-CZ">
                <a:solidFill>
                  <a:schemeClr val="tx1"/>
                </a:solidFill>
              </a:rPr>
              <a:t>term</a:t>
            </a:r>
            <a:r>
              <a:rPr lang="en-US" altLang="cs-CZ" b="0">
                <a:solidFill>
                  <a:schemeClr val="tx1"/>
                </a:solidFill>
              </a:rPr>
              <a:t> used to describe the exponential growth and availability of data, both structured and unstructured” .</a:t>
            </a:r>
            <a:endParaRPr lang="cs-CZ" altLang="cs-CZ" b="0">
              <a:solidFill>
                <a:schemeClr val="tx1"/>
              </a:solidFill>
            </a:endParaRPr>
          </a:p>
          <a:p>
            <a:pPr eaLnBrk="1" hangingPunct="1">
              <a:spcBef>
                <a:spcPct val="0"/>
              </a:spcBef>
              <a:buFontTx/>
              <a:buNone/>
            </a:pPr>
            <a:endParaRPr lang="cs-CZ" altLang="cs-CZ" b="0">
              <a:solidFill>
                <a:schemeClr val="tx1"/>
              </a:solidFill>
            </a:endParaRPr>
          </a:p>
          <a:p>
            <a:pPr eaLnBrk="1" hangingPunct="1">
              <a:spcBef>
                <a:spcPct val="0"/>
              </a:spcBef>
              <a:buFontTx/>
              <a:buNone/>
            </a:pPr>
            <a:r>
              <a:rPr lang="en-US" altLang="cs-CZ" b="0">
                <a:solidFill>
                  <a:schemeClr val="tx1"/>
                </a:solidFill>
              </a:rPr>
              <a:t>”</a:t>
            </a:r>
            <a:r>
              <a:rPr lang="en-US" altLang="cs-CZ">
                <a:solidFill>
                  <a:schemeClr val="tx1"/>
                </a:solidFill>
              </a:rPr>
              <a:t>There is no rigorous definition of big data</a:t>
            </a:r>
            <a:r>
              <a:rPr lang="en-US" altLang="cs-CZ" b="0">
                <a:solidFill>
                  <a:schemeClr val="tx1"/>
                </a:solidFill>
              </a:rPr>
              <a:t>. Initially the idea was that the volume of information had grown so large that the quantity being examined no longer fit into the memory that computers use for processing, so engineers needed to revamp the tools they used for analyzing it all” (Mayer-Schönberger V., Cukier K., 2013). </a:t>
            </a:r>
            <a:endParaRPr lang="cs-CZ" altLang="cs-CZ" b="0">
              <a:solidFill>
                <a:schemeClr val="tx1"/>
              </a:solidFill>
            </a:endParaRPr>
          </a:p>
          <a:p>
            <a:pPr eaLnBrk="1" hangingPunct="1">
              <a:spcBef>
                <a:spcPct val="0"/>
              </a:spcBef>
              <a:buFontTx/>
              <a:buNone/>
            </a:pPr>
            <a:endParaRPr lang="cs-CZ" altLang="cs-CZ" sz="2800" b="0">
              <a:solidFill>
                <a:schemeClr val="tx1"/>
              </a:solidFill>
            </a:endParaRPr>
          </a:p>
        </p:txBody>
      </p:sp>
    </p:spTree>
    <p:extLst>
      <p:ext uri="{BB962C8B-B14F-4D97-AF65-F5344CB8AC3E}">
        <p14:creationId xmlns:p14="http://schemas.microsoft.com/office/powerpoint/2010/main" val="2723373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ovéPole 1"/>
          <p:cNvSpPr txBox="1">
            <a:spLocks noChangeArrowheads="1"/>
          </p:cNvSpPr>
          <p:nvPr/>
        </p:nvSpPr>
        <p:spPr bwMode="auto">
          <a:xfrm>
            <a:off x="611188" y="692150"/>
            <a:ext cx="792162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0"/>
              </a:spcBef>
              <a:buFontTx/>
              <a:buNone/>
            </a:pPr>
            <a:r>
              <a:rPr lang="en-US" altLang="cs-CZ" sz="2800" b="0" dirty="0">
                <a:solidFill>
                  <a:schemeClr val="tx1"/>
                </a:solidFill>
              </a:rPr>
              <a:t>Today </a:t>
            </a:r>
            <a:r>
              <a:rPr lang="cs-CZ" altLang="cs-CZ" sz="2800" i="1" dirty="0" err="1">
                <a:solidFill>
                  <a:schemeClr val="tx1"/>
                </a:solidFill>
              </a:rPr>
              <a:t>era</a:t>
            </a:r>
            <a:r>
              <a:rPr lang="cs-CZ" altLang="cs-CZ" sz="2800" i="1" dirty="0">
                <a:solidFill>
                  <a:schemeClr val="tx1"/>
                </a:solidFill>
              </a:rPr>
              <a:t> </a:t>
            </a:r>
            <a:r>
              <a:rPr lang="cs-CZ" altLang="cs-CZ" sz="2800" i="1" dirty="0" err="1">
                <a:solidFill>
                  <a:schemeClr val="tx1"/>
                </a:solidFill>
              </a:rPr>
              <a:t>of</a:t>
            </a:r>
            <a:r>
              <a:rPr lang="cs-CZ" altLang="cs-CZ" sz="2800" i="1" dirty="0">
                <a:solidFill>
                  <a:schemeClr val="tx1"/>
                </a:solidFill>
              </a:rPr>
              <a:t> </a:t>
            </a:r>
            <a:r>
              <a:rPr lang="en-US" altLang="cs-CZ" sz="2800" i="1" dirty="0">
                <a:solidFill>
                  <a:schemeClr val="tx1"/>
                </a:solidFill>
              </a:rPr>
              <a:t>terabytes or petabytes </a:t>
            </a:r>
            <a:r>
              <a:rPr lang="en-US" altLang="cs-CZ" sz="2800" b="0" dirty="0">
                <a:solidFill>
                  <a:schemeClr val="tx1"/>
                </a:solidFill>
              </a:rPr>
              <a:t>and this trend leads to new challenges in </a:t>
            </a:r>
            <a:r>
              <a:rPr lang="cs-CZ" altLang="cs-CZ" sz="2800" b="0" dirty="0" err="1" smtClean="0">
                <a:solidFill>
                  <a:schemeClr val="tx1"/>
                </a:solidFill>
              </a:rPr>
              <a:t>geoinformatics</a:t>
            </a:r>
            <a:r>
              <a:rPr lang="cs-CZ" altLang="cs-CZ" sz="2800" b="0" dirty="0" smtClean="0">
                <a:solidFill>
                  <a:schemeClr val="tx1"/>
                </a:solidFill>
              </a:rPr>
              <a:t> and </a:t>
            </a:r>
            <a:r>
              <a:rPr lang="en-US" altLang="cs-CZ" sz="2800" b="0" dirty="0" smtClean="0">
                <a:solidFill>
                  <a:schemeClr val="tx1"/>
                </a:solidFill>
              </a:rPr>
              <a:t>cartography </a:t>
            </a:r>
            <a:r>
              <a:rPr lang="en-US" altLang="cs-CZ" sz="2800" b="0" dirty="0">
                <a:solidFill>
                  <a:schemeClr val="tx1"/>
                </a:solidFill>
              </a:rPr>
              <a:t>for gathering, storing, analyzing and visualizing the spatial information and data. </a:t>
            </a:r>
            <a:endParaRPr lang="cs-CZ" altLang="cs-CZ" sz="2800" b="0" dirty="0">
              <a:solidFill>
                <a:schemeClr val="tx1"/>
              </a:solidFill>
            </a:endParaRPr>
          </a:p>
          <a:p>
            <a:pPr eaLnBrk="1" hangingPunct="1">
              <a:spcBef>
                <a:spcPct val="0"/>
              </a:spcBef>
              <a:buFontTx/>
              <a:buNone/>
            </a:pPr>
            <a:endParaRPr lang="cs-CZ" altLang="cs-CZ" sz="2800" b="0" dirty="0">
              <a:solidFill>
                <a:schemeClr val="tx1"/>
              </a:solidFill>
            </a:endParaRPr>
          </a:p>
          <a:p>
            <a:pPr eaLnBrk="1" hangingPunct="1">
              <a:spcBef>
                <a:spcPct val="0"/>
              </a:spcBef>
              <a:buFontTx/>
              <a:buNone/>
            </a:pPr>
            <a:r>
              <a:rPr lang="en-US" altLang="cs-CZ" sz="2800" b="0" dirty="0">
                <a:solidFill>
                  <a:schemeClr val="tx1"/>
                </a:solidFill>
              </a:rPr>
              <a:t>It will not happen first time in the history of cartography that it is one of few </a:t>
            </a:r>
            <a:r>
              <a:rPr lang="en-US" altLang="cs-CZ" sz="2800" i="1" dirty="0">
                <a:solidFill>
                  <a:schemeClr val="tx1"/>
                </a:solidFill>
              </a:rPr>
              <a:t>visualizing disciplines </a:t>
            </a:r>
            <a:r>
              <a:rPr lang="en-US" altLang="cs-CZ" sz="2800" b="0" dirty="0">
                <a:solidFill>
                  <a:schemeClr val="tx1"/>
                </a:solidFill>
              </a:rPr>
              <a:t>to use BD for correct analyzing of huge amount of data and their presentation and visualization on different levels of preciseness according to wishes of </a:t>
            </a:r>
            <a:r>
              <a:rPr lang="en-US" altLang="cs-CZ" sz="2800" i="1" dirty="0">
                <a:solidFill>
                  <a:schemeClr val="tx1"/>
                </a:solidFill>
              </a:rPr>
              <a:t>potential users. </a:t>
            </a:r>
            <a:endParaRPr lang="cs-CZ" altLang="cs-CZ" sz="2800" i="1" dirty="0">
              <a:solidFill>
                <a:schemeClr val="tx1"/>
              </a:solidFill>
            </a:endParaRPr>
          </a:p>
        </p:txBody>
      </p:sp>
    </p:spTree>
    <p:extLst>
      <p:ext uri="{BB962C8B-B14F-4D97-AF65-F5344CB8AC3E}">
        <p14:creationId xmlns:p14="http://schemas.microsoft.com/office/powerpoint/2010/main" val="187540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cs-CZ" altLang="en-US" smtClean="0"/>
          </a:p>
        </p:txBody>
      </p:sp>
      <p:sp>
        <p:nvSpPr>
          <p:cNvPr id="5123" name="Rectangle 3"/>
          <p:cNvSpPr>
            <a:spLocks noGrp="1" noChangeArrowheads="1"/>
          </p:cNvSpPr>
          <p:nvPr>
            <p:ph type="body" idx="1"/>
          </p:nvPr>
        </p:nvSpPr>
        <p:spPr/>
        <p:txBody>
          <a:bodyPr/>
          <a:lstStyle/>
          <a:p>
            <a:pPr eaLnBrk="1" hangingPunct="1"/>
            <a:endParaRPr lang="cs-CZ" altLang="en-US" smtClean="0"/>
          </a:p>
        </p:txBody>
      </p:sp>
      <p:pic>
        <p:nvPicPr>
          <p:cNvPr id="5124" name="Picture 4" descr="内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838200" y="5410200"/>
            <a:ext cx="8001000" cy="1190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b="1">
                <a:ea typeface="宋体" pitchFamily="2" charset="-122"/>
              </a:rPr>
              <a:t>As a direct result of Al Gore’s policy position in 1998, the Digital Earth initiative was established. This was quickly adopted internationally through and an increasing community of international enthusiasts is constructing major components of the Digital Earth vision.</a:t>
            </a:r>
          </a:p>
        </p:txBody>
      </p:sp>
      <p:sp>
        <p:nvSpPr>
          <p:cNvPr id="5126" name="Rectangle 6"/>
          <p:cNvSpPr>
            <a:spLocks noChangeArrowheads="1"/>
          </p:cNvSpPr>
          <p:nvPr/>
        </p:nvSpPr>
        <p:spPr bwMode="auto">
          <a:xfrm>
            <a:off x="506413" y="381000"/>
            <a:ext cx="69643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4000" b="1">
                <a:solidFill>
                  <a:schemeClr val="bg1"/>
                </a:solidFill>
                <a:latin typeface="华文隶书" pitchFamily="2" charset="-122"/>
                <a:ea typeface="华文隶书" pitchFamily="2" charset="-122"/>
              </a:rPr>
              <a:t>1. Origin of </a:t>
            </a:r>
            <a:r>
              <a:rPr lang="en-US" altLang="zh-CN" sz="4000" b="1">
                <a:solidFill>
                  <a:schemeClr val="bg1"/>
                </a:solidFill>
                <a:ea typeface="华文隶书" pitchFamily="2" charset="-122"/>
              </a:rPr>
              <a:t>“</a:t>
            </a:r>
            <a:r>
              <a:rPr lang="en-US" altLang="zh-CN" sz="4000" b="1">
                <a:solidFill>
                  <a:schemeClr val="bg1"/>
                </a:solidFill>
                <a:latin typeface="华文隶书" pitchFamily="2" charset="-122"/>
                <a:ea typeface="华文隶书" pitchFamily="2" charset="-122"/>
              </a:rPr>
              <a:t>Digital Earth</a:t>
            </a:r>
            <a:r>
              <a:rPr lang="en-US" altLang="zh-CN" sz="4000" b="1">
                <a:solidFill>
                  <a:schemeClr val="bg1"/>
                </a:solidFill>
                <a:ea typeface="华文隶书" pitchFamily="2" charset="-122"/>
              </a:rPr>
              <a:t>”</a:t>
            </a:r>
            <a:r>
              <a:rPr lang="en-US" altLang="zh-CN" sz="4000" b="1">
                <a:solidFill>
                  <a:schemeClr val="bg1"/>
                </a:solidFill>
                <a:latin typeface="华文隶书" pitchFamily="2" charset="-122"/>
                <a:ea typeface="华文隶书" pitchFamily="2" charset="-122"/>
              </a:rPr>
              <a:t> Concept</a:t>
            </a:r>
          </a:p>
        </p:txBody>
      </p:sp>
      <p:sp>
        <p:nvSpPr>
          <p:cNvPr id="5127" name="AutoShape 7"/>
          <p:cNvSpPr>
            <a:spLocks noChangeArrowheads="1"/>
          </p:cNvSpPr>
          <p:nvPr/>
        </p:nvSpPr>
        <p:spPr bwMode="auto">
          <a:xfrm>
            <a:off x="381000" y="2286000"/>
            <a:ext cx="8534400" cy="2971800"/>
          </a:xfrm>
          <a:prstGeom prst="flowChartAlternateProcess">
            <a:avLst/>
          </a:prstGeom>
          <a:gradFill rotWithShape="1">
            <a:gsLst>
              <a:gs pos="0">
                <a:srgbClr val="006699"/>
              </a:gs>
              <a:gs pos="100000">
                <a:srgbClr val="3D8BB1"/>
              </a:gs>
            </a:gsLst>
            <a:lin ang="5400000" scaled="1"/>
          </a:gradFill>
          <a:ln w="9525">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cs-CZ" altLang="en-US">
              <a:solidFill>
                <a:schemeClr val="bg1"/>
              </a:solidFill>
            </a:endParaRPr>
          </a:p>
        </p:txBody>
      </p:sp>
      <p:sp>
        <p:nvSpPr>
          <p:cNvPr id="5128" name="Text Box 8"/>
          <p:cNvSpPr txBox="1">
            <a:spLocks noChangeArrowheads="1"/>
          </p:cNvSpPr>
          <p:nvPr/>
        </p:nvSpPr>
        <p:spPr bwMode="auto">
          <a:xfrm>
            <a:off x="609600" y="2362200"/>
            <a:ext cx="83820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zh-CN" b="1" i="1" u="sng">
                <a:solidFill>
                  <a:schemeClr val="bg1"/>
                </a:solidFill>
              </a:rPr>
              <a:t>Understanding our planet in the 21st century</a:t>
            </a:r>
          </a:p>
          <a:p>
            <a:pPr algn="ctr" eaLnBrk="1" hangingPunct="1"/>
            <a:endParaRPr lang="en-US" altLang="zh-CN" sz="800">
              <a:solidFill>
                <a:schemeClr val="bg1"/>
              </a:solidFill>
              <a:ea typeface="宋体" pitchFamily="2" charset="-122"/>
            </a:endParaRPr>
          </a:p>
          <a:p>
            <a:pPr eaLnBrk="1" hangingPunct="1"/>
            <a:r>
              <a:rPr lang="en-US" altLang="zh-CN" sz="2000" b="1">
                <a:solidFill>
                  <a:schemeClr val="bg1"/>
                </a:solidFill>
                <a:ea typeface="宋体" pitchFamily="2" charset="-122"/>
              </a:rPr>
              <a:t>A “multiresolution, three-dimensional representation of the planet, into which we can embed vast quantities of geo-referenced data,” “navigating through both space and time to view natural, cultural and political information about the planet, virtual reality installations in museums, improved access to public domain data”, and “a digital marketplace for companies selling a vast array of commercial imagery and value-added information services.</a:t>
            </a:r>
          </a:p>
        </p:txBody>
      </p:sp>
      <p:sp>
        <p:nvSpPr>
          <p:cNvPr id="5129" name="Text Box 9"/>
          <p:cNvSpPr txBox="1">
            <a:spLocks noChangeArrowheads="1"/>
          </p:cNvSpPr>
          <p:nvPr/>
        </p:nvSpPr>
        <p:spPr bwMode="auto">
          <a:xfrm>
            <a:off x="609600" y="1295400"/>
            <a:ext cx="8153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zh-CN" b="1" u="sng"/>
              <a:t>Al Gore, </a:t>
            </a:r>
          </a:p>
          <a:p>
            <a:pPr eaLnBrk="1" hangingPunct="1"/>
            <a:r>
              <a:rPr lang="cs-CZ" altLang="zh-CN" b="1" u="sng"/>
              <a:t>January 31, 1998</a:t>
            </a:r>
            <a:endParaRPr lang="en-US" altLang="zh-CN" b="1" u="sng">
              <a:ea typeface="宋体" pitchFamily="2" charset="-122"/>
            </a:endParaRPr>
          </a:p>
          <a:p>
            <a:pPr eaLnBrk="1" hangingPunct="1"/>
            <a:r>
              <a:rPr lang="cs-CZ" altLang="zh-CN" b="1" u="sng"/>
              <a:t>Given at the California Science Center, Los Angeles, California</a:t>
            </a:r>
            <a:endParaRPr lang="en-US" altLang="zh-CN" b="1" u="sng">
              <a:ea typeface="宋体" pitchFamily="2" charset="-122"/>
            </a:endParaRPr>
          </a:p>
        </p:txBody>
      </p:sp>
      <p:sp>
        <p:nvSpPr>
          <p:cNvPr id="5130" name="AutoShape 10"/>
          <p:cNvSpPr>
            <a:spLocks noChangeArrowheads="1"/>
          </p:cNvSpPr>
          <p:nvPr/>
        </p:nvSpPr>
        <p:spPr bwMode="auto">
          <a:xfrm>
            <a:off x="762000" y="5410200"/>
            <a:ext cx="7924800" cy="1219200"/>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cs-CZ" altLang="en-US"/>
          </a:p>
        </p:txBody>
      </p:sp>
    </p:spTree>
    <p:extLst>
      <p:ext uri="{BB962C8B-B14F-4D97-AF65-F5344CB8AC3E}">
        <p14:creationId xmlns:p14="http://schemas.microsoft.com/office/powerpoint/2010/main" val="17310776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ovéPole 1"/>
          <p:cNvSpPr txBox="1">
            <a:spLocks noChangeArrowheads="1"/>
          </p:cNvSpPr>
          <p:nvPr/>
        </p:nvSpPr>
        <p:spPr bwMode="auto">
          <a:xfrm>
            <a:off x="684213" y="836613"/>
            <a:ext cx="80645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0"/>
              </a:spcBef>
              <a:buFontTx/>
              <a:buNone/>
            </a:pPr>
            <a:r>
              <a:rPr lang="en-US" altLang="cs-CZ" sz="2800" b="0">
                <a:solidFill>
                  <a:schemeClr val="tx1"/>
                </a:solidFill>
              </a:rPr>
              <a:t>“Big Data” BD</a:t>
            </a:r>
            <a:r>
              <a:rPr lang="cs-CZ" altLang="cs-CZ" sz="2800" b="0">
                <a:solidFill>
                  <a:schemeClr val="tx1"/>
                </a:solidFill>
              </a:rPr>
              <a:t>:</a:t>
            </a:r>
          </a:p>
          <a:p>
            <a:pPr eaLnBrk="1" hangingPunct="1">
              <a:spcBef>
                <a:spcPct val="0"/>
              </a:spcBef>
              <a:buFontTx/>
              <a:buNone/>
            </a:pPr>
            <a:endParaRPr lang="cs-CZ" altLang="cs-CZ" sz="2800" b="0">
              <a:solidFill>
                <a:schemeClr val="tx1"/>
              </a:solidFill>
            </a:endParaRPr>
          </a:p>
          <a:p>
            <a:pPr eaLnBrk="1" hangingPunct="1">
              <a:spcBef>
                <a:spcPct val="0"/>
              </a:spcBef>
              <a:buFontTx/>
              <a:buNone/>
            </a:pPr>
            <a:r>
              <a:rPr lang="cs-CZ" altLang="cs-CZ" sz="2800" b="0">
                <a:solidFill>
                  <a:schemeClr val="tx1"/>
                </a:solidFill>
              </a:rPr>
              <a:t>It is </a:t>
            </a:r>
            <a:r>
              <a:rPr lang="en-US" altLang="cs-CZ" sz="2800" b="0">
                <a:solidFill>
                  <a:schemeClr val="tx1"/>
                </a:solidFill>
              </a:rPr>
              <a:t>the </a:t>
            </a:r>
            <a:r>
              <a:rPr lang="en-US" altLang="cs-CZ" sz="2800">
                <a:solidFill>
                  <a:schemeClr val="tx1"/>
                </a:solidFill>
              </a:rPr>
              <a:t>ability of society to harness information in novel ways to produce useful insights or goods </a:t>
            </a:r>
            <a:r>
              <a:rPr lang="en-US" altLang="cs-CZ" sz="2800" b="0">
                <a:solidFill>
                  <a:schemeClr val="tx1"/>
                </a:solidFill>
              </a:rPr>
              <a:t>and services of significant value . </a:t>
            </a:r>
            <a:endParaRPr lang="cs-CZ" altLang="cs-CZ" sz="2800" b="0">
              <a:solidFill>
                <a:schemeClr val="tx1"/>
              </a:solidFill>
            </a:endParaRPr>
          </a:p>
          <a:p>
            <a:pPr eaLnBrk="1" hangingPunct="1">
              <a:spcBef>
                <a:spcPct val="0"/>
              </a:spcBef>
              <a:buFontTx/>
              <a:buNone/>
            </a:pPr>
            <a:endParaRPr lang="cs-CZ" altLang="cs-CZ" sz="2800" b="0">
              <a:solidFill>
                <a:schemeClr val="tx1"/>
              </a:solidFill>
            </a:endParaRPr>
          </a:p>
          <a:p>
            <a:pPr eaLnBrk="1" hangingPunct="1">
              <a:spcBef>
                <a:spcPct val="0"/>
              </a:spcBef>
              <a:buFontTx/>
              <a:buNone/>
            </a:pPr>
            <a:r>
              <a:rPr lang="en-US" altLang="cs-CZ" sz="2800" b="0">
                <a:solidFill>
                  <a:schemeClr val="tx1"/>
                </a:solidFill>
              </a:rPr>
              <a:t>The </a:t>
            </a:r>
            <a:r>
              <a:rPr lang="en-US" altLang="cs-CZ" sz="2800">
                <a:solidFill>
                  <a:schemeClr val="tx1"/>
                </a:solidFill>
              </a:rPr>
              <a:t>bridge between BD and the society cannot be done only by the existing technologies and computers.</a:t>
            </a:r>
            <a:endParaRPr lang="cs-CZ" altLang="cs-CZ" sz="2800">
              <a:solidFill>
                <a:schemeClr val="tx1"/>
              </a:solidFill>
            </a:endParaRPr>
          </a:p>
          <a:p>
            <a:pPr eaLnBrk="1" hangingPunct="1">
              <a:spcBef>
                <a:spcPct val="0"/>
              </a:spcBef>
              <a:buFontTx/>
              <a:buNone/>
            </a:pPr>
            <a:endParaRPr lang="cs-CZ" altLang="cs-CZ" sz="2800" b="0">
              <a:solidFill>
                <a:schemeClr val="tx1"/>
              </a:solidFill>
            </a:endParaRPr>
          </a:p>
          <a:p>
            <a:pPr eaLnBrk="1" hangingPunct="1">
              <a:spcBef>
                <a:spcPct val="0"/>
              </a:spcBef>
              <a:buFontTx/>
              <a:buNone/>
            </a:pPr>
            <a:r>
              <a:rPr lang="en-US" altLang="cs-CZ" sz="2800" b="0">
                <a:solidFill>
                  <a:schemeClr val="tx1"/>
                </a:solidFill>
              </a:rPr>
              <a:t>The presence of professionals should be more active in the process of transforming BD in useable variant to users and society.</a:t>
            </a:r>
            <a:endParaRPr lang="cs-CZ" altLang="cs-CZ" sz="2800" b="0">
              <a:solidFill>
                <a:schemeClr val="tx1"/>
              </a:solidFill>
            </a:endParaRPr>
          </a:p>
        </p:txBody>
      </p:sp>
    </p:spTree>
    <p:extLst>
      <p:ext uri="{BB962C8B-B14F-4D97-AF65-F5344CB8AC3E}">
        <p14:creationId xmlns:p14="http://schemas.microsoft.com/office/powerpoint/2010/main" val="3847641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ovéPole 1"/>
          <p:cNvSpPr txBox="1">
            <a:spLocks noChangeArrowheads="1"/>
          </p:cNvSpPr>
          <p:nvPr/>
        </p:nvSpPr>
        <p:spPr bwMode="auto">
          <a:xfrm>
            <a:off x="611188" y="692150"/>
            <a:ext cx="8208962"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0"/>
              </a:spcBef>
              <a:buFontTx/>
              <a:buNone/>
            </a:pPr>
            <a:r>
              <a:rPr lang="en-US" altLang="cs-CZ" sz="2800" dirty="0">
                <a:solidFill>
                  <a:schemeClr val="tx1"/>
                </a:solidFill>
              </a:rPr>
              <a:t>BD </a:t>
            </a:r>
            <a:r>
              <a:rPr lang="cs-CZ" altLang="cs-CZ" sz="2800" dirty="0" err="1">
                <a:solidFill>
                  <a:schemeClr val="tx1"/>
                </a:solidFill>
              </a:rPr>
              <a:t>needs</a:t>
            </a:r>
            <a:r>
              <a:rPr lang="cs-CZ" altLang="cs-CZ" sz="2800" dirty="0">
                <a:solidFill>
                  <a:schemeClr val="tx1"/>
                </a:solidFill>
              </a:rPr>
              <a:t> </a:t>
            </a:r>
            <a:r>
              <a:rPr lang="en-US" altLang="cs-CZ" sz="2800" dirty="0">
                <a:solidFill>
                  <a:schemeClr val="tx1"/>
                </a:solidFill>
              </a:rPr>
              <a:t>to establish team</a:t>
            </a:r>
            <a:r>
              <a:rPr lang="cs-CZ" altLang="cs-CZ" sz="2800" dirty="0">
                <a:solidFill>
                  <a:schemeClr val="tx1"/>
                </a:solidFill>
              </a:rPr>
              <a:t>s</a:t>
            </a:r>
            <a:r>
              <a:rPr lang="en-US" altLang="cs-CZ" sz="2800" dirty="0">
                <a:solidFill>
                  <a:schemeClr val="tx1"/>
                </a:solidFill>
              </a:rPr>
              <a:t> with people coming from branches which did not work together to now.</a:t>
            </a:r>
            <a:endParaRPr lang="cs-CZ" altLang="cs-CZ" sz="2800" dirty="0">
              <a:solidFill>
                <a:schemeClr val="tx1"/>
              </a:solidFill>
            </a:endParaRPr>
          </a:p>
          <a:p>
            <a:pPr eaLnBrk="1" hangingPunct="1">
              <a:spcBef>
                <a:spcPct val="0"/>
              </a:spcBef>
              <a:buFontTx/>
              <a:buNone/>
            </a:pPr>
            <a:endParaRPr lang="cs-CZ" altLang="cs-CZ" b="0" dirty="0">
              <a:solidFill>
                <a:schemeClr val="tx1"/>
              </a:solidFill>
            </a:endParaRPr>
          </a:p>
          <a:p>
            <a:pPr eaLnBrk="1" hangingPunct="1">
              <a:spcBef>
                <a:spcPct val="0"/>
              </a:spcBef>
              <a:buFontTx/>
              <a:buNone/>
            </a:pPr>
            <a:r>
              <a:rPr lang="cs-CZ" altLang="cs-CZ" b="0" dirty="0">
                <a:solidFill>
                  <a:schemeClr val="tx1"/>
                </a:solidFill>
              </a:rPr>
              <a:t>D</a:t>
            </a:r>
            <a:r>
              <a:rPr lang="en-US" altLang="cs-CZ" b="0" dirty="0" err="1">
                <a:solidFill>
                  <a:schemeClr val="tx1"/>
                </a:solidFill>
              </a:rPr>
              <a:t>esign</a:t>
            </a:r>
            <a:r>
              <a:rPr lang="en-US" altLang="cs-CZ" b="0" dirty="0">
                <a:solidFill>
                  <a:schemeClr val="tx1"/>
                </a:solidFill>
              </a:rPr>
              <a:t> </a:t>
            </a:r>
            <a:r>
              <a:rPr lang="cs-CZ" altLang="cs-CZ" b="0" dirty="0" err="1">
                <a:solidFill>
                  <a:schemeClr val="tx1"/>
                </a:solidFill>
              </a:rPr>
              <a:t>new</a:t>
            </a:r>
            <a:r>
              <a:rPr lang="cs-CZ" altLang="cs-CZ" b="0" dirty="0">
                <a:solidFill>
                  <a:schemeClr val="tx1"/>
                </a:solidFill>
              </a:rPr>
              <a:t> </a:t>
            </a:r>
            <a:r>
              <a:rPr lang="en-US" altLang="cs-CZ" b="0" dirty="0">
                <a:solidFill>
                  <a:schemeClr val="tx1"/>
                </a:solidFill>
              </a:rPr>
              <a:t>complex approaches</a:t>
            </a:r>
            <a:r>
              <a:rPr lang="cs-CZ" altLang="cs-CZ" b="0" dirty="0">
                <a:solidFill>
                  <a:schemeClr val="tx1"/>
                </a:solidFill>
              </a:rPr>
              <a:t>.</a:t>
            </a:r>
          </a:p>
          <a:p>
            <a:pPr eaLnBrk="1" hangingPunct="1">
              <a:spcBef>
                <a:spcPct val="0"/>
              </a:spcBef>
              <a:buFontTx/>
              <a:buNone/>
            </a:pPr>
            <a:endParaRPr lang="cs-CZ" altLang="cs-CZ" b="0" dirty="0">
              <a:solidFill>
                <a:schemeClr val="tx1"/>
              </a:solidFill>
            </a:endParaRPr>
          </a:p>
          <a:p>
            <a:pPr eaLnBrk="1" hangingPunct="1">
              <a:spcBef>
                <a:spcPct val="0"/>
              </a:spcBef>
              <a:buFontTx/>
              <a:buNone/>
            </a:pPr>
            <a:r>
              <a:rPr lang="cs-CZ" altLang="cs-CZ" b="0" dirty="0">
                <a:solidFill>
                  <a:schemeClr val="tx1"/>
                </a:solidFill>
              </a:rPr>
              <a:t>G</a:t>
            </a:r>
            <a:r>
              <a:rPr lang="en-US" altLang="cs-CZ" b="0" dirty="0" err="1">
                <a:solidFill>
                  <a:schemeClr val="tx1"/>
                </a:solidFill>
              </a:rPr>
              <a:t>eographers</a:t>
            </a:r>
            <a:r>
              <a:rPr lang="en-US" altLang="cs-CZ" b="0" dirty="0">
                <a:solidFill>
                  <a:schemeClr val="tx1"/>
                </a:solidFill>
              </a:rPr>
              <a:t> (physical and human and economical ones), cartographers and </a:t>
            </a:r>
            <a:r>
              <a:rPr lang="en-US" altLang="cs-CZ" b="0" dirty="0" err="1">
                <a:solidFill>
                  <a:schemeClr val="tx1"/>
                </a:solidFill>
              </a:rPr>
              <a:t>geoinformatics</a:t>
            </a:r>
            <a:r>
              <a:rPr lang="en-US" altLang="cs-CZ" b="0" dirty="0">
                <a:solidFill>
                  <a:schemeClr val="tx1"/>
                </a:solidFill>
              </a:rPr>
              <a:t> </a:t>
            </a:r>
            <a:r>
              <a:rPr lang="cs-CZ" altLang="cs-CZ" b="0" dirty="0" smtClean="0">
                <a:solidFill>
                  <a:schemeClr val="tx1"/>
                </a:solidFill>
              </a:rPr>
              <a:t>+ RS </a:t>
            </a:r>
            <a:r>
              <a:rPr lang="cs-CZ" altLang="cs-CZ" b="0" dirty="0" err="1" smtClean="0">
                <a:solidFill>
                  <a:schemeClr val="tx1"/>
                </a:solidFill>
              </a:rPr>
              <a:t>want</a:t>
            </a:r>
            <a:r>
              <a:rPr lang="en-US" altLang="cs-CZ" b="0" dirty="0" smtClean="0">
                <a:solidFill>
                  <a:schemeClr val="tx1"/>
                </a:solidFill>
              </a:rPr>
              <a:t> </a:t>
            </a:r>
            <a:r>
              <a:rPr lang="en-US" altLang="cs-CZ" b="0" dirty="0">
                <a:solidFill>
                  <a:schemeClr val="tx1"/>
                </a:solidFill>
              </a:rPr>
              <a:t>to add their knowledge to enhance such linkages and </a:t>
            </a:r>
            <a:r>
              <a:rPr lang="en-US" altLang="cs-CZ" dirty="0">
                <a:solidFill>
                  <a:schemeClr val="tx1"/>
                </a:solidFill>
              </a:rPr>
              <a:t>develop </a:t>
            </a:r>
            <a:r>
              <a:rPr lang="en-US" altLang="cs-CZ" dirty="0" err="1">
                <a:solidFill>
                  <a:schemeClr val="tx1"/>
                </a:solidFill>
              </a:rPr>
              <a:t>paradigma</a:t>
            </a:r>
            <a:r>
              <a:rPr lang="en-US" altLang="cs-CZ" dirty="0">
                <a:solidFill>
                  <a:schemeClr val="tx1"/>
                </a:solidFill>
              </a:rPr>
              <a:t> for and supportive approaches of higher level usage of BD </a:t>
            </a:r>
            <a:r>
              <a:rPr lang="en-US" altLang="cs-CZ" b="0" dirty="0">
                <a:solidFill>
                  <a:schemeClr val="tx1"/>
                </a:solidFill>
              </a:rPr>
              <a:t>in everyday decision making, solving  problems and improvement of life of inhabitants.</a:t>
            </a:r>
            <a:endParaRPr lang="cs-CZ" altLang="cs-CZ" b="0" dirty="0">
              <a:solidFill>
                <a:schemeClr val="tx1"/>
              </a:solidFill>
            </a:endParaRPr>
          </a:p>
          <a:p>
            <a:pPr eaLnBrk="1" hangingPunct="1">
              <a:spcBef>
                <a:spcPct val="0"/>
              </a:spcBef>
              <a:buFontTx/>
              <a:buNone/>
            </a:pPr>
            <a:endParaRPr lang="cs-CZ" altLang="cs-CZ" sz="2800" b="0" dirty="0">
              <a:solidFill>
                <a:schemeClr val="tx1"/>
              </a:solidFill>
            </a:endParaRPr>
          </a:p>
        </p:txBody>
      </p:sp>
    </p:spTree>
    <p:extLst>
      <p:ext uri="{BB962C8B-B14F-4D97-AF65-F5344CB8AC3E}">
        <p14:creationId xmlns:p14="http://schemas.microsoft.com/office/powerpoint/2010/main" val="875780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uman in B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49694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611560" y="5589240"/>
            <a:ext cx="8136904" cy="954107"/>
          </a:xfrm>
          <a:prstGeom prst="rect">
            <a:avLst/>
          </a:prstGeom>
          <a:noFill/>
        </p:spPr>
        <p:txBody>
          <a:bodyPr wrap="square" rtlCol="0">
            <a:spAutoFit/>
          </a:bodyPr>
          <a:lstStyle/>
          <a:p>
            <a:r>
              <a:rPr lang="cs-CZ" sz="2800" b="1" dirty="0" err="1" smtClean="0"/>
              <a:t>The</a:t>
            </a:r>
            <a:r>
              <a:rPr lang="cs-CZ" sz="2800" b="1" dirty="0" smtClean="0"/>
              <a:t> Professional </a:t>
            </a:r>
            <a:r>
              <a:rPr lang="cs-CZ" sz="2800" b="1" dirty="0" err="1" smtClean="0"/>
              <a:t>Places</a:t>
            </a:r>
            <a:r>
              <a:rPr lang="cs-CZ" sz="2800" b="1" dirty="0" smtClean="0"/>
              <a:t> in BD Era </a:t>
            </a:r>
            <a:r>
              <a:rPr lang="cs-CZ" sz="2800" dirty="0" smtClean="0"/>
              <a:t>(</a:t>
            </a:r>
            <a:r>
              <a:rPr lang="cs-CZ" sz="2800" dirty="0" err="1" smtClean="0"/>
              <a:t>Bandrova</a:t>
            </a:r>
            <a:r>
              <a:rPr lang="cs-CZ" sz="2800" dirty="0" smtClean="0"/>
              <a:t>, </a:t>
            </a:r>
            <a:r>
              <a:rPr lang="cs-CZ" sz="2800" dirty="0" err="1" smtClean="0"/>
              <a:t>Konecny</a:t>
            </a:r>
            <a:r>
              <a:rPr lang="cs-CZ" sz="2800" dirty="0" smtClean="0"/>
              <a:t>, </a:t>
            </a:r>
            <a:r>
              <a:rPr lang="cs-CZ" sz="2800" dirty="0" err="1" smtClean="0"/>
              <a:t>Yotova</a:t>
            </a:r>
            <a:r>
              <a:rPr lang="cs-CZ" sz="2800" dirty="0" smtClean="0"/>
              <a:t>, 2014)</a:t>
            </a:r>
            <a:endParaRPr lang="cs-CZ" sz="2800" dirty="0"/>
          </a:p>
        </p:txBody>
      </p:sp>
    </p:spTree>
    <p:extLst>
      <p:ext uri="{BB962C8B-B14F-4D97-AF65-F5344CB8AC3E}">
        <p14:creationId xmlns:p14="http://schemas.microsoft.com/office/powerpoint/2010/main" val="2684778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b="1" dirty="0"/>
              <a:t>From Big to Smart Spatial Big Data with Support of VGEs</a:t>
            </a:r>
            <a:endParaRPr lang="cs-CZ" dirty="0"/>
          </a:p>
        </p:txBody>
      </p:sp>
      <p:sp>
        <p:nvSpPr>
          <p:cNvPr id="3" name="Podnadpis 2"/>
          <p:cNvSpPr>
            <a:spLocks noGrp="1"/>
          </p:cNvSpPr>
          <p:nvPr>
            <p:ph type="subTitle" idx="1"/>
          </p:nvPr>
        </p:nvSpPr>
        <p:spPr>
          <a:xfrm>
            <a:off x="1371600" y="3886200"/>
            <a:ext cx="6400800" cy="2495128"/>
          </a:xfrm>
        </p:spPr>
        <p:txBody>
          <a:bodyPr>
            <a:noAutofit/>
          </a:bodyPr>
          <a:lstStyle/>
          <a:p>
            <a:r>
              <a:rPr lang="cs-CZ" sz="2400" b="1" dirty="0" smtClean="0"/>
              <a:t>Y</a:t>
            </a:r>
            <a:r>
              <a:rPr lang="en-US" sz="2400" b="1" dirty="0" err="1" smtClean="0"/>
              <a:t>aochen</a:t>
            </a:r>
            <a:r>
              <a:rPr lang="en-US" sz="2400" b="1" dirty="0" smtClean="0"/>
              <a:t> </a:t>
            </a:r>
            <a:r>
              <a:rPr lang="en-US" sz="2400" b="1" dirty="0"/>
              <a:t>QIN, </a:t>
            </a:r>
            <a:r>
              <a:rPr lang="cs-CZ" sz="2400" b="1" dirty="0" smtClean="0"/>
              <a:t> </a:t>
            </a:r>
            <a:r>
              <a:rPr lang="en-US" sz="2400" b="1" dirty="0" smtClean="0"/>
              <a:t>F</a:t>
            </a:r>
            <a:r>
              <a:rPr lang="cs-CZ" sz="2400" b="1" dirty="0" smtClean="0"/>
              <a:t>u</a:t>
            </a:r>
            <a:r>
              <a:rPr lang="en-US" sz="2400" b="1" dirty="0" smtClean="0"/>
              <a:t>n </a:t>
            </a:r>
            <a:r>
              <a:rPr lang="en-US" sz="2400" b="1" dirty="0"/>
              <a:t>QIN, </a:t>
            </a:r>
            <a:r>
              <a:rPr lang="cs-CZ" sz="2400" b="1" dirty="0" smtClean="0"/>
              <a:t> </a:t>
            </a:r>
            <a:r>
              <a:rPr lang="en-US" sz="2400" b="1" dirty="0" smtClean="0"/>
              <a:t>Milan </a:t>
            </a:r>
            <a:r>
              <a:rPr lang="en-US" sz="2400" b="1" dirty="0" err="1" smtClean="0"/>
              <a:t>Konecny</a:t>
            </a:r>
            <a:endParaRPr lang="cs-CZ" sz="2400" b="1" dirty="0" smtClean="0"/>
          </a:p>
          <a:p>
            <a:r>
              <a:rPr lang="en-US" sz="2400" dirty="0" smtClean="0"/>
              <a:t>Henan </a:t>
            </a:r>
            <a:r>
              <a:rPr lang="en-US" sz="2400" dirty="0"/>
              <a:t>University, College of Environment &amp;</a:t>
            </a:r>
            <a:r>
              <a:rPr lang="cs-CZ" sz="2400" dirty="0"/>
              <a:t> </a:t>
            </a:r>
            <a:r>
              <a:rPr lang="cs-CZ" sz="2400" dirty="0" err="1"/>
              <a:t>Planning</a:t>
            </a:r>
            <a:r>
              <a:rPr lang="cs-CZ" sz="2400" dirty="0"/>
              <a:t>, </a:t>
            </a:r>
            <a:r>
              <a:rPr lang="cs-CZ" sz="2400" dirty="0" err="1"/>
              <a:t>Kaifeng</a:t>
            </a:r>
            <a:r>
              <a:rPr lang="cs-CZ" sz="2400" dirty="0"/>
              <a:t>, </a:t>
            </a:r>
            <a:r>
              <a:rPr lang="cs-CZ" sz="2400" dirty="0" err="1"/>
              <a:t>China</a:t>
            </a:r>
            <a:r>
              <a:rPr lang="cs-CZ" sz="2400" dirty="0"/>
              <a:t/>
            </a:r>
            <a:br>
              <a:rPr lang="cs-CZ" sz="2400" dirty="0"/>
            </a:br>
            <a:r>
              <a:rPr lang="cs-CZ" sz="2400" dirty="0" smtClean="0"/>
              <a:t> </a:t>
            </a:r>
            <a:r>
              <a:rPr lang="cs-CZ" sz="2400" dirty="0"/>
              <a:t>Masaryk University, Institute </a:t>
            </a:r>
            <a:r>
              <a:rPr lang="cs-CZ" sz="2400" dirty="0" err="1"/>
              <a:t>of</a:t>
            </a:r>
            <a:r>
              <a:rPr lang="cs-CZ" sz="2400" dirty="0"/>
              <a:t> </a:t>
            </a:r>
            <a:r>
              <a:rPr lang="cs-CZ" sz="2400" dirty="0" err="1"/>
              <a:t>Geography</a:t>
            </a:r>
            <a:r>
              <a:rPr lang="cs-CZ" sz="2400" dirty="0"/>
              <a:t>, </a:t>
            </a:r>
            <a:r>
              <a:rPr lang="cs-CZ" sz="2400" dirty="0" err="1"/>
              <a:t>Laboratory</a:t>
            </a:r>
            <a:r>
              <a:rPr lang="cs-CZ" sz="2400" dirty="0"/>
              <a:t> on </a:t>
            </a:r>
            <a:r>
              <a:rPr lang="cs-CZ" sz="2400" dirty="0" err="1"/>
              <a:t>Geoinformatics</a:t>
            </a:r>
            <a:r>
              <a:rPr lang="cs-CZ" sz="2400" dirty="0"/>
              <a:t> and </a:t>
            </a:r>
            <a:r>
              <a:rPr lang="cs-CZ" sz="2400" dirty="0" err="1"/>
              <a:t>Cartography</a:t>
            </a:r>
            <a:r>
              <a:rPr lang="cs-CZ" sz="2400" dirty="0"/>
              <a:t>, Brno, Czech Republic</a:t>
            </a:r>
          </a:p>
        </p:txBody>
      </p:sp>
      <p:pic>
        <p:nvPicPr>
          <p:cNvPr id="2050" name="Picture 2" descr="http://en.henu.edu.cn/attach/2015/02/03/13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152400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descr="Masarykova univerzita"/>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48680"/>
            <a:ext cx="1288180" cy="1259197"/>
          </a:xfrm>
          <a:prstGeom prst="rect">
            <a:avLst/>
          </a:prstGeom>
          <a:noFill/>
          <a:ln>
            <a:noFill/>
          </a:ln>
        </p:spPr>
      </p:pic>
      <p:sp>
        <p:nvSpPr>
          <p:cNvPr id="4" name="TextovéPole 3"/>
          <p:cNvSpPr txBox="1"/>
          <p:nvPr/>
        </p:nvSpPr>
        <p:spPr>
          <a:xfrm>
            <a:off x="2411760" y="1178278"/>
            <a:ext cx="4176464" cy="369332"/>
          </a:xfrm>
          <a:prstGeom prst="rect">
            <a:avLst/>
          </a:prstGeom>
          <a:noFill/>
        </p:spPr>
        <p:txBody>
          <a:bodyPr wrap="square" rtlCol="0">
            <a:spAutoFit/>
          </a:bodyPr>
          <a:lstStyle/>
          <a:p>
            <a:r>
              <a:rPr lang="cs-CZ" dirty="0" smtClean="0"/>
              <a:t>IGC , August 22 2016, </a:t>
            </a:r>
            <a:r>
              <a:rPr lang="cs-CZ" dirty="0" err="1" smtClean="0"/>
              <a:t>Beijing</a:t>
            </a:r>
            <a:r>
              <a:rPr lang="cs-CZ" dirty="0" smtClean="0"/>
              <a:t>, P.R. </a:t>
            </a:r>
            <a:r>
              <a:rPr lang="cs-CZ" dirty="0" err="1" smtClean="0"/>
              <a:t>China</a:t>
            </a:r>
            <a:endParaRPr lang="cs-CZ" dirty="0"/>
          </a:p>
        </p:txBody>
      </p:sp>
    </p:spTree>
    <p:extLst>
      <p:ext uri="{BB962C8B-B14F-4D97-AF65-F5344CB8AC3E}">
        <p14:creationId xmlns:p14="http://schemas.microsoft.com/office/powerpoint/2010/main" val="1518569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1484784"/>
            <a:ext cx="7704856" cy="2862322"/>
          </a:xfrm>
          <a:prstGeom prst="rect">
            <a:avLst/>
          </a:prstGeom>
          <a:noFill/>
        </p:spPr>
        <p:txBody>
          <a:bodyPr wrap="square" rtlCol="0">
            <a:spAutoFit/>
          </a:bodyPr>
          <a:lstStyle/>
          <a:p>
            <a:r>
              <a:rPr lang="cs-CZ" sz="3600" b="1" dirty="0" smtClean="0"/>
              <a:t>2. Many </a:t>
            </a:r>
            <a:r>
              <a:rPr lang="cs-CZ" sz="3600" b="1" dirty="0" err="1" smtClean="0"/>
              <a:t>faces</a:t>
            </a:r>
            <a:r>
              <a:rPr lang="cs-CZ" sz="3600" b="1" dirty="0" smtClean="0"/>
              <a:t> </a:t>
            </a:r>
            <a:r>
              <a:rPr lang="cs-CZ" sz="3600" b="1" dirty="0" err="1" smtClean="0"/>
              <a:t>of</a:t>
            </a:r>
            <a:endParaRPr lang="cs-CZ" sz="3600" b="1" dirty="0" smtClean="0"/>
          </a:p>
          <a:p>
            <a:endParaRPr lang="cs-CZ" sz="3600" b="1" dirty="0"/>
          </a:p>
          <a:p>
            <a:r>
              <a:rPr lang="cs-CZ" sz="3600" b="1" dirty="0" smtClean="0"/>
              <a:t>     SMART</a:t>
            </a:r>
          </a:p>
          <a:p>
            <a:endParaRPr lang="cs-CZ" sz="3600" b="1" dirty="0"/>
          </a:p>
          <a:p>
            <a:r>
              <a:rPr lang="cs-CZ" sz="3600" b="1" dirty="0" smtClean="0"/>
              <a:t>    </a:t>
            </a:r>
            <a:r>
              <a:rPr lang="cs-CZ" sz="3600" b="1" dirty="0" err="1" smtClean="0"/>
              <a:t>Meanings</a:t>
            </a:r>
            <a:r>
              <a:rPr lang="cs-CZ" sz="3600" b="1" dirty="0" smtClean="0"/>
              <a:t>?</a:t>
            </a:r>
            <a:endParaRPr lang="cs-CZ" sz="3600" b="1" dirty="0"/>
          </a:p>
        </p:txBody>
      </p:sp>
    </p:spTree>
    <p:extLst>
      <p:ext uri="{BB962C8B-B14F-4D97-AF65-F5344CB8AC3E}">
        <p14:creationId xmlns:p14="http://schemas.microsoft.com/office/powerpoint/2010/main" val="1516196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1124744"/>
            <a:ext cx="8352928" cy="3970318"/>
          </a:xfrm>
          <a:prstGeom prst="rect">
            <a:avLst/>
          </a:prstGeom>
          <a:noFill/>
        </p:spPr>
        <p:txBody>
          <a:bodyPr wrap="square" rtlCol="0">
            <a:spAutoFit/>
          </a:bodyPr>
          <a:lstStyle/>
          <a:p>
            <a:r>
              <a:rPr lang="cs-CZ" sz="2800" b="1" dirty="0" smtClean="0"/>
              <a:t>Smart versus  „</a:t>
            </a:r>
            <a:r>
              <a:rPr lang="cs-CZ" sz="2800" b="1" dirty="0" err="1" smtClean="0"/>
              <a:t>Stupid</a:t>
            </a:r>
            <a:r>
              <a:rPr lang="cs-CZ" sz="2800" b="1" dirty="0" smtClean="0"/>
              <a:t>“ </a:t>
            </a:r>
            <a:r>
              <a:rPr lang="cs-CZ" sz="2800" b="1" dirty="0" err="1" smtClean="0"/>
              <a:t>or</a:t>
            </a:r>
            <a:r>
              <a:rPr lang="cs-CZ" sz="2800" b="1" dirty="0" smtClean="0"/>
              <a:t> </a:t>
            </a:r>
            <a:r>
              <a:rPr lang="cs-CZ" sz="2800" b="1" dirty="0" err="1" smtClean="0"/>
              <a:t>better</a:t>
            </a:r>
            <a:r>
              <a:rPr lang="cs-CZ" sz="2800" b="1" dirty="0" smtClean="0"/>
              <a:t> </a:t>
            </a:r>
            <a:r>
              <a:rPr lang="cs-CZ" sz="2800" b="1" dirty="0" err="1" smtClean="0"/>
              <a:t>saying</a:t>
            </a:r>
            <a:r>
              <a:rPr lang="cs-CZ" sz="2800" b="1" dirty="0" smtClean="0"/>
              <a:t> </a:t>
            </a:r>
            <a:r>
              <a:rPr lang="cs-CZ" sz="2800" b="1" dirty="0" err="1" smtClean="0"/>
              <a:t>less</a:t>
            </a:r>
            <a:r>
              <a:rPr lang="cs-CZ" sz="2800" b="1" dirty="0" smtClean="0"/>
              <a:t> </a:t>
            </a:r>
            <a:r>
              <a:rPr lang="cs-CZ" sz="2800" b="1" dirty="0" err="1" smtClean="0"/>
              <a:t>smart</a:t>
            </a:r>
            <a:r>
              <a:rPr lang="cs-CZ" sz="2800" b="1" dirty="0" smtClean="0"/>
              <a:t>?</a:t>
            </a:r>
          </a:p>
          <a:p>
            <a:endParaRPr lang="cs-CZ" sz="2800" b="1" dirty="0"/>
          </a:p>
          <a:p>
            <a:r>
              <a:rPr lang="cs-CZ" sz="2800" b="1" dirty="0" err="1" smtClean="0"/>
              <a:t>Approach</a:t>
            </a:r>
            <a:r>
              <a:rPr lang="cs-CZ" sz="2800" b="1" dirty="0" smtClean="0"/>
              <a:t> in </a:t>
            </a:r>
            <a:r>
              <a:rPr lang="cs-CZ" sz="2800" b="1" dirty="0" err="1" smtClean="0"/>
              <a:t>Administration</a:t>
            </a:r>
            <a:r>
              <a:rPr lang="cs-CZ" sz="2800" b="1" dirty="0" smtClean="0"/>
              <a:t> to make </a:t>
            </a:r>
            <a:r>
              <a:rPr lang="cs-CZ" sz="2800" b="1" dirty="0" err="1" smtClean="0"/>
              <a:t>documents</a:t>
            </a:r>
            <a:r>
              <a:rPr lang="cs-CZ" sz="2800" b="1" dirty="0" smtClean="0"/>
              <a:t> </a:t>
            </a:r>
            <a:r>
              <a:rPr lang="cs-CZ" sz="2800" b="1" dirty="0" err="1" smtClean="0"/>
              <a:t>smart</a:t>
            </a:r>
            <a:endParaRPr lang="cs-CZ" sz="2800" b="1" dirty="0" smtClean="0"/>
          </a:p>
          <a:p>
            <a:endParaRPr lang="cs-CZ" sz="2800" b="1" dirty="0"/>
          </a:p>
          <a:p>
            <a:r>
              <a:rPr lang="cs-CZ" sz="2800" b="1" dirty="0" smtClean="0"/>
              <a:t>Business </a:t>
            </a:r>
            <a:r>
              <a:rPr lang="cs-CZ" sz="2800" b="1" dirty="0" err="1" smtClean="0"/>
              <a:t>approaches</a:t>
            </a:r>
            <a:r>
              <a:rPr lang="cs-CZ" sz="2800" b="1" dirty="0" smtClean="0"/>
              <a:t> (fast, </a:t>
            </a:r>
            <a:r>
              <a:rPr lang="cs-CZ" sz="2800" b="1" dirty="0" err="1" smtClean="0"/>
              <a:t>etc</a:t>
            </a:r>
            <a:r>
              <a:rPr lang="cs-CZ" sz="2800" b="1" dirty="0" smtClean="0"/>
              <a:t>…)</a:t>
            </a:r>
          </a:p>
          <a:p>
            <a:endParaRPr lang="cs-CZ" sz="2800" b="1" dirty="0"/>
          </a:p>
          <a:p>
            <a:r>
              <a:rPr lang="cs-CZ" sz="2800" b="1" dirty="0" smtClean="0"/>
              <a:t>In </a:t>
            </a:r>
            <a:r>
              <a:rPr lang="cs-CZ" sz="2800" b="1" dirty="0" err="1" smtClean="0"/>
              <a:t>Geography</a:t>
            </a:r>
            <a:r>
              <a:rPr lang="cs-CZ" sz="2800" b="1" dirty="0"/>
              <a:t>,</a:t>
            </a:r>
            <a:r>
              <a:rPr lang="cs-CZ" sz="2800" b="1" dirty="0" smtClean="0"/>
              <a:t> </a:t>
            </a:r>
            <a:r>
              <a:rPr lang="cs-CZ" sz="2800" b="1" dirty="0" err="1" smtClean="0"/>
              <a:t>Geoinformatics</a:t>
            </a:r>
            <a:r>
              <a:rPr lang="cs-CZ" sz="2800" b="1" dirty="0" smtClean="0"/>
              <a:t>, </a:t>
            </a:r>
            <a:r>
              <a:rPr lang="cs-CZ" sz="2800" b="1" dirty="0" err="1"/>
              <a:t>R</a:t>
            </a:r>
            <a:r>
              <a:rPr lang="cs-CZ" sz="2800" b="1" dirty="0" err="1" smtClean="0"/>
              <a:t>emote</a:t>
            </a:r>
            <a:r>
              <a:rPr lang="cs-CZ" sz="2800" b="1" dirty="0" smtClean="0"/>
              <a:t> </a:t>
            </a:r>
            <a:r>
              <a:rPr lang="cs-CZ" sz="2800" b="1" dirty="0" err="1" smtClean="0"/>
              <a:t>Sensing</a:t>
            </a:r>
            <a:r>
              <a:rPr lang="cs-CZ" sz="2800" b="1" dirty="0" smtClean="0"/>
              <a:t>: very </a:t>
            </a:r>
            <a:r>
              <a:rPr lang="cs-CZ" sz="2800" b="1" dirty="0" err="1" smtClean="0"/>
              <a:t>strong</a:t>
            </a:r>
            <a:r>
              <a:rPr lang="cs-CZ" sz="2800" b="1" dirty="0" smtClean="0"/>
              <a:t> </a:t>
            </a:r>
            <a:r>
              <a:rPr lang="cs-CZ" sz="2800" b="1" dirty="0" err="1" smtClean="0"/>
              <a:t>development</a:t>
            </a:r>
            <a:r>
              <a:rPr lang="cs-CZ" sz="2800" b="1" dirty="0" smtClean="0"/>
              <a:t> line </a:t>
            </a:r>
            <a:r>
              <a:rPr lang="cs-CZ" sz="2800" b="1" dirty="0" err="1" smtClean="0"/>
              <a:t>of</a:t>
            </a:r>
            <a:r>
              <a:rPr lang="cs-CZ" sz="2800" b="1" dirty="0" smtClean="0"/>
              <a:t> Smart </a:t>
            </a:r>
            <a:r>
              <a:rPr lang="cs-CZ" sz="2800" b="1" dirty="0" err="1" smtClean="0"/>
              <a:t>Cities</a:t>
            </a:r>
            <a:r>
              <a:rPr lang="cs-CZ" sz="2800" b="1" dirty="0" smtClean="0"/>
              <a:t> </a:t>
            </a:r>
            <a:r>
              <a:rPr lang="cs-CZ" sz="2800" b="1" dirty="0" err="1" smtClean="0"/>
              <a:t>academician</a:t>
            </a:r>
            <a:r>
              <a:rPr lang="cs-CZ" sz="2800" b="1" dirty="0" smtClean="0"/>
              <a:t> </a:t>
            </a:r>
            <a:r>
              <a:rPr lang="cs-CZ" sz="2800" b="1" dirty="0" err="1" smtClean="0"/>
              <a:t>Deren</a:t>
            </a:r>
            <a:r>
              <a:rPr lang="cs-CZ" sz="2800" b="1" dirty="0" smtClean="0"/>
              <a:t> </a:t>
            </a:r>
            <a:r>
              <a:rPr lang="cs-CZ" sz="2800" b="1" dirty="0" err="1" smtClean="0"/>
              <a:t>Li</a:t>
            </a:r>
            <a:r>
              <a:rPr lang="cs-CZ" sz="2800" b="1" dirty="0" smtClean="0"/>
              <a:t>)</a:t>
            </a:r>
            <a:endParaRPr lang="cs-CZ" sz="2800" b="1" dirty="0"/>
          </a:p>
        </p:txBody>
      </p:sp>
    </p:spTree>
    <p:extLst>
      <p:ext uri="{BB962C8B-B14F-4D97-AF65-F5344CB8AC3E}">
        <p14:creationId xmlns:p14="http://schemas.microsoft.com/office/powerpoint/2010/main" val="977631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0" y="1341438"/>
            <a:ext cx="9144000" cy="4672012"/>
          </a:xfrm>
        </p:spPr>
        <p:txBody>
          <a:bodyPr>
            <a:normAutofit/>
          </a:bodyPr>
          <a:lstStyle/>
          <a:p>
            <a:pPr lvl="1" eaLnBrk="1" hangingPunct="1">
              <a:spcBef>
                <a:spcPct val="50000"/>
              </a:spcBef>
            </a:pPr>
            <a:r>
              <a:rPr lang="en-US" altLang="zh-CN" b="1" smtClean="0">
                <a:effectLst>
                  <a:outerShdw blurRad="38100" dist="38100" dir="2700000" algn="tl">
                    <a:srgbClr val="000000"/>
                  </a:outerShdw>
                </a:effectLst>
                <a:latin typeface="Times New Roman" pitchFamily="18" charset="0"/>
                <a:ea typeface="隶书" pitchFamily="49" charset="-122"/>
                <a:cs typeface="方正宋黑简体"/>
              </a:rPr>
              <a:t>A smart city is built upon the infrastructure of the digital City. It integrates the real world and the digital world with the internet of things, and perceives the states of everyone and everything in the real world.  Then the sensed data</a:t>
            </a:r>
            <a:r>
              <a:rPr lang="zh-CN" altLang="en-US" b="1" smtClean="0">
                <a:effectLst>
                  <a:outerShdw blurRad="38100" dist="38100" dir="2700000" algn="tl">
                    <a:srgbClr val="000000"/>
                  </a:outerShdw>
                </a:effectLst>
                <a:latin typeface="Times New Roman" pitchFamily="18" charset="0"/>
                <a:ea typeface="隶书" pitchFamily="49" charset="-122"/>
                <a:cs typeface="方正宋黑简体"/>
              </a:rPr>
              <a:t> </a:t>
            </a:r>
            <a:r>
              <a:rPr lang="en-US" altLang="zh-CN" b="1" smtClean="0">
                <a:effectLst>
                  <a:outerShdw blurRad="38100" dist="38100" dir="2700000" algn="tl">
                    <a:srgbClr val="000000"/>
                  </a:outerShdw>
                </a:effectLst>
                <a:latin typeface="Times New Roman" pitchFamily="18" charset="0"/>
                <a:ea typeface="隶书" pitchFamily="49" charset="-122"/>
                <a:cs typeface="方正宋黑简体"/>
              </a:rPr>
              <a:t>is transferred to the cloud computing center for computation and understanding, providing intelligent service for economic development, city management and publics. </a:t>
            </a:r>
          </a:p>
          <a:p>
            <a:pPr lvl="1" eaLnBrk="1" hangingPunct="1">
              <a:spcBef>
                <a:spcPct val="50000"/>
              </a:spcBef>
            </a:pPr>
            <a:r>
              <a:rPr lang="en-US" altLang="zh-CN" b="1" smtClean="0">
                <a:effectLst>
                  <a:outerShdw blurRad="38100" dist="38100" dir="2700000" algn="tl">
                    <a:srgbClr val="000000"/>
                  </a:outerShdw>
                </a:effectLst>
                <a:latin typeface="Times New Roman" pitchFamily="18" charset="0"/>
                <a:ea typeface="隶书" pitchFamily="49" charset="-122"/>
                <a:cs typeface="方正宋黑简体"/>
              </a:rPr>
              <a:t>The smart city is a key component of the smart earth.</a:t>
            </a:r>
            <a:endParaRPr lang="zh-CN" altLang="en-US" b="1" smtClean="0">
              <a:effectLst>
                <a:outerShdw blurRad="38100" dist="38100" dir="2700000" algn="tl">
                  <a:srgbClr val="000000"/>
                </a:outerShdw>
              </a:effectLst>
              <a:latin typeface="Times New Roman" pitchFamily="18" charset="0"/>
              <a:ea typeface="隶书" pitchFamily="49" charset="-122"/>
              <a:cs typeface="方正宋黑简体"/>
            </a:endParaRPr>
          </a:p>
        </p:txBody>
      </p:sp>
      <p:sp>
        <p:nvSpPr>
          <p:cNvPr id="6147" name="Rectangle 3"/>
          <p:cNvSpPr>
            <a:spLocks noChangeArrowheads="1"/>
          </p:cNvSpPr>
          <p:nvPr/>
        </p:nvSpPr>
        <p:spPr bwMode="auto">
          <a:xfrm>
            <a:off x="179388" y="0"/>
            <a:ext cx="9072562" cy="1268413"/>
          </a:xfrm>
          <a:prstGeom prst="rect">
            <a:avLst/>
          </a:prstGeom>
          <a:noFill/>
          <a:ln>
            <a:noFill/>
          </a:ln>
          <a:extLst/>
        </p:spPr>
        <p:txBody>
          <a:bodyPr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just" eaLnBrk="1" hangingPunct="1">
              <a:lnSpc>
                <a:spcPct val="140000"/>
              </a:lnSpc>
              <a:spcBef>
                <a:spcPct val="0"/>
              </a:spcBef>
            </a:pPr>
            <a:r>
              <a:rPr lang="en-US" altLang="zh-CN" sz="4200" dirty="0">
                <a:solidFill>
                  <a:srgbClr val="FFFF00"/>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1 Smart city and its </a:t>
            </a:r>
            <a:r>
              <a:rPr lang="en-US" altLang="zh-CN" sz="4200" dirty="0" smtClean="0">
                <a:solidFill>
                  <a:srgbClr val="FFFF00"/>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application</a:t>
            </a:r>
            <a:r>
              <a:rPr lang="cs-CZ" altLang="zh-CN" sz="1800" dirty="0" smtClean="0">
                <a:solidFill>
                  <a:schemeClr val="tx1"/>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a:t>
            </a:r>
            <a:r>
              <a:rPr lang="cs-CZ" altLang="zh-CN" sz="1800" dirty="0" err="1" smtClean="0">
                <a:solidFill>
                  <a:schemeClr val="tx1"/>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Deren</a:t>
            </a:r>
            <a:r>
              <a:rPr lang="cs-CZ" altLang="zh-CN" sz="1800" dirty="0" smtClean="0">
                <a:solidFill>
                  <a:schemeClr val="tx1"/>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 </a:t>
            </a:r>
            <a:r>
              <a:rPr lang="cs-CZ" altLang="zh-CN" sz="1800" dirty="0" err="1" smtClean="0">
                <a:solidFill>
                  <a:schemeClr val="tx1"/>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Li</a:t>
            </a:r>
            <a:r>
              <a:rPr lang="cs-CZ" altLang="zh-CN" sz="1800" dirty="0" smtClean="0">
                <a:solidFill>
                  <a:schemeClr val="tx1"/>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 2015</a:t>
            </a:r>
            <a:r>
              <a:rPr lang="cs-CZ" altLang="zh-CN" dirty="0" smtClean="0">
                <a:solidFill>
                  <a:schemeClr val="tx1"/>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a:t>
            </a:r>
            <a:endParaRPr lang="zh-CN" altLang="en-US" dirty="0">
              <a:solidFill>
                <a:schemeClr val="tx1"/>
              </a:solidFill>
              <a:effectLst>
                <a:outerShdw blurRad="38100" dist="38100" dir="2700000" algn="tl">
                  <a:srgbClr val="000000"/>
                </a:outerShdw>
              </a:effectLst>
              <a:latin typeface="Times New Roman" pitchFamily="18" charset="0"/>
              <a:ea typeface="方正粗圆简体" pitchFamily="2" charset="-122"/>
              <a:cs typeface="Times New Roman" pitchFamily="18" charset="0"/>
            </a:endParaRPr>
          </a:p>
          <a:p>
            <a:pPr algn="just" eaLnBrk="1" hangingPunct="1">
              <a:lnSpc>
                <a:spcPct val="140000"/>
              </a:lnSpc>
              <a:spcBef>
                <a:spcPct val="0"/>
              </a:spcBef>
            </a:pPr>
            <a:r>
              <a:rPr lang="zh-CN" altLang="en-US" sz="3400" dirty="0">
                <a:solidFill>
                  <a:srgbClr val="FFFF00"/>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  </a:t>
            </a:r>
            <a:r>
              <a:rPr lang="zh-CN" altLang="en-US" sz="3400" dirty="0">
                <a:solidFill>
                  <a:srgbClr val="FF0000"/>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 </a:t>
            </a:r>
            <a:r>
              <a:rPr lang="en-US" altLang="zh-CN" sz="3400" dirty="0">
                <a:solidFill>
                  <a:srgbClr val="FF0000"/>
                </a:solidFill>
                <a:effectLst>
                  <a:outerShdw blurRad="38100" dist="38100" dir="2700000" algn="tl">
                    <a:srgbClr val="000000"/>
                  </a:outerShdw>
                </a:effectLst>
                <a:latin typeface="Times New Roman" pitchFamily="18" charset="0"/>
                <a:ea typeface="方正粗圆简体" pitchFamily="2" charset="-122"/>
                <a:cs typeface="Times New Roman" pitchFamily="18" charset="0"/>
              </a:rPr>
              <a:t>What is a smart city?</a:t>
            </a:r>
            <a:endParaRPr lang="zh-CN" altLang="en-US" sz="3400" dirty="0">
              <a:solidFill>
                <a:srgbClr val="FF0000"/>
              </a:solidFill>
              <a:effectLst>
                <a:outerShdw blurRad="38100" dist="38100" dir="2700000" algn="tl">
                  <a:srgbClr val="000000"/>
                </a:outerShdw>
              </a:effectLst>
              <a:latin typeface="Times New Roman" pitchFamily="18" charset="0"/>
              <a:ea typeface="方正粗圆简体" pitchFamily="2" charset="-122"/>
              <a:cs typeface="Times New Roman" pitchFamily="18" charset="0"/>
            </a:endParaRPr>
          </a:p>
        </p:txBody>
      </p:sp>
      <p:sp>
        <p:nvSpPr>
          <p:cNvPr id="6148" name="Rectangle 4"/>
          <p:cNvSpPr>
            <a:spLocks noChangeArrowheads="1"/>
          </p:cNvSpPr>
          <p:nvPr/>
        </p:nvSpPr>
        <p:spPr bwMode="auto">
          <a:xfrm>
            <a:off x="0" y="5313363"/>
            <a:ext cx="9144000" cy="492125"/>
          </a:xfrm>
          <a:prstGeom prst="rect">
            <a:avLst/>
          </a:prstGeom>
          <a:solidFill>
            <a:srgbClr val="FFFF00"/>
          </a:solidFill>
          <a:ln w="9525">
            <a:solidFill>
              <a:srgbClr val="CC9800"/>
            </a:solidFill>
            <a:miter lim="800000"/>
            <a:headEnd/>
            <a:tailEnd/>
          </a:ln>
          <a:effectLst>
            <a:outerShdw dist="23000" dir="5400000" algn="ctr" rotWithShape="0">
              <a:srgbClr val="000000">
                <a:alpha val="34000"/>
              </a:srgbClr>
            </a:outerShdw>
          </a:effectLst>
        </p:spPr>
        <p:txBody>
          <a:bodyPr>
            <a:spAutoFit/>
          </a:bodyPr>
          <a:lstStyle>
            <a:lvl1pPr marL="342900" indent="-342900">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lvl="1" algn="l" eaLnBrk="1" hangingPunct="1">
              <a:spcBef>
                <a:spcPct val="50000"/>
              </a:spcBef>
              <a:buClr>
                <a:schemeClr val="tx1"/>
              </a:buClr>
            </a:pPr>
            <a:r>
              <a:rPr lang="en-US" altLang="zh-CN" sz="2600">
                <a:solidFill>
                  <a:srgbClr val="FF0000"/>
                </a:solidFill>
                <a:effectLst>
                  <a:outerShdw blurRad="38100" dist="38100" dir="2700000" algn="tl">
                    <a:srgbClr val="000000"/>
                  </a:outerShdw>
                </a:effectLst>
                <a:latin typeface="Times New Roman" pitchFamily="18" charset="0"/>
                <a:ea typeface="方正宋黑简体"/>
                <a:cs typeface="方正宋黑简体"/>
              </a:rPr>
              <a:t>Smart city=digital city+internet of things +cloud computing</a:t>
            </a:r>
            <a:endParaRPr lang="zh-CN" altLang="en-US" sz="2600">
              <a:solidFill>
                <a:srgbClr val="FF0000"/>
              </a:solidFill>
              <a:effectLst>
                <a:outerShdw blurRad="38100" dist="38100" dir="2700000" algn="tl">
                  <a:srgbClr val="000000"/>
                </a:outerShdw>
              </a:effectLst>
              <a:latin typeface="Times New Roman" pitchFamily="18" charset="0"/>
              <a:ea typeface="方正宋黑简体"/>
              <a:cs typeface="方正宋黑简体"/>
            </a:endParaRPr>
          </a:p>
        </p:txBody>
      </p:sp>
      <p:sp>
        <p:nvSpPr>
          <p:cNvPr id="6149" name="Text Box 5"/>
          <p:cNvSpPr txBox="1">
            <a:spLocks noChangeArrowheads="1"/>
          </p:cNvSpPr>
          <p:nvPr/>
        </p:nvSpPr>
        <p:spPr bwMode="auto">
          <a:xfrm>
            <a:off x="179388" y="5876925"/>
            <a:ext cx="8785099" cy="1154162"/>
          </a:xfrm>
          <a:prstGeom prst="rect">
            <a:avLst/>
          </a:prstGeom>
          <a:noFill/>
          <a:ln>
            <a:noFill/>
          </a:ln>
          <a:effectLst>
            <a:prstShdw prst="shdw17" dist="17961" dir="2700000">
              <a:schemeClr val="accent1">
                <a:gamma/>
                <a:shade val="60000"/>
                <a:invGamma/>
                <a:alpha val="50000"/>
              </a:schemeClr>
            </a:prstShdw>
          </a:effectLst>
          <a:extLst/>
        </p:spPr>
        <p:txBody>
          <a:bodyPr wrap="square" tIns="0">
            <a:spAutoFit/>
          </a:bodyPr>
          <a:lstStyle/>
          <a:p>
            <a:pPr>
              <a:defRPr/>
            </a:pPr>
            <a:r>
              <a:rPr lang="en-US" altLang="zh-CN" sz="2400" dirty="0">
                <a:solidFill>
                  <a:srgbClr val="C00000"/>
                </a:solidFill>
              </a:rPr>
              <a:t>Cyber physic space        </a:t>
            </a:r>
            <a:r>
              <a:rPr lang="cs-CZ" altLang="zh-CN" sz="2400" dirty="0" smtClean="0">
                <a:solidFill>
                  <a:srgbClr val="C00000"/>
                </a:solidFill>
              </a:rPr>
              <a:t>                     </a:t>
            </a:r>
            <a:r>
              <a:rPr lang="en-US" altLang="zh-CN" sz="2400" dirty="0" smtClean="0">
                <a:solidFill>
                  <a:srgbClr val="C00000"/>
                </a:solidFill>
              </a:rPr>
              <a:t>     </a:t>
            </a:r>
            <a:r>
              <a:rPr lang="en-US" altLang="zh-CN" sz="2400" dirty="0">
                <a:solidFill>
                  <a:srgbClr val="C00000"/>
                </a:solidFill>
              </a:rPr>
              <a:t>Cyber space       </a:t>
            </a:r>
          </a:p>
          <a:p>
            <a:pPr>
              <a:defRPr/>
            </a:pPr>
            <a:r>
              <a:rPr lang="en-US" altLang="zh-CN" sz="2400" dirty="0">
                <a:solidFill>
                  <a:srgbClr val="C00000"/>
                </a:solidFill>
              </a:rPr>
              <a:t>     Do everything on web     </a:t>
            </a:r>
            <a:r>
              <a:rPr lang="cs-CZ" altLang="zh-CN" sz="2400" dirty="0" smtClean="0">
                <a:solidFill>
                  <a:srgbClr val="C00000"/>
                </a:solidFill>
              </a:rPr>
              <a:t>            </a:t>
            </a:r>
            <a:r>
              <a:rPr lang="en-US" altLang="zh-CN" sz="2400" dirty="0" smtClean="0">
                <a:solidFill>
                  <a:srgbClr val="C00000"/>
                </a:solidFill>
              </a:rPr>
              <a:t> </a:t>
            </a:r>
            <a:r>
              <a:rPr lang="en-US" altLang="zh-CN" sz="2400" dirty="0">
                <a:solidFill>
                  <a:srgbClr val="C00000"/>
                </a:solidFill>
              </a:rPr>
              <a:t>See everything on web</a:t>
            </a:r>
          </a:p>
          <a:p>
            <a:pPr>
              <a:defRPr/>
            </a:pPr>
            <a:r>
              <a:rPr lang="en-US" altLang="zh-CN" sz="2400" dirty="0">
                <a:solidFill>
                  <a:srgbClr val="C00000"/>
                </a:solidFill>
              </a:rPr>
              <a:t>       </a:t>
            </a:r>
          </a:p>
        </p:txBody>
      </p:sp>
      <p:sp>
        <p:nvSpPr>
          <p:cNvPr id="6151" name="Text Box 7"/>
          <p:cNvSpPr txBox="1">
            <a:spLocks noChangeArrowheads="1"/>
          </p:cNvSpPr>
          <p:nvPr/>
        </p:nvSpPr>
        <p:spPr bwMode="auto">
          <a:xfrm>
            <a:off x="519113" y="6337300"/>
            <a:ext cx="1604962" cy="320675"/>
          </a:xfrm>
          <a:prstGeom prst="rect">
            <a:avLst/>
          </a:prstGeom>
          <a:noFill/>
          <a:ln>
            <a:noFill/>
          </a:ln>
          <a:effectLst>
            <a:prstShdw prst="shdw17" dist="17961" dir="2700000">
              <a:schemeClr val="accent1">
                <a:gamma/>
                <a:shade val="60000"/>
                <a:invGamma/>
                <a:alpha val="50000"/>
              </a:schemeClr>
            </a:prstShdw>
          </a:effectLst>
          <a:extLst/>
        </p:spPr>
        <p:txBody>
          <a:bodyPr tIns="0">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endParaRPr lang="zh-CN" altLang="en-US" sz="1800"/>
          </a:p>
        </p:txBody>
      </p:sp>
    </p:spTree>
    <p:extLst>
      <p:ext uri="{BB962C8B-B14F-4D97-AF65-F5344CB8AC3E}">
        <p14:creationId xmlns:p14="http://schemas.microsoft.com/office/powerpoint/2010/main" val="3963711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9"/>
          <p:cNvSpPr>
            <a:spLocks noChangeArrowheads="1"/>
          </p:cNvSpPr>
          <p:nvPr/>
        </p:nvSpPr>
        <p:spPr bwMode="auto">
          <a:xfrm>
            <a:off x="2987675" y="1431925"/>
            <a:ext cx="2592388" cy="61912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9219" name="Rectangle 7"/>
          <p:cNvSpPr>
            <a:spLocks noChangeArrowheads="1"/>
          </p:cNvSpPr>
          <p:nvPr/>
        </p:nvSpPr>
        <p:spPr bwMode="auto">
          <a:xfrm>
            <a:off x="0" y="-180975"/>
            <a:ext cx="184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a:spcBef>
                <a:spcPct val="0"/>
              </a:spcBef>
            </a:pPr>
            <a:endParaRPr lang="zh-CN" altLang="en-US" sz="1800">
              <a:solidFill>
                <a:schemeClr val="tx1"/>
              </a:solidFill>
              <a:latin typeface="Arial" pitchFamily="34" charset="0"/>
              <a:ea typeface="SimHei" pitchFamily="49" charset="-122"/>
            </a:endParaRPr>
          </a:p>
        </p:txBody>
      </p:sp>
      <p:sp>
        <p:nvSpPr>
          <p:cNvPr id="9220" name="Rectangle 2"/>
          <p:cNvSpPr txBox="1">
            <a:spLocks noChangeArrowheads="1"/>
          </p:cNvSpPr>
          <p:nvPr/>
        </p:nvSpPr>
        <p:spPr bwMode="auto">
          <a:xfrm>
            <a:off x="550594" y="214313"/>
            <a:ext cx="78057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a:spcBef>
                <a:spcPct val="0"/>
              </a:spcBef>
            </a:pPr>
            <a:r>
              <a:rPr lang="en-US" altLang="zh-CN" sz="3600" dirty="0">
                <a:solidFill>
                  <a:srgbClr val="C00000"/>
                </a:solidFill>
                <a:latin typeface="Times New Roman" pitchFamily="18" charset="0"/>
                <a:ea typeface="SimHei" pitchFamily="49" charset="-122"/>
                <a:cs typeface="Times New Roman" pitchFamily="18" charset="0"/>
              </a:rPr>
              <a:t>The development of the smart city</a:t>
            </a:r>
            <a:endParaRPr lang="zh-CN" altLang="en-US" sz="3600" dirty="0">
              <a:solidFill>
                <a:srgbClr val="C00000"/>
              </a:solidFill>
              <a:latin typeface="Times New Roman" pitchFamily="18" charset="0"/>
              <a:ea typeface="SimHei" pitchFamily="49" charset="-122"/>
              <a:cs typeface="Times New Roman" pitchFamily="18" charset="0"/>
            </a:endParaRPr>
          </a:p>
        </p:txBody>
      </p:sp>
      <p:sp>
        <p:nvSpPr>
          <p:cNvPr id="9221" name="AutoShape 27"/>
          <p:cNvSpPr>
            <a:spLocks noChangeArrowheads="1"/>
          </p:cNvSpPr>
          <p:nvPr/>
        </p:nvSpPr>
        <p:spPr bwMode="auto">
          <a:xfrm>
            <a:off x="850900" y="2244725"/>
            <a:ext cx="1114425" cy="1114425"/>
          </a:xfrm>
          <a:prstGeom prst="diamond">
            <a:avLst/>
          </a:prstGeom>
          <a:solidFill>
            <a:schemeClr val="hlink"/>
          </a:solidFill>
          <a:ln w="9525">
            <a:miter lim="800000"/>
            <a:headEnd/>
            <a:tailEnd/>
          </a:ln>
          <a:scene3d>
            <a:camera prst="legacyPerspectiveBottom">
              <a:rot lat="20999970" lon="0" rev="0"/>
            </a:camera>
            <a:lightRig rig="legacyFlat4" dir="b"/>
          </a:scene3d>
          <a:sp3d extrusionH="163500" prstMaterial="legacyMatte">
            <a:bevelT w="13500" h="13500" prst="angle"/>
            <a:bevelB w="13500" h="13500" prst="angle"/>
            <a:extrusionClr>
              <a:schemeClr val="hlink"/>
            </a:extrusionClr>
          </a:sp3d>
        </p:spPr>
        <p:txBody>
          <a:bodyPr wrap="none" anchor="ctr">
            <a:flatTx/>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9222" name="AutoShape 28"/>
          <p:cNvSpPr>
            <a:spLocks noChangeArrowheads="1"/>
          </p:cNvSpPr>
          <p:nvPr/>
        </p:nvSpPr>
        <p:spPr bwMode="auto">
          <a:xfrm>
            <a:off x="2832100" y="2244725"/>
            <a:ext cx="1114425" cy="1114425"/>
          </a:xfrm>
          <a:prstGeom prst="diamond">
            <a:avLst/>
          </a:prstGeom>
          <a:solidFill>
            <a:srgbClr val="86F94D"/>
          </a:solidFill>
          <a:ln w="9525">
            <a:miter lim="800000"/>
            <a:headEnd/>
            <a:tailEnd/>
          </a:ln>
          <a:scene3d>
            <a:camera prst="legacyPerspectiveBottom">
              <a:rot lat="20999970" lon="0" rev="0"/>
            </a:camera>
            <a:lightRig rig="legacyFlat4" dir="b"/>
          </a:scene3d>
          <a:sp3d extrusionH="163500" prstMaterial="legacyMatte">
            <a:bevelT w="13500" h="13500" prst="angle"/>
            <a:bevelB w="13500" h="13500" prst="angle"/>
            <a:extrusionClr>
              <a:srgbClr val="86F94D"/>
            </a:extrusionClr>
          </a:sp3d>
        </p:spPr>
        <p:txBody>
          <a:bodyPr wrap="none" anchor="ctr">
            <a:flatTx/>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9223" name="AutoShape 29"/>
          <p:cNvSpPr>
            <a:spLocks noChangeArrowheads="1"/>
          </p:cNvSpPr>
          <p:nvPr/>
        </p:nvSpPr>
        <p:spPr bwMode="auto">
          <a:xfrm>
            <a:off x="4822825" y="2244725"/>
            <a:ext cx="1114425" cy="1114425"/>
          </a:xfrm>
          <a:prstGeom prst="diamond">
            <a:avLst/>
          </a:prstGeom>
          <a:solidFill>
            <a:srgbClr val="86F94D"/>
          </a:solidFill>
          <a:ln w="9525">
            <a:miter lim="800000"/>
            <a:headEnd/>
            <a:tailEnd/>
          </a:ln>
          <a:scene3d>
            <a:camera prst="legacyPerspectiveBottom">
              <a:rot lat="20999970" lon="0" rev="0"/>
            </a:camera>
            <a:lightRig rig="legacyFlat4" dir="b"/>
          </a:scene3d>
          <a:sp3d extrusionH="163500" prstMaterial="legacyMatte">
            <a:bevelT w="13500" h="13500" prst="angle"/>
            <a:bevelB w="13500" h="13500" prst="angle"/>
            <a:extrusionClr>
              <a:srgbClr val="86F94D"/>
            </a:extrusionClr>
          </a:sp3d>
        </p:spPr>
        <p:txBody>
          <a:bodyPr wrap="none" anchor="ctr">
            <a:flatTx/>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9224" name="AutoShape 30"/>
          <p:cNvSpPr>
            <a:spLocks noChangeArrowheads="1"/>
          </p:cNvSpPr>
          <p:nvPr/>
        </p:nvSpPr>
        <p:spPr bwMode="auto">
          <a:xfrm>
            <a:off x="6770688" y="2244725"/>
            <a:ext cx="1114425" cy="1114425"/>
          </a:xfrm>
          <a:prstGeom prst="diamond">
            <a:avLst/>
          </a:prstGeom>
          <a:solidFill>
            <a:srgbClr val="3366FF"/>
          </a:solidFill>
          <a:ln w="9525">
            <a:miter lim="800000"/>
            <a:headEnd/>
            <a:tailEnd/>
          </a:ln>
          <a:scene3d>
            <a:camera prst="legacyPerspectiveBottom">
              <a:rot lat="20999970" lon="0" rev="0"/>
            </a:camera>
            <a:lightRig rig="legacyFlat4" dir="b"/>
          </a:scene3d>
          <a:sp3d extrusionH="163500" prstMaterial="legacyMatte">
            <a:bevelT w="13500" h="13500" prst="angle"/>
            <a:bevelB w="13500" h="13500" prst="angle"/>
            <a:extrusionClr>
              <a:srgbClr val="FF0066"/>
            </a:extrusionClr>
          </a:sp3d>
        </p:spPr>
        <p:txBody>
          <a:bodyPr wrap="none" anchor="ctr">
            <a:flatTx/>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cxnSp>
        <p:nvCxnSpPr>
          <p:cNvPr id="9225" name="AutoShape 31"/>
          <p:cNvCxnSpPr>
            <a:cxnSpLocks noChangeShapeType="1"/>
            <a:stCxn id="9221" idx="3"/>
            <a:endCxn id="9222" idx="1"/>
          </p:cNvCxnSpPr>
          <p:nvPr/>
        </p:nvCxnSpPr>
        <p:spPr bwMode="auto">
          <a:xfrm>
            <a:off x="1965325" y="2801938"/>
            <a:ext cx="866775" cy="0"/>
          </a:xfrm>
          <a:prstGeom prst="straightConnector1">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cxnSp>
      <p:cxnSp>
        <p:nvCxnSpPr>
          <p:cNvPr id="9226" name="AutoShape 32"/>
          <p:cNvCxnSpPr>
            <a:cxnSpLocks noChangeShapeType="1"/>
            <a:stCxn id="9222" idx="3"/>
            <a:endCxn id="9223" idx="1"/>
          </p:cNvCxnSpPr>
          <p:nvPr/>
        </p:nvCxnSpPr>
        <p:spPr bwMode="auto">
          <a:xfrm>
            <a:off x="3946525" y="2801938"/>
            <a:ext cx="876300" cy="0"/>
          </a:xfrm>
          <a:prstGeom prst="straightConnector1">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cxnSp>
      <p:cxnSp>
        <p:nvCxnSpPr>
          <p:cNvPr id="9227" name="AutoShape 33"/>
          <p:cNvCxnSpPr>
            <a:cxnSpLocks noChangeShapeType="1"/>
            <a:stCxn id="9223" idx="3"/>
            <a:endCxn id="9224" idx="1"/>
          </p:cNvCxnSpPr>
          <p:nvPr/>
        </p:nvCxnSpPr>
        <p:spPr bwMode="auto">
          <a:xfrm>
            <a:off x="5937250" y="2801938"/>
            <a:ext cx="833438" cy="0"/>
          </a:xfrm>
          <a:prstGeom prst="straightConnector1">
            <a:avLst/>
          </a:prstGeom>
          <a:noFill/>
          <a:ln w="12700">
            <a:solidFill>
              <a:schemeClr val="tx1"/>
            </a:solidFill>
            <a:round/>
            <a:headEnd type="oval" w="sm" len="sm"/>
            <a:tailEnd type="oval" w="sm" len="sm"/>
          </a:ln>
          <a:extLst>
            <a:ext uri="{909E8E84-426E-40DD-AFC4-6F175D3DCCD1}">
              <a14:hiddenFill xmlns:a14="http://schemas.microsoft.com/office/drawing/2010/main">
                <a:noFill/>
              </a14:hiddenFill>
            </a:ext>
          </a:extLst>
        </p:spPr>
      </p:cxnSp>
      <p:sp>
        <p:nvSpPr>
          <p:cNvPr id="9228" name="Text Box 34"/>
          <p:cNvSpPr txBox="1">
            <a:spLocks noChangeArrowheads="1"/>
          </p:cNvSpPr>
          <p:nvPr/>
        </p:nvSpPr>
        <p:spPr bwMode="auto">
          <a:xfrm>
            <a:off x="954088" y="2570163"/>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eaLnBrk="1" hangingPunct="1">
              <a:spcBef>
                <a:spcPct val="50000"/>
              </a:spcBef>
            </a:pPr>
            <a:r>
              <a:rPr lang="en-US" altLang="zh-CN" sz="2400">
                <a:solidFill>
                  <a:srgbClr val="FFFFFF"/>
                </a:solidFill>
                <a:latin typeface="Arial" pitchFamily="34" charset="0"/>
                <a:ea typeface="宋体" pitchFamily="2" charset="-122"/>
              </a:rPr>
              <a:t>1993</a:t>
            </a:r>
          </a:p>
        </p:txBody>
      </p:sp>
      <p:sp>
        <p:nvSpPr>
          <p:cNvPr id="9229" name="Text Box 35"/>
          <p:cNvSpPr txBox="1">
            <a:spLocks noChangeArrowheads="1"/>
          </p:cNvSpPr>
          <p:nvPr/>
        </p:nvSpPr>
        <p:spPr bwMode="auto">
          <a:xfrm>
            <a:off x="2943225" y="2570163"/>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eaLnBrk="1" hangingPunct="1">
              <a:spcBef>
                <a:spcPct val="50000"/>
              </a:spcBef>
            </a:pPr>
            <a:r>
              <a:rPr lang="en-US" altLang="zh-CN" sz="2400">
                <a:solidFill>
                  <a:srgbClr val="FFFFFF"/>
                </a:solidFill>
                <a:latin typeface="Arial" pitchFamily="34" charset="0"/>
                <a:ea typeface="宋体" pitchFamily="2" charset="-122"/>
              </a:rPr>
              <a:t>1998</a:t>
            </a:r>
          </a:p>
        </p:txBody>
      </p:sp>
      <p:sp>
        <p:nvSpPr>
          <p:cNvPr id="9230" name="Text Box 36"/>
          <p:cNvSpPr txBox="1">
            <a:spLocks noChangeArrowheads="1"/>
          </p:cNvSpPr>
          <p:nvPr/>
        </p:nvSpPr>
        <p:spPr bwMode="auto">
          <a:xfrm>
            <a:off x="4953000" y="2570163"/>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eaLnBrk="1" hangingPunct="1">
              <a:spcBef>
                <a:spcPct val="50000"/>
              </a:spcBef>
            </a:pPr>
            <a:r>
              <a:rPr lang="en-US" altLang="zh-CN" sz="2400">
                <a:solidFill>
                  <a:srgbClr val="FFFFFF"/>
                </a:solidFill>
                <a:latin typeface="Arial" pitchFamily="34" charset="0"/>
                <a:ea typeface="宋体" pitchFamily="2" charset="-122"/>
              </a:rPr>
              <a:t>2006</a:t>
            </a:r>
          </a:p>
        </p:txBody>
      </p:sp>
      <p:sp>
        <p:nvSpPr>
          <p:cNvPr id="9231" name="Text Box 37"/>
          <p:cNvSpPr txBox="1">
            <a:spLocks noChangeArrowheads="1"/>
          </p:cNvSpPr>
          <p:nvPr/>
        </p:nvSpPr>
        <p:spPr bwMode="auto">
          <a:xfrm>
            <a:off x="6905625" y="2570163"/>
            <a:ext cx="86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eaLnBrk="1" hangingPunct="1">
              <a:spcBef>
                <a:spcPct val="50000"/>
              </a:spcBef>
            </a:pPr>
            <a:r>
              <a:rPr lang="en-US" altLang="zh-CN" sz="2400">
                <a:solidFill>
                  <a:srgbClr val="FFFFFF"/>
                </a:solidFill>
                <a:latin typeface="Arial" pitchFamily="34" charset="0"/>
                <a:ea typeface="宋体" pitchFamily="2" charset="-122"/>
              </a:rPr>
              <a:t>2009</a:t>
            </a:r>
          </a:p>
        </p:txBody>
      </p:sp>
      <p:sp>
        <p:nvSpPr>
          <p:cNvPr id="9232" name="Text Box 41"/>
          <p:cNvSpPr txBox="1">
            <a:spLocks noChangeArrowheads="1"/>
          </p:cNvSpPr>
          <p:nvPr/>
        </p:nvSpPr>
        <p:spPr bwMode="auto">
          <a:xfrm>
            <a:off x="184150" y="3284538"/>
            <a:ext cx="22145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r>
              <a:rPr lang="en-US" altLang="zh-CN" sz="1400">
                <a:solidFill>
                  <a:schemeClr val="tx1"/>
                </a:solidFill>
                <a:latin typeface="Arial" pitchFamily="34" charset="0"/>
                <a:ea typeface="SimHei" pitchFamily="49" charset="-122"/>
              </a:rPr>
              <a:t>The "information superhighway" starts the information era</a:t>
            </a:r>
          </a:p>
          <a:p>
            <a:pPr algn="l" eaLnBrk="1" hangingPunct="1">
              <a:spcBef>
                <a:spcPct val="0"/>
              </a:spcBef>
            </a:pPr>
            <a:r>
              <a:rPr lang="en-US" altLang="zh-CN" sz="1400">
                <a:solidFill>
                  <a:schemeClr val="tx1"/>
                </a:solidFill>
                <a:latin typeface="Arial" pitchFamily="34" charset="0"/>
                <a:ea typeface="SimHei" pitchFamily="49" charset="-122"/>
              </a:rPr>
              <a:t>of the cities</a:t>
            </a:r>
            <a:endParaRPr lang="zh-CN" altLang="en-US" sz="1400">
              <a:solidFill>
                <a:schemeClr val="tx1"/>
              </a:solidFill>
              <a:latin typeface="SimHei" pitchFamily="49" charset="-122"/>
              <a:ea typeface="SimHei" pitchFamily="49" charset="-122"/>
            </a:endParaRPr>
          </a:p>
        </p:txBody>
      </p:sp>
      <p:sp>
        <p:nvSpPr>
          <p:cNvPr id="9233" name="AutoShape 33"/>
          <p:cNvSpPr>
            <a:spLocks noChangeArrowheads="1"/>
          </p:cNvSpPr>
          <p:nvPr/>
        </p:nvSpPr>
        <p:spPr bwMode="auto">
          <a:xfrm>
            <a:off x="8101013" y="1441450"/>
            <a:ext cx="287337" cy="619125"/>
          </a:xfrm>
          <a:prstGeom prst="homePlate">
            <a:avLst>
              <a:gd name="adj" fmla="val 61852"/>
            </a:avLst>
          </a:prstGeom>
          <a:solidFill>
            <a:srgbClr val="3366FF"/>
          </a:solidFill>
          <a:ln>
            <a:noFill/>
          </a:ln>
          <a:effectLst>
            <a:prstShdw prst="shdw17" dist="17961" dir="2700000">
              <a:srgbClr val="997A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9234" name="Rectangle 17"/>
          <p:cNvSpPr>
            <a:spLocks noChangeArrowheads="1"/>
          </p:cNvSpPr>
          <p:nvPr/>
        </p:nvSpPr>
        <p:spPr bwMode="auto">
          <a:xfrm>
            <a:off x="6084888" y="1427163"/>
            <a:ext cx="2062162" cy="63341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9235" name="Rectangle 19"/>
          <p:cNvSpPr>
            <a:spLocks noChangeArrowheads="1"/>
          </p:cNvSpPr>
          <p:nvPr/>
        </p:nvSpPr>
        <p:spPr bwMode="auto">
          <a:xfrm>
            <a:off x="554038" y="1433513"/>
            <a:ext cx="1912937" cy="6191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9236" name="Text Box 21"/>
          <p:cNvSpPr txBox="1">
            <a:spLocks noChangeArrowheads="1"/>
          </p:cNvSpPr>
          <p:nvPr/>
        </p:nvSpPr>
        <p:spPr bwMode="auto">
          <a:xfrm>
            <a:off x="3492500" y="1557338"/>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eaLnBrk="1" hangingPunct="1">
              <a:spcBef>
                <a:spcPct val="50000"/>
              </a:spcBef>
            </a:pPr>
            <a:r>
              <a:rPr lang="en-US" altLang="zh-CN">
                <a:solidFill>
                  <a:schemeClr val="tx1"/>
                </a:solidFill>
                <a:latin typeface="Times New Roman" pitchFamily="18" charset="0"/>
                <a:ea typeface="SimHei" pitchFamily="49" charset="-122"/>
                <a:cs typeface="Times New Roman" pitchFamily="18" charset="0"/>
              </a:rPr>
              <a:t>Digital city</a:t>
            </a:r>
            <a:endParaRPr lang="zh-CN" altLang="en-US">
              <a:solidFill>
                <a:schemeClr val="tx1"/>
              </a:solidFill>
              <a:latin typeface="Times New Roman" pitchFamily="18" charset="0"/>
              <a:ea typeface="SimHei" pitchFamily="49" charset="-122"/>
              <a:cs typeface="Times New Roman" pitchFamily="18" charset="0"/>
            </a:endParaRPr>
          </a:p>
        </p:txBody>
      </p:sp>
      <p:sp>
        <p:nvSpPr>
          <p:cNvPr id="7190" name="AutoShape 25"/>
          <p:cNvSpPr>
            <a:spLocks noChangeArrowheads="1"/>
          </p:cNvSpPr>
          <p:nvPr/>
        </p:nvSpPr>
        <p:spPr bwMode="auto">
          <a:xfrm>
            <a:off x="5635625" y="1600200"/>
            <a:ext cx="368300" cy="273050"/>
          </a:xfrm>
          <a:prstGeom prst="rightArrow">
            <a:avLst>
              <a:gd name="adj1" fmla="val 50000"/>
              <a:gd name="adj2" fmla="val 60467"/>
            </a:avLst>
          </a:prstGeom>
          <a:solidFill>
            <a:schemeClr val="tx1"/>
          </a:solidFill>
          <a:ln w="9525">
            <a:noFill/>
            <a:miter lim="800000"/>
            <a:headEnd/>
            <a:tailEnd/>
          </a:ln>
          <a:effectLst>
            <a:outerShdw dist="28398" dir="1593903" algn="ctr" rotWithShape="0">
              <a:srgbClr val="333333">
                <a:alpha val="50000"/>
              </a:srgbClr>
            </a:outerShdw>
          </a:effectLst>
        </p:spPr>
        <p:txBody>
          <a:bodyPr wrap="none"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9239" name="Text Box 26"/>
          <p:cNvSpPr txBox="1">
            <a:spLocks noChangeArrowheads="1"/>
          </p:cNvSpPr>
          <p:nvPr/>
        </p:nvSpPr>
        <p:spPr bwMode="auto">
          <a:xfrm>
            <a:off x="6153150" y="1516063"/>
            <a:ext cx="193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eaLnBrk="1" hangingPunct="1">
              <a:spcBef>
                <a:spcPct val="50000"/>
              </a:spcBef>
            </a:pPr>
            <a:r>
              <a:rPr lang="en-US" altLang="zh-CN" dirty="0">
                <a:solidFill>
                  <a:schemeClr val="tx1"/>
                </a:solidFill>
                <a:latin typeface="Times New Roman" pitchFamily="18" charset="0"/>
                <a:ea typeface="SimHei" pitchFamily="49" charset="-122"/>
                <a:cs typeface="Times New Roman" pitchFamily="18" charset="0"/>
              </a:rPr>
              <a:t>Intelligent city</a:t>
            </a:r>
            <a:endParaRPr lang="zh-CN" altLang="en-US" dirty="0">
              <a:solidFill>
                <a:schemeClr val="tx1"/>
              </a:solidFill>
              <a:latin typeface="Times New Roman" pitchFamily="18" charset="0"/>
              <a:ea typeface="SimHei" pitchFamily="49" charset="-122"/>
              <a:cs typeface="Times New Roman" pitchFamily="18" charset="0"/>
            </a:endParaRPr>
          </a:p>
        </p:txBody>
      </p:sp>
      <p:sp>
        <p:nvSpPr>
          <p:cNvPr id="9240" name="Line 45"/>
          <p:cNvSpPr>
            <a:spLocks noChangeShapeType="1"/>
          </p:cNvSpPr>
          <p:nvPr/>
        </p:nvSpPr>
        <p:spPr bwMode="auto">
          <a:xfrm>
            <a:off x="7885113" y="2790825"/>
            <a:ext cx="431800" cy="0"/>
          </a:xfrm>
          <a:prstGeom prst="line">
            <a:avLst/>
          </a:prstGeom>
          <a:noFill/>
          <a:ln w="9525">
            <a:solidFill>
              <a:schemeClr val="tx1"/>
            </a:solidFill>
            <a:round/>
            <a:headEnd/>
            <a:tailEnd type="triangle" w="med" len="med"/>
          </a:ln>
          <a:effectLst>
            <a:prstShdw prst="shdw17" dist="17961" dir="2700000">
              <a:srgbClr val="999999"/>
            </a:prstShdw>
          </a:effectLst>
          <a:extLst>
            <a:ext uri="{909E8E84-426E-40DD-AFC4-6F175D3DCCD1}">
              <a14:hiddenFill xmlns:a14="http://schemas.microsoft.com/office/drawing/2010/main">
                <a:noFill/>
              </a14:hiddenFill>
            </a:ext>
          </a:extLst>
        </p:spPr>
        <p:txBody>
          <a:bodyPr/>
          <a:lstStyle/>
          <a:p>
            <a:endParaRPr lang="cs-CZ"/>
          </a:p>
        </p:txBody>
      </p:sp>
      <p:sp>
        <p:nvSpPr>
          <p:cNvPr id="9241" name="Text Box 46"/>
          <p:cNvSpPr txBox="1">
            <a:spLocks noChangeArrowheads="1"/>
          </p:cNvSpPr>
          <p:nvPr/>
        </p:nvSpPr>
        <p:spPr bwMode="auto">
          <a:xfrm>
            <a:off x="2268538" y="3284538"/>
            <a:ext cx="24463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r>
              <a:rPr lang="en-US" altLang="zh-CN" sz="1400">
                <a:solidFill>
                  <a:schemeClr val="tx1"/>
                </a:solidFill>
                <a:latin typeface="Arial" pitchFamily="34" charset="0"/>
                <a:ea typeface="SimHei" pitchFamily="49" charset="-122"/>
              </a:rPr>
              <a:t>“The build of the digital comfortable community” marks the construction of the digital  city and digital earth</a:t>
            </a:r>
            <a:endParaRPr lang="zh-CN" altLang="en-US" sz="1400">
              <a:solidFill>
                <a:schemeClr val="tx1"/>
              </a:solidFill>
              <a:latin typeface="Arial" pitchFamily="34" charset="0"/>
              <a:ea typeface="SimHei" pitchFamily="49" charset="-122"/>
            </a:endParaRPr>
          </a:p>
        </p:txBody>
      </p:sp>
      <p:sp>
        <p:nvSpPr>
          <p:cNvPr id="9242" name="Text Box 47"/>
          <p:cNvSpPr txBox="1">
            <a:spLocks noChangeArrowheads="1"/>
          </p:cNvSpPr>
          <p:nvPr/>
        </p:nvSpPr>
        <p:spPr bwMode="auto">
          <a:xfrm>
            <a:off x="6732588" y="3500438"/>
            <a:ext cx="2085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r>
              <a:rPr lang="en-US" altLang="zh-CN" sz="1400">
                <a:solidFill>
                  <a:schemeClr val="tx1"/>
                </a:solidFill>
                <a:latin typeface="Arial" pitchFamily="34" charset="0"/>
                <a:ea typeface="SimHei" pitchFamily="49" charset="-122"/>
              </a:rPr>
              <a:t>IBM</a:t>
            </a:r>
            <a:r>
              <a:rPr lang="zh-CN" altLang="en-US" sz="1400">
                <a:solidFill>
                  <a:schemeClr val="tx1"/>
                </a:solidFill>
                <a:latin typeface="Arial" pitchFamily="34" charset="0"/>
                <a:ea typeface="SimHei" pitchFamily="49" charset="-122"/>
              </a:rPr>
              <a:t> </a:t>
            </a:r>
            <a:r>
              <a:rPr lang="en-US" altLang="zh-CN" sz="1400">
                <a:solidFill>
                  <a:schemeClr val="tx1"/>
                </a:solidFill>
                <a:latin typeface="Arial" pitchFamily="34" charset="0"/>
                <a:ea typeface="SimHei" pitchFamily="49" charset="-122"/>
              </a:rPr>
              <a:t>proposed a new concept: “smart city”, marking the digital city into a new stage.</a:t>
            </a:r>
            <a:endParaRPr lang="zh-CN" altLang="en-US" sz="1400">
              <a:solidFill>
                <a:schemeClr val="tx1"/>
              </a:solidFill>
              <a:latin typeface="Arial" pitchFamily="34" charset="0"/>
              <a:ea typeface="SimHei" pitchFamily="49" charset="-122"/>
            </a:endParaRPr>
          </a:p>
        </p:txBody>
      </p:sp>
      <p:sp>
        <p:nvSpPr>
          <p:cNvPr id="9243" name="Text Box 48"/>
          <p:cNvSpPr txBox="1">
            <a:spLocks noChangeArrowheads="1"/>
          </p:cNvSpPr>
          <p:nvPr/>
        </p:nvSpPr>
        <p:spPr bwMode="auto">
          <a:xfrm>
            <a:off x="4643438" y="3284538"/>
            <a:ext cx="23336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r>
              <a:rPr lang="en-US" altLang="zh-CN" sz="1400">
                <a:solidFill>
                  <a:schemeClr val="tx1"/>
                </a:solidFill>
                <a:latin typeface="Arial" pitchFamily="34" charset="0"/>
                <a:ea typeface="SimHei" pitchFamily="49" charset="-122"/>
              </a:rPr>
              <a:t>The new information technologies such as internet of things and cloud computing  integrates the digital</a:t>
            </a:r>
          </a:p>
          <a:p>
            <a:pPr algn="l" eaLnBrk="1" hangingPunct="1">
              <a:spcBef>
                <a:spcPct val="0"/>
              </a:spcBef>
            </a:pPr>
            <a:r>
              <a:rPr lang="en-US" altLang="zh-CN" sz="1400">
                <a:solidFill>
                  <a:schemeClr val="tx1"/>
                </a:solidFill>
                <a:latin typeface="Arial" pitchFamily="34" charset="0"/>
                <a:ea typeface="SimHei" pitchFamily="49" charset="-122"/>
              </a:rPr>
              <a:t>city  system.</a:t>
            </a:r>
            <a:endParaRPr lang="zh-CN" altLang="en-US" sz="1400">
              <a:solidFill>
                <a:schemeClr val="tx1"/>
              </a:solidFill>
              <a:latin typeface="Arial" pitchFamily="34" charset="0"/>
              <a:ea typeface="SimHei" pitchFamily="49" charset="-122"/>
            </a:endParaRPr>
          </a:p>
        </p:txBody>
      </p:sp>
      <p:grpSp>
        <p:nvGrpSpPr>
          <p:cNvPr id="9244" name="Group 28"/>
          <p:cNvGrpSpPr>
            <a:grpSpLocks/>
          </p:cNvGrpSpPr>
          <p:nvPr/>
        </p:nvGrpSpPr>
        <p:grpSpPr bwMode="auto">
          <a:xfrm>
            <a:off x="323850" y="4652964"/>
            <a:ext cx="8569325" cy="2089150"/>
            <a:chOff x="0" y="-1"/>
            <a:chExt cx="7775575" cy="2810148"/>
          </a:xfrm>
        </p:grpSpPr>
        <p:sp>
          <p:nvSpPr>
            <p:cNvPr id="7198" name="AutoShape 8"/>
            <p:cNvSpPr>
              <a:spLocks noChangeArrowheads="1"/>
            </p:cNvSpPr>
            <p:nvPr/>
          </p:nvSpPr>
          <p:spPr bwMode="auto">
            <a:xfrm>
              <a:off x="0" y="-1"/>
              <a:ext cx="7775575" cy="2810148"/>
            </a:xfrm>
            <a:prstGeom prst="roundRect">
              <a:avLst>
                <a:gd name="adj" fmla="val 10593"/>
              </a:avLst>
            </a:prstGeom>
            <a:gradFill rotWithShape="1">
              <a:gsLst>
                <a:gs pos="0">
                  <a:srgbClr val="006699"/>
                </a:gs>
                <a:gs pos="50000">
                  <a:srgbClr val="002F47"/>
                </a:gs>
                <a:gs pos="100000">
                  <a:srgbClr val="006699"/>
                </a:gs>
              </a:gsLst>
              <a:lin ang="18900000" scaled="1"/>
            </a:gradFill>
            <a:ln w="9525">
              <a:solidFill>
                <a:srgbClr val="FFFFFF"/>
              </a:solidFill>
              <a:round/>
              <a:headEnd/>
              <a:tailEnd/>
            </a:ln>
            <a:effectLst>
              <a:outerShdw dist="45791" dir="3378596" algn="ctr" rotWithShape="0">
                <a:schemeClr val="bg2">
                  <a:alpha val="50000"/>
                </a:schemeClr>
              </a:outerShdw>
            </a:effectLst>
          </p:spPr>
          <p:txBody>
            <a:bodyPr wrap="none" tIns="36000" anchor="ctr"/>
            <a:lstStyle/>
            <a:p>
              <a:pPr algn="l" eaLnBrk="1" hangingPunct="1">
                <a:spcBef>
                  <a:spcPct val="0"/>
                </a:spcBef>
                <a:defRPr/>
              </a:pPr>
              <a:r>
                <a:rPr lang="en-US" altLang="zh-CN" sz="2000" dirty="0">
                  <a:solidFill>
                    <a:srgbClr val="00B050"/>
                  </a:solidFill>
                  <a:latin typeface="Times New Roman" pitchFamily="18" charset="0"/>
                  <a:ea typeface="黑体" pitchFamily="49" charset="-122"/>
                  <a:cs typeface="Times New Roman" pitchFamily="18" charset="0"/>
                </a:rPr>
                <a:t>The smart city is based on the information infrastructure and the digital city, </a:t>
              </a:r>
            </a:p>
            <a:p>
              <a:pPr algn="l" eaLnBrk="1" hangingPunct="1">
                <a:spcBef>
                  <a:spcPct val="0"/>
                </a:spcBef>
                <a:defRPr/>
              </a:pPr>
              <a:r>
                <a:rPr lang="en-US" altLang="zh-CN" sz="2000" dirty="0">
                  <a:solidFill>
                    <a:srgbClr val="00B050"/>
                  </a:solidFill>
                  <a:latin typeface="Times New Roman" pitchFamily="18" charset="0"/>
                  <a:ea typeface="黑体" pitchFamily="49" charset="-122"/>
                  <a:cs typeface="Times New Roman" pitchFamily="18" charset="0"/>
                </a:rPr>
                <a:t>It pays more attention on the integration of the digital city with the real city </a:t>
              </a:r>
            </a:p>
            <a:p>
              <a:pPr algn="l" eaLnBrk="1" hangingPunct="1">
                <a:spcBef>
                  <a:spcPct val="0"/>
                </a:spcBef>
                <a:defRPr/>
              </a:pPr>
              <a:r>
                <a:rPr lang="en-US" altLang="zh-CN" sz="2000" dirty="0">
                  <a:solidFill>
                    <a:srgbClr val="00B050"/>
                  </a:solidFill>
                  <a:latin typeface="Times New Roman" pitchFamily="18" charset="0"/>
                  <a:ea typeface="黑体" pitchFamily="49" charset="-122"/>
                  <a:cs typeface="Times New Roman" pitchFamily="18" charset="0"/>
                </a:rPr>
                <a:t>through ubiquitous sensor networks, puts more emphasis on the intelligent </a:t>
              </a:r>
            </a:p>
            <a:p>
              <a:pPr algn="l" eaLnBrk="1" hangingPunct="1">
                <a:spcBef>
                  <a:spcPct val="0"/>
                </a:spcBef>
                <a:defRPr/>
              </a:pPr>
              <a:r>
                <a:rPr lang="en-US" altLang="zh-CN" sz="2000" dirty="0">
                  <a:solidFill>
                    <a:srgbClr val="00B050"/>
                  </a:solidFill>
                  <a:latin typeface="Times New Roman" pitchFamily="18" charset="0"/>
                  <a:ea typeface="黑体" pitchFamily="49" charset="-122"/>
                  <a:cs typeface="Times New Roman" pitchFamily="18" charset="0"/>
                </a:rPr>
                <a:t>control and the automatic feedback. </a:t>
              </a:r>
              <a:r>
                <a:rPr lang="en-US" altLang="zh-CN" sz="2400" dirty="0">
                  <a:solidFill>
                    <a:srgbClr val="FFFF00"/>
                  </a:solidFill>
                  <a:latin typeface="Times New Roman" pitchFamily="18" charset="0"/>
                  <a:ea typeface="黑体" pitchFamily="49" charset="-122"/>
                  <a:cs typeface="Times New Roman" pitchFamily="18" charset="0"/>
                </a:rPr>
                <a:t>It is a more advanced stage of the </a:t>
              </a:r>
            </a:p>
            <a:p>
              <a:pPr algn="l" eaLnBrk="1" hangingPunct="1">
                <a:spcBef>
                  <a:spcPct val="0"/>
                </a:spcBef>
                <a:defRPr/>
              </a:pPr>
              <a:r>
                <a:rPr lang="en-US" altLang="zh-CN" sz="2400" dirty="0">
                  <a:solidFill>
                    <a:srgbClr val="FFFF00"/>
                  </a:solidFill>
                  <a:latin typeface="Times New Roman" pitchFamily="18" charset="0"/>
                  <a:ea typeface="黑体" pitchFamily="49" charset="-122"/>
                  <a:cs typeface="Times New Roman" pitchFamily="18" charset="0"/>
                </a:rPr>
                <a:t>digital city, and a high-degree integration of the industrialization </a:t>
              </a:r>
            </a:p>
            <a:p>
              <a:pPr algn="l" eaLnBrk="1" hangingPunct="1">
                <a:spcBef>
                  <a:spcPct val="0"/>
                </a:spcBef>
                <a:defRPr/>
              </a:pPr>
              <a:r>
                <a:rPr lang="en-US" altLang="zh-CN" sz="2400" dirty="0">
                  <a:solidFill>
                    <a:srgbClr val="FFFF00"/>
                  </a:solidFill>
                  <a:latin typeface="Times New Roman" pitchFamily="18" charset="0"/>
                  <a:ea typeface="黑体" pitchFamily="49" charset="-122"/>
                  <a:cs typeface="Times New Roman" pitchFamily="18" charset="0"/>
                </a:rPr>
                <a:t>and information technology.</a:t>
              </a:r>
            </a:p>
          </p:txBody>
        </p:sp>
        <p:sp>
          <p:nvSpPr>
            <p:cNvPr id="9247" name="矩形 1"/>
            <p:cNvSpPr>
              <a:spLocks noChangeArrowheads="1"/>
            </p:cNvSpPr>
            <p:nvPr/>
          </p:nvSpPr>
          <p:spPr bwMode="auto">
            <a:xfrm>
              <a:off x="226129" y="66120"/>
              <a:ext cx="7413473" cy="78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lnSpc>
                  <a:spcPct val="120000"/>
                </a:lnSpc>
                <a:spcBef>
                  <a:spcPct val="0"/>
                </a:spcBef>
              </a:pPr>
              <a:endParaRPr lang="en-US" altLang="zh-CN" sz="2400">
                <a:solidFill>
                  <a:srgbClr val="FFFF00"/>
                </a:solidFill>
                <a:latin typeface="Arial" pitchFamily="34" charset="0"/>
                <a:ea typeface="SimHei" pitchFamily="49" charset="-122"/>
              </a:endParaRPr>
            </a:p>
          </p:txBody>
        </p:sp>
      </p:grpSp>
      <p:sp>
        <p:nvSpPr>
          <p:cNvPr id="7197" name="AutoShape 25"/>
          <p:cNvSpPr>
            <a:spLocks noChangeArrowheads="1"/>
          </p:cNvSpPr>
          <p:nvPr/>
        </p:nvSpPr>
        <p:spPr bwMode="auto">
          <a:xfrm>
            <a:off x="2555875" y="1628775"/>
            <a:ext cx="368300" cy="273050"/>
          </a:xfrm>
          <a:prstGeom prst="rightArrow">
            <a:avLst>
              <a:gd name="adj1" fmla="val 50000"/>
              <a:gd name="adj2" fmla="val 60467"/>
            </a:avLst>
          </a:prstGeom>
          <a:solidFill>
            <a:schemeClr val="tx1"/>
          </a:solidFill>
          <a:ln w="9525">
            <a:noFill/>
            <a:miter lim="800000"/>
            <a:headEnd/>
            <a:tailEnd/>
          </a:ln>
          <a:effectLst>
            <a:outerShdw dist="28398" dir="1593903" algn="ctr" rotWithShape="0">
              <a:srgbClr val="333333">
                <a:alpha val="50000"/>
              </a:srgbClr>
            </a:outerShdw>
          </a:effectLst>
        </p:spPr>
        <p:txBody>
          <a:bodyPr wrap="none"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l" eaLnBrk="1" hangingPunct="1">
              <a:spcBef>
                <a:spcPct val="0"/>
              </a:spcBef>
            </a:pPr>
            <a:endParaRPr lang="zh-CN" altLang="en-US" sz="1800">
              <a:solidFill>
                <a:schemeClr val="tx1"/>
              </a:solidFill>
              <a:latin typeface="Arial" pitchFamily="34" charset="0"/>
              <a:ea typeface="SimHei" pitchFamily="49" charset="-122"/>
            </a:endParaRPr>
          </a:p>
        </p:txBody>
      </p:sp>
      <p:sp>
        <p:nvSpPr>
          <p:cNvPr id="2" name="TextovéPole 1"/>
          <p:cNvSpPr txBox="1"/>
          <p:nvPr/>
        </p:nvSpPr>
        <p:spPr>
          <a:xfrm>
            <a:off x="573063" y="1516063"/>
            <a:ext cx="1695475" cy="923330"/>
          </a:xfrm>
          <a:prstGeom prst="rect">
            <a:avLst/>
          </a:prstGeom>
          <a:noFill/>
        </p:spPr>
        <p:txBody>
          <a:bodyPr wrap="square" rtlCol="0">
            <a:spAutoFit/>
          </a:bodyPr>
          <a:lstStyle/>
          <a:p>
            <a:r>
              <a:rPr lang="en-US" altLang="zh-CN" dirty="0">
                <a:latin typeface="Times New Roman" pitchFamily="18" charset="0"/>
                <a:ea typeface="SimHei" pitchFamily="49" charset="-122"/>
                <a:cs typeface="Times New Roman" pitchFamily="18" charset="0"/>
              </a:rPr>
              <a:t>Informational-</a:t>
            </a:r>
            <a:r>
              <a:rPr lang="en-US" altLang="zh-CN" dirty="0" err="1">
                <a:latin typeface="Times New Roman" pitchFamily="18" charset="0"/>
                <a:ea typeface="SimHei" pitchFamily="49" charset="-122"/>
                <a:cs typeface="Times New Roman" pitchFamily="18" charset="0"/>
              </a:rPr>
              <a:t>ized</a:t>
            </a:r>
            <a:r>
              <a:rPr lang="en-US" altLang="zh-CN" dirty="0">
                <a:latin typeface="Times New Roman" pitchFamily="18" charset="0"/>
                <a:ea typeface="SimHei" pitchFamily="49" charset="-122"/>
                <a:cs typeface="Times New Roman" pitchFamily="18" charset="0"/>
              </a:rPr>
              <a:t> city </a:t>
            </a:r>
            <a:endParaRPr lang="zh-CN" altLang="en-US" dirty="0">
              <a:latin typeface="Times New Roman" pitchFamily="18" charset="0"/>
              <a:ea typeface="SimHei" pitchFamily="49" charset="-122"/>
              <a:cs typeface="Times New Roman" pitchFamily="18" charset="0"/>
            </a:endParaRPr>
          </a:p>
          <a:p>
            <a:endParaRPr lang="cs-CZ" dirty="0"/>
          </a:p>
        </p:txBody>
      </p:sp>
    </p:spTree>
    <p:extLst>
      <p:ext uri="{BB962C8B-B14F-4D97-AF65-F5344CB8AC3E}">
        <p14:creationId xmlns:p14="http://schemas.microsoft.com/office/powerpoint/2010/main" val="3410154489"/>
      </p:ext>
    </p:extLst>
  </p:cSld>
  <p:clrMapOvr>
    <a:masterClrMapping/>
  </p:clrMapOvr>
  <p:transition>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395288" y="1125538"/>
            <a:ext cx="8280400" cy="1571625"/>
          </a:xfrm>
        </p:spPr>
        <p:txBody>
          <a:bodyPr/>
          <a:lstStyle/>
          <a:p>
            <a:pPr lvl="1" indent="0" eaLnBrk="1" hangingPunct="1">
              <a:spcBef>
                <a:spcPct val="50000"/>
              </a:spcBef>
              <a:buFontTx/>
              <a:buNone/>
            </a:pPr>
            <a:r>
              <a:rPr lang="en-US" altLang="zh-CN" sz="2800" smtClean="0">
                <a:effectLst>
                  <a:outerShdw blurRad="38100" dist="38100" dir="2700000" algn="tl">
                    <a:srgbClr val="000000"/>
                  </a:outerShdw>
                </a:effectLst>
                <a:latin typeface="Times New Roman" pitchFamily="18" charset="0"/>
                <a:cs typeface="Times New Roman" pitchFamily="18" charset="0"/>
              </a:rPr>
              <a:t>Realize the interoperability between human and human, human and machine, machine and machine. </a:t>
            </a:r>
            <a:endParaRPr lang="zh-CN" altLang="en-US" sz="2400" smtClean="0">
              <a:effectLst>
                <a:outerShdw blurRad="38100" dist="38100" dir="2700000" algn="tl">
                  <a:srgbClr val="000000"/>
                </a:outerShdw>
              </a:effectLst>
              <a:latin typeface="Times New Roman" pitchFamily="18" charset="0"/>
              <a:ea typeface="方正宋黑简体"/>
              <a:cs typeface="Times New Roman" pitchFamily="18" charset="0"/>
            </a:endParaRPr>
          </a:p>
        </p:txBody>
      </p:sp>
      <p:sp>
        <p:nvSpPr>
          <p:cNvPr id="10243" name="Rectangle 3"/>
          <p:cNvSpPr>
            <a:spLocks noChangeArrowheads="1"/>
          </p:cNvSpPr>
          <p:nvPr/>
        </p:nvSpPr>
        <p:spPr bwMode="auto">
          <a:xfrm>
            <a:off x="900113" y="188913"/>
            <a:ext cx="7315200" cy="1106487"/>
          </a:xfrm>
          <a:prstGeom prst="rect">
            <a:avLst/>
          </a:prstGeom>
          <a:noFill/>
          <a:ln>
            <a:noFill/>
          </a:ln>
          <a:extLst/>
        </p:spPr>
        <p:txBody>
          <a:bodyPr anchor="ct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pPr algn="just" eaLnBrk="1" hangingPunct="1">
              <a:lnSpc>
                <a:spcPct val="85000"/>
              </a:lnSpc>
              <a:spcBef>
                <a:spcPct val="0"/>
              </a:spcBef>
            </a:pPr>
            <a:r>
              <a:rPr lang="zh-CN" altLang="en-US" sz="4800">
                <a:solidFill>
                  <a:srgbClr val="FFFF00"/>
                </a:solidFill>
                <a:effectLst>
                  <a:outerShdw blurRad="38100" dist="38100" dir="2700000" algn="tl">
                    <a:srgbClr val="000000"/>
                  </a:outerShdw>
                </a:effectLst>
              </a:rPr>
              <a:t>       </a:t>
            </a:r>
            <a:r>
              <a:rPr lang="en-US" altLang="zh-CN" sz="4800" u="sng">
                <a:solidFill>
                  <a:srgbClr val="FFFF00"/>
                </a:solidFill>
                <a:effectLst>
                  <a:outerShdw blurRad="38100" dist="38100" dir="2700000" algn="tl">
                    <a:srgbClr val="000000"/>
                  </a:outerShdw>
                </a:effectLst>
              </a:rPr>
              <a:t>Internet of things</a:t>
            </a:r>
            <a:endParaRPr lang="zh-CN" altLang="en-US" sz="4800" u="sng">
              <a:solidFill>
                <a:srgbClr val="FFFF00"/>
              </a:solidFill>
              <a:effectLst>
                <a:outerShdw blurRad="38100" dist="38100" dir="2700000" algn="tl">
                  <a:srgbClr val="000000"/>
                </a:outerShdw>
              </a:effectLst>
            </a:endParaRPr>
          </a:p>
        </p:txBody>
      </p:sp>
      <p:sp>
        <p:nvSpPr>
          <p:cNvPr id="1229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anchor="ctr">
            <a:spAutoFit/>
          </a:bodyPr>
          <a:lstStyle>
            <a:lvl1pPr>
              <a:defRPr sz="2000" b="1">
                <a:solidFill>
                  <a:schemeClr val="bg1"/>
                </a:solidFill>
                <a:latin typeface="Garamond" pitchFamily="18" charset="0"/>
                <a:ea typeface="方正姚体简体" pitchFamily="2" charset="-122"/>
              </a:defRPr>
            </a:lvl1pPr>
            <a:lvl2pPr marL="742950" indent="-285750">
              <a:defRPr sz="2000" b="1">
                <a:solidFill>
                  <a:schemeClr val="bg1"/>
                </a:solidFill>
                <a:latin typeface="Garamond" pitchFamily="18" charset="0"/>
                <a:ea typeface="方正姚体简体" pitchFamily="2" charset="-122"/>
              </a:defRPr>
            </a:lvl2pPr>
            <a:lvl3pPr marL="1143000" indent="-228600">
              <a:defRPr sz="2000" b="1">
                <a:solidFill>
                  <a:schemeClr val="bg1"/>
                </a:solidFill>
                <a:latin typeface="Garamond" pitchFamily="18" charset="0"/>
                <a:ea typeface="方正姚体简体" pitchFamily="2" charset="-122"/>
              </a:defRPr>
            </a:lvl3pPr>
            <a:lvl4pPr marL="1600200" indent="-228600">
              <a:defRPr sz="2000" b="1">
                <a:solidFill>
                  <a:schemeClr val="bg1"/>
                </a:solidFill>
                <a:latin typeface="Garamond" pitchFamily="18" charset="0"/>
                <a:ea typeface="方正姚体简体" pitchFamily="2" charset="-122"/>
              </a:defRPr>
            </a:lvl4pPr>
            <a:lvl5pPr marL="2057400" indent="-228600">
              <a:defRPr sz="2000" b="1">
                <a:solidFill>
                  <a:schemeClr val="bg1"/>
                </a:solidFill>
                <a:latin typeface="Garamond" pitchFamily="18" charset="0"/>
                <a:ea typeface="方正姚体简体" pitchFamily="2" charset="-122"/>
              </a:defRPr>
            </a:lvl5pPr>
            <a:lvl6pPr marL="25146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6pPr>
            <a:lvl7pPr marL="29718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7pPr>
            <a:lvl8pPr marL="34290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8pPr>
            <a:lvl9pPr marL="3886200" indent="-228600" algn="ctr" eaLnBrk="0" fontAlgn="base" hangingPunct="0">
              <a:spcBef>
                <a:spcPct val="20000"/>
              </a:spcBef>
              <a:spcAft>
                <a:spcPct val="0"/>
              </a:spcAft>
              <a:buFont typeface="Arial" pitchFamily="34" charset="0"/>
              <a:defRPr sz="2000" b="1">
                <a:solidFill>
                  <a:schemeClr val="bg1"/>
                </a:solidFill>
                <a:latin typeface="Garamond" pitchFamily="18" charset="0"/>
                <a:ea typeface="方正姚体简体" pitchFamily="2" charset="-122"/>
              </a:defRPr>
            </a:lvl9pPr>
          </a:lstStyle>
          <a:p>
            <a:endParaRPr lang="zh-CN" altLang="en-US" sz="1800"/>
          </a:p>
        </p:txBody>
      </p:sp>
      <p:pic>
        <p:nvPicPr>
          <p:cNvPr id="1229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2133600"/>
            <a:ext cx="7013575"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7523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1124744"/>
            <a:ext cx="8136904" cy="6494085"/>
          </a:xfrm>
          <a:prstGeom prst="rect">
            <a:avLst/>
          </a:prstGeom>
          <a:noFill/>
        </p:spPr>
        <p:txBody>
          <a:bodyPr wrap="square" rtlCol="0">
            <a:spAutoFit/>
          </a:bodyPr>
          <a:lstStyle/>
          <a:p>
            <a:r>
              <a:rPr lang="cs-CZ" sz="3200" b="1" dirty="0" smtClean="0"/>
              <a:t>BIG Data and GIS and </a:t>
            </a:r>
            <a:r>
              <a:rPr lang="cs-CZ" sz="3200" b="1" dirty="0" err="1" smtClean="0"/>
              <a:t>Maps</a:t>
            </a:r>
            <a:endParaRPr lang="cs-CZ" sz="3200" b="1" dirty="0" smtClean="0"/>
          </a:p>
          <a:p>
            <a:endParaRPr lang="cs-CZ" sz="3200" b="1" dirty="0"/>
          </a:p>
          <a:p>
            <a:r>
              <a:rPr lang="cs-CZ" sz="3200" dirty="0"/>
              <a:t>Big Data </a:t>
            </a:r>
            <a:r>
              <a:rPr lang="cs-CZ" sz="3200" dirty="0" err="1"/>
              <a:t>first</a:t>
            </a:r>
            <a:r>
              <a:rPr lang="cs-CZ" sz="3200" dirty="0"/>
              <a:t> made </a:t>
            </a:r>
            <a:r>
              <a:rPr lang="cs-CZ" sz="3200" dirty="0" err="1"/>
              <a:t>mainstream</a:t>
            </a:r>
            <a:r>
              <a:rPr lang="cs-CZ" sz="3200" dirty="0"/>
              <a:t> </a:t>
            </a:r>
            <a:r>
              <a:rPr lang="cs-CZ" sz="3200" dirty="0" err="1"/>
              <a:t>headlines</a:t>
            </a:r>
            <a:r>
              <a:rPr lang="cs-CZ" sz="3200" dirty="0"/>
              <a:t> in 2011. </a:t>
            </a:r>
            <a:r>
              <a:rPr lang="cs-CZ" sz="3200" dirty="0" err="1"/>
              <a:t>When</a:t>
            </a:r>
            <a:r>
              <a:rPr lang="cs-CZ" sz="3200" dirty="0"/>
              <a:t> </a:t>
            </a:r>
            <a:r>
              <a:rPr lang="cs-CZ" sz="3200" dirty="0" err="1"/>
              <a:t>traditional</a:t>
            </a:r>
            <a:r>
              <a:rPr lang="cs-CZ" sz="3200" dirty="0"/>
              <a:t> </a:t>
            </a:r>
            <a:r>
              <a:rPr lang="cs-CZ" sz="3200" dirty="0" err="1"/>
              <a:t>intelligence</a:t>
            </a:r>
            <a:r>
              <a:rPr lang="cs-CZ" sz="3200" dirty="0"/>
              <a:t> had </a:t>
            </a:r>
            <a:r>
              <a:rPr lang="cs-CZ" sz="3200" dirty="0" err="1"/>
              <a:t>failed</a:t>
            </a:r>
            <a:r>
              <a:rPr lang="cs-CZ" sz="3200" dirty="0"/>
              <a:t> to </a:t>
            </a:r>
            <a:r>
              <a:rPr lang="cs-CZ" sz="3200" u="sng" dirty="0" err="1">
                <a:hlinkClick r:id="rId2" tooltip="Using GIS to Pinpoint Osama bin Laden"/>
              </a:rPr>
              <a:t>trace</a:t>
            </a:r>
            <a:r>
              <a:rPr lang="cs-CZ" sz="3200" u="sng" dirty="0">
                <a:hlinkClick r:id="rId2" tooltip="Using GIS to Pinpoint Osama bin Laden"/>
              </a:rPr>
              <a:t> Osama bin Laden</a:t>
            </a:r>
            <a:r>
              <a:rPr lang="cs-CZ" sz="3200" dirty="0"/>
              <a:t>, </a:t>
            </a:r>
            <a:r>
              <a:rPr lang="cs-CZ" sz="3200" dirty="0" err="1"/>
              <a:t>it</a:t>
            </a:r>
            <a:r>
              <a:rPr lang="cs-CZ" sz="3200" dirty="0"/>
              <a:t> </a:t>
            </a:r>
            <a:r>
              <a:rPr lang="cs-CZ" sz="3200" dirty="0" err="1"/>
              <a:t>was</a:t>
            </a:r>
            <a:r>
              <a:rPr lang="cs-CZ" sz="3200" dirty="0"/>
              <a:t> Big Data </a:t>
            </a:r>
            <a:r>
              <a:rPr lang="cs-CZ" sz="3200" dirty="0" err="1"/>
              <a:t>analysis</a:t>
            </a:r>
            <a:r>
              <a:rPr lang="cs-CZ" sz="3200" dirty="0"/>
              <a:t> </a:t>
            </a:r>
            <a:r>
              <a:rPr lang="cs-CZ" sz="3200" dirty="0" err="1"/>
              <a:t>that</a:t>
            </a:r>
            <a:r>
              <a:rPr lang="cs-CZ" sz="3200" dirty="0"/>
              <a:t> </a:t>
            </a:r>
            <a:r>
              <a:rPr lang="cs-CZ" sz="3200" dirty="0" err="1"/>
              <a:t>pulled</a:t>
            </a:r>
            <a:r>
              <a:rPr lang="cs-CZ" sz="3200" dirty="0"/>
              <a:t> </a:t>
            </a:r>
            <a:r>
              <a:rPr lang="cs-CZ" sz="3200" dirty="0" err="1"/>
              <a:t>disparate</a:t>
            </a:r>
            <a:r>
              <a:rPr lang="cs-CZ" sz="3200" dirty="0"/>
              <a:t> </a:t>
            </a:r>
            <a:r>
              <a:rPr lang="cs-CZ" sz="3200" dirty="0" err="1"/>
              <a:t>spatio-temporal</a:t>
            </a:r>
            <a:r>
              <a:rPr lang="cs-CZ" sz="3200" dirty="0"/>
              <a:t> data in </a:t>
            </a:r>
            <a:r>
              <a:rPr lang="cs-CZ" sz="3200" dirty="0" err="1"/>
              <a:t>real-time</a:t>
            </a:r>
            <a:r>
              <a:rPr lang="cs-CZ" sz="3200" dirty="0"/>
              <a:t> to </a:t>
            </a:r>
            <a:r>
              <a:rPr lang="cs-CZ" sz="3200" dirty="0" err="1"/>
              <a:t>pinpoint</a:t>
            </a:r>
            <a:r>
              <a:rPr lang="cs-CZ" sz="3200" dirty="0"/>
              <a:t> his </a:t>
            </a:r>
            <a:r>
              <a:rPr lang="cs-CZ" sz="3200" dirty="0" err="1"/>
              <a:t>location</a:t>
            </a:r>
            <a:r>
              <a:rPr lang="cs-CZ" sz="3200" dirty="0"/>
              <a:t>. </a:t>
            </a:r>
            <a:r>
              <a:rPr lang="cs-CZ" sz="3200" u="sng" dirty="0" err="1">
                <a:hlinkClick r:id="rId3"/>
              </a:rPr>
              <a:t>This</a:t>
            </a:r>
            <a:r>
              <a:rPr lang="cs-CZ" sz="3200" u="sng" dirty="0">
                <a:hlinkClick r:id="rId3"/>
              </a:rPr>
              <a:t> </a:t>
            </a:r>
            <a:r>
              <a:rPr lang="cs-CZ" sz="3200" u="sng" dirty="0" err="1">
                <a:hlinkClick r:id="rId3"/>
              </a:rPr>
              <a:t>information</a:t>
            </a:r>
            <a:r>
              <a:rPr lang="cs-CZ" sz="3200" u="sng" dirty="0">
                <a:hlinkClick r:id="rId3"/>
              </a:rPr>
              <a:t> </a:t>
            </a:r>
            <a:r>
              <a:rPr lang="cs-CZ" sz="3200" u="sng" dirty="0" err="1">
                <a:hlinkClick r:id="rId3"/>
              </a:rPr>
              <a:t>was</a:t>
            </a:r>
            <a:r>
              <a:rPr lang="cs-CZ" sz="3200" u="sng" dirty="0">
                <a:hlinkClick r:id="rId3"/>
              </a:rPr>
              <a:t> </a:t>
            </a:r>
            <a:r>
              <a:rPr lang="cs-CZ" sz="3200" u="sng" dirty="0" err="1">
                <a:hlinkClick r:id="rId3"/>
              </a:rPr>
              <a:t>used</a:t>
            </a:r>
            <a:r>
              <a:rPr lang="cs-CZ" sz="3200" dirty="0"/>
              <a:t> in </a:t>
            </a:r>
            <a:r>
              <a:rPr lang="cs-CZ" sz="3200" dirty="0" err="1"/>
              <a:t>conjunction</a:t>
            </a:r>
            <a:r>
              <a:rPr lang="cs-CZ" sz="3200" dirty="0"/>
              <a:t> </a:t>
            </a:r>
            <a:r>
              <a:rPr lang="cs-CZ" sz="3200" dirty="0" err="1"/>
              <a:t>with</a:t>
            </a:r>
            <a:r>
              <a:rPr lang="cs-CZ" sz="3200" dirty="0"/>
              <a:t> </a:t>
            </a:r>
            <a:r>
              <a:rPr lang="cs-CZ" sz="3200" dirty="0" err="1"/>
              <a:t>satellite</a:t>
            </a:r>
            <a:r>
              <a:rPr lang="cs-CZ" sz="3200" dirty="0"/>
              <a:t> </a:t>
            </a:r>
            <a:r>
              <a:rPr lang="cs-CZ" sz="3200" dirty="0" err="1"/>
              <a:t>imagery</a:t>
            </a:r>
            <a:r>
              <a:rPr lang="cs-CZ" sz="3200" dirty="0"/>
              <a:t> and </a:t>
            </a:r>
            <a:r>
              <a:rPr lang="cs-CZ" sz="3200" dirty="0" err="1"/>
              <a:t>next</a:t>
            </a:r>
            <a:r>
              <a:rPr lang="cs-CZ" sz="3200" dirty="0"/>
              <a:t> </a:t>
            </a:r>
            <a:r>
              <a:rPr lang="cs-CZ" sz="3200" dirty="0" err="1"/>
              <a:t>generation</a:t>
            </a:r>
            <a:r>
              <a:rPr lang="cs-CZ" sz="3200" dirty="0"/>
              <a:t> </a:t>
            </a:r>
            <a:r>
              <a:rPr lang="cs-CZ" sz="3200" dirty="0" err="1"/>
              <a:t>drone</a:t>
            </a:r>
            <a:r>
              <a:rPr lang="cs-CZ" sz="3200" dirty="0"/>
              <a:t> data to support </a:t>
            </a:r>
            <a:r>
              <a:rPr lang="cs-CZ" sz="3200" dirty="0" err="1"/>
              <a:t>intelligence</a:t>
            </a:r>
            <a:r>
              <a:rPr lang="cs-CZ" sz="3200" dirty="0"/>
              <a:t> </a:t>
            </a:r>
            <a:r>
              <a:rPr lang="cs-CZ" sz="3200" dirty="0" err="1" smtClean="0"/>
              <a:t>operations</a:t>
            </a:r>
            <a:r>
              <a:rPr lang="cs-CZ" sz="3200" dirty="0" smtClean="0"/>
              <a:t> (GIS </a:t>
            </a:r>
            <a:r>
              <a:rPr lang="cs-CZ" sz="3200" dirty="0" err="1" smtClean="0"/>
              <a:t>Lounge</a:t>
            </a:r>
            <a:r>
              <a:rPr lang="cs-CZ" sz="3200" dirty="0" smtClean="0"/>
              <a:t>).</a:t>
            </a:r>
            <a:endParaRPr lang="cs-CZ" sz="3200" dirty="0"/>
          </a:p>
          <a:p>
            <a:endParaRPr lang="cs-CZ" sz="3200" b="1" dirty="0" smtClean="0"/>
          </a:p>
          <a:p>
            <a:endParaRPr lang="cs-CZ" sz="3200" b="1" dirty="0"/>
          </a:p>
        </p:txBody>
      </p:sp>
    </p:spTree>
    <p:extLst>
      <p:ext uri="{BB962C8B-B14F-4D97-AF65-F5344CB8AC3E}">
        <p14:creationId xmlns:p14="http://schemas.microsoft.com/office/powerpoint/2010/main" val="444198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533400" y="304800"/>
            <a:ext cx="8077200" cy="719941"/>
          </a:xfrm>
          <a:prstGeom prst="rect">
            <a:avLst/>
          </a:prstGeom>
          <a:noFill/>
          <a:ln w="9525">
            <a:noFill/>
            <a:miter lim="800000"/>
            <a:headEnd/>
            <a:tailEnd/>
          </a:ln>
          <a:effectLst/>
        </p:spPr>
        <p:txBody>
          <a:bodyPr>
            <a:spAutoFit/>
          </a:bodyPr>
          <a:lstStyle/>
          <a:p>
            <a:pPr algn="ctr">
              <a:lnSpc>
                <a:spcPct val="128000"/>
              </a:lnSpc>
              <a:defRPr/>
            </a:pPr>
            <a:r>
              <a:rPr lang="en-US" altLang="zh-CN" sz="3600" b="1" dirty="0">
                <a:effectLst>
                  <a:outerShdw blurRad="38100" dist="38100" dir="2700000" algn="tl">
                    <a:srgbClr val="000000"/>
                  </a:outerShdw>
                </a:effectLst>
                <a:latin typeface="Verdana" pitchFamily="34" charset="0"/>
                <a:ea typeface="宋体" pitchFamily="2" charset="-122"/>
              </a:rPr>
              <a:t>BACKGROUND</a:t>
            </a:r>
            <a:endParaRPr lang="en-US" altLang="zh-CN" sz="3600" b="1" dirty="0">
              <a:latin typeface="Verdana" pitchFamily="34" charset="0"/>
              <a:ea typeface="宋体" pitchFamily="2" charset="-122"/>
            </a:endParaRPr>
          </a:p>
        </p:txBody>
      </p:sp>
      <p:sp>
        <p:nvSpPr>
          <p:cNvPr id="3075" name="Line 3"/>
          <p:cNvSpPr>
            <a:spLocks noChangeShapeType="1"/>
          </p:cNvSpPr>
          <p:nvPr/>
        </p:nvSpPr>
        <p:spPr bwMode="auto">
          <a:xfrm>
            <a:off x="381000" y="1219200"/>
            <a:ext cx="8382000" cy="0"/>
          </a:xfrm>
          <a:prstGeom prst="line">
            <a:avLst/>
          </a:prstGeom>
          <a:noFill/>
          <a:ln w="28575">
            <a:solidFill>
              <a:srgbClr val="00FFFF"/>
            </a:solidFill>
            <a:round/>
            <a:headEnd/>
            <a:tailEnd type="oval" w="med" len="med"/>
          </a:ln>
        </p:spPr>
        <p:txBody>
          <a:bodyPr wrap="none" anchor="ctr"/>
          <a:lstStyle/>
          <a:p>
            <a:endParaRPr lang="en-US"/>
          </a:p>
        </p:txBody>
      </p:sp>
      <p:sp>
        <p:nvSpPr>
          <p:cNvPr id="3076" name="Text Box 4"/>
          <p:cNvSpPr txBox="1">
            <a:spLocks noChangeArrowheads="1"/>
          </p:cNvSpPr>
          <p:nvPr/>
        </p:nvSpPr>
        <p:spPr bwMode="auto">
          <a:xfrm>
            <a:off x="76200" y="1295400"/>
            <a:ext cx="8816280" cy="5607689"/>
          </a:xfrm>
          <a:prstGeom prst="rect">
            <a:avLst/>
          </a:prstGeom>
          <a:noFill/>
          <a:ln w="9525">
            <a:noFill/>
            <a:miter lim="800000"/>
            <a:headEnd/>
            <a:tailEnd/>
          </a:ln>
        </p:spPr>
        <p:txBody>
          <a:bodyPr wrap="square">
            <a:spAutoFit/>
          </a:bodyPr>
          <a:lstStyle/>
          <a:p>
            <a:pPr>
              <a:buFontTx/>
              <a:buChar char="•"/>
            </a:pPr>
            <a:r>
              <a:rPr lang="en-US" altLang="zh-CN" sz="2800" dirty="0">
                <a:solidFill>
                  <a:schemeClr val="bg1"/>
                </a:solidFill>
              </a:rPr>
              <a:t> The concept of Digital Earth originated with Gore’s</a:t>
            </a:r>
          </a:p>
          <a:p>
            <a:r>
              <a:rPr lang="en-US" altLang="zh-CN" sz="2800" dirty="0">
                <a:solidFill>
                  <a:schemeClr val="bg1"/>
                </a:solidFill>
              </a:rPr>
              <a:t>  </a:t>
            </a:r>
            <a:r>
              <a:rPr lang="en-US" altLang="zh-CN" sz="2800" dirty="0" smtClean="0">
                <a:cs typeface="Times New Roman" pitchFamily="18" charset="0"/>
                <a:sym typeface="Webdings" pitchFamily="18" charset="2"/>
              </a:rPr>
              <a:t>a</a:t>
            </a:r>
            <a:r>
              <a:rPr lang="en-US" altLang="zh-CN" sz="2800" dirty="0">
                <a:cs typeface="Times New Roman" pitchFamily="18" charset="0"/>
                <a:sym typeface="Webdings" pitchFamily="18" charset="2"/>
              </a:rPr>
              <a:t>)  </a:t>
            </a:r>
            <a:r>
              <a:rPr kumimoji="0" lang="en-US" altLang="zh-CN" sz="2800" b="1" dirty="0"/>
              <a:t>A multi-resolution, three-dimensional </a:t>
            </a:r>
            <a:r>
              <a:rPr kumimoji="0" lang="en-US" altLang="zh-CN" sz="2800" b="1" dirty="0" smtClean="0"/>
              <a:t>representation</a:t>
            </a:r>
            <a:endParaRPr kumimoji="0" lang="cs-CZ" altLang="zh-CN" sz="2800" b="1" dirty="0" smtClean="0"/>
          </a:p>
          <a:p>
            <a:r>
              <a:rPr lang="cs-CZ" altLang="zh-CN" sz="2800" b="1" dirty="0" smtClean="0"/>
              <a:t>       </a:t>
            </a:r>
            <a:r>
              <a:rPr lang="en-US" altLang="zh-CN" sz="2800" b="1" dirty="0" smtClean="0"/>
              <a:t>of the planet</a:t>
            </a:r>
            <a:endParaRPr lang="en-US" altLang="zh-CN" sz="2800" dirty="0"/>
          </a:p>
          <a:p>
            <a:pPr>
              <a:lnSpc>
                <a:spcPct val="140000"/>
              </a:lnSpc>
            </a:pPr>
            <a:r>
              <a:rPr lang="cs-CZ" altLang="zh-CN" sz="2800" dirty="0" smtClean="0"/>
              <a:t>  </a:t>
            </a:r>
            <a:r>
              <a:rPr lang="en-US" altLang="zh-CN" sz="2800" dirty="0" smtClean="0"/>
              <a:t>b)</a:t>
            </a:r>
            <a:r>
              <a:rPr lang="cs-CZ" altLang="zh-CN" sz="2800" dirty="0" smtClean="0"/>
              <a:t>  </a:t>
            </a:r>
            <a:r>
              <a:rPr kumimoji="0" lang="en-US" altLang="zh-CN" sz="2800" b="1" dirty="0" smtClean="0"/>
              <a:t>A </a:t>
            </a:r>
            <a:r>
              <a:rPr kumimoji="0" lang="en-US" altLang="zh-CN" sz="2800" b="1" dirty="0"/>
              <a:t>new framework for integrating a wide variety </a:t>
            </a:r>
            <a:r>
              <a:rPr kumimoji="0" lang="en-US" altLang="zh-CN" sz="2800" b="1" dirty="0" smtClean="0"/>
              <a:t>of</a:t>
            </a:r>
            <a:endParaRPr kumimoji="0" lang="cs-CZ" altLang="zh-CN" sz="2800" b="1" dirty="0" smtClean="0"/>
          </a:p>
          <a:p>
            <a:pPr>
              <a:lnSpc>
                <a:spcPct val="140000"/>
              </a:lnSpc>
            </a:pPr>
            <a:r>
              <a:rPr lang="cs-CZ" altLang="zh-CN" sz="2800" b="1" dirty="0" smtClean="0"/>
              <a:t>       </a:t>
            </a:r>
            <a:r>
              <a:rPr lang="en-US" altLang="zh-CN" sz="2800" b="1" dirty="0" smtClean="0"/>
              <a:t>geo-referenced</a:t>
            </a:r>
            <a:r>
              <a:rPr lang="cs-CZ" altLang="zh-CN" sz="2800" b="1" dirty="0" smtClean="0"/>
              <a:t> </a:t>
            </a:r>
            <a:r>
              <a:rPr lang="en-US" altLang="zh-CN" sz="2800" b="1" dirty="0" smtClean="0"/>
              <a:t>data, including natural, cultural and</a:t>
            </a:r>
            <a:endParaRPr lang="cs-CZ" altLang="zh-CN" sz="2800" b="1" dirty="0" smtClean="0"/>
          </a:p>
          <a:p>
            <a:pPr>
              <a:lnSpc>
                <a:spcPct val="140000"/>
              </a:lnSpc>
            </a:pPr>
            <a:r>
              <a:rPr kumimoji="0" lang="cs-CZ" altLang="zh-CN" sz="2800" b="1" dirty="0" smtClean="0"/>
              <a:t>      </a:t>
            </a:r>
            <a:r>
              <a:rPr lang="en-US" altLang="zh-CN" sz="2800" b="1" dirty="0" smtClean="0"/>
              <a:t>historical components, not</a:t>
            </a:r>
            <a:r>
              <a:rPr lang="cs-CZ" altLang="zh-CN" sz="2800" b="1" dirty="0" smtClean="0"/>
              <a:t> </a:t>
            </a:r>
            <a:r>
              <a:rPr lang="en-US" altLang="zh-CN" sz="2800" b="1" dirty="0" smtClean="0"/>
              <a:t>limited to 3D space, but</a:t>
            </a:r>
            <a:endParaRPr lang="cs-CZ" altLang="zh-CN" sz="2800" b="1" dirty="0" smtClean="0"/>
          </a:p>
          <a:p>
            <a:pPr>
              <a:lnSpc>
                <a:spcPct val="140000"/>
              </a:lnSpc>
            </a:pPr>
            <a:r>
              <a:rPr kumimoji="0" lang="cs-CZ" altLang="zh-CN" sz="2800" b="1" dirty="0" smtClean="0"/>
              <a:t>      </a:t>
            </a:r>
            <a:r>
              <a:rPr lang="en-US" altLang="zh-CN" sz="2800" b="1" dirty="0" smtClean="0"/>
              <a:t>also able to deal with time.</a:t>
            </a:r>
            <a:endParaRPr kumimoji="0" lang="en-US" altLang="zh-CN" sz="2800" b="1" dirty="0"/>
          </a:p>
          <a:p>
            <a:pPr>
              <a:lnSpc>
                <a:spcPct val="140000"/>
              </a:lnSpc>
            </a:pPr>
            <a:r>
              <a:rPr kumimoji="0" lang="cs-CZ" altLang="zh-CN" sz="2800" b="1" dirty="0" smtClean="0"/>
              <a:t>  </a:t>
            </a:r>
            <a:r>
              <a:rPr kumimoji="0" lang="en-US" altLang="zh-CN" sz="2800" b="1" dirty="0" smtClean="0"/>
              <a:t>c</a:t>
            </a:r>
            <a:r>
              <a:rPr kumimoji="0" lang="en-US" altLang="zh-CN" sz="2800" b="1" dirty="0"/>
              <a:t>) Excellent for </a:t>
            </a:r>
            <a:r>
              <a:rPr kumimoji="0" lang="en-US" altLang="zh-CN" sz="2800" b="1" dirty="0" err="1"/>
              <a:t>modelling</a:t>
            </a:r>
            <a:r>
              <a:rPr kumimoji="0" lang="en-US" altLang="zh-CN" sz="2800" b="1" dirty="0"/>
              <a:t> processes, be it short </a:t>
            </a:r>
            <a:r>
              <a:rPr kumimoji="0" lang="en-US" altLang="zh-CN" sz="2800" b="1" dirty="0" smtClean="0"/>
              <a:t>term</a:t>
            </a:r>
            <a:endParaRPr kumimoji="0" lang="cs-CZ" altLang="zh-CN" sz="2800" b="1" dirty="0" smtClean="0"/>
          </a:p>
          <a:p>
            <a:pPr>
              <a:lnSpc>
                <a:spcPct val="140000"/>
              </a:lnSpc>
            </a:pPr>
            <a:r>
              <a:rPr lang="cs-CZ" altLang="zh-CN" sz="2800" b="1" dirty="0" smtClean="0"/>
              <a:t>      </a:t>
            </a:r>
            <a:r>
              <a:rPr lang="en-US" altLang="zh-CN" sz="2800" b="1" dirty="0" smtClean="0"/>
              <a:t>hazards, or long term climate change, geological</a:t>
            </a:r>
            <a:endParaRPr lang="cs-CZ" altLang="zh-CN" sz="2800" b="1" dirty="0" smtClean="0"/>
          </a:p>
          <a:p>
            <a:pPr>
              <a:lnSpc>
                <a:spcPct val="140000"/>
              </a:lnSpc>
            </a:pPr>
            <a:r>
              <a:rPr lang="cs-CZ" altLang="zh-CN" sz="2800" b="1" dirty="0" smtClean="0"/>
              <a:t>      </a:t>
            </a:r>
            <a:r>
              <a:rPr lang="en-US" altLang="zh-CN" sz="2800" b="1" dirty="0" smtClean="0"/>
              <a:t>processes, etc.</a:t>
            </a:r>
            <a:endParaRPr lang="en-US" altLang="zh-CN" sz="2800" dirty="0"/>
          </a:p>
        </p:txBody>
      </p:sp>
    </p:spTree>
    <p:extLst>
      <p:ext uri="{BB962C8B-B14F-4D97-AF65-F5344CB8AC3E}">
        <p14:creationId xmlns:p14="http://schemas.microsoft.com/office/powerpoint/2010/main" val="451442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The IBM Ebola tracker."/>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352928" cy="5184576"/>
          </a:xfrm>
          <a:prstGeom prst="rect">
            <a:avLst/>
          </a:prstGeom>
          <a:noFill/>
          <a:ln>
            <a:noFill/>
          </a:ln>
        </p:spPr>
      </p:pic>
      <p:sp>
        <p:nvSpPr>
          <p:cNvPr id="8" name="TextovéPole 7"/>
          <p:cNvSpPr txBox="1"/>
          <p:nvPr/>
        </p:nvSpPr>
        <p:spPr>
          <a:xfrm>
            <a:off x="611560" y="6093296"/>
            <a:ext cx="7848872" cy="800219"/>
          </a:xfrm>
          <a:prstGeom prst="rect">
            <a:avLst/>
          </a:prstGeom>
          <a:noFill/>
        </p:spPr>
        <p:txBody>
          <a:bodyPr wrap="square" rtlCol="0">
            <a:spAutoFit/>
          </a:bodyPr>
          <a:lstStyle/>
          <a:p>
            <a:r>
              <a:rPr lang="cs-CZ" sz="2800" dirty="0" err="1"/>
              <a:t>Kalev</a:t>
            </a:r>
            <a:r>
              <a:rPr lang="cs-CZ" sz="2800" dirty="0"/>
              <a:t> </a:t>
            </a:r>
            <a:r>
              <a:rPr lang="cs-CZ" sz="2800" dirty="0" err="1"/>
              <a:t>Leetaru’s</a:t>
            </a:r>
            <a:r>
              <a:rPr lang="cs-CZ" sz="2800" dirty="0"/>
              <a:t> </a:t>
            </a:r>
            <a:r>
              <a:rPr lang="cs-CZ" sz="2800" u="sng" dirty="0">
                <a:hlinkClick r:id="rId3" tooltip="bin laden mapping"/>
              </a:rPr>
              <a:t>Bin Laden </a:t>
            </a:r>
            <a:r>
              <a:rPr lang="cs-CZ" sz="2800" u="sng" dirty="0" err="1">
                <a:hlinkClick r:id="rId3" tooltip="bin laden mapping"/>
              </a:rPr>
              <a:t>mapping</a:t>
            </a:r>
            <a:r>
              <a:rPr lang="cs-CZ" sz="2800" u="sng" dirty="0">
                <a:hlinkClick r:id="rId3" tooltip="bin laden mapping"/>
              </a:rPr>
              <a:t> – </a:t>
            </a:r>
            <a:r>
              <a:rPr lang="cs-CZ" sz="2800" u="sng" dirty="0" err="1">
                <a:hlinkClick r:id="rId3" tooltip="bin laden mapping"/>
              </a:rPr>
              <a:t>War</a:t>
            </a:r>
            <a:r>
              <a:rPr lang="cs-CZ" sz="2800" u="sng" dirty="0">
                <a:hlinkClick r:id="rId3" tooltip="bin laden mapping"/>
              </a:rPr>
              <a:t> 2.0</a:t>
            </a:r>
            <a:endParaRPr lang="cs-CZ" sz="2800" dirty="0"/>
          </a:p>
          <a:p>
            <a:endParaRPr lang="cs-CZ" dirty="0"/>
          </a:p>
        </p:txBody>
      </p:sp>
    </p:spTree>
    <p:extLst>
      <p:ext uri="{BB962C8B-B14F-4D97-AF65-F5344CB8AC3E}">
        <p14:creationId xmlns:p14="http://schemas.microsoft.com/office/powerpoint/2010/main" val="3876548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An interactive story map from Esri"/>
          <p:cNvPicPr/>
          <p:nvPr/>
        </p:nvPicPr>
        <p:blipFill>
          <a:blip r:embed="rId2">
            <a:extLst>
              <a:ext uri="{28A0092B-C50C-407E-A947-70E740481C1C}">
                <a14:useLocalDpi xmlns:a14="http://schemas.microsoft.com/office/drawing/2010/main" val="0"/>
              </a:ext>
            </a:extLst>
          </a:blip>
          <a:srcRect/>
          <a:stretch>
            <a:fillRect/>
          </a:stretch>
        </p:blipFill>
        <p:spPr bwMode="auto">
          <a:xfrm>
            <a:off x="251520" y="-99392"/>
            <a:ext cx="8892480" cy="5847729"/>
          </a:xfrm>
          <a:prstGeom prst="rect">
            <a:avLst/>
          </a:prstGeom>
          <a:noFill/>
          <a:ln>
            <a:noFill/>
          </a:ln>
        </p:spPr>
      </p:pic>
      <p:sp>
        <p:nvSpPr>
          <p:cNvPr id="4" name="TextovéPole 3"/>
          <p:cNvSpPr txBox="1"/>
          <p:nvPr/>
        </p:nvSpPr>
        <p:spPr>
          <a:xfrm>
            <a:off x="539552" y="6093296"/>
            <a:ext cx="8064896" cy="923330"/>
          </a:xfrm>
          <a:prstGeom prst="rect">
            <a:avLst/>
          </a:prstGeom>
          <a:noFill/>
        </p:spPr>
        <p:txBody>
          <a:bodyPr wrap="square" rtlCol="0">
            <a:spAutoFit/>
          </a:bodyPr>
          <a:lstStyle/>
          <a:p>
            <a:r>
              <a:rPr lang="cs-CZ" dirty="0" err="1"/>
              <a:t>The</a:t>
            </a:r>
            <a:r>
              <a:rPr lang="cs-CZ" dirty="0"/>
              <a:t> IBM </a:t>
            </a:r>
            <a:r>
              <a:rPr lang="cs-CZ" dirty="0" err="1"/>
              <a:t>Ebola</a:t>
            </a:r>
            <a:r>
              <a:rPr lang="cs-CZ" dirty="0"/>
              <a:t> </a:t>
            </a:r>
            <a:r>
              <a:rPr lang="cs-CZ" dirty="0" err="1" smtClean="0"/>
              <a:t>tracker</a:t>
            </a:r>
            <a:r>
              <a:rPr lang="cs-CZ" dirty="0" smtClean="0"/>
              <a:t>. </a:t>
            </a:r>
            <a:r>
              <a:rPr lang="cs-CZ" u="sng" dirty="0" err="1" smtClean="0">
                <a:hlinkClick r:id="rId3"/>
              </a:rPr>
              <a:t>IBM’s</a:t>
            </a:r>
            <a:r>
              <a:rPr lang="cs-CZ" u="sng" dirty="0" smtClean="0">
                <a:hlinkClick r:id="rId3"/>
              </a:rPr>
              <a:t> </a:t>
            </a:r>
            <a:r>
              <a:rPr lang="cs-CZ" u="sng" dirty="0" err="1">
                <a:hlinkClick r:id="rId3"/>
              </a:rPr>
              <a:t>Ebola</a:t>
            </a:r>
            <a:r>
              <a:rPr lang="cs-CZ" u="sng" dirty="0">
                <a:hlinkClick r:id="rId3"/>
              </a:rPr>
              <a:t> </a:t>
            </a:r>
            <a:r>
              <a:rPr lang="cs-CZ" u="sng" dirty="0" err="1">
                <a:hlinkClick r:id="rId3"/>
              </a:rPr>
              <a:t>heat</a:t>
            </a:r>
            <a:r>
              <a:rPr lang="cs-CZ" u="sng" dirty="0">
                <a:hlinkClick r:id="rId3"/>
              </a:rPr>
              <a:t> map</a:t>
            </a:r>
            <a:r>
              <a:rPr lang="cs-CZ" dirty="0"/>
              <a:t> </a:t>
            </a:r>
            <a:r>
              <a:rPr lang="cs-CZ" dirty="0" err="1"/>
              <a:t>uses</a:t>
            </a:r>
            <a:r>
              <a:rPr lang="cs-CZ" dirty="0"/>
              <a:t> Big Data technology in </a:t>
            </a:r>
            <a:r>
              <a:rPr lang="cs-CZ" dirty="0" err="1"/>
              <a:t>combination</a:t>
            </a:r>
            <a:r>
              <a:rPr lang="cs-CZ" dirty="0"/>
              <a:t> </a:t>
            </a:r>
            <a:r>
              <a:rPr lang="cs-CZ" dirty="0" err="1"/>
              <a:t>with</a:t>
            </a:r>
            <a:r>
              <a:rPr lang="cs-CZ" dirty="0"/>
              <a:t> a GPS </a:t>
            </a:r>
            <a:r>
              <a:rPr lang="cs-CZ" dirty="0" err="1"/>
              <a:t>app</a:t>
            </a:r>
            <a:r>
              <a:rPr lang="cs-CZ" dirty="0"/>
              <a:t> to track and </a:t>
            </a:r>
            <a:r>
              <a:rPr lang="cs-CZ" dirty="0" err="1"/>
              <a:t>fight</a:t>
            </a:r>
            <a:r>
              <a:rPr lang="cs-CZ" dirty="0"/>
              <a:t> </a:t>
            </a:r>
            <a:r>
              <a:rPr lang="cs-CZ" dirty="0" err="1"/>
              <a:t>Ebola</a:t>
            </a:r>
            <a:r>
              <a:rPr lang="cs-CZ" dirty="0"/>
              <a:t>.</a:t>
            </a:r>
          </a:p>
          <a:p>
            <a:endParaRPr lang="cs-CZ" dirty="0"/>
          </a:p>
        </p:txBody>
      </p:sp>
    </p:spTree>
    <p:extLst>
      <p:ext uri="{BB962C8B-B14F-4D97-AF65-F5344CB8AC3E}">
        <p14:creationId xmlns:p14="http://schemas.microsoft.com/office/powerpoint/2010/main" val="835286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692696"/>
            <a:ext cx="7992888" cy="4832092"/>
          </a:xfrm>
          <a:prstGeom prst="rect">
            <a:avLst/>
          </a:prstGeom>
          <a:noFill/>
        </p:spPr>
        <p:txBody>
          <a:bodyPr wrap="square" rtlCol="0">
            <a:spAutoFit/>
          </a:bodyPr>
          <a:lstStyle/>
          <a:p>
            <a:r>
              <a:rPr lang="en-US" sz="2800" dirty="0"/>
              <a:t>Big Data are increasingly </a:t>
            </a:r>
            <a:r>
              <a:rPr lang="en-US" sz="2800" b="1" dirty="0"/>
              <a:t>critical for scientific research and discovery, </a:t>
            </a:r>
            <a:r>
              <a:rPr lang="en-US" sz="2800" dirty="0"/>
              <a:t>presenting particularly significant challenges and notable opportunities for transdisciplinary, international research </a:t>
            </a:r>
            <a:r>
              <a:rPr lang="en-US" sz="2800" dirty="0" err="1"/>
              <a:t>programmes</a:t>
            </a:r>
            <a:r>
              <a:rPr lang="en-US" sz="2800" dirty="0"/>
              <a:t>. </a:t>
            </a:r>
            <a:endParaRPr lang="cs-CZ" sz="2800" dirty="0" smtClean="0"/>
          </a:p>
          <a:p>
            <a:endParaRPr lang="cs-CZ" sz="2800" dirty="0" smtClean="0"/>
          </a:p>
          <a:p>
            <a:endParaRPr lang="cs-CZ" sz="2800" dirty="0"/>
          </a:p>
          <a:p>
            <a:r>
              <a:rPr lang="en-US" sz="2800" dirty="0" smtClean="0"/>
              <a:t>Such </a:t>
            </a:r>
            <a:r>
              <a:rPr lang="en-US" sz="2800" dirty="0"/>
              <a:t>efforts aim to guide research and produce research results and data </a:t>
            </a:r>
            <a:r>
              <a:rPr lang="en-US" sz="2800" b="1" dirty="0"/>
              <a:t>in ways that improve decision-making</a:t>
            </a:r>
            <a:r>
              <a:rPr lang="en-US" sz="2800" dirty="0"/>
              <a:t> on critical issues for humankind and the environment. </a:t>
            </a:r>
            <a:r>
              <a:rPr lang="cs-CZ" sz="2800" dirty="0" smtClean="0"/>
              <a:t>‚CODATA Workshop, June 9, 2014, </a:t>
            </a:r>
            <a:r>
              <a:rPr lang="cs-CZ" sz="2800" dirty="0" err="1" smtClean="0"/>
              <a:t>Beijing</a:t>
            </a:r>
            <a:endParaRPr lang="cs-CZ" sz="2800" dirty="0"/>
          </a:p>
        </p:txBody>
      </p:sp>
    </p:spTree>
    <p:extLst>
      <p:ext uri="{BB962C8B-B14F-4D97-AF65-F5344CB8AC3E}">
        <p14:creationId xmlns:p14="http://schemas.microsoft.com/office/powerpoint/2010/main" val="41873213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764704"/>
            <a:ext cx="7992888" cy="6555641"/>
          </a:xfrm>
          <a:prstGeom prst="rect">
            <a:avLst/>
          </a:prstGeom>
          <a:noFill/>
        </p:spPr>
        <p:txBody>
          <a:bodyPr wrap="square" rtlCol="0">
            <a:spAutoFit/>
          </a:bodyPr>
          <a:lstStyle/>
          <a:p>
            <a:r>
              <a:rPr lang="en-US" sz="2800" b="1" i="1" dirty="0" smtClean="0"/>
              <a:t>Recommendations</a:t>
            </a:r>
            <a:endParaRPr lang="cs-CZ" sz="2800" b="1" i="1" dirty="0" smtClean="0"/>
          </a:p>
          <a:p>
            <a:endParaRPr lang="cs-CZ" sz="2800" b="1" dirty="0"/>
          </a:p>
          <a:p>
            <a:pPr marL="514350" lvl="0" indent="-514350">
              <a:buAutoNum type="arabicPeriod"/>
            </a:pPr>
            <a:r>
              <a:rPr lang="en-US" sz="2800" b="1" dirty="0" smtClean="0"/>
              <a:t>Respond </a:t>
            </a:r>
            <a:r>
              <a:rPr lang="en-US" sz="2800" b="1" dirty="0"/>
              <a:t>to the importance of Big Data for international science </a:t>
            </a:r>
            <a:r>
              <a:rPr lang="en-US" sz="2800" b="1" dirty="0" err="1"/>
              <a:t>programmes</a:t>
            </a:r>
            <a:r>
              <a:rPr lang="en-US" sz="2800" b="1" dirty="0"/>
              <a:t>:</a:t>
            </a:r>
            <a:r>
              <a:rPr lang="en-US" sz="2800" dirty="0"/>
              <a:t> </a:t>
            </a:r>
            <a:endParaRPr lang="cs-CZ" sz="2800" dirty="0" smtClean="0"/>
          </a:p>
          <a:p>
            <a:pPr lvl="0"/>
            <a:r>
              <a:rPr lang="en-US" sz="2800" dirty="0" smtClean="0"/>
              <a:t>Scientific </a:t>
            </a:r>
            <a:r>
              <a:rPr lang="en-US" sz="2800" dirty="0"/>
              <a:t>Big Data are important for knowledge discovery in advanced sciences: this importance should be recognized and acted upon.  </a:t>
            </a:r>
            <a:endParaRPr lang="cs-CZ" sz="2800" dirty="0" smtClean="0"/>
          </a:p>
          <a:p>
            <a:pPr lvl="0"/>
            <a:endParaRPr lang="cs-CZ" sz="2800" dirty="0"/>
          </a:p>
          <a:p>
            <a:pPr lvl="0"/>
            <a:r>
              <a:rPr lang="en-US" sz="2800" dirty="0" smtClean="0"/>
              <a:t>Addressing </a:t>
            </a:r>
            <a:r>
              <a:rPr lang="en-US" sz="2800" dirty="0"/>
              <a:t>the combined challenges posed by data volume, complexity and heterogeneity will bring significant benefits to international science </a:t>
            </a:r>
            <a:r>
              <a:rPr lang="en-US" sz="2800" dirty="0" err="1"/>
              <a:t>programmes</a:t>
            </a:r>
            <a:r>
              <a:rPr lang="en-US" sz="2800" dirty="0"/>
              <a:t> and allow them to take advantage of the Big Data age to develop new knowledge, especially on a cross-disciplinary basis.</a:t>
            </a:r>
            <a:endParaRPr lang="cs-CZ" sz="2800" dirty="0"/>
          </a:p>
          <a:p>
            <a:endParaRPr lang="cs-CZ" sz="2800" dirty="0"/>
          </a:p>
        </p:txBody>
      </p:sp>
    </p:spTree>
    <p:extLst>
      <p:ext uri="{BB962C8B-B14F-4D97-AF65-F5344CB8AC3E}">
        <p14:creationId xmlns:p14="http://schemas.microsoft.com/office/powerpoint/2010/main" val="3966088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764704"/>
            <a:ext cx="8136904" cy="5262979"/>
          </a:xfrm>
          <a:prstGeom prst="rect">
            <a:avLst/>
          </a:prstGeom>
          <a:noFill/>
        </p:spPr>
        <p:txBody>
          <a:bodyPr wrap="square" rtlCol="0">
            <a:spAutoFit/>
          </a:bodyPr>
          <a:lstStyle/>
          <a:p>
            <a:pPr lvl="0"/>
            <a:r>
              <a:rPr lang="cs-CZ" sz="2800" b="1" dirty="0" smtClean="0"/>
              <a:t>2. </a:t>
            </a:r>
            <a:r>
              <a:rPr lang="en-US" sz="2800" b="1" dirty="0" smtClean="0"/>
              <a:t>Exploit </a:t>
            </a:r>
            <a:r>
              <a:rPr lang="en-US" sz="2800" b="1" dirty="0"/>
              <a:t>the benefits of Big Data for society:</a:t>
            </a:r>
            <a:r>
              <a:rPr lang="en-US" sz="2800" dirty="0"/>
              <a:t> </a:t>
            </a:r>
            <a:endParaRPr lang="cs-CZ" sz="2800" dirty="0" smtClean="0"/>
          </a:p>
          <a:p>
            <a:pPr lvl="0"/>
            <a:endParaRPr lang="cs-CZ" sz="2800" dirty="0"/>
          </a:p>
          <a:p>
            <a:pPr lvl="0"/>
            <a:r>
              <a:rPr lang="en-US" sz="2800" dirty="0" smtClean="0"/>
              <a:t>Sponsors </a:t>
            </a:r>
            <a:r>
              <a:rPr lang="en-US" sz="2800" dirty="0"/>
              <a:t>of international research </a:t>
            </a:r>
            <a:r>
              <a:rPr lang="en-US" sz="2800" dirty="0" err="1"/>
              <a:t>programmes</a:t>
            </a:r>
            <a:r>
              <a:rPr lang="en-US" sz="2800" dirty="0"/>
              <a:t> need to encourage activities that exploit Big Data to promote applied research for the </a:t>
            </a:r>
            <a:r>
              <a:rPr lang="en-US" sz="2800" b="1" dirty="0"/>
              <a:t>benefit of society </a:t>
            </a:r>
            <a:r>
              <a:rPr lang="en-US" sz="2800" dirty="0"/>
              <a:t>and to make provision to promote and support such activities.  </a:t>
            </a:r>
            <a:endParaRPr lang="cs-CZ" sz="2800" dirty="0" smtClean="0"/>
          </a:p>
          <a:p>
            <a:pPr lvl="0"/>
            <a:r>
              <a:rPr lang="en-US" sz="2800" dirty="0" smtClean="0"/>
              <a:t>Research </a:t>
            </a:r>
            <a:r>
              <a:rPr lang="en-US" sz="2800" dirty="0"/>
              <a:t>funders, national academies, universities and other research performing institutions should </a:t>
            </a:r>
            <a:r>
              <a:rPr lang="en-US" sz="2800" b="1" dirty="0"/>
              <a:t>formulate strategies to exploit Big Data</a:t>
            </a:r>
            <a:r>
              <a:rPr lang="en-US" sz="2800" dirty="0"/>
              <a:t> for knowledge discovery.</a:t>
            </a:r>
            <a:endParaRPr lang="cs-CZ" sz="2800" dirty="0"/>
          </a:p>
          <a:p>
            <a:endParaRPr lang="cs-CZ" sz="2800" dirty="0"/>
          </a:p>
        </p:txBody>
      </p:sp>
    </p:spTree>
    <p:extLst>
      <p:ext uri="{BB962C8B-B14F-4D97-AF65-F5344CB8AC3E}">
        <p14:creationId xmlns:p14="http://schemas.microsoft.com/office/powerpoint/2010/main" val="3558929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836712"/>
            <a:ext cx="8136904" cy="5693866"/>
          </a:xfrm>
          <a:prstGeom prst="rect">
            <a:avLst/>
          </a:prstGeom>
          <a:noFill/>
        </p:spPr>
        <p:txBody>
          <a:bodyPr wrap="square" rtlCol="0">
            <a:spAutoFit/>
          </a:bodyPr>
          <a:lstStyle/>
          <a:p>
            <a:pPr lvl="0"/>
            <a:r>
              <a:rPr lang="cs-CZ" sz="2800" b="1" dirty="0" smtClean="0"/>
              <a:t>3. </a:t>
            </a:r>
            <a:r>
              <a:rPr lang="en-US" sz="2800" b="1" dirty="0" smtClean="0"/>
              <a:t>Improve </a:t>
            </a:r>
            <a:r>
              <a:rPr lang="en-US" sz="2800" b="1" dirty="0"/>
              <a:t>understanding of Big Data through international collaboration:</a:t>
            </a:r>
            <a:r>
              <a:rPr lang="en-US" sz="2800" dirty="0"/>
              <a:t> </a:t>
            </a:r>
            <a:endParaRPr lang="cs-CZ" sz="2800" dirty="0" smtClean="0"/>
          </a:p>
          <a:p>
            <a:pPr lvl="0"/>
            <a:endParaRPr lang="cs-CZ" sz="2800" dirty="0"/>
          </a:p>
          <a:p>
            <a:pPr lvl="0"/>
            <a:r>
              <a:rPr lang="en-US" sz="2800" dirty="0" smtClean="0"/>
              <a:t>Research </a:t>
            </a:r>
            <a:r>
              <a:rPr lang="en-US" sz="2800" dirty="0"/>
              <a:t>into the methodologies, theories, technologies and practical applications of Big Data for international science </a:t>
            </a:r>
            <a:r>
              <a:rPr lang="en-US" sz="2800" dirty="0" err="1"/>
              <a:t>programmes</a:t>
            </a:r>
            <a:r>
              <a:rPr lang="en-US" sz="2800" dirty="0"/>
              <a:t> should be strengthened.  </a:t>
            </a:r>
            <a:endParaRPr lang="cs-CZ" sz="2800" dirty="0" smtClean="0"/>
          </a:p>
          <a:p>
            <a:pPr lvl="0"/>
            <a:endParaRPr lang="cs-CZ" sz="2800" dirty="0"/>
          </a:p>
          <a:p>
            <a:pPr lvl="0"/>
            <a:r>
              <a:rPr lang="en-US" sz="2800" dirty="0" smtClean="0"/>
              <a:t>This </a:t>
            </a:r>
            <a:r>
              <a:rPr lang="en-US" sz="2800" dirty="0"/>
              <a:t>must involve a broad range of experts and research disciplines.  Sustained international collaboration will also be essential to achieve this.</a:t>
            </a:r>
            <a:r>
              <a:rPr lang="en-US" sz="2800" b="1" dirty="0"/>
              <a:t> </a:t>
            </a:r>
            <a:endParaRPr lang="cs-CZ" sz="2800" dirty="0"/>
          </a:p>
          <a:p>
            <a:r>
              <a:rPr lang="en-US" sz="2800" dirty="0"/>
              <a:t> </a:t>
            </a:r>
            <a:endParaRPr lang="cs-CZ" sz="2800" dirty="0"/>
          </a:p>
          <a:p>
            <a:endParaRPr lang="cs-CZ" sz="2800" dirty="0"/>
          </a:p>
        </p:txBody>
      </p:sp>
    </p:spTree>
    <p:extLst>
      <p:ext uri="{BB962C8B-B14F-4D97-AF65-F5344CB8AC3E}">
        <p14:creationId xmlns:p14="http://schemas.microsoft.com/office/powerpoint/2010/main" val="2364098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692696"/>
            <a:ext cx="7776864" cy="3539430"/>
          </a:xfrm>
          <a:prstGeom prst="rect">
            <a:avLst/>
          </a:prstGeom>
          <a:noFill/>
        </p:spPr>
        <p:txBody>
          <a:bodyPr wrap="square" rtlCol="0">
            <a:spAutoFit/>
          </a:bodyPr>
          <a:lstStyle/>
          <a:p>
            <a:pPr lvl="0"/>
            <a:r>
              <a:rPr lang="cs-CZ" sz="2800" b="1" dirty="0" smtClean="0"/>
              <a:t>4. </a:t>
            </a:r>
            <a:r>
              <a:rPr lang="en-US" sz="2800" b="1" dirty="0" smtClean="0"/>
              <a:t>Promote </a:t>
            </a:r>
            <a:r>
              <a:rPr lang="en-US" sz="2800" b="1" dirty="0"/>
              <a:t>a universal approach to Big Data:</a:t>
            </a:r>
            <a:r>
              <a:rPr lang="en-US" sz="2800" dirty="0"/>
              <a:t> </a:t>
            </a:r>
            <a:endParaRPr lang="cs-CZ" sz="2800" dirty="0" smtClean="0"/>
          </a:p>
          <a:p>
            <a:pPr lvl="0"/>
            <a:endParaRPr lang="cs-CZ" sz="2800" dirty="0" smtClean="0"/>
          </a:p>
          <a:p>
            <a:pPr lvl="0"/>
            <a:endParaRPr lang="cs-CZ" sz="2800" dirty="0"/>
          </a:p>
          <a:p>
            <a:pPr lvl="0"/>
            <a:r>
              <a:rPr lang="en-US" sz="2800" dirty="0" smtClean="0"/>
              <a:t>The </a:t>
            </a:r>
            <a:r>
              <a:rPr lang="en-US" sz="2800" dirty="0"/>
              <a:t>knowledge generated by </a:t>
            </a:r>
            <a:r>
              <a:rPr lang="en-US" sz="2800" b="1" dirty="0"/>
              <a:t>the exploitation of Big Data in international science </a:t>
            </a:r>
            <a:r>
              <a:rPr lang="en-US" sz="2800" b="1" dirty="0" err="1"/>
              <a:t>programmes</a:t>
            </a:r>
            <a:r>
              <a:rPr lang="en-US" sz="2800" b="1" dirty="0"/>
              <a:t> stands to benefit all humanity.  </a:t>
            </a:r>
            <a:r>
              <a:rPr lang="en-US" sz="2800" dirty="0"/>
              <a:t>This depends, however, on the </a:t>
            </a:r>
            <a:r>
              <a:rPr lang="en-US" sz="2800" b="1" dirty="0"/>
              <a:t>widest possible access </a:t>
            </a:r>
            <a:r>
              <a:rPr lang="en-US" sz="2800" dirty="0"/>
              <a:t>to and participation in the creation of that knowledge.  </a:t>
            </a:r>
            <a:endParaRPr lang="cs-CZ" dirty="0"/>
          </a:p>
        </p:txBody>
      </p:sp>
    </p:spTree>
    <p:extLst>
      <p:ext uri="{BB962C8B-B14F-4D97-AF65-F5344CB8AC3E}">
        <p14:creationId xmlns:p14="http://schemas.microsoft.com/office/powerpoint/2010/main" val="7948095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836712"/>
            <a:ext cx="7992888" cy="5693866"/>
          </a:xfrm>
          <a:prstGeom prst="rect">
            <a:avLst/>
          </a:prstGeom>
          <a:noFill/>
        </p:spPr>
        <p:txBody>
          <a:bodyPr wrap="square" rtlCol="0">
            <a:spAutoFit/>
          </a:bodyPr>
          <a:lstStyle/>
          <a:p>
            <a:r>
              <a:rPr lang="cs-CZ" sz="2800" b="1" dirty="0" smtClean="0"/>
              <a:t>5. </a:t>
            </a:r>
            <a:r>
              <a:rPr lang="en-US" sz="2800" b="1" dirty="0"/>
              <a:t>Encourage capacity building and skills development:</a:t>
            </a:r>
            <a:r>
              <a:rPr lang="en-US" sz="2800" dirty="0"/>
              <a:t> </a:t>
            </a:r>
            <a:endParaRPr lang="cs-CZ" sz="2800" dirty="0" smtClean="0"/>
          </a:p>
          <a:p>
            <a:r>
              <a:rPr lang="en-US" sz="2800" dirty="0" smtClean="0"/>
              <a:t>The </a:t>
            </a:r>
            <a:r>
              <a:rPr lang="en-US" sz="2800" b="1" dirty="0"/>
              <a:t>commercial potential of Big Data </a:t>
            </a:r>
            <a:r>
              <a:rPr lang="en-US" sz="2800" dirty="0"/>
              <a:t>and data analytics has been much publicized, as has the pressing need for skills development in data science.  This undoubtedly holds true in a research context also.  We call on the partners to this initiative to </a:t>
            </a:r>
            <a:r>
              <a:rPr lang="en-US" sz="2800" b="1" dirty="0"/>
              <a:t>collaborate with appropriate national and international organizations </a:t>
            </a:r>
            <a:r>
              <a:rPr lang="en-US" sz="2800" dirty="0"/>
              <a:t>to advance an agenda for capacity building and skills development in (Big) Data Science.  This involves prioritization of data science in educational regimes and developing the career paths of early career data scientists</a:t>
            </a:r>
            <a:endParaRPr lang="cs-CZ" sz="2800" dirty="0"/>
          </a:p>
        </p:txBody>
      </p:sp>
    </p:spTree>
    <p:extLst>
      <p:ext uri="{BB962C8B-B14F-4D97-AF65-F5344CB8AC3E}">
        <p14:creationId xmlns:p14="http://schemas.microsoft.com/office/powerpoint/2010/main" val="3978033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27584" y="908720"/>
            <a:ext cx="8064896" cy="5262979"/>
          </a:xfrm>
          <a:prstGeom prst="rect">
            <a:avLst/>
          </a:prstGeom>
          <a:noFill/>
        </p:spPr>
        <p:txBody>
          <a:bodyPr wrap="square" rtlCol="0">
            <a:spAutoFit/>
          </a:bodyPr>
          <a:lstStyle/>
          <a:p>
            <a:pPr lvl="0"/>
            <a:r>
              <a:rPr lang="cs-CZ" sz="2800" b="1" dirty="0" smtClean="0"/>
              <a:t>6. </a:t>
            </a:r>
            <a:r>
              <a:rPr lang="en-US" sz="2800" b="1" dirty="0" smtClean="0"/>
              <a:t>Foster </a:t>
            </a:r>
            <a:r>
              <a:rPr lang="en-US" sz="2800" b="1" dirty="0"/>
              <a:t>development of policies to maximize exploitation of Big Data:</a:t>
            </a:r>
            <a:r>
              <a:rPr lang="en-US" sz="2800" dirty="0"/>
              <a:t> </a:t>
            </a:r>
            <a:endParaRPr lang="cs-CZ" sz="2800" dirty="0" smtClean="0"/>
          </a:p>
          <a:p>
            <a:pPr lvl="0"/>
            <a:r>
              <a:rPr lang="en-US" sz="2800" b="1" dirty="0" smtClean="0"/>
              <a:t>Big </a:t>
            </a:r>
            <a:r>
              <a:rPr lang="en-US" sz="2800" b="1" dirty="0"/>
              <a:t>Data raise new and more complex access and use problems than previously encountered with scientific data activities.</a:t>
            </a:r>
            <a:r>
              <a:rPr lang="en-US" sz="2800" dirty="0"/>
              <a:t>  </a:t>
            </a:r>
            <a:endParaRPr lang="cs-CZ" sz="2800" dirty="0" smtClean="0"/>
          </a:p>
          <a:p>
            <a:pPr lvl="0"/>
            <a:endParaRPr lang="cs-CZ" sz="2800" dirty="0"/>
          </a:p>
          <a:p>
            <a:pPr lvl="0"/>
            <a:r>
              <a:rPr lang="en-US" sz="2800" dirty="0" smtClean="0"/>
              <a:t>Policies</a:t>
            </a:r>
            <a:r>
              <a:rPr lang="en-US" sz="2800" dirty="0"/>
              <a:t>, guidelines and, where necessary, international agreements should be developed </a:t>
            </a:r>
            <a:r>
              <a:rPr lang="en-US" sz="2800" b="1" dirty="0"/>
              <a:t>to maximize the collection, sharing and potential exploitation of Big Data for scientific research.  </a:t>
            </a:r>
            <a:endParaRPr lang="cs-CZ" sz="2800" b="1" dirty="0" smtClean="0"/>
          </a:p>
          <a:p>
            <a:pPr lvl="0"/>
            <a:endParaRPr lang="cs-CZ" sz="2800" b="1" dirty="0"/>
          </a:p>
          <a:p>
            <a:pPr lvl="0"/>
            <a:r>
              <a:rPr lang="cs-CZ" sz="2800" dirty="0" smtClean="0"/>
              <a:t>…..</a:t>
            </a:r>
            <a:r>
              <a:rPr lang="en-US" sz="2800" dirty="0" smtClean="0"/>
              <a:t> </a:t>
            </a:r>
            <a:r>
              <a:rPr lang="en-US" sz="2800" dirty="0"/>
              <a:t>on an international and multi-disciplinary basis.  </a:t>
            </a:r>
            <a:endParaRPr lang="cs-CZ" sz="2800" dirty="0"/>
          </a:p>
        </p:txBody>
      </p:sp>
    </p:spTree>
    <p:extLst>
      <p:ext uri="{BB962C8B-B14F-4D97-AF65-F5344CB8AC3E}">
        <p14:creationId xmlns:p14="http://schemas.microsoft.com/office/powerpoint/2010/main" val="883380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980728"/>
            <a:ext cx="7776864" cy="3970318"/>
          </a:xfrm>
          <a:prstGeom prst="rect">
            <a:avLst/>
          </a:prstGeom>
          <a:noFill/>
        </p:spPr>
        <p:txBody>
          <a:bodyPr wrap="square" rtlCol="0">
            <a:spAutoFit/>
          </a:bodyPr>
          <a:lstStyle/>
          <a:p>
            <a:pPr algn="ctr"/>
            <a:endParaRPr lang="cs-CZ" sz="3600" b="1" dirty="0" smtClean="0"/>
          </a:p>
          <a:p>
            <a:pPr algn="ctr"/>
            <a:endParaRPr lang="cs-CZ" sz="3600" b="1" dirty="0"/>
          </a:p>
          <a:p>
            <a:pPr algn="ctr"/>
            <a:r>
              <a:rPr lang="cs-CZ" sz="3600" b="1" dirty="0" smtClean="0"/>
              <a:t>5. ADAPTIVE </a:t>
            </a:r>
            <a:r>
              <a:rPr lang="cs-CZ" sz="3600" b="1" dirty="0"/>
              <a:t>CARTOGRAPHY </a:t>
            </a:r>
            <a:r>
              <a:rPr lang="cs-CZ" sz="3600" b="1" dirty="0" smtClean="0"/>
              <a:t> and CONTEXT-BASED CARTOGRAPHY</a:t>
            </a:r>
          </a:p>
          <a:p>
            <a:pPr algn="ctr"/>
            <a:r>
              <a:rPr lang="cs-CZ" sz="3600" b="1" i="1" dirty="0" err="1" smtClean="0"/>
              <a:t>Cognitive</a:t>
            </a:r>
            <a:r>
              <a:rPr lang="cs-CZ" sz="3600" b="1" i="1" dirty="0" smtClean="0"/>
              <a:t> Style</a:t>
            </a:r>
            <a:endParaRPr lang="cs-CZ" sz="3600" b="1" i="1" dirty="0"/>
          </a:p>
          <a:p>
            <a:pPr algn="ctr"/>
            <a:endParaRPr lang="cs-CZ" sz="3600" dirty="0"/>
          </a:p>
          <a:p>
            <a:pPr algn="ctr"/>
            <a:endParaRPr lang="cs-CZ" sz="3600" dirty="0"/>
          </a:p>
        </p:txBody>
      </p:sp>
    </p:spTree>
    <p:extLst>
      <p:ext uri="{BB962C8B-B14F-4D97-AF65-F5344CB8AC3E}">
        <p14:creationId xmlns:p14="http://schemas.microsoft.com/office/powerpoint/2010/main" val="999249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内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1" name="Group 3"/>
          <p:cNvGrpSpPr>
            <a:grpSpLocks/>
          </p:cNvGrpSpPr>
          <p:nvPr/>
        </p:nvGrpSpPr>
        <p:grpSpPr bwMode="auto">
          <a:xfrm>
            <a:off x="457200" y="1600200"/>
            <a:ext cx="8153400" cy="2286000"/>
            <a:chOff x="2304" y="2058"/>
            <a:chExt cx="3102" cy="774"/>
          </a:xfrm>
        </p:grpSpPr>
        <p:sp>
          <p:nvSpPr>
            <p:cNvPr id="22539" name="AutoShape 4"/>
            <p:cNvSpPr>
              <a:spLocks noChangeArrowheads="1"/>
            </p:cNvSpPr>
            <p:nvPr/>
          </p:nvSpPr>
          <p:spPr bwMode="gray">
            <a:xfrm>
              <a:off x="2334" y="2058"/>
              <a:ext cx="3072" cy="774"/>
            </a:xfrm>
            <a:prstGeom prst="roundRect">
              <a:avLst>
                <a:gd name="adj" fmla="val 10889"/>
              </a:avLst>
            </a:prstGeom>
            <a:gradFill rotWithShape="1">
              <a:gsLst>
                <a:gs pos="0">
                  <a:srgbClr val="FF9933"/>
                </a:gs>
                <a:gs pos="100000">
                  <a:srgbClr val="FFE9D4"/>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sp>
          <p:nvSpPr>
            <p:cNvPr id="22540" name="AutoShape 5"/>
            <p:cNvSpPr>
              <a:spLocks noChangeArrowheads="1"/>
            </p:cNvSpPr>
            <p:nvPr/>
          </p:nvSpPr>
          <p:spPr bwMode="gray">
            <a:xfrm>
              <a:off x="2304" y="2352"/>
              <a:ext cx="336" cy="24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grpSp>
      <p:grpSp>
        <p:nvGrpSpPr>
          <p:cNvPr id="22532" name="Group 6"/>
          <p:cNvGrpSpPr>
            <a:grpSpLocks/>
          </p:cNvGrpSpPr>
          <p:nvPr/>
        </p:nvGrpSpPr>
        <p:grpSpPr bwMode="auto">
          <a:xfrm>
            <a:off x="457200" y="4495800"/>
            <a:ext cx="8382000" cy="2286000"/>
            <a:chOff x="2304" y="2880"/>
            <a:chExt cx="3102" cy="774"/>
          </a:xfrm>
        </p:grpSpPr>
        <p:sp>
          <p:nvSpPr>
            <p:cNvPr id="22537" name="AutoShape 7"/>
            <p:cNvSpPr>
              <a:spLocks noChangeArrowheads="1"/>
            </p:cNvSpPr>
            <p:nvPr/>
          </p:nvSpPr>
          <p:spPr bwMode="gray">
            <a:xfrm>
              <a:off x="2334" y="2880"/>
              <a:ext cx="3072" cy="774"/>
            </a:xfrm>
            <a:prstGeom prst="roundRect">
              <a:avLst>
                <a:gd name="adj" fmla="val 10889"/>
              </a:avLst>
            </a:prstGeom>
            <a:gradFill rotWithShape="1">
              <a:gsLst>
                <a:gs pos="0">
                  <a:srgbClr val="93C052"/>
                </a:gs>
                <a:gs pos="100000">
                  <a:srgbClr val="E8F2DA"/>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sp>
          <p:nvSpPr>
            <p:cNvPr id="22538" name="AutoShape 8"/>
            <p:cNvSpPr>
              <a:spLocks noChangeArrowheads="1"/>
            </p:cNvSpPr>
            <p:nvPr/>
          </p:nvSpPr>
          <p:spPr bwMode="gray">
            <a:xfrm>
              <a:off x="2304" y="3168"/>
              <a:ext cx="336" cy="24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grpSp>
      <p:sp>
        <p:nvSpPr>
          <p:cNvPr id="22533" name="Text Box 9"/>
          <p:cNvSpPr txBox="1">
            <a:spLocks noChangeArrowheads="1"/>
          </p:cNvSpPr>
          <p:nvPr/>
        </p:nvSpPr>
        <p:spPr bwMode="auto">
          <a:xfrm>
            <a:off x="533400" y="1219200"/>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Prof. Lu Yongxiang, the president of International Society for Digital Earth</a:t>
            </a:r>
          </a:p>
        </p:txBody>
      </p:sp>
      <p:sp>
        <p:nvSpPr>
          <p:cNvPr id="22534" name="Text Box 10"/>
          <p:cNvSpPr txBox="1">
            <a:spLocks noChangeArrowheads="1"/>
          </p:cNvSpPr>
          <p:nvPr/>
        </p:nvSpPr>
        <p:spPr bwMode="auto">
          <a:xfrm>
            <a:off x="1371600" y="1600200"/>
            <a:ext cx="7239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described Digital Earth as “a fundamental work of the Earth Sciences. As a common framework for describing Earth's information in the temporal and spatial domains, Digital Earth is at present mainly used for information integration of Earth Observation Systems and provides functions for data's acquisition, storage, transfer, analysis, and processing. Its emphases are on establishing a unified coordinate system and on developing multi-dimensional dynamic virtual display.” (1999)</a:t>
            </a:r>
          </a:p>
        </p:txBody>
      </p:sp>
      <p:sp>
        <p:nvSpPr>
          <p:cNvPr id="22535" name="Text Box 11"/>
          <p:cNvSpPr txBox="1">
            <a:spLocks noChangeArrowheads="1"/>
          </p:cNvSpPr>
          <p:nvPr/>
        </p:nvSpPr>
        <p:spPr bwMode="auto">
          <a:xfrm>
            <a:off x="1371600" y="4495800"/>
            <a:ext cx="7391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believed that “Digital Earth is located at the interdisciplinary forefront of earth science, space science and information science and technologies, and it will be a fruit of natural science and social science, and closely associated with human requirements. As a powerful supporting tool, Digital Earth can play a key role in new economic growth and in global sustainable development. It is the inevitable outcome of science, economy, politics, and society and their historical development.” (1999)</a:t>
            </a:r>
          </a:p>
        </p:txBody>
      </p:sp>
      <p:sp>
        <p:nvSpPr>
          <p:cNvPr id="22536" name="Text Box 12"/>
          <p:cNvSpPr txBox="1">
            <a:spLocks noChangeArrowheads="1"/>
          </p:cNvSpPr>
          <p:nvPr/>
        </p:nvSpPr>
        <p:spPr bwMode="auto">
          <a:xfrm>
            <a:off x="533400" y="4114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Prof. Xu Guanhua</a:t>
            </a:r>
          </a:p>
        </p:txBody>
      </p:sp>
    </p:spTree>
    <p:extLst>
      <p:ext uri="{BB962C8B-B14F-4D97-AF65-F5344CB8AC3E}">
        <p14:creationId xmlns:p14="http://schemas.microsoft.com/office/powerpoint/2010/main" val="3238109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539750" y="549275"/>
            <a:ext cx="8424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cs-CZ">
              <a:solidFill>
                <a:schemeClr val="tx1"/>
              </a:solidFill>
            </a:endParaRPr>
          </a:p>
        </p:txBody>
      </p:sp>
      <p:pic>
        <p:nvPicPr>
          <p:cNvPr id="354307" name="Picture 3" descr="マッピング空間EC"/>
          <p:cNvPicPr>
            <a:picLocks noChangeAspect="1" noChangeArrowheads="1"/>
          </p:cNvPicPr>
          <p:nvPr/>
        </p:nvPicPr>
        <p:blipFill>
          <a:blip r:embed="rId2" cstate="print">
            <a:extLst>
              <a:ext uri="{28A0092B-C50C-407E-A947-70E740481C1C}">
                <a14:useLocalDpi xmlns:a14="http://schemas.microsoft.com/office/drawing/2010/main" val="0"/>
              </a:ext>
            </a:extLst>
          </a:blip>
          <a:srcRect t="4477" b="5748"/>
          <a:stretch>
            <a:fillRect/>
          </a:stretch>
        </p:blipFill>
        <p:spPr bwMode="auto">
          <a:xfrm>
            <a:off x="468313" y="0"/>
            <a:ext cx="8207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346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smtClean="0"/>
              <a:t>Disaster management cycle</a:t>
            </a:r>
          </a:p>
        </p:txBody>
      </p:sp>
      <p:pic>
        <p:nvPicPr>
          <p:cNvPr id="28675" name="Picture 4"/>
          <p:cNvPicPr>
            <a:picLocks noGrp="1" noChangeAspect="1" noChangeArrowheads="1"/>
          </p:cNvPicPr>
          <p:nvPr>
            <p:ph idx="1"/>
          </p:nvPr>
        </p:nvPicPr>
        <p:blipFill>
          <a:blip r:embed="rId3" cstate="print"/>
          <a:srcRect/>
          <a:stretch>
            <a:fillRect/>
          </a:stretch>
        </p:blipFill>
        <p:spPr>
          <a:xfrm>
            <a:off x="755650" y="1844675"/>
            <a:ext cx="4824413" cy="4824413"/>
          </a:xfrm>
          <a:noFill/>
        </p:spPr>
      </p:pic>
      <p:sp>
        <p:nvSpPr>
          <p:cNvPr id="28676" name="Text Box 5"/>
          <p:cNvSpPr txBox="1">
            <a:spLocks noChangeArrowheads="1"/>
          </p:cNvSpPr>
          <p:nvPr/>
        </p:nvSpPr>
        <p:spPr bwMode="auto">
          <a:xfrm>
            <a:off x="5795963" y="1773238"/>
            <a:ext cx="3003550" cy="3471862"/>
          </a:xfrm>
          <a:prstGeom prst="rect">
            <a:avLst/>
          </a:prstGeom>
          <a:noFill/>
          <a:ln w="9525">
            <a:noFill/>
            <a:miter lim="800000"/>
            <a:headEnd/>
            <a:tailEnd/>
          </a:ln>
        </p:spPr>
        <p:txBody>
          <a:bodyPr>
            <a:spAutoFit/>
          </a:bodyPr>
          <a:lstStyle/>
          <a:p>
            <a:pPr>
              <a:lnSpc>
                <a:spcPct val="90000"/>
              </a:lnSpc>
              <a:buFont typeface="Arial" pitchFamily="34" charset="0"/>
              <a:buChar char="•"/>
            </a:pPr>
            <a:r>
              <a:rPr lang="cs-CZ" sz="2400"/>
              <a:t>User requirements and specifics differ within EM cycle </a:t>
            </a:r>
          </a:p>
          <a:p>
            <a:pPr lvl="1">
              <a:lnSpc>
                <a:spcPct val="90000"/>
              </a:lnSpc>
              <a:buFont typeface="Arial" pitchFamily="34" charset="0"/>
              <a:buChar char="•"/>
            </a:pPr>
            <a:endParaRPr lang="cs-CZ" sz="2400"/>
          </a:p>
          <a:p>
            <a:pPr>
              <a:lnSpc>
                <a:spcPct val="90000"/>
              </a:lnSpc>
              <a:buFont typeface="Arial" pitchFamily="34" charset="0"/>
              <a:buChar char="•"/>
            </a:pPr>
            <a:r>
              <a:rPr lang="cs-CZ" sz="2400"/>
              <a:t>Better cartographic support in all stages</a:t>
            </a:r>
          </a:p>
          <a:p>
            <a:pPr>
              <a:lnSpc>
                <a:spcPct val="90000"/>
              </a:lnSpc>
              <a:buFont typeface="Arial" pitchFamily="34" charset="0"/>
              <a:buChar char="•"/>
            </a:pPr>
            <a:endParaRPr lang="cs-CZ" sz="2400"/>
          </a:p>
          <a:p>
            <a:pPr>
              <a:lnSpc>
                <a:spcPct val="90000"/>
              </a:lnSpc>
              <a:buFont typeface="Arial" pitchFamily="34" charset="0"/>
              <a:buChar char="•"/>
            </a:pPr>
            <a:r>
              <a:rPr lang="cs-CZ" sz="2400"/>
              <a:t>Consequences: minimizing of losses  </a:t>
            </a:r>
          </a:p>
          <a:p>
            <a:pPr>
              <a:lnSpc>
                <a:spcPct val="90000"/>
              </a:lnSpc>
              <a:buFont typeface="Arial" pitchFamily="34" charset="0"/>
              <a:buChar char="•"/>
            </a:pPr>
            <a:endParaRPr lang="cs-CZ" sz="2800"/>
          </a:p>
        </p:txBody>
      </p:sp>
      <p:sp>
        <p:nvSpPr>
          <p:cNvPr id="5" name="Obdélník 4"/>
          <p:cNvSpPr/>
          <p:nvPr/>
        </p:nvSpPr>
        <p:spPr>
          <a:xfrm rot="8520000">
            <a:off x="4418013" y="1884363"/>
            <a:ext cx="608012" cy="2243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Obdélník 5"/>
          <p:cNvSpPr/>
          <p:nvPr/>
        </p:nvSpPr>
        <p:spPr>
          <a:xfrm rot="2700000">
            <a:off x="4195763" y="4683125"/>
            <a:ext cx="608012" cy="22431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Obdélník 6"/>
          <p:cNvSpPr/>
          <p:nvPr/>
        </p:nvSpPr>
        <p:spPr>
          <a:xfrm rot="8520000">
            <a:off x="1309688" y="4459288"/>
            <a:ext cx="608012" cy="2241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Obdélník 7"/>
          <p:cNvSpPr/>
          <p:nvPr/>
        </p:nvSpPr>
        <p:spPr>
          <a:xfrm rot="2700000">
            <a:off x="1386682" y="1731169"/>
            <a:ext cx="609600" cy="2243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4444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2641" t="15637" r="14311"/>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914657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2078" t="6300"/>
          <a:stretch>
            <a:fillRect/>
          </a:stretch>
        </p:blipFill>
        <p:spPr bwMode="auto">
          <a:xfrm>
            <a:off x="0" y="0"/>
            <a:ext cx="9144000" cy="6093296"/>
          </a:xfrm>
          <a:prstGeom prst="rect">
            <a:avLst/>
          </a:prstGeom>
          <a:noFill/>
          <a:ln w="9525">
            <a:noFill/>
            <a:miter lim="800000"/>
            <a:headEnd/>
            <a:tailEnd/>
          </a:ln>
        </p:spPr>
      </p:pic>
      <p:sp>
        <p:nvSpPr>
          <p:cNvPr id="5" name="TextovéPole 4"/>
          <p:cNvSpPr txBox="1"/>
          <p:nvPr/>
        </p:nvSpPr>
        <p:spPr>
          <a:xfrm>
            <a:off x="539552" y="6093296"/>
            <a:ext cx="184731" cy="369332"/>
          </a:xfrm>
          <a:prstGeom prst="rect">
            <a:avLst/>
          </a:prstGeom>
          <a:noFill/>
        </p:spPr>
        <p:txBody>
          <a:bodyPr wrap="none" rtlCol="0">
            <a:spAutoFit/>
          </a:bodyPr>
          <a:lstStyle/>
          <a:p>
            <a:endParaRPr lang="cs-CZ"/>
          </a:p>
        </p:txBody>
      </p:sp>
      <p:sp>
        <p:nvSpPr>
          <p:cNvPr id="10" name="TextovéPole 9"/>
          <p:cNvSpPr txBox="1"/>
          <p:nvPr/>
        </p:nvSpPr>
        <p:spPr>
          <a:xfrm>
            <a:off x="323528" y="6381328"/>
            <a:ext cx="1831014" cy="369332"/>
          </a:xfrm>
          <a:prstGeom prst="rect">
            <a:avLst/>
          </a:prstGeom>
          <a:noFill/>
        </p:spPr>
        <p:txBody>
          <a:bodyPr wrap="square" rtlCol="0">
            <a:spAutoFit/>
          </a:bodyPr>
          <a:lstStyle/>
          <a:p>
            <a:r>
              <a:rPr lang="cs-CZ" dirty="0" err="1" smtClean="0"/>
              <a:t>Sunji</a:t>
            </a:r>
            <a:r>
              <a:rPr lang="cs-CZ" dirty="0" smtClean="0"/>
              <a:t> </a:t>
            </a:r>
            <a:r>
              <a:rPr lang="cs-CZ" dirty="0" err="1" smtClean="0"/>
              <a:t>Murai</a:t>
            </a:r>
            <a:r>
              <a:rPr lang="cs-CZ" dirty="0" smtClean="0"/>
              <a:t>, 2011</a:t>
            </a:r>
            <a:endParaRPr lang="cs-CZ" dirty="0"/>
          </a:p>
        </p:txBody>
      </p:sp>
    </p:spTree>
    <p:extLst>
      <p:ext uri="{BB962C8B-B14F-4D97-AF65-F5344CB8AC3E}">
        <p14:creationId xmlns:p14="http://schemas.microsoft.com/office/powerpoint/2010/main" val="40206824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548680"/>
            <a:ext cx="8352928" cy="3385542"/>
          </a:xfrm>
          <a:prstGeom prst="rect">
            <a:avLst/>
          </a:prstGeom>
          <a:noFill/>
        </p:spPr>
        <p:txBody>
          <a:bodyPr wrap="square" rtlCol="0">
            <a:spAutoFit/>
          </a:bodyPr>
          <a:lstStyle/>
          <a:p>
            <a:endParaRPr lang="cs-CZ" sz="2800" dirty="0" smtClean="0"/>
          </a:p>
          <a:p>
            <a:endParaRPr lang="cs-CZ" sz="2800" dirty="0" smtClean="0"/>
          </a:p>
          <a:p>
            <a:r>
              <a:rPr lang="en-US" sz="2800" dirty="0" err="1" smtClean="0"/>
              <a:t>Kamaishi</a:t>
            </a:r>
            <a:r>
              <a:rPr lang="en-US" sz="2800" dirty="0" smtClean="0"/>
              <a:t> City, Iwate Prefecture constructed huge breakwaters 2km long, 20m thick, 8m above sea level and 65m deep, which have been registered as the deepest breakwaters in the Guinness World Records (see Fig.4a and 4b). </a:t>
            </a:r>
            <a:endParaRPr lang="cs-CZ" sz="2800" dirty="0" smtClean="0"/>
          </a:p>
          <a:p>
            <a:endParaRPr lang="cs-CZ" dirty="0"/>
          </a:p>
        </p:txBody>
      </p:sp>
    </p:spTree>
    <p:extLst>
      <p:ext uri="{BB962C8B-B14F-4D97-AF65-F5344CB8AC3E}">
        <p14:creationId xmlns:p14="http://schemas.microsoft.com/office/powerpoint/2010/main" val="4205438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4840" r="4680" b="1686"/>
          <a:stretch>
            <a:fillRect/>
          </a:stretch>
        </p:blipFill>
        <p:spPr bwMode="auto">
          <a:xfrm>
            <a:off x="0" y="0"/>
            <a:ext cx="9144000" cy="5805264"/>
          </a:xfrm>
          <a:prstGeom prst="rect">
            <a:avLst/>
          </a:prstGeom>
          <a:noFill/>
          <a:ln w="9525">
            <a:noFill/>
            <a:miter lim="800000"/>
            <a:headEnd/>
            <a:tailEnd/>
          </a:ln>
        </p:spPr>
      </p:pic>
      <p:sp>
        <p:nvSpPr>
          <p:cNvPr id="3" name="TextovéPole 2"/>
          <p:cNvSpPr txBox="1"/>
          <p:nvPr/>
        </p:nvSpPr>
        <p:spPr>
          <a:xfrm>
            <a:off x="611560" y="6309320"/>
            <a:ext cx="1831014" cy="369332"/>
          </a:xfrm>
          <a:prstGeom prst="rect">
            <a:avLst/>
          </a:prstGeom>
          <a:noFill/>
        </p:spPr>
        <p:txBody>
          <a:bodyPr wrap="none" rtlCol="0">
            <a:spAutoFit/>
          </a:bodyPr>
          <a:lstStyle/>
          <a:p>
            <a:r>
              <a:rPr lang="cs-CZ" dirty="0" err="1" smtClean="0"/>
              <a:t>Sunji</a:t>
            </a:r>
            <a:r>
              <a:rPr lang="cs-CZ" dirty="0" smtClean="0"/>
              <a:t> </a:t>
            </a:r>
            <a:r>
              <a:rPr lang="cs-CZ" dirty="0" err="1" smtClean="0"/>
              <a:t>Murai</a:t>
            </a:r>
            <a:r>
              <a:rPr lang="cs-CZ" dirty="0" smtClean="0"/>
              <a:t>, 2011</a:t>
            </a:r>
            <a:endParaRPr lang="cs-CZ" dirty="0"/>
          </a:p>
        </p:txBody>
      </p:sp>
    </p:spTree>
    <p:extLst>
      <p:ext uri="{BB962C8B-B14F-4D97-AF65-F5344CB8AC3E}">
        <p14:creationId xmlns:p14="http://schemas.microsoft.com/office/powerpoint/2010/main" val="3831513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10072" t="5862" r="11356" b="5331"/>
          <a:stretch>
            <a:fillRect/>
          </a:stretch>
        </p:blipFill>
        <p:spPr bwMode="auto">
          <a:xfrm>
            <a:off x="0" y="0"/>
            <a:ext cx="9144000" cy="5661248"/>
          </a:xfrm>
          <a:prstGeom prst="rect">
            <a:avLst/>
          </a:prstGeom>
          <a:noFill/>
          <a:ln w="9525">
            <a:noFill/>
            <a:miter lim="800000"/>
            <a:headEnd/>
            <a:tailEnd/>
          </a:ln>
        </p:spPr>
      </p:pic>
      <p:sp>
        <p:nvSpPr>
          <p:cNvPr id="4" name="TextovéPole 3"/>
          <p:cNvSpPr txBox="1"/>
          <p:nvPr/>
        </p:nvSpPr>
        <p:spPr>
          <a:xfrm>
            <a:off x="395536" y="6381328"/>
            <a:ext cx="1831014" cy="369332"/>
          </a:xfrm>
          <a:prstGeom prst="rect">
            <a:avLst/>
          </a:prstGeom>
          <a:noFill/>
        </p:spPr>
        <p:txBody>
          <a:bodyPr wrap="none" rtlCol="0">
            <a:spAutoFit/>
          </a:bodyPr>
          <a:lstStyle/>
          <a:p>
            <a:r>
              <a:rPr lang="cs-CZ" dirty="0" err="1" smtClean="0"/>
              <a:t>Sunji</a:t>
            </a:r>
            <a:r>
              <a:rPr lang="cs-CZ" dirty="0" smtClean="0"/>
              <a:t> </a:t>
            </a:r>
            <a:r>
              <a:rPr lang="cs-CZ" dirty="0" err="1" smtClean="0"/>
              <a:t>Murai</a:t>
            </a:r>
            <a:r>
              <a:rPr lang="cs-CZ" dirty="0" smtClean="0"/>
              <a:t>, 2011</a:t>
            </a:r>
            <a:endParaRPr lang="cs-CZ" dirty="0"/>
          </a:p>
        </p:txBody>
      </p:sp>
    </p:spTree>
    <p:extLst>
      <p:ext uri="{BB962C8B-B14F-4D97-AF65-F5344CB8AC3E}">
        <p14:creationId xmlns:p14="http://schemas.microsoft.com/office/powerpoint/2010/main" val="19601004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836712"/>
            <a:ext cx="8280920" cy="6124754"/>
          </a:xfrm>
          <a:prstGeom prst="rect">
            <a:avLst/>
          </a:prstGeom>
          <a:noFill/>
        </p:spPr>
        <p:txBody>
          <a:bodyPr wrap="square" rtlCol="0">
            <a:spAutoFit/>
          </a:bodyPr>
          <a:lstStyle/>
          <a:p>
            <a:r>
              <a:rPr lang="cs-CZ" sz="2800" b="1" dirty="0"/>
              <a:t>ADAPTIVE CARTOGRAPHY </a:t>
            </a:r>
            <a:br>
              <a:rPr lang="cs-CZ" sz="2800" b="1" dirty="0"/>
            </a:br>
            <a:r>
              <a:rPr lang="en-US" sz="2800" b="1" dirty="0"/>
              <a:t>Adaptability of Cartographic Representation </a:t>
            </a:r>
            <a:endParaRPr lang="cs-CZ" sz="2800" b="1" dirty="0" smtClean="0"/>
          </a:p>
          <a:p>
            <a:endParaRPr lang="cs-CZ" sz="2800" b="1" dirty="0" smtClean="0">
              <a:solidFill>
                <a:srgbClr val="FF0000"/>
              </a:solidFill>
            </a:endParaRPr>
          </a:p>
          <a:p>
            <a:r>
              <a:rPr lang="cs-CZ" sz="2800" b="1" dirty="0" err="1"/>
              <a:t>Context-Based</a:t>
            </a:r>
            <a:r>
              <a:rPr lang="cs-CZ" sz="2800" b="1" dirty="0"/>
              <a:t> </a:t>
            </a:r>
            <a:r>
              <a:rPr lang="cs-CZ" sz="2800" b="1" dirty="0" err="1"/>
              <a:t>Cartography</a:t>
            </a:r>
            <a:endParaRPr lang="cs-CZ" sz="2800" b="1" dirty="0"/>
          </a:p>
          <a:p>
            <a:endParaRPr lang="cs-CZ" sz="2800" dirty="0" smtClean="0"/>
          </a:p>
          <a:p>
            <a:r>
              <a:rPr lang="en-US" sz="2800" dirty="0"/>
              <a:t>The subject-matter of adaptive cartography is </a:t>
            </a:r>
            <a:r>
              <a:rPr lang="en-US" sz="2800" b="1" dirty="0"/>
              <a:t>automatic creation of correct </a:t>
            </a:r>
            <a:r>
              <a:rPr lang="en-US" sz="2800" b="1" dirty="0" err="1"/>
              <a:t>geodata</a:t>
            </a:r>
            <a:r>
              <a:rPr lang="en-US" sz="2800" b="1" dirty="0"/>
              <a:t> visualization with regard to situation, purpose and the user.</a:t>
            </a:r>
            <a:r>
              <a:rPr lang="en-US" sz="2800" dirty="0"/>
              <a:t> </a:t>
            </a:r>
            <a:endParaRPr lang="cs-CZ" sz="2800" dirty="0"/>
          </a:p>
          <a:p>
            <a:endParaRPr lang="cs-CZ" sz="2800" dirty="0"/>
          </a:p>
          <a:p>
            <a:r>
              <a:rPr lang="cs-CZ" sz="2800" dirty="0"/>
              <a:t>A</a:t>
            </a:r>
            <a:r>
              <a:rPr lang="en-US" sz="2800" dirty="0" err="1"/>
              <a:t>daptive</a:t>
            </a:r>
            <a:r>
              <a:rPr lang="en-US" sz="2800" dirty="0"/>
              <a:t> maps are still maps in the conventional sense – they are correct and well-readable medium for transfer of spatial information. The user controls map modifications </a:t>
            </a:r>
            <a:r>
              <a:rPr lang="en-US" sz="2800" b="1" i="1" dirty="0"/>
              <a:t>indirectly via modification of context</a:t>
            </a:r>
            <a:r>
              <a:rPr lang="en-US" sz="2800" dirty="0"/>
              <a:t>.</a:t>
            </a:r>
            <a:endParaRPr lang="cs-CZ" sz="2800" dirty="0"/>
          </a:p>
          <a:p>
            <a:endParaRPr lang="cs-CZ" sz="2800" dirty="0"/>
          </a:p>
        </p:txBody>
      </p:sp>
    </p:spTree>
    <p:extLst>
      <p:ext uri="{BB962C8B-B14F-4D97-AF65-F5344CB8AC3E}">
        <p14:creationId xmlns:p14="http://schemas.microsoft.com/office/powerpoint/2010/main" val="12931473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9750" y="333375"/>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50000"/>
              </a:spcBef>
              <a:buFontTx/>
              <a:buNone/>
            </a:pPr>
            <a:endParaRPr lang="cs-CZ" altLang="cs-CZ" sz="1800">
              <a:solidFill>
                <a:schemeClr val="tx1"/>
              </a:solidFill>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88913"/>
            <a:ext cx="7561262"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6011863" y="981075"/>
            <a:ext cx="2520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50000"/>
              </a:spcBef>
              <a:buFontTx/>
              <a:buNone/>
            </a:pPr>
            <a:r>
              <a:rPr lang="cs-CZ" altLang="cs-CZ" sz="1800">
                <a:solidFill>
                  <a:srgbClr val="FF0066"/>
                </a:solidFill>
              </a:rPr>
              <a:t>Adaptabile Geovizualization</a:t>
            </a:r>
          </a:p>
        </p:txBody>
      </p:sp>
      <p:sp>
        <p:nvSpPr>
          <p:cNvPr id="45061" name="Rectangle 5"/>
          <p:cNvSpPr>
            <a:spLocks noChangeArrowheads="1"/>
          </p:cNvSpPr>
          <p:nvPr/>
        </p:nvSpPr>
        <p:spPr bwMode="auto">
          <a:xfrm>
            <a:off x="8102600" y="1587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50000"/>
              </a:spcBef>
              <a:buFontTx/>
              <a:buNone/>
            </a:pPr>
            <a:endParaRPr lang="cs-CZ" altLang="cs-CZ" sz="1800">
              <a:solidFill>
                <a:schemeClr val="tx1"/>
              </a:solidFill>
            </a:endParaRPr>
          </a:p>
        </p:txBody>
      </p:sp>
      <p:sp>
        <p:nvSpPr>
          <p:cNvPr id="45062" name="Text Box 6"/>
          <p:cNvSpPr txBox="1">
            <a:spLocks noChangeArrowheads="1"/>
          </p:cNvSpPr>
          <p:nvPr/>
        </p:nvSpPr>
        <p:spPr bwMode="auto">
          <a:xfrm>
            <a:off x="827088" y="6021388"/>
            <a:ext cx="78486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0"/>
              </a:spcBef>
              <a:buFontTx/>
              <a:buNone/>
            </a:pPr>
            <a:r>
              <a:rPr lang="en-US" altLang="cs-CZ" sz="1600" b="0" i="1">
                <a:solidFill>
                  <a:schemeClr val="tx1"/>
                </a:solidFill>
                <a:latin typeface="Times New Roman" pitchFamily="18" charset="0"/>
              </a:rPr>
              <a:t>Figure</a:t>
            </a:r>
            <a:r>
              <a:rPr lang="cs-CZ" altLang="cs-CZ" sz="1600" b="0" i="1">
                <a:solidFill>
                  <a:schemeClr val="tx1"/>
                </a:solidFill>
                <a:latin typeface="Times New Roman" pitchFamily="18" charset="0"/>
              </a:rPr>
              <a:t>:</a:t>
            </a:r>
            <a:r>
              <a:rPr lang="en-US" altLang="cs-CZ" sz="1600" b="0" i="1">
                <a:solidFill>
                  <a:schemeClr val="tx1"/>
                </a:solidFill>
                <a:latin typeface="Times New Roman" pitchFamily="18" charset="0"/>
              </a:rPr>
              <a:t> Examples of changes in visualization according to change of context (Friedmanová, Konečný and Staněk 2006)</a:t>
            </a:r>
            <a:endParaRPr lang="cs-CZ" altLang="cs-CZ" sz="1600" b="0" i="1">
              <a:solidFill>
                <a:schemeClr val="tx1"/>
              </a:solidFill>
              <a:latin typeface="Times New Roman" pitchFamily="18" charset="0"/>
            </a:endParaRPr>
          </a:p>
          <a:p>
            <a:pPr eaLnBrk="1" hangingPunct="1">
              <a:spcBef>
                <a:spcPct val="50000"/>
              </a:spcBef>
              <a:buFontTx/>
              <a:buNone/>
            </a:pPr>
            <a:endParaRPr lang="cs-CZ" altLang="cs-CZ" sz="1600">
              <a:solidFill>
                <a:schemeClr val="tx1"/>
              </a:solidFill>
              <a:latin typeface="Times New Roman" pitchFamily="18" charset="0"/>
            </a:endParaRPr>
          </a:p>
        </p:txBody>
      </p:sp>
    </p:spTree>
    <p:extLst>
      <p:ext uri="{BB962C8B-B14F-4D97-AF65-F5344CB8AC3E}">
        <p14:creationId xmlns:p14="http://schemas.microsoft.com/office/powerpoint/2010/main" val="40993806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488950" y="338138"/>
            <a:ext cx="78390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945" tIns="41473" rIns="82945" bIns="41473" anchor="ctr"/>
          <a:lstStyle>
            <a:lvl1pPr defTabSz="407988" eaLnBrk="0" hangingPunct="0">
              <a:spcBef>
                <a:spcPct val="20000"/>
              </a:spcBef>
              <a:buChar char="•"/>
              <a:tabLst>
                <a:tab pos="657225" algn="l"/>
                <a:tab pos="1312863" algn="l"/>
                <a:tab pos="1970088" algn="l"/>
                <a:tab pos="2627313" algn="l"/>
                <a:tab pos="3282950" algn="l"/>
                <a:tab pos="3940175" algn="l"/>
                <a:tab pos="4595813" algn="l"/>
                <a:tab pos="5253038" algn="l"/>
                <a:tab pos="5910263" algn="l"/>
                <a:tab pos="6565900" algn="l"/>
                <a:tab pos="7223125" algn="l"/>
              </a:tabLst>
              <a:defRPr sz="2400" b="1">
                <a:solidFill>
                  <a:srgbClr val="000000"/>
                </a:solidFill>
                <a:latin typeface="Verdana" pitchFamily="34" charset="0"/>
              </a:defRPr>
            </a:lvl1pPr>
            <a:lvl2pPr marL="742950" indent="-285750" defTabSz="407988" eaLnBrk="0" hangingPunct="0">
              <a:spcBef>
                <a:spcPct val="20000"/>
              </a:spcBef>
              <a:buChar char="–"/>
              <a:tabLst>
                <a:tab pos="657225" algn="l"/>
                <a:tab pos="1312863" algn="l"/>
                <a:tab pos="1970088" algn="l"/>
                <a:tab pos="2627313" algn="l"/>
                <a:tab pos="3282950" algn="l"/>
                <a:tab pos="3940175" algn="l"/>
                <a:tab pos="4595813" algn="l"/>
                <a:tab pos="5253038" algn="l"/>
                <a:tab pos="5910263" algn="l"/>
                <a:tab pos="6565900" algn="l"/>
                <a:tab pos="7223125" algn="l"/>
              </a:tabLst>
              <a:defRPr sz="2400">
                <a:solidFill>
                  <a:srgbClr val="000000"/>
                </a:solidFill>
                <a:latin typeface="Verdana" pitchFamily="34" charset="0"/>
              </a:defRPr>
            </a:lvl2pPr>
            <a:lvl3pPr marL="1143000" indent="-228600" defTabSz="407988" eaLnBrk="0" hangingPunct="0">
              <a:spcBef>
                <a:spcPct val="20000"/>
              </a:spcBef>
              <a:buChar char="•"/>
              <a:tabLst>
                <a:tab pos="657225" algn="l"/>
                <a:tab pos="1312863" algn="l"/>
                <a:tab pos="1970088" algn="l"/>
                <a:tab pos="2627313" algn="l"/>
                <a:tab pos="3282950" algn="l"/>
                <a:tab pos="3940175" algn="l"/>
                <a:tab pos="4595813" algn="l"/>
                <a:tab pos="5253038" algn="l"/>
                <a:tab pos="5910263" algn="l"/>
                <a:tab pos="6565900" algn="l"/>
                <a:tab pos="7223125" algn="l"/>
              </a:tabLst>
              <a:defRPr sz="2000">
                <a:solidFill>
                  <a:srgbClr val="000000"/>
                </a:solidFill>
                <a:latin typeface="Verdana" pitchFamily="34" charset="0"/>
              </a:defRPr>
            </a:lvl3pPr>
            <a:lvl4pPr marL="1600200" indent="-228600" defTabSz="407988" eaLnBrk="0" hangingPunct="0">
              <a:spcBef>
                <a:spcPct val="20000"/>
              </a:spcBef>
              <a:buChar char="–"/>
              <a:tabLst>
                <a:tab pos="657225" algn="l"/>
                <a:tab pos="1312863" algn="l"/>
                <a:tab pos="1970088" algn="l"/>
                <a:tab pos="2627313" algn="l"/>
                <a:tab pos="3282950" algn="l"/>
                <a:tab pos="3940175" algn="l"/>
                <a:tab pos="4595813" algn="l"/>
                <a:tab pos="5253038" algn="l"/>
                <a:tab pos="5910263" algn="l"/>
                <a:tab pos="6565900" algn="l"/>
                <a:tab pos="7223125" algn="l"/>
              </a:tabLst>
              <a:defRPr>
                <a:solidFill>
                  <a:srgbClr val="000000"/>
                </a:solidFill>
                <a:latin typeface="Verdana" pitchFamily="34" charset="0"/>
              </a:defRPr>
            </a:lvl4pPr>
            <a:lvl5pPr marL="2057400" indent="-228600" defTabSz="407988" eaLnBrk="0" hangingPunct="0">
              <a:spcBef>
                <a:spcPct val="20000"/>
              </a:spcBef>
              <a:buChar char="»"/>
              <a:tabLst>
                <a:tab pos="657225" algn="l"/>
                <a:tab pos="1312863" algn="l"/>
                <a:tab pos="1970088" algn="l"/>
                <a:tab pos="2627313" algn="l"/>
                <a:tab pos="3282950" algn="l"/>
                <a:tab pos="3940175" algn="l"/>
                <a:tab pos="4595813" algn="l"/>
                <a:tab pos="5253038" algn="l"/>
                <a:tab pos="5910263" algn="l"/>
                <a:tab pos="6565900" algn="l"/>
                <a:tab pos="7223125" algn="l"/>
              </a:tabLst>
              <a:defRPr i="1">
                <a:solidFill>
                  <a:srgbClr val="000000"/>
                </a:solidFill>
                <a:latin typeface="Verdana" pitchFamily="34" charset="0"/>
              </a:defRPr>
            </a:lvl5pPr>
            <a:lvl6pPr marL="25146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 pos="5910263" algn="l"/>
                <a:tab pos="6565900" algn="l"/>
                <a:tab pos="7223125" algn="l"/>
              </a:tabLst>
              <a:defRPr i="1">
                <a:solidFill>
                  <a:srgbClr val="000000"/>
                </a:solidFill>
                <a:latin typeface="Verdana" pitchFamily="34" charset="0"/>
              </a:defRPr>
            </a:lvl6pPr>
            <a:lvl7pPr marL="29718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 pos="5910263" algn="l"/>
                <a:tab pos="6565900" algn="l"/>
                <a:tab pos="7223125" algn="l"/>
              </a:tabLst>
              <a:defRPr i="1">
                <a:solidFill>
                  <a:srgbClr val="000000"/>
                </a:solidFill>
                <a:latin typeface="Verdana" pitchFamily="34" charset="0"/>
              </a:defRPr>
            </a:lvl7pPr>
            <a:lvl8pPr marL="34290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 pos="5910263" algn="l"/>
                <a:tab pos="6565900" algn="l"/>
                <a:tab pos="7223125" algn="l"/>
              </a:tabLst>
              <a:defRPr i="1">
                <a:solidFill>
                  <a:srgbClr val="000000"/>
                </a:solidFill>
                <a:latin typeface="Verdana" pitchFamily="34" charset="0"/>
              </a:defRPr>
            </a:lvl8pPr>
            <a:lvl9pPr marL="3886200" indent="-228600" defTabSz="407988" eaLnBrk="0" fontAlgn="base" hangingPunct="0">
              <a:spcBef>
                <a:spcPct val="20000"/>
              </a:spcBef>
              <a:spcAft>
                <a:spcPct val="0"/>
              </a:spcAft>
              <a:buChar char="»"/>
              <a:tabLst>
                <a:tab pos="657225" algn="l"/>
                <a:tab pos="1312863" algn="l"/>
                <a:tab pos="1970088" algn="l"/>
                <a:tab pos="2627313" algn="l"/>
                <a:tab pos="3282950" algn="l"/>
                <a:tab pos="3940175" algn="l"/>
                <a:tab pos="4595813" algn="l"/>
                <a:tab pos="5253038" algn="l"/>
                <a:tab pos="5910263" algn="l"/>
                <a:tab pos="6565900" algn="l"/>
                <a:tab pos="7223125" algn="l"/>
              </a:tabLst>
              <a:defRPr i="1">
                <a:solidFill>
                  <a:srgbClr val="000000"/>
                </a:solidFill>
                <a:latin typeface="Verdana" pitchFamily="34" charset="0"/>
              </a:defRPr>
            </a:lvl9pPr>
          </a:lstStyle>
          <a:p>
            <a:pPr algn="ctr" eaLnBrk="1" hangingPunct="1">
              <a:spcBef>
                <a:spcPct val="0"/>
              </a:spcBef>
              <a:buClr>
                <a:srgbClr val="000000"/>
              </a:buClr>
              <a:buFont typeface="Times New Roman" pitchFamily="18" charset="0"/>
              <a:buNone/>
            </a:pPr>
            <a:r>
              <a:rPr lang="en-US" altLang="cs-CZ" sz="3600" b="0" dirty="0">
                <a:solidFill>
                  <a:schemeClr val="tx1"/>
                </a:solidFill>
              </a:rPr>
              <a:t>Personality of map users</a:t>
            </a:r>
            <a:br>
              <a:rPr lang="en-US" altLang="cs-CZ" sz="3600" b="0" dirty="0">
                <a:solidFill>
                  <a:schemeClr val="tx1"/>
                </a:solidFill>
              </a:rPr>
            </a:br>
            <a:r>
              <a:rPr lang="en-US" altLang="cs-CZ" sz="3600" b="0" dirty="0">
                <a:solidFill>
                  <a:schemeClr val="tx1"/>
                </a:solidFill>
              </a:rPr>
              <a:t/>
            </a:r>
            <a:br>
              <a:rPr lang="en-US" altLang="cs-CZ" sz="3600" b="0" dirty="0">
                <a:solidFill>
                  <a:schemeClr val="tx1"/>
                </a:solidFill>
              </a:rPr>
            </a:br>
            <a:r>
              <a:rPr lang="en-US" altLang="cs-CZ" sz="3600" b="0" dirty="0">
                <a:solidFill>
                  <a:schemeClr val="tx1"/>
                </a:solidFill>
              </a:rPr>
              <a:t> </a:t>
            </a:r>
            <a:r>
              <a:rPr lang="en-US" altLang="cs-CZ" sz="3600" dirty="0">
                <a:solidFill>
                  <a:schemeClr val="tx1"/>
                </a:solidFill>
              </a:rPr>
              <a:t>Cognitive style</a:t>
            </a:r>
          </a:p>
        </p:txBody>
      </p:sp>
      <p:sp>
        <p:nvSpPr>
          <p:cNvPr id="70659" name="Text Box 3"/>
          <p:cNvSpPr txBox="1">
            <a:spLocks noChangeArrowheads="1"/>
          </p:cNvSpPr>
          <p:nvPr/>
        </p:nvSpPr>
        <p:spPr bwMode="auto">
          <a:xfrm>
            <a:off x="293687" y="2367934"/>
            <a:ext cx="82296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2945" tIns="41473" rIns="82945" bIns="41473"/>
          <a:lstStyle>
            <a:lvl1pPr defTabSz="407988" eaLnBrk="0" hangingPunct="0">
              <a:spcBef>
                <a:spcPct val="20000"/>
              </a:spcBef>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sz="2400" b="1">
                <a:solidFill>
                  <a:srgbClr val="000000"/>
                </a:solidFill>
                <a:latin typeface="Verdana" pitchFamily="34" charset="0"/>
              </a:defRPr>
            </a:lvl1pPr>
            <a:lvl2pPr marL="742950" indent="-285750" defTabSz="407988" eaLnBrk="0" hangingPunct="0">
              <a:spcBef>
                <a:spcPct val="20000"/>
              </a:spcBef>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sz="2400">
                <a:solidFill>
                  <a:srgbClr val="000000"/>
                </a:solidFill>
                <a:latin typeface="Verdana" pitchFamily="34" charset="0"/>
              </a:defRPr>
            </a:lvl2pPr>
            <a:lvl3pPr marL="1143000" indent="-228600" defTabSz="407988" eaLnBrk="0" hangingPunct="0">
              <a:spcBef>
                <a:spcPct val="20000"/>
              </a:spcBef>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sz="2000">
                <a:solidFill>
                  <a:srgbClr val="000000"/>
                </a:solidFill>
                <a:latin typeface="Verdana" pitchFamily="34" charset="0"/>
              </a:defRPr>
            </a:lvl3pPr>
            <a:lvl4pPr marL="1600200" indent="-228600" defTabSz="407988" eaLnBrk="0" hangingPunct="0">
              <a:spcBef>
                <a:spcPct val="20000"/>
              </a:spcBef>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a:solidFill>
                  <a:srgbClr val="000000"/>
                </a:solidFill>
                <a:latin typeface="Verdana" pitchFamily="34" charset="0"/>
              </a:defRPr>
            </a:lvl4pPr>
            <a:lvl5pPr marL="2057400" indent="-228600" defTabSz="407988" eaLnBrk="0" hangingPunct="0">
              <a:spcBef>
                <a:spcPct val="20000"/>
              </a:spcBef>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i="1">
                <a:solidFill>
                  <a:srgbClr val="000000"/>
                </a:solidFill>
                <a:latin typeface="Verdana" pitchFamily="34" charset="0"/>
              </a:defRPr>
            </a:lvl5pPr>
            <a:lvl6pPr marL="2514600" indent="-228600" defTabSz="407988" eaLnBrk="0" fontAlgn="base" hangingPunct="0">
              <a:spcBef>
                <a:spcPct val="20000"/>
              </a:spcBef>
              <a:spcAft>
                <a:spcPct val="0"/>
              </a:spcAft>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i="1">
                <a:solidFill>
                  <a:srgbClr val="000000"/>
                </a:solidFill>
                <a:latin typeface="Verdana" pitchFamily="34" charset="0"/>
              </a:defRPr>
            </a:lvl6pPr>
            <a:lvl7pPr marL="2971800" indent="-228600" defTabSz="407988" eaLnBrk="0" fontAlgn="base" hangingPunct="0">
              <a:spcBef>
                <a:spcPct val="20000"/>
              </a:spcBef>
              <a:spcAft>
                <a:spcPct val="0"/>
              </a:spcAft>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i="1">
                <a:solidFill>
                  <a:srgbClr val="000000"/>
                </a:solidFill>
                <a:latin typeface="Verdana" pitchFamily="34" charset="0"/>
              </a:defRPr>
            </a:lvl7pPr>
            <a:lvl8pPr marL="3429000" indent="-228600" defTabSz="407988" eaLnBrk="0" fontAlgn="base" hangingPunct="0">
              <a:spcBef>
                <a:spcPct val="20000"/>
              </a:spcBef>
              <a:spcAft>
                <a:spcPct val="0"/>
              </a:spcAft>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i="1">
                <a:solidFill>
                  <a:srgbClr val="000000"/>
                </a:solidFill>
                <a:latin typeface="Verdana" pitchFamily="34" charset="0"/>
              </a:defRPr>
            </a:lvl8pPr>
            <a:lvl9pPr marL="3886200" indent="-228600" defTabSz="407988" eaLnBrk="0" fontAlgn="base" hangingPunct="0">
              <a:spcBef>
                <a:spcPct val="20000"/>
              </a:spcBef>
              <a:spcAft>
                <a:spcPct val="0"/>
              </a:spcAft>
              <a:buChar char="»"/>
              <a:tabLst>
                <a:tab pos="311150" algn="l"/>
                <a:tab pos="828675" algn="l"/>
                <a:tab pos="1657350" algn="l"/>
                <a:tab pos="2487613" algn="l"/>
                <a:tab pos="3316288" algn="l"/>
                <a:tab pos="4146550" algn="l"/>
                <a:tab pos="4975225" algn="l"/>
                <a:tab pos="5805488" algn="l"/>
                <a:tab pos="6634163" algn="l"/>
                <a:tab pos="7462838" algn="l"/>
                <a:tab pos="8293100" algn="l"/>
                <a:tab pos="9121775" algn="l"/>
              </a:tabLst>
              <a:defRPr i="1">
                <a:solidFill>
                  <a:srgbClr val="000000"/>
                </a:solidFill>
                <a:latin typeface="Verdana" pitchFamily="34" charset="0"/>
              </a:defRPr>
            </a:lvl9pPr>
          </a:lstStyle>
          <a:p>
            <a:pPr eaLnBrk="1" hangingPunct="1">
              <a:spcBef>
                <a:spcPts val="638"/>
              </a:spcBef>
              <a:buClr>
                <a:srgbClr val="000000"/>
              </a:buClr>
              <a:buFont typeface="Times New Roman" pitchFamily="18" charset="0"/>
              <a:buNone/>
            </a:pPr>
            <a:r>
              <a:rPr lang="cs-CZ" altLang="cs-CZ" sz="2900" dirty="0">
                <a:solidFill>
                  <a:schemeClr val="tx1"/>
                </a:solidFill>
              </a:rPr>
              <a:t>		</a:t>
            </a:r>
            <a:r>
              <a:rPr lang="en-US" altLang="cs-CZ" sz="2800" dirty="0">
                <a:solidFill>
                  <a:schemeClr val="tx1"/>
                </a:solidFill>
              </a:rPr>
              <a:t>Cognitive style</a:t>
            </a:r>
            <a:r>
              <a:rPr lang="en-US" altLang="cs-CZ" sz="2800" b="0" dirty="0">
                <a:solidFill>
                  <a:schemeClr val="tx1"/>
                </a:solidFill>
              </a:rPr>
              <a:t> or "thinking style" is a term used in </a:t>
            </a:r>
            <a:r>
              <a:rPr lang="cs-CZ" altLang="cs-CZ" sz="2800" b="0" dirty="0" err="1">
                <a:solidFill>
                  <a:schemeClr val="tx1"/>
                </a:solidFill>
              </a:rPr>
              <a:t>cognitive</a:t>
            </a:r>
            <a:r>
              <a:rPr lang="cs-CZ" altLang="cs-CZ" sz="2800" b="0" dirty="0">
                <a:solidFill>
                  <a:schemeClr val="tx1"/>
                </a:solidFill>
              </a:rPr>
              <a:t> psychology </a:t>
            </a:r>
            <a:r>
              <a:rPr lang="en-US" altLang="cs-CZ" sz="2800" b="0" dirty="0">
                <a:solidFill>
                  <a:schemeClr val="tx1"/>
                </a:solidFill>
              </a:rPr>
              <a:t>to describe the way individuals </a:t>
            </a:r>
            <a:r>
              <a:rPr lang="cs-CZ" altLang="cs-CZ" sz="2800" b="0" dirty="0">
                <a:solidFill>
                  <a:schemeClr val="tx1"/>
                </a:solidFill>
              </a:rPr>
              <a:t> </a:t>
            </a:r>
            <a:r>
              <a:rPr lang="en-US" altLang="cs-CZ" sz="2800" b="0" dirty="0">
                <a:solidFill>
                  <a:schemeClr val="tx1"/>
                </a:solidFill>
              </a:rPr>
              <a:t>think, perceive and remember information, or their preferred approach to using such information to solve problems. Cognitive style differs from cognitive ability</a:t>
            </a:r>
            <a:r>
              <a:rPr lang="cs-CZ" altLang="cs-CZ" sz="2800" b="0" dirty="0">
                <a:solidFill>
                  <a:schemeClr val="tx1"/>
                </a:solidFill>
              </a:rPr>
              <a:t>….</a:t>
            </a:r>
            <a:r>
              <a:rPr lang="en-US" altLang="cs-CZ" sz="2800" b="0" dirty="0">
                <a:solidFill>
                  <a:schemeClr val="tx1"/>
                </a:solidFill>
              </a:rPr>
              <a:t> </a:t>
            </a:r>
            <a:endParaRPr lang="cs-CZ" altLang="cs-CZ" sz="2800" b="0" dirty="0">
              <a:solidFill>
                <a:schemeClr val="tx1"/>
              </a:solidFill>
            </a:endParaRPr>
          </a:p>
          <a:p>
            <a:pPr eaLnBrk="1" hangingPunct="1">
              <a:spcBef>
                <a:spcPts val="638"/>
              </a:spcBef>
              <a:buClr>
                <a:srgbClr val="000000"/>
              </a:buClr>
              <a:buFont typeface="Times New Roman" pitchFamily="18" charset="0"/>
              <a:buNone/>
            </a:pPr>
            <a:r>
              <a:rPr lang="cs-CZ" altLang="cs-CZ" sz="2000" b="0" i="1" dirty="0">
                <a:solidFill>
                  <a:srgbClr val="FF0000"/>
                </a:solidFill>
              </a:rPr>
              <a:t>(</a:t>
            </a:r>
            <a:r>
              <a:rPr lang="cs-CZ" altLang="cs-CZ" sz="2000" b="0" i="1" dirty="0" err="1">
                <a:solidFill>
                  <a:srgbClr val="FF0000"/>
                </a:solidFill>
              </a:rPr>
              <a:t>Konecny</a:t>
            </a:r>
            <a:r>
              <a:rPr lang="cs-CZ" altLang="cs-CZ" sz="2000" b="0" i="1" dirty="0">
                <a:solidFill>
                  <a:srgbClr val="FF0000"/>
                </a:solidFill>
              </a:rPr>
              <a:t> et al., 2011 </a:t>
            </a:r>
            <a:r>
              <a:rPr lang="cs-CZ" altLang="cs-CZ" sz="2000" b="0" i="1" dirty="0" err="1">
                <a:solidFill>
                  <a:srgbClr val="FF0000"/>
                </a:solidFill>
              </a:rPr>
              <a:t>Usability</a:t>
            </a:r>
            <a:r>
              <a:rPr lang="cs-CZ" altLang="cs-CZ" sz="2000" b="0" i="1" dirty="0">
                <a:solidFill>
                  <a:srgbClr val="FF0000"/>
                </a:solidFill>
              </a:rPr>
              <a:t> </a:t>
            </a:r>
            <a:r>
              <a:rPr lang="cs-CZ" altLang="cs-CZ" sz="2000" b="0" i="1" dirty="0" err="1">
                <a:solidFill>
                  <a:srgbClr val="FF0000"/>
                </a:solidFill>
              </a:rPr>
              <a:t>of</a:t>
            </a:r>
            <a:r>
              <a:rPr lang="cs-CZ" altLang="cs-CZ" sz="2000" b="0" i="1" dirty="0">
                <a:solidFill>
                  <a:srgbClr val="FF0000"/>
                </a:solidFill>
              </a:rPr>
              <a:t> </a:t>
            </a:r>
            <a:r>
              <a:rPr lang="cs-CZ" altLang="cs-CZ" sz="2000" b="0" i="1" dirty="0" err="1">
                <a:solidFill>
                  <a:srgbClr val="FF0000"/>
                </a:solidFill>
              </a:rPr>
              <a:t>selected</a:t>
            </a:r>
            <a:r>
              <a:rPr lang="cs-CZ" altLang="cs-CZ" sz="2000" b="0" i="1" dirty="0">
                <a:solidFill>
                  <a:srgbClr val="FF0000"/>
                </a:solidFill>
              </a:rPr>
              <a:t> base </a:t>
            </a:r>
            <a:r>
              <a:rPr lang="cs-CZ" altLang="cs-CZ" sz="2000" b="0" i="1" dirty="0" err="1">
                <a:solidFill>
                  <a:srgbClr val="FF0000"/>
                </a:solidFill>
              </a:rPr>
              <a:t>maps</a:t>
            </a:r>
            <a:r>
              <a:rPr lang="cs-CZ" altLang="cs-CZ" sz="2000" b="0" i="1" dirty="0">
                <a:solidFill>
                  <a:srgbClr val="FF0000"/>
                </a:solidFill>
              </a:rPr>
              <a:t> </a:t>
            </a:r>
            <a:r>
              <a:rPr lang="cs-CZ" altLang="cs-CZ" sz="2000" b="0" i="1" dirty="0" err="1">
                <a:solidFill>
                  <a:srgbClr val="FF0000"/>
                </a:solidFill>
              </a:rPr>
              <a:t>for</a:t>
            </a:r>
            <a:r>
              <a:rPr lang="cs-CZ" altLang="cs-CZ" sz="2000" b="0" i="1" dirty="0">
                <a:solidFill>
                  <a:srgbClr val="FF0000"/>
                </a:solidFill>
              </a:rPr>
              <a:t> </a:t>
            </a:r>
            <a:r>
              <a:rPr lang="cs-CZ" altLang="cs-CZ" sz="2000" b="0" i="1" dirty="0" err="1">
                <a:solidFill>
                  <a:srgbClr val="FF0000"/>
                </a:solidFill>
              </a:rPr>
              <a:t>crises</a:t>
            </a:r>
            <a:r>
              <a:rPr lang="cs-CZ" altLang="cs-CZ" sz="2000" b="0" i="1" dirty="0">
                <a:solidFill>
                  <a:srgbClr val="FF0000"/>
                </a:solidFill>
              </a:rPr>
              <a:t> management – </a:t>
            </a:r>
            <a:r>
              <a:rPr lang="cs-CZ" altLang="cs-CZ" sz="2000" b="0" i="1" dirty="0" err="1">
                <a:solidFill>
                  <a:srgbClr val="FF0000"/>
                </a:solidFill>
              </a:rPr>
              <a:t>users</a:t>
            </a:r>
            <a:r>
              <a:rPr lang="cs-CZ" altLang="cs-CZ" sz="2000" b="0" i="1" dirty="0">
                <a:solidFill>
                  <a:srgbClr val="FF0000"/>
                </a:solidFill>
              </a:rPr>
              <a:t> </a:t>
            </a:r>
            <a:r>
              <a:rPr lang="cs-CZ" altLang="cs-CZ" sz="2000" b="0" i="1" dirty="0" err="1">
                <a:solidFill>
                  <a:srgbClr val="FF0000"/>
                </a:solidFill>
              </a:rPr>
              <a:t>perspectives</a:t>
            </a:r>
            <a:r>
              <a:rPr lang="cs-CZ" altLang="cs-CZ" sz="2000" b="0" i="1" dirty="0">
                <a:solidFill>
                  <a:srgbClr val="FF0000"/>
                </a:solidFill>
              </a:rPr>
              <a:t>. </a:t>
            </a:r>
            <a:r>
              <a:rPr lang="cs-CZ" altLang="cs-CZ" sz="2000" b="0" i="1" dirty="0" err="1">
                <a:solidFill>
                  <a:srgbClr val="FF0000"/>
                </a:solidFill>
              </a:rPr>
              <a:t>Applied</a:t>
            </a:r>
            <a:r>
              <a:rPr lang="cs-CZ" altLang="cs-CZ" sz="2000" b="0" i="1" dirty="0">
                <a:solidFill>
                  <a:srgbClr val="FF0000"/>
                </a:solidFill>
              </a:rPr>
              <a:t> </a:t>
            </a:r>
            <a:r>
              <a:rPr lang="cs-CZ" altLang="cs-CZ" sz="2000" b="0" i="1" dirty="0" err="1">
                <a:solidFill>
                  <a:srgbClr val="FF0000"/>
                </a:solidFill>
              </a:rPr>
              <a:t>Geomatics</a:t>
            </a:r>
            <a:r>
              <a:rPr lang="cs-CZ" altLang="cs-CZ" sz="2000" b="0" i="1" dirty="0">
                <a:solidFill>
                  <a:srgbClr val="FF0000"/>
                </a:solidFill>
              </a:rPr>
              <a:t>,  DOI 10.1007/s12518-011-0053-1. </a:t>
            </a:r>
            <a:r>
              <a:rPr lang="cs-CZ" altLang="cs-CZ" sz="2000" b="0" i="1" dirty="0" err="1">
                <a:solidFill>
                  <a:srgbClr val="FF0000"/>
                </a:solidFill>
              </a:rPr>
              <a:t>Springer</a:t>
            </a:r>
            <a:r>
              <a:rPr lang="cs-CZ" altLang="cs-CZ" sz="2000" b="0" i="1" dirty="0">
                <a:solidFill>
                  <a:srgbClr val="FF0000"/>
                </a:solidFill>
              </a:rPr>
              <a:t> JW. 2011,  pp. 1-10. ISSN 1866-9298.)</a:t>
            </a:r>
          </a:p>
          <a:p>
            <a:pPr algn="just" eaLnBrk="1" hangingPunct="1">
              <a:spcBef>
                <a:spcPts val="638"/>
              </a:spcBef>
              <a:buClr>
                <a:srgbClr val="000000"/>
              </a:buClr>
              <a:buFont typeface="Times New Roman" pitchFamily="18" charset="0"/>
              <a:buNone/>
            </a:pPr>
            <a:endParaRPr lang="cs-CZ" altLang="cs-CZ" sz="2900" b="0" dirty="0">
              <a:solidFill>
                <a:schemeClr val="tx1"/>
              </a:solidFill>
            </a:endParaRPr>
          </a:p>
          <a:p>
            <a:pPr algn="r" eaLnBrk="1" hangingPunct="1">
              <a:spcBef>
                <a:spcPts val="413"/>
              </a:spcBef>
              <a:buClr>
                <a:srgbClr val="000000"/>
              </a:buClr>
              <a:buFont typeface="Times New Roman" pitchFamily="18" charset="0"/>
              <a:buNone/>
            </a:pPr>
            <a:endParaRPr lang="cs-CZ" altLang="cs-CZ" sz="1600" b="0" dirty="0">
              <a:solidFill>
                <a:schemeClr val="tx1"/>
              </a:solidFill>
            </a:endParaRPr>
          </a:p>
          <a:p>
            <a:pPr algn="ctr" eaLnBrk="1" hangingPunct="1">
              <a:spcBef>
                <a:spcPts val="413"/>
              </a:spcBef>
              <a:buClr>
                <a:srgbClr val="000000"/>
              </a:buClr>
              <a:buFont typeface="Times New Roman" pitchFamily="18" charset="0"/>
              <a:buNone/>
            </a:pPr>
            <a:endParaRPr lang="cs-CZ" altLang="cs-CZ" sz="1600" b="0" dirty="0">
              <a:solidFill>
                <a:schemeClr val="tx1"/>
              </a:solidFill>
            </a:endParaRPr>
          </a:p>
        </p:txBody>
      </p:sp>
    </p:spTree>
    <p:extLst>
      <p:ext uri="{BB962C8B-B14F-4D97-AF65-F5344CB8AC3E}">
        <p14:creationId xmlns:p14="http://schemas.microsoft.com/office/powerpoint/2010/main" val="1202824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内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Group 3"/>
          <p:cNvGrpSpPr>
            <a:grpSpLocks/>
          </p:cNvGrpSpPr>
          <p:nvPr/>
        </p:nvGrpSpPr>
        <p:grpSpPr bwMode="auto">
          <a:xfrm>
            <a:off x="228600" y="1295400"/>
            <a:ext cx="8915400" cy="1295400"/>
            <a:chOff x="240" y="2208"/>
            <a:chExt cx="5328" cy="672"/>
          </a:xfrm>
        </p:grpSpPr>
        <p:grpSp>
          <p:nvGrpSpPr>
            <p:cNvPr id="24591" name="Group 4"/>
            <p:cNvGrpSpPr>
              <a:grpSpLocks/>
            </p:cNvGrpSpPr>
            <p:nvPr/>
          </p:nvGrpSpPr>
          <p:grpSpPr bwMode="auto">
            <a:xfrm>
              <a:off x="240" y="2448"/>
              <a:ext cx="4944" cy="432"/>
              <a:chOff x="2304" y="1200"/>
              <a:chExt cx="3102" cy="774"/>
            </a:xfrm>
          </p:grpSpPr>
          <p:sp>
            <p:nvSpPr>
              <p:cNvPr id="24594" name="AutoShape 5"/>
              <p:cNvSpPr>
                <a:spLocks noChangeArrowheads="1"/>
              </p:cNvSpPr>
              <p:nvPr/>
            </p:nvSpPr>
            <p:spPr bwMode="gray">
              <a:xfrm>
                <a:off x="2334" y="1200"/>
                <a:ext cx="3072" cy="774"/>
              </a:xfrm>
              <a:prstGeom prst="roundRect">
                <a:avLst>
                  <a:gd name="adj" fmla="val 10889"/>
                </a:avLst>
              </a:prstGeom>
              <a:gradFill rotWithShape="1">
                <a:gsLst>
                  <a:gs pos="0">
                    <a:srgbClr val="5E9CDA"/>
                  </a:gs>
                  <a:gs pos="100000">
                    <a:srgbClr val="DDEAF7"/>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sp>
            <p:nvSpPr>
              <p:cNvPr id="24595" name="AutoShape 6"/>
              <p:cNvSpPr>
                <a:spLocks noChangeArrowheads="1"/>
              </p:cNvSpPr>
              <p:nvPr/>
            </p:nvSpPr>
            <p:spPr bwMode="gray">
              <a:xfrm>
                <a:off x="2304" y="1488"/>
                <a:ext cx="336" cy="24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grpSp>
        <p:sp>
          <p:nvSpPr>
            <p:cNvPr id="24592" name="Text Box 7"/>
            <p:cNvSpPr txBox="1">
              <a:spLocks noChangeArrowheads="1"/>
            </p:cNvSpPr>
            <p:nvPr/>
          </p:nvSpPr>
          <p:spPr bwMode="auto">
            <a:xfrm>
              <a:off x="432" y="2208"/>
              <a:ext cx="3120"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Prof. Michael Goodchild (2008)</a:t>
              </a:r>
            </a:p>
          </p:txBody>
        </p:sp>
        <p:sp>
          <p:nvSpPr>
            <p:cNvPr id="24593" name="Text Box 8"/>
            <p:cNvSpPr txBox="1">
              <a:spLocks noChangeArrowheads="1"/>
            </p:cNvSpPr>
            <p:nvPr/>
          </p:nvSpPr>
          <p:spPr bwMode="auto">
            <a:xfrm>
              <a:off x="864" y="2448"/>
              <a:ext cx="4704"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digital Earth includes four aspects: visualisation, ease of use, interoperability and mashups, modelling and simulation</a:t>
              </a:r>
              <a:r>
                <a:rPr kumimoji="0" lang="en-US" altLang="zh-CN" sz="1800">
                  <a:latin typeface="Arial" charset="0"/>
                </a:rPr>
                <a:t> </a:t>
              </a:r>
            </a:p>
          </p:txBody>
        </p:sp>
      </p:grpSp>
      <p:grpSp>
        <p:nvGrpSpPr>
          <p:cNvPr id="24580" name="Group 9"/>
          <p:cNvGrpSpPr>
            <a:grpSpLocks/>
          </p:cNvGrpSpPr>
          <p:nvPr/>
        </p:nvGrpSpPr>
        <p:grpSpPr bwMode="auto">
          <a:xfrm>
            <a:off x="228600" y="2776538"/>
            <a:ext cx="8229600" cy="1368425"/>
            <a:chOff x="240" y="3033"/>
            <a:chExt cx="4944" cy="855"/>
          </a:xfrm>
        </p:grpSpPr>
        <p:grpSp>
          <p:nvGrpSpPr>
            <p:cNvPr id="24586" name="Group 10"/>
            <p:cNvGrpSpPr>
              <a:grpSpLocks/>
            </p:cNvGrpSpPr>
            <p:nvPr/>
          </p:nvGrpSpPr>
          <p:grpSpPr bwMode="auto">
            <a:xfrm>
              <a:off x="240" y="3264"/>
              <a:ext cx="4944" cy="624"/>
              <a:chOff x="2304" y="2058"/>
              <a:chExt cx="3102" cy="774"/>
            </a:xfrm>
          </p:grpSpPr>
          <p:sp>
            <p:nvSpPr>
              <p:cNvPr id="24589" name="AutoShape 11"/>
              <p:cNvSpPr>
                <a:spLocks noChangeArrowheads="1"/>
              </p:cNvSpPr>
              <p:nvPr/>
            </p:nvSpPr>
            <p:spPr bwMode="gray">
              <a:xfrm>
                <a:off x="2334" y="2058"/>
                <a:ext cx="3072" cy="774"/>
              </a:xfrm>
              <a:prstGeom prst="roundRect">
                <a:avLst>
                  <a:gd name="adj" fmla="val 10889"/>
                </a:avLst>
              </a:prstGeom>
              <a:gradFill rotWithShape="1">
                <a:gsLst>
                  <a:gs pos="0">
                    <a:srgbClr val="FF9933"/>
                  </a:gs>
                  <a:gs pos="100000">
                    <a:srgbClr val="FFE9D4"/>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sp>
            <p:nvSpPr>
              <p:cNvPr id="24590" name="AutoShape 12"/>
              <p:cNvSpPr>
                <a:spLocks noChangeArrowheads="1"/>
              </p:cNvSpPr>
              <p:nvPr/>
            </p:nvSpPr>
            <p:spPr bwMode="gray">
              <a:xfrm>
                <a:off x="2304" y="2352"/>
                <a:ext cx="336" cy="24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grpSp>
        <p:sp>
          <p:nvSpPr>
            <p:cNvPr id="24587" name="Text Box 13"/>
            <p:cNvSpPr txBox="1">
              <a:spLocks noChangeArrowheads="1"/>
            </p:cNvSpPr>
            <p:nvPr/>
          </p:nvSpPr>
          <p:spPr bwMode="auto">
            <a:xfrm>
              <a:off x="864" y="3312"/>
              <a:ext cx="4272"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digital earth should have five phases: Data extraction, Information extraction, Knowledge extraction, Modelling, and Decision making</a:t>
              </a:r>
              <a:r>
                <a:rPr kumimoji="0" lang="en-US" altLang="zh-CN" sz="1800">
                  <a:latin typeface="Arial" charset="0"/>
                </a:rPr>
                <a:t> </a:t>
              </a:r>
            </a:p>
          </p:txBody>
        </p:sp>
        <p:sp>
          <p:nvSpPr>
            <p:cNvPr id="24588" name="Text Box 14"/>
            <p:cNvSpPr txBox="1">
              <a:spLocks noChangeArrowheads="1"/>
            </p:cNvSpPr>
            <p:nvPr/>
          </p:nvSpPr>
          <p:spPr bwMode="auto">
            <a:xfrm>
              <a:off x="384" y="3033"/>
              <a:ext cx="480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Prof. Chen Shupeng and Prof. van Genderen (2008)</a:t>
              </a:r>
              <a:endParaRPr kumimoji="0" lang="en-US" altLang="zh-CN" sz="1800">
                <a:latin typeface="Arial" charset="0"/>
              </a:endParaRPr>
            </a:p>
          </p:txBody>
        </p:sp>
      </p:grpSp>
      <p:grpSp>
        <p:nvGrpSpPr>
          <p:cNvPr id="24581" name="Group 15"/>
          <p:cNvGrpSpPr>
            <a:grpSpLocks/>
          </p:cNvGrpSpPr>
          <p:nvPr/>
        </p:nvGrpSpPr>
        <p:grpSpPr bwMode="auto">
          <a:xfrm>
            <a:off x="304800" y="4800600"/>
            <a:ext cx="8610600" cy="1828800"/>
            <a:chOff x="2304" y="2880"/>
            <a:chExt cx="3102" cy="774"/>
          </a:xfrm>
        </p:grpSpPr>
        <p:sp>
          <p:nvSpPr>
            <p:cNvPr id="24584" name="AutoShape 16"/>
            <p:cNvSpPr>
              <a:spLocks noChangeArrowheads="1"/>
            </p:cNvSpPr>
            <p:nvPr/>
          </p:nvSpPr>
          <p:spPr bwMode="gray">
            <a:xfrm>
              <a:off x="2334" y="2880"/>
              <a:ext cx="3072" cy="774"/>
            </a:xfrm>
            <a:prstGeom prst="roundRect">
              <a:avLst>
                <a:gd name="adj" fmla="val 10889"/>
              </a:avLst>
            </a:prstGeom>
            <a:gradFill rotWithShape="1">
              <a:gsLst>
                <a:gs pos="0">
                  <a:srgbClr val="93C052"/>
                </a:gs>
                <a:gs pos="100000">
                  <a:srgbClr val="E8F2DA"/>
                </a:gs>
              </a:gsLst>
              <a:lin ang="0" scaled="1"/>
            </a:gra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sp>
          <p:nvSpPr>
            <p:cNvPr id="24585" name="AutoShape 17"/>
            <p:cNvSpPr>
              <a:spLocks noChangeArrowheads="1"/>
            </p:cNvSpPr>
            <p:nvPr/>
          </p:nvSpPr>
          <p:spPr bwMode="gray">
            <a:xfrm>
              <a:off x="2304" y="3168"/>
              <a:ext cx="336" cy="240"/>
            </a:xfrm>
            <a:prstGeom prst="rightArrow">
              <a:avLst>
                <a:gd name="adj1" fmla="val 50000"/>
                <a:gd name="adj2" fmla="val 58333"/>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endParaRPr lang="cs-CZ" altLang="cs-CZ"/>
            </a:p>
          </p:txBody>
        </p:sp>
      </p:grpSp>
      <p:sp>
        <p:nvSpPr>
          <p:cNvPr id="24582" name="Text Box 18"/>
          <p:cNvSpPr txBox="1">
            <a:spLocks noChangeArrowheads="1"/>
          </p:cNvSpPr>
          <p:nvPr/>
        </p:nvSpPr>
        <p:spPr bwMode="auto">
          <a:xfrm>
            <a:off x="1066800" y="4813300"/>
            <a:ext cx="8077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r>
              <a:rPr kumimoji="0" lang="en-US" altLang="zh-CN" sz="1800" b="1">
                <a:latin typeface="Arial" charset="0"/>
              </a:rPr>
              <a:t> Key technology of the digital earth consists:</a:t>
            </a:r>
          </a:p>
          <a:p>
            <a:pPr eaLnBrk="1" hangingPunct="1"/>
            <a:r>
              <a:rPr kumimoji="0" lang="en-US" altLang="zh-CN" sz="1800" b="1">
                <a:latin typeface="Arial" charset="0"/>
              </a:rPr>
              <a:t>· High Resolution Satellite Image </a:t>
            </a:r>
          </a:p>
          <a:p>
            <a:pPr eaLnBrk="1" hangingPunct="1"/>
            <a:r>
              <a:rPr kumimoji="0" lang="en-US" altLang="zh-CN" sz="1800" b="1">
                <a:latin typeface="Arial" charset="0"/>
              </a:rPr>
              <a:t>· Broadband Networks and Data Standards</a:t>
            </a:r>
          </a:p>
          <a:p>
            <a:pPr eaLnBrk="1" hangingPunct="1"/>
            <a:r>
              <a:rPr kumimoji="0" lang="en-US" altLang="zh-CN" sz="1800" b="1">
                <a:latin typeface="Arial" charset="0"/>
              </a:rPr>
              <a:t>· Spatial Information Technology and SDI (Spatial Data Infrastructure)</a:t>
            </a:r>
          </a:p>
          <a:p>
            <a:pPr eaLnBrk="1" hangingPunct="1"/>
            <a:r>
              <a:rPr kumimoji="0" lang="en-US" altLang="zh-CN" sz="1800" b="1">
                <a:latin typeface="Arial" charset="0"/>
              </a:rPr>
              <a:t>· Science Computation </a:t>
            </a:r>
          </a:p>
          <a:p>
            <a:pPr eaLnBrk="1" hangingPunct="1"/>
            <a:r>
              <a:rPr kumimoji="0" lang="en-US" altLang="zh-CN" sz="1800" b="1">
                <a:latin typeface="Arial" charset="0"/>
              </a:rPr>
              <a:t>· Vast Storage and Metadata</a:t>
            </a:r>
          </a:p>
        </p:txBody>
      </p:sp>
      <p:sp>
        <p:nvSpPr>
          <p:cNvPr id="24583" name="Text Box 19"/>
          <p:cNvSpPr txBox="1">
            <a:spLocks noChangeArrowheads="1"/>
          </p:cNvSpPr>
          <p:nvPr/>
        </p:nvSpPr>
        <p:spPr bwMode="auto">
          <a:xfrm>
            <a:off x="533400" y="4357688"/>
            <a:ext cx="670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宋体" pitchFamily="2" charset="-122"/>
              </a:defRPr>
            </a:lvl1pPr>
            <a:lvl2pPr marL="742950" indent="-285750" eaLnBrk="0" hangingPunct="0">
              <a:defRPr kumimoji="1" sz="2400">
                <a:solidFill>
                  <a:schemeClr val="tx1"/>
                </a:solidFill>
                <a:latin typeface="Times New Roman" pitchFamily="18" charset="0"/>
                <a:ea typeface="宋体" pitchFamily="2" charset="-122"/>
              </a:defRPr>
            </a:lvl2pPr>
            <a:lvl3pPr marL="1143000" indent="-228600" eaLnBrk="0" hangingPunct="0">
              <a:defRPr kumimoji="1" sz="2400">
                <a:solidFill>
                  <a:schemeClr val="tx1"/>
                </a:solidFill>
                <a:latin typeface="Times New Roman" pitchFamily="18" charset="0"/>
                <a:ea typeface="宋体" pitchFamily="2" charset="-122"/>
              </a:defRPr>
            </a:lvl3pPr>
            <a:lvl4pPr marL="1600200" indent="-228600" eaLnBrk="0" hangingPunct="0">
              <a:defRPr kumimoji="1" sz="2400">
                <a:solidFill>
                  <a:schemeClr val="tx1"/>
                </a:solidFill>
                <a:latin typeface="Times New Roman" pitchFamily="18" charset="0"/>
                <a:ea typeface="宋体" pitchFamily="2" charset="-122"/>
              </a:defRPr>
            </a:lvl4pPr>
            <a:lvl5pPr marL="2057400" indent="-228600" eaLnBrk="0" hangingPunct="0">
              <a:defRPr kumimoji="1"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400">
                <a:solidFill>
                  <a:schemeClr val="tx1"/>
                </a:solidFill>
                <a:latin typeface="Times New Roman" pitchFamily="18" charset="0"/>
                <a:ea typeface="宋体" pitchFamily="2" charset="-122"/>
              </a:defRPr>
            </a:lvl9pPr>
          </a:lstStyle>
          <a:p>
            <a:pPr eaLnBrk="1" hangingPunct="1">
              <a:spcBef>
                <a:spcPct val="50000"/>
              </a:spcBef>
            </a:pPr>
            <a:r>
              <a:rPr kumimoji="0" lang="en-US" altLang="zh-CN" sz="1800" b="1">
                <a:latin typeface="Arial" charset="0"/>
              </a:rPr>
              <a:t>Prof. Li Deren</a:t>
            </a:r>
            <a:endParaRPr kumimoji="0" lang="en-US" altLang="zh-CN" sz="1800" b="1">
              <a:solidFill>
                <a:srgbClr val="FF0000"/>
              </a:solidFill>
              <a:latin typeface="Arial" charset="0"/>
            </a:endParaRPr>
          </a:p>
        </p:txBody>
      </p:sp>
    </p:spTree>
    <p:extLst>
      <p:ext uri="{BB962C8B-B14F-4D97-AF65-F5344CB8AC3E}">
        <p14:creationId xmlns:p14="http://schemas.microsoft.com/office/powerpoint/2010/main" val="19633090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125538"/>
            <a:ext cx="3157538" cy="259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Zástupný symbol pro obsah 2"/>
          <p:cNvSpPr>
            <a:spLocks noGrp="1"/>
          </p:cNvSpPr>
          <p:nvPr>
            <p:ph idx="1"/>
          </p:nvPr>
        </p:nvSpPr>
        <p:spPr>
          <a:xfrm>
            <a:off x="250825" y="1989138"/>
            <a:ext cx="4033838" cy="4679950"/>
          </a:xfrm>
        </p:spPr>
        <p:txBody>
          <a:bodyPr rtlCol="0">
            <a:normAutofit fontScale="77500" lnSpcReduction="20000"/>
          </a:bodyPr>
          <a:lstStyle/>
          <a:p>
            <a:pPr>
              <a:lnSpc>
                <a:spcPct val="140000"/>
              </a:lnSpc>
              <a:defRPr/>
            </a:pPr>
            <a:r>
              <a:rPr lang="cs-CZ" dirty="0" err="1" smtClean="0"/>
              <a:t>Interdisciplinary</a:t>
            </a:r>
            <a:r>
              <a:rPr lang="cs-CZ" dirty="0" smtClean="0"/>
              <a:t> </a:t>
            </a:r>
            <a:r>
              <a:rPr lang="cs-CZ" dirty="0" err="1" smtClean="0"/>
              <a:t>research</a:t>
            </a:r>
            <a:r>
              <a:rPr lang="cs-CZ" dirty="0" smtClean="0"/>
              <a:t>.</a:t>
            </a:r>
          </a:p>
          <a:p>
            <a:pPr>
              <a:lnSpc>
                <a:spcPct val="140000"/>
              </a:lnSpc>
              <a:defRPr/>
            </a:pPr>
            <a:r>
              <a:rPr lang="cs-CZ" dirty="0" err="1" smtClean="0"/>
              <a:t>Theory</a:t>
            </a:r>
            <a:r>
              <a:rPr lang="cs-CZ" dirty="0" smtClean="0"/>
              <a:t> </a:t>
            </a:r>
            <a:r>
              <a:rPr lang="cs-CZ" dirty="0" err="1" smtClean="0"/>
              <a:t>of</a:t>
            </a:r>
            <a:r>
              <a:rPr lang="cs-CZ" dirty="0" smtClean="0"/>
              <a:t> </a:t>
            </a:r>
            <a:r>
              <a:rPr lang="cs-CZ" dirty="0" err="1" smtClean="0"/>
              <a:t>cognitive</a:t>
            </a:r>
            <a:r>
              <a:rPr lang="cs-CZ" dirty="0" smtClean="0"/>
              <a:t> </a:t>
            </a:r>
            <a:r>
              <a:rPr lang="cs-CZ" dirty="0" err="1" smtClean="0"/>
              <a:t>styles</a:t>
            </a:r>
            <a:r>
              <a:rPr lang="cs-CZ" dirty="0" smtClean="0"/>
              <a:t>.</a:t>
            </a:r>
          </a:p>
          <a:p>
            <a:pPr>
              <a:lnSpc>
                <a:spcPct val="140000"/>
              </a:lnSpc>
              <a:defRPr/>
            </a:pPr>
            <a:r>
              <a:rPr lang="cs-CZ" dirty="0" err="1" smtClean="0"/>
              <a:t>Concept</a:t>
            </a:r>
            <a:r>
              <a:rPr lang="cs-CZ" dirty="0" smtClean="0"/>
              <a:t> </a:t>
            </a:r>
            <a:r>
              <a:rPr lang="cs-CZ" dirty="0" err="1" smtClean="0"/>
              <a:t>and</a:t>
            </a:r>
            <a:r>
              <a:rPr lang="cs-CZ" dirty="0" smtClean="0"/>
              <a:t> design </a:t>
            </a:r>
            <a:r>
              <a:rPr lang="cs-CZ" dirty="0" err="1" smtClean="0"/>
              <a:t>of</a:t>
            </a:r>
            <a:r>
              <a:rPr lang="cs-CZ" dirty="0" smtClean="0"/>
              <a:t> test </a:t>
            </a:r>
            <a:r>
              <a:rPr lang="cs-CZ" dirty="0" err="1" smtClean="0"/>
              <a:t>environment</a:t>
            </a:r>
            <a:r>
              <a:rPr lang="cs-CZ" dirty="0" smtClean="0"/>
              <a:t> (MuTeP).</a:t>
            </a:r>
          </a:p>
          <a:p>
            <a:pPr>
              <a:lnSpc>
                <a:spcPct val="140000"/>
              </a:lnSpc>
              <a:defRPr/>
            </a:pPr>
            <a:r>
              <a:rPr lang="cs-CZ" dirty="0" err="1" smtClean="0"/>
              <a:t>International</a:t>
            </a:r>
            <a:r>
              <a:rPr lang="cs-CZ" dirty="0" smtClean="0"/>
              <a:t> </a:t>
            </a:r>
            <a:r>
              <a:rPr lang="cs-CZ" dirty="0" err="1" smtClean="0"/>
              <a:t>cooperation</a:t>
            </a:r>
            <a:r>
              <a:rPr lang="cs-CZ" dirty="0" smtClean="0"/>
              <a:t>.</a:t>
            </a:r>
            <a:endParaRPr lang="en-GB" dirty="0"/>
          </a:p>
        </p:txBody>
      </p:sp>
      <p:sp>
        <p:nvSpPr>
          <p:cNvPr id="27650" name="Nadpis 1"/>
          <p:cNvSpPr>
            <a:spLocks noGrp="1"/>
          </p:cNvSpPr>
          <p:nvPr>
            <p:ph type="title"/>
          </p:nvPr>
        </p:nvSpPr>
        <p:spPr>
          <a:xfrm>
            <a:off x="457200" y="333375"/>
            <a:ext cx="8229600" cy="609600"/>
          </a:xfrm>
        </p:spPr>
        <p:txBody>
          <a:bodyPr>
            <a:normAutofit fontScale="90000"/>
          </a:bodyPr>
          <a:lstStyle/>
          <a:p>
            <a:pPr eaLnBrk="1" hangingPunct="1">
              <a:defRPr/>
            </a:pPr>
            <a:r>
              <a:rPr lang="cs-CZ" dirty="0" err="1" smtClean="0"/>
              <a:t>Cognitive</a:t>
            </a:r>
            <a:r>
              <a:rPr lang="cs-CZ" dirty="0" smtClean="0"/>
              <a:t>  </a:t>
            </a:r>
            <a:r>
              <a:rPr lang="cs-CZ" dirty="0" err="1" smtClean="0"/>
              <a:t>Aspects</a:t>
            </a:r>
            <a:r>
              <a:rPr lang="cs-CZ" dirty="0" smtClean="0"/>
              <a:t> </a:t>
            </a:r>
            <a:r>
              <a:rPr lang="cs-CZ" dirty="0" err="1" smtClean="0"/>
              <a:t>of</a:t>
            </a:r>
            <a:r>
              <a:rPr lang="cs-CZ" dirty="0" smtClean="0"/>
              <a:t> </a:t>
            </a:r>
            <a:r>
              <a:rPr lang="cs-CZ" dirty="0" err="1" smtClean="0"/>
              <a:t>Geovisualization</a:t>
            </a:r>
            <a:endParaRPr lang="en-GB" dirty="0" smtClean="0"/>
          </a:p>
        </p:txBody>
      </p:sp>
      <p:pic>
        <p:nvPicPr>
          <p:cNvPr id="52229" name="Picture 2"/>
          <p:cNvPicPr>
            <a:picLocks noChangeAspect="1" noChangeArrowheads="1"/>
          </p:cNvPicPr>
          <p:nvPr/>
        </p:nvPicPr>
        <p:blipFill>
          <a:blip r:embed="rId3">
            <a:extLst>
              <a:ext uri="{28A0092B-C50C-407E-A947-70E740481C1C}">
                <a14:useLocalDpi xmlns:a14="http://schemas.microsoft.com/office/drawing/2010/main" val="0"/>
              </a:ext>
            </a:extLst>
          </a:blip>
          <a:srcRect r="1672"/>
          <a:stretch>
            <a:fillRect/>
          </a:stretch>
        </p:blipFill>
        <p:spPr bwMode="auto">
          <a:xfrm>
            <a:off x="4067175" y="3213100"/>
            <a:ext cx="439102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9266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755576" y="620688"/>
            <a:ext cx="7704856" cy="2862322"/>
          </a:xfrm>
          <a:prstGeom prst="rect">
            <a:avLst/>
          </a:prstGeom>
          <a:noFill/>
        </p:spPr>
        <p:txBody>
          <a:bodyPr wrap="square" rtlCol="0">
            <a:spAutoFit/>
          </a:bodyPr>
          <a:lstStyle/>
          <a:p>
            <a:endParaRPr lang="cs-CZ" sz="3600" b="1" dirty="0" smtClean="0"/>
          </a:p>
          <a:p>
            <a:endParaRPr lang="cs-CZ" sz="3600" b="1" dirty="0"/>
          </a:p>
          <a:p>
            <a:endParaRPr lang="cs-CZ" sz="3600" b="1" dirty="0" smtClean="0"/>
          </a:p>
          <a:p>
            <a:r>
              <a:rPr lang="cs-CZ" sz="3600" b="1" dirty="0" smtClean="0"/>
              <a:t> 6. </a:t>
            </a:r>
            <a:r>
              <a:rPr lang="cs-CZ" sz="3600" b="1" dirty="0" err="1" smtClean="0"/>
              <a:t>Neogeography</a:t>
            </a:r>
            <a:r>
              <a:rPr lang="cs-CZ" sz="3600" b="1" dirty="0"/>
              <a:t>, VGI and </a:t>
            </a:r>
            <a:r>
              <a:rPr lang="cs-CZ" sz="3600" b="1" dirty="0" err="1"/>
              <a:t>Social</a:t>
            </a:r>
            <a:r>
              <a:rPr lang="cs-CZ" sz="3600" b="1" dirty="0"/>
              <a:t> Media </a:t>
            </a:r>
            <a:r>
              <a:rPr lang="cs-CZ" sz="3600" b="1" dirty="0" err="1"/>
              <a:t>Geographic</a:t>
            </a:r>
            <a:r>
              <a:rPr lang="cs-CZ" sz="3600" b="1" dirty="0"/>
              <a:t> </a:t>
            </a:r>
            <a:r>
              <a:rPr lang="cs-CZ" sz="3600" b="1" dirty="0" err="1"/>
              <a:t>Information</a:t>
            </a:r>
            <a:r>
              <a:rPr lang="cs-CZ" sz="3600" b="1" dirty="0"/>
              <a:t> </a:t>
            </a:r>
          </a:p>
        </p:txBody>
      </p:sp>
    </p:spTree>
    <p:extLst>
      <p:ext uri="{BB962C8B-B14F-4D97-AF65-F5344CB8AC3E}">
        <p14:creationId xmlns:p14="http://schemas.microsoft.com/office/powerpoint/2010/main" val="35078658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548680"/>
            <a:ext cx="7992888" cy="2246769"/>
          </a:xfrm>
          <a:prstGeom prst="rect">
            <a:avLst/>
          </a:prstGeom>
          <a:noFill/>
        </p:spPr>
        <p:txBody>
          <a:bodyPr wrap="square" rtlCol="0">
            <a:spAutoFit/>
          </a:bodyPr>
          <a:lstStyle/>
          <a:p>
            <a:r>
              <a:rPr lang="cs-CZ" sz="2800" dirty="0" smtClean="0"/>
              <a:t>VGI  </a:t>
            </a:r>
            <a:r>
              <a:rPr lang="cs-CZ" sz="2800" dirty="0" err="1" smtClean="0"/>
              <a:t>Volunteer</a:t>
            </a:r>
            <a:r>
              <a:rPr lang="cs-CZ" sz="2800" dirty="0" smtClean="0"/>
              <a:t> </a:t>
            </a:r>
            <a:r>
              <a:rPr lang="cs-CZ" sz="2800" dirty="0" err="1" smtClean="0"/>
              <a:t>Geographic</a:t>
            </a:r>
            <a:r>
              <a:rPr lang="cs-CZ" sz="2800" dirty="0" smtClean="0"/>
              <a:t> </a:t>
            </a:r>
            <a:r>
              <a:rPr lang="cs-CZ" sz="2800" dirty="0" err="1" smtClean="0"/>
              <a:t>Information</a:t>
            </a:r>
            <a:endParaRPr lang="cs-CZ" sz="2800" dirty="0" smtClean="0"/>
          </a:p>
          <a:p>
            <a:endParaRPr lang="cs-CZ" sz="2800" dirty="0" smtClean="0"/>
          </a:p>
          <a:p>
            <a:endParaRPr lang="cs-CZ" sz="2800" dirty="0" smtClean="0"/>
          </a:p>
          <a:p>
            <a:r>
              <a:rPr lang="cs-CZ" sz="2800" b="1" dirty="0" err="1" smtClean="0"/>
              <a:t>How</a:t>
            </a:r>
            <a:r>
              <a:rPr lang="cs-CZ" sz="2800" b="1" dirty="0" smtClean="0"/>
              <a:t> to </a:t>
            </a:r>
            <a:r>
              <a:rPr lang="cs-CZ" sz="2800" b="1" dirty="0" err="1" smtClean="0"/>
              <a:t>manage</a:t>
            </a:r>
            <a:r>
              <a:rPr lang="cs-CZ" sz="2800" b="1" dirty="0" smtClean="0"/>
              <a:t> </a:t>
            </a:r>
            <a:r>
              <a:rPr lang="cs-CZ" sz="2800" b="1" dirty="0" err="1" smtClean="0"/>
              <a:t>volunteer</a:t>
            </a:r>
            <a:r>
              <a:rPr lang="cs-CZ" sz="2800" b="1" dirty="0" smtClean="0"/>
              <a:t> </a:t>
            </a:r>
            <a:r>
              <a:rPr lang="cs-CZ" sz="2800" b="1" dirty="0" err="1" smtClean="0"/>
              <a:t>geographic</a:t>
            </a:r>
            <a:r>
              <a:rPr lang="cs-CZ" sz="2800" b="1" dirty="0" smtClean="0"/>
              <a:t> </a:t>
            </a:r>
            <a:r>
              <a:rPr lang="cs-CZ" sz="2800" b="1" dirty="0" err="1" smtClean="0"/>
              <a:t>information</a:t>
            </a:r>
            <a:r>
              <a:rPr lang="cs-CZ" sz="2800" b="1" dirty="0" smtClean="0"/>
              <a:t>?  Chaos </a:t>
            </a:r>
            <a:r>
              <a:rPr lang="cs-CZ" sz="2800" b="1" dirty="0" err="1" smtClean="0"/>
              <a:t>or</a:t>
            </a:r>
            <a:r>
              <a:rPr lang="cs-CZ" sz="2800" b="1" dirty="0" smtClean="0"/>
              <a:t> help?</a:t>
            </a:r>
            <a:endParaRPr lang="en-US" sz="2800" dirty="0"/>
          </a:p>
        </p:txBody>
      </p:sp>
    </p:spTree>
    <p:extLst>
      <p:ext uri="{BB962C8B-B14F-4D97-AF65-F5344CB8AC3E}">
        <p14:creationId xmlns:p14="http://schemas.microsoft.com/office/powerpoint/2010/main" val="38010228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ovéPole 3"/>
          <p:cNvSpPr txBox="1">
            <a:spLocks noChangeArrowheads="1"/>
          </p:cNvSpPr>
          <p:nvPr/>
        </p:nvSpPr>
        <p:spPr bwMode="auto">
          <a:xfrm>
            <a:off x="539750" y="981075"/>
            <a:ext cx="83534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b="1">
                <a:solidFill>
                  <a:srgbClr val="000000"/>
                </a:solidFill>
                <a:latin typeface="Verdana" pitchFamily="34" charset="0"/>
              </a:defRPr>
            </a:lvl1pPr>
            <a:lvl2pPr marL="742950" indent="-285750" eaLnBrk="0" hangingPunct="0">
              <a:spcBef>
                <a:spcPct val="20000"/>
              </a:spcBef>
              <a:buChar char="–"/>
              <a:defRPr sz="2400">
                <a:solidFill>
                  <a:srgbClr val="000000"/>
                </a:solidFill>
                <a:latin typeface="Verdana" pitchFamily="34" charset="0"/>
              </a:defRPr>
            </a:lvl2pPr>
            <a:lvl3pPr marL="1143000" indent="-228600" eaLnBrk="0" hangingPunct="0">
              <a:spcBef>
                <a:spcPct val="20000"/>
              </a:spcBef>
              <a:buChar char="•"/>
              <a:defRPr sz="2000">
                <a:solidFill>
                  <a:srgbClr val="000000"/>
                </a:solidFill>
                <a:latin typeface="Verdana" pitchFamily="34" charset="0"/>
              </a:defRPr>
            </a:lvl3pPr>
            <a:lvl4pPr marL="1600200" indent="-228600" eaLnBrk="0" hangingPunct="0">
              <a:spcBef>
                <a:spcPct val="20000"/>
              </a:spcBef>
              <a:buChar char="–"/>
              <a:defRPr>
                <a:solidFill>
                  <a:srgbClr val="000000"/>
                </a:solidFill>
                <a:latin typeface="Verdana" pitchFamily="34" charset="0"/>
              </a:defRPr>
            </a:lvl4pPr>
            <a:lvl5pPr marL="2057400" indent="-228600" eaLnBrk="0" hangingPunct="0">
              <a:spcBef>
                <a:spcPct val="20000"/>
              </a:spcBef>
              <a:buChar char="»"/>
              <a:defRPr i="1">
                <a:solidFill>
                  <a:srgbClr val="000000"/>
                </a:solidFill>
                <a:latin typeface="Verdana" pitchFamily="34" charset="0"/>
              </a:defRPr>
            </a:lvl5pPr>
            <a:lvl6pPr marL="2514600" indent="-228600" eaLnBrk="0" fontAlgn="base" hangingPunct="0">
              <a:spcBef>
                <a:spcPct val="20000"/>
              </a:spcBef>
              <a:spcAft>
                <a:spcPct val="0"/>
              </a:spcAft>
              <a:buChar char="»"/>
              <a:defRPr i="1">
                <a:solidFill>
                  <a:srgbClr val="000000"/>
                </a:solidFill>
                <a:latin typeface="Verdana" pitchFamily="34" charset="0"/>
              </a:defRPr>
            </a:lvl6pPr>
            <a:lvl7pPr marL="2971800" indent="-228600" eaLnBrk="0" fontAlgn="base" hangingPunct="0">
              <a:spcBef>
                <a:spcPct val="20000"/>
              </a:spcBef>
              <a:spcAft>
                <a:spcPct val="0"/>
              </a:spcAft>
              <a:buChar char="»"/>
              <a:defRPr i="1">
                <a:solidFill>
                  <a:srgbClr val="000000"/>
                </a:solidFill>
                <a:latin typeface="Verdana" pitchFamily="34" charset="0"/>
              </a:defRPr>
            </a:lvl7pPr>
            <a:lvl8pPr marL="3429000" indent="-228600" eaLnBrk="0" fontAlgn="base" hangingPunct="0">
              <a:spcBef>
                <a:spcPct val="20000"/>
              </a:spcBef>
              <a:spcAft>
                <a:spcPct val="0"/>
              </a:spcAft>
              <a:buChar char="»"/>
              <a:defRPr i="1">
                <a:solidFill>
                  <a:srgbClr val="000000"/>
                </a:solidFill>
                <a:latin typeface="Verdana" pitchFamily="34" charset="0"/>
              </a:defRPr>
            </a:lvl8pPr>
            <a:lvl9pPr marL="3886200" indent="-228600" eaLnBrk="0" fontAlgn="base" hangingPunct="0">
              <a:spcBef>
                <a:spcPct val="20000"/>
              </a:spcBef>
              <a:spcAft>
                <a:spcPct val="0"/>
              </a:spcAft>
              <a:buChar char="»"/>
              <a:defRPr i="1">
                <a:solidFill>
                  <a:srgbClr val="000000"/>
                </a:solidFill>
                <a:latin typeface="Verdana" pitchFamily="34" charset="0"/>
              </a:defRPr>
            </a:lvl9pPr>
          </a:lstStyle>
          <a:p>
            <a:pPr eaLnBrk="1" hangingPunct="1">
              <a:spcBef>
                <a:spcPct val="0"/>
              </a:spcBef>
              <a:buFontTx/>
              <a:buNone/>
            </a:pPr>
            <a:r>
              <a:rPr lang="cs-CZ" altLang="cs-CZ" sz="2800" b="0">
                <a:solidFill>
                  <a:schemeClr val="tx1"/>
                </a:solidFill>
              </a:rPr>
              <a:t>V</a:t>
            </a:r>
            <a:r>
              <a:rPr lang="en-GB" altLang="cs-CZ" sz="2800" b="0">
                <a:solidFill>
                  <a:schemeClr val="tx1"/>
                </a:solidFill>
              </a:rPr>
              <a:t>olunteer geographic information </a:t>
            </a:r>
            <a:r>
              <a:rPr lang="en-GB" altLang="cs-CZ" sz="2800">
                <a:solidFill>
                  <a:schemeClr val="tx1"/>
                </a:solidFill>
              </a:rPr>
              <a:t>VGI</a:t>
            </a:r>
            <a:r>
              <a:rPr lang="en-GB" altLang="cs-CZ" sz="2800" b="0">
                <a:solidFill>
                  <a:schemeClr val="tx1"/>
                </a:solidFill>
              </a:rPr>
              <a:t>: </a:t>
            </a:r>
            <a:endParaRPr lang="cs-CZ" altLang="cs-CZ" sz="2800" b="0">
              <a:solidFill>
                <a:schemeClr val="tx1"/>
              </a:solidFill>
            </a:endParaRPr>
          </a:p>
          <a:p>
            <a:pPr eaLnBrk="1" hangingPunct="1">
              <a:spcBef>
                <a:spcPct val="0"/>
              </a:spcBef>
              <a:buFontTx/>
              <a:buNone/>
            </a:pPr>
            <a:endParaRPr lang="cs-CZ" altLang="cs-CZ" sz="2800" b="0">
              <a:solidFill>
                <a:schemeClr val="tx1"/>
              </a:solidFill>
            </a:endParaRPr>
          </a:p>
          <a:p>
            <a:pPr eaLnBrk="1" hangingPunct="1">
              <a:spcBef>
                <a:spcPct val="0"/>
              </a:spcBef>
              <a:buFontTx/>
              <a:buNone/>
            </a:pPr>
            <a:r>
              <a:rPr lang="en-GB" altLang="cs-CZ" sz="2800" b="0">
                <a:solidFill>
                  <a:schemeClr val="tx1"/>
                </a:solidFill>
              </a:rPr>
              <a:t> “The terms, </a:t>
            </a:r>
            <a:r>
              <a:rPr lang="en-GB" altLang="cs-CZ" sz="2800" b="0" i="1">
                <a:solidFill>
                  <a:schemeClr val="tx1"/>
                </a:solidFill>
              </a:rPr>
              <a:t>“crowdsourcing” and “collective intelligence”</a:t>
            </a:r>
            <a:r>
              <a:rPr lang="en-GB" altLang="cs-CZ" sz="2800" b="0">
                <a:solidFill>
                  <a:schemeClr val="tx1"/>
                </a:solidFill>
              </a:rPr>
              <a:t> draw attention to the notion that the collective contribution of a number of individuals may be more reliable than those of any one individual. </a:t>
            </a:r>
            <a:endParaRPr lang="cs-CZ" altLang="cs-CZ" sz="2800" b="0">
              <a:solidFill>
                <a:schemeClr val="tx1"/>
              </a:solidFill>
            </a:endParaRPr>
          </a:p>
          <a:p>
            <a:pPr eaLnBrk="1" hangingPunct="1">
              <a:spcBef>
                <a:spcPct val="0"/>
              </a:spcBef>
              <a:buFontTx/>
              <a:buNone/>
            </a:pPr>
            <a:endParaRPr lang="cs-CZ" altLang="cs-CZ" sz="2800" b="0">
              <a:solidFill>
                <a:schemeClr val="tx1"/>
              </a:solidFill>
            </a:endParaRPr>
          </a:p>
          <a:p>
            <a:pPr eaLnBrk="1" hangingPunct="1">
              <a:spcBef>
                <a:spcPct val="0"/>
              </a:spcBef>
              <a:buFontTx/>
              <a:buNone/>
            </a:pPr>
            <a:r>
              <a:rPr lang="en-GB" altLang="cs-CZ" sz="2800" b="0">
                <a:solidFill>
                  <a:schemeClr val="tx1"/>
                </a:solidFill>
              </a:rPr>
              <a:t>The term VGI refers specifically to geographic information and to the contrast between the actions of amateurs and those of authoritative agencies.” Goodchild (2009, p. 18) </a:t>
            </a:r>
            <a:endParaRPr lang="cs-CZ" altLang="cs-CZ" sz="2800" b="0">
              <a:solidFill>
                <a:schemeClr val="tx1"/>
              </a:solidFill>
            </a:endParaRPr>
          </a:p>
        </p:txBody>
      </p:sp>
    </p:spTree>
    <p:extLst>
      <p:ext uri="{BB962C8B-B14F-4D97-AF65-F5344CB8AC3E}">
        <p14:creationId xmlns:p14="http://schemas.microsoft.com/office/powerpoint/2010/main" val="595511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11560" y="1196752"/>
            <a:ext cx="7920880" cy="2308324"/>
          </a:xfrm>
          <a:prstGeom prst="rect">
            <a:avLst/>
          </a:prstGeom>
          <a:noFill/>
        </p:spPr>
        <p:txBody>
          <a:bodyPr wrap="square" rtlCol="0">
            <a:spAutoFit/>
          </a:bodyPr>
          <a:lstStyle/>
          <a:p>
            <a:endParaRPr lang="cs-CZ" sz="3600" b="1" dirty="0" smtClean="0"/>
          </a:p>
          <a:p>
            <a:r>
              <a:rPr lang="cs-CZ" sz="3600" b="1" dirty="0" smtClean="0"/>
              <a:t>7. </a:t>
            </a:r>
            <a:r>
              <a:rPr lang="cs-CZ" sz="3600" b="1" dirty="0" err="1"/>
              <a:t>Social</a:t>
            </a:r>
            <a:r>
              <a:rPr lang="cs-CZ" sz="3600" b="1" dirty="0"/>
              <a:t> Media </a:t>
            </a:r>
            <a:r>
              <a:rPr lang="cs-CZ" sz="3600" b="1" dirty="0" err="1"/>
              <a:t>Geographic</a:t>
            </a:r>
            <a:r>
              <a:rPr lang="cs-CZ" sz="3600" b="1" dirty="0"/>
              <a:t> </a:t>
            </a:r>
            <a:r>
              <a:rPr lang="cs-CZ" sz="3600" b="1" dirty="0" err="1"/>
              <a:t>Information</a:t>
            </a:r>
            <a:r>
              <a:rPr lang="cs-CZ" sz="3600" b="1" dirty="0"/>
              <a:t> (SMGI)</a:t>
            </a:r>
          </a:p>
          <a:p>
            <a:endParaRPr lang="cs-CZ" sz="3600" dirty="0"/>
          </a:p>
        </p:txBody>
      </p:sp>
    </p:spTree>
    <p:extLst>
      <p:ext uri="{BB962C8B-B14F-4D97-AF65-F5344CB8AC3E}">
        <p14:creationId xmlns:p14="http://schemas.microsoft.com/office/powerpoint/2010/main" val="19477346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539552" y="836712"/>
            <a:ext cx="7920880" cy="5262979"/>
          </a:xfrm>
          <a:prstGeom prst="rect">
            <a:avLst/>
          </a:prstGeom>
          <a:noFill/>
        </p:spPr>
        <p:txBody>
          <a:bodyPr wrap="square" rtlCol="0">
            <a:spAutoFit/>
          </a:bodyPr>
          <a:lstStyle/>
          <a:p>
            <a:r>
              <a:rPr lang="cs-CZ" sz="2800" dirty="0" smtClean="0"/>
              <a:t>Michele </a:t>
            </a:r>
            <a:r>
              <a:rPr lang="cs-CZ" sz="2800" dirty="0" err="1" smtClean="0"/>
              <a:t>Campagna</a:t>
            </a:r>
            <a:r>
              <a:rPr lang="cs-CZ" sz="2800" dirty="0" smtClean="0"/>
              <a:t>, </a:t>
            </a:r>
            <a:r>
              <a:rPr lang="cs-CZ" sz="2800" dirty="0" err="1" smtClean="0"/>
              <a:t>Cagliari</a:t>
            </a:r>
            <a:r>
              <a:rPr lang="cs-CZ" sz="2800" dirty="0" smtClean="0"/>
              <a:t>, Italy:</a:t>
            </a:r>
          </a:p>
          <a:p>
            <a:endParaRPr lang="cs-CZ" sz="2800" dirty="0" smtClean="0"/>
          </a:p>
          <a:p>
            <a:r>
              <a:rPr lang="cs-CZ" sz="2800" b="1" dirty="0" err="1" smtClean="0"/>
              <a:t>Social</a:t>
            </a:r>
            <a:r>
              <a:rPr lang="cs-CZ" sz="2800" b="1" dirty="0" smtClean="0"/>
              <a:t> Media </a:t>
            </a:r>
            <a:r>
              <a:rPr lang="cs-CZ" sz="2800" b="1" dirty="0" err="1" smtClean="0"/>
              <a:t>Geographic</a:t>
            </a:r>
            <a:r>
              <a:rPr lang="cs-CZ" sz="2800" b="1" dirty="0" smtClean="0"/>
              <a:t> </a:t>
            </a:r>
            <a:r>
              <a:rPr lang="cs-CZ" sz="2800" b="1" dirty="0" err="1" smtClean="0"/>
              <a:t>Information</a:t>
            </a:r>
            <a:r>
              <a:rPr lang="cs-CZ" sz="2800" b="1" dirty="0" smtClean="0"/>
              <a:t> (SMGI)</a:t>
            </a:r>
          </a:p>
          <a:p>
            <a:endParaRPr lang="cs-CZ" sz="2800" b="1" dirty="0"/>
          </a:p>
          <a:p>
            <a:r>
              <a:rPr lang="en-US" sz="2800" dirty="0"/>
              <a:t>the opportunities offered by the </a:t>
            </a:r>
            <a:r>
              <a:rPr lang="en-US" sz="2800" b="1" i="1" dirty="0"/>
              <a:t>analysis of social media data</a:t>
            </a:r>
            <a:r>
              <a:rPr lang="en-US" sz="2800" dirty="0"/>
              <a:t> for</a:t>
            </a:r>
          </a:p>
          <a:p>
            <a:r>
              <a:rPr lang="en-US" sz="2800" b="1" i="1" dirty="0"/>
              <a:t>knowledge building and decision-making </a:t>
            </a:r>
            <a:r>
              <a:rPr lang="en-US" sz="2800" dirty="0" smtClean="0"/>
              <a:t>support</a:t>
            </a:r>
            <a:r>
              <a:rPr lang="cs-CZ" sz="2800" dirty="0"/>
              <a:t> in </a:t>
            </a:r>
            <a:r>
              <a:rPr lang="cs-CZ" sz="2800" dirty="0" err="1"/>
              <a:t>Geodesign</a:t>
            </a:r>
            <a:r>
              <a:rPr lang="cs-CZ" sz="2800" dirty="0" smtClean="0"/>
              <a:t>.</a:t>
            </a:r>
          </a:p>
          <a:p>
            <a:endParaRPr lang="cs-CZ" sz="2800" dirty="0"/>
          </a:p>
          <a:p>
            <a:r>
              <a:rPr lang="cs-CZ" sz="2800" b="1" i="1" dirty="0" err="1" smtClean="0"/>
              <a:t>Geodesign</a:t>
            </a:r>
            <a:r>
              <a:rPr lang="cs-CZ" sz="2800" b="1" i="1" dirty="0" smtClean="0"/>
              <a:t>: </a:t>
            </a:r>
            <a:r>
              <a:rPr lang="cs-CZ" sz="2800" dirty="0" smtClean="0"/>
              <a:t>term </a:t>
            </a:r>
            <a:r>
              <a:rPr lang="cs-CZ" sz="2800" dirty="0" err="1" smtClean="0"/>
              <a:t>identifying</a:t>
            </a:r>
            <a:r>
              <a:rPr lang="cs-CZ" sz="2800" dirty="0" smtClean="0"/>
              <a:t> </a:t>
            </a:r>
            <a:r>
              <a:rPr lang="cs-CZ" sz="2800" dirty="0"/>
              <a:t> </a:t>
            </a:r>
            <a:r>
              <a:rPr lang="en-US" sz="2800" dirty="0" smtClean="0"/>
              <a:t>an </a:t>
            </a:r>
            <a:r>
              <a:rPr lang="en-US" sz="2800" dirty="0"/>
              <a:t>approach to planning and design deeply rooted in geographic analysis and able </a:t>
            </a:r>
            <a:r>
              <a:rPr lang="en-US" sz="2800" dirty="0" smtClean="0"/>
              <a:t>to</a:t>
            </a:r>
            <a:r>
              <a:rPr lang="cs-CZ" sz="2800" dirty="0" smtClean="0"/>
              <a:t> </a:t>
            </a:r>
            <a:r>
              <a:rPr lang="cs-CZ" sz="2800" dirty="0" err="1" smtClean="0"/>
              <a:t>inform</a:t>
            </a:r>
            <a:r>
              <a:rPr lang="cs-CZ" sz="2800" dirty="0" smtClean="0"/>
              <a:t> </a:t>
            </a:r>
            <a:r>
              <a:rPr lang="cs-CZ" sz="2800" dirty="0" err="1"/>
              <a:t>collaborative</a:t>
            </a:r>
            <a:r>
              <a:rPr lang="cs-CZ" sz="2800" dirty="0"/>
              <a:t> </a:t>
            </a:r>
            <a:r>
              <a:rPr lang="cs-CZ" sz="2800" dirty="0" err="1"/>
              <a:t>decision-making</a:t>
            </a:r>
            <a:r>
              <a:rPr lang="cs-CZ" sz="2800" dirty="0"/>
              <a:t>.</a:t>
            </a:r>
          </a:p>
        </p:txBody>
      </p:sp>
    </p:spTree>
    <p:extLst>
      <p:ext uri="{BB962C8B-B14F-4D97-AF65-F5344CB8AC3E}">
        <p14:creationId xmlns:p14="http://schemas.microsoft.com/office/powerpoint/2010/main" val="3397826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467544" y="692696"/>
            <a:ext cx="8280920" cy="4832092"/>
          </a:xfrm>
          <a:prstGeom prst="rect">
            <a:avLst/>
          </a:prstGeom>
          <a:noFill/>
        </p:spPr>
        <p:txBody>
          <a:bodyPr wrap="square" rtlCol="0">
            <a:spAutoFit/>
          </a:bodyPr>
          <a:lstStyle/>
          <a:p>
            <a:r>
              <a:rPr lang="en-US" sz="2800" dirty="0"/>
              <a:t>Currently, two major categories of spatial data resources may be considered suitable for </a:t>
            </a:r>
            <a:r>
              <a:rPr lang="en-US" sz="2800" dirty="0" err="1"/>
              <a:t>Geodesign</a:t>
            </a:r>
            <a:endParaRPr lang="en-US" sz="2800" dirty="0"/>
          </a:p>
          <a:p>
            <a:r>
              <a:rPr lang="en-US" sz="2800" dirty="0"/>
              <a:t>approaches, namely </a:t>
            </a:r>
            <a:endParaRPr lang="cs-CZ" sz="2800" dirty="0" smtClean="0"/>
          </a:p>
          <a:p>
            <a:endParaRPr lang="cs-CZ" sz="2800" dirty="0"/>
          </a:p>
          <a:p>
            <a:r>
              <a:rPr lang="en-US" sz="2800" b="1" dirty="0" smtClean="0"/>
              <a:t>Authoritative </a:t>
            </a:r>
            <a:r>
              <a:rPr lang="en-US" sz="2800" b="1" dirty="0"/>
              <a:t>Geographic Information (A-GI) </a:t>
            </a:r>
            <a:r>
              <a:rPr lang="en-US" sz="2800" dirty="0"/>
              <a:t>from Spatial </a:t>
            </a:r>
            <a:r>
              <a:rPr lang="en-US" sz="2800" dirty="0" smtClean="0"/>
              <a:t>Data</a:t>
            </a:r>
            <a:r>
              <a:rPr lang="cs-CZ" sz="2800" dirty="0" smtClean="0"/>
              <a:t> </a:t>
            </a:r>
            <a:r>
              <a:rPr lang="en-US" sz="2800" dirty="0" smtClean="0"/>
              <a:t>Infrastructures </a:t>
            </a:r>
            <a:r>
              <a:rPr lang="en-US" sz="2800" dirty="0"/>
              <a:t>(NEBERT 2004) </a:t>
            </a:r>
            <a:r>
              <a:rPr lang="en-US" sz="2800" dirty="0" smtClean="0"/>
              <a:t>and</a:t>
            </a:r>
            <a:endParaRPr lang="cs-CZ" sz="2800" dirty="0" smtClean="0"/>
          </a:p>
          <a:p>
            <a:endParaRPr lang="cs-CZ" sz="2800" dirty="0"/>
          </a:p>
          <a:p>
            <a:r>
              <a:rPr lang="en-US" sz="2800" dirty="0" smtClean="0"/>
              <a:t>spatial </a:t>
            </a:r>
            <a:r>
              <a:rPr lang="en-US" sz="2800" b="1" dirty="0"/>
              <a:t>User Generated Contents (UGC), </a:t>
            </a:r>
            <a:r>
              <a:rPr lang="en-US" sz="2800" dirty="0"/>
              <a:t>commonly referred</a:t>
            </a:r>
          </a:p>
          <a:p>
            <a:r>
              <a:rPr lang="en-US" sz="2800" dirty="0"/>
              <a:t>to </a:t>
            </a:r>
            <a:r>
              <a:rPr lang="en-US" sz="2800" b="1" dirty="0"/>
              <a:t>as Volunteered Geographic Information (VGI) </a:t>
            </a:r>
            <a:r>
              <a:rPr lang="en-US" sz="2800" dirty="0"/>
              <a:t>(GOODCHILD 2007).</a:t>
            </a:r>
            <a:endParaRPr lang="cs-CZ" sz="2800" dirty="0"/>
          </a:p>
        </p:txBody>
      </p:sp>
    </p:spTree>
    <p:extLst>
      <p:ext uri="{BB962C8B-B14F-4D97-AF65-F5344CB8AC3E}">
        <p14:creationId xmlns:p14="http://schemas.microsoft.com/office/powerpoint/2010/main" val="1126590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95536" y="692696"/>
            <a:ext cx="8496944" cy="646331"/>
          </a:xfrm>
          <a:prstGeom prst="rect">
            <a:avLst/>
          </a:prstGeom>
          <a:noFill/>
        </p:spPr>
        <p:txBody>
          <a:bodyPr wrap="square" rtlCol="0">
            <a:spAutoFit/>
          </a:bodyPr>
          <a:lstStyle/>
          <a:p>
            <a:endParaRPr lang="en-US" dirty="0"/>
          </a:p>
          <a:p>
            <a:r>
              <a:rPr lang="en-US" b="1" dirty="0"/>
              <a:t>Fig. 1: </a:t>
            </a:r>
            <a:r>
              <a:rPr lang="en-US" dirty="0"/>
              <a:t>Differences between A-GI (up) and SMGI (down) data models</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481138"/>
            <a:ext cx="613410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395536" y="5949280"/>
            <a:ext cx="7992888" cy="923330"/>
          </a:xfrm>
          <a:prstGeom prst="rect">
            <a:avLst/>
          </a:prstGeom>
          <a:noFill/>
        </p:spPr>
        <p:txBody>
          <a:bodyPr wrap="square" rtlCol="0">
            <a:spAutoFit/>
          </a:bodyPr>
          <a:lstStyle/>
          <a:p>
            <a:r>
              <a:rPr lang="it-IT" dirty="0"/>
              <a:t>Michele </a:t>
            </a:r>
            <a:r>
              <a:rPr lang="it-IT" dirty="0" smtClean="0"/>
              <a:t>Campagna, </a:t>
            </a:r>
            <a:r>
              <a:rPr lang="it-IT" dirty="0"/>
              <a:t>Pierangelo </a:t>
            </a:r>
            <a:r>
              <a:rPr lang="it-IT" dirty="0" smtClean="0"/>
              <a:t>Massa, </a:t>
            </a:r>
            <a:r>
              <a:rPr lang="it-IT" dirty="0"/>
              <a:t>Roberta </a:t>
            </a:r>
            <a:r>
              <a:rPr lang="it-IT" dirty="0" smtClean="0"/>
              <a:t>Floris</a:t>
            </a:r>
            <a:r>
              <a:rPr lang="cs-CZ" dirty="0" smtClean="0"/>
              <a:t>, </a:t>
            </a:r>
            <a:r>
              <a:rPr lang="cs-CZ" dirty="0" err="1"/>
              <a:t>The</a:t>
            </a:r>
            <a:r>
              <a:rPr lang="cs-CZ" dirty="0"/>
              <a:t> Role </a:t>
            </a:r>
            <a:r>
              <a:rPr lang="cs-CZ" dirty="0" err="1"/>
              <a:t>of</a:t>
            </a:r>
            <a:r>
              <a:rPr lang="cs-CZ" dirty="0"/>
              <a:t> </a:t>
            </a:r>
            <a:r>
              <a:rPr lang="cs-CZ" dirty="0" err="1"/>
              <a:t>Social</a:t>
            </a:r>
            <a:r>
              <a:rPr lang="cs-CZ" dirty="0"/>
              <a:t> Media </a:t>
            </a:r>
            <a:r>
              <a:rPr lang="cs-CZ" dirty="0" err="1"/>
              <a:t>Geographic</a:t>
            </a:r>
            <a:r>
              <a:rPr lang="cs-CZ" dirty="0"/>
              <a:t> </a:t>
            </a:r>
            <a:r>
              <a:rPr lang="cs-CZ" dirty="0" err="1"/>
              <a:t>Information</a:t>
            </a:r>
            <a:r>
              <a:rPr lang="cs-CZ" dirty="0"/>
              <a:t> (SMGI) in </a:t>
            </a:r>
            <a:r>
              <a:rPr lang="cs-CZ" dirty="0" err="1" smtClean="0"/>
              <a:t>Geodesign</a:t>
            </a:r>
            <a:r>
              <a:rPr lang="cs-CZ" dirty="0" smtClean="0"/>
              <a:t>.</a:t>
            </a:r>
            <a:endParaRPr lang="cs-CZ" dirty="0"/>
          </a:p>
          <a:p>
            <a:r>
              <a:rPr lang="cs-CZ" dirty="0" smtClean="0"/>
              <a:t>p. 164, 2016</a:t>
            </a:r>
            <a:endParaRPr lang="cs-CZ" dirty="0"/>
          </a:p>
        </p:txBody>
      </p:sp>
    </p:spTree>
    <p:extLst>
      <p:ext uri="{BB962C8B-B14F-4D97-AF65-F5344CB8AC3E}">
        <p14:creationId xmlns:p14="http://schemas.microsoft.com/office/powerpoint/2010/main" val="18379981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New info </a:t>
            </a:r>
            <a:r>
              <a:rPr lang="en-US" sz="2800" dirty="0" smtClean="0"/>
              <a:t>sources: </a:t>
            </a:r>
            <a:r>
              <a:rPr lang="en-GB" altLang="en-US" b="1" dirty="0">
                <a:solidFill>
                  <a:schemeClr val="accent2">
                    <a:lumMod val="75000"/>
                  </a:schemeClr>
                </a:solidFill>
                <a:latin typeface="Calibri" panose="020F0502020204030204" pitchFamily="34" charset="0"/>
              </a:rPr>
              <a:t>Big</a:t>
            </a:r>
            <a:r>
              <a:rPr lang="en-GB" altLang="en-US" b="1" dirty="0">
                <a:solidFill>
                  <a:srgbClr val="FF9900"/>
                </a:solidFill>
                <a:latin typeface="Calibri" panose="020F0502020204030204" pitchFamily="34" charset="0"/>
              </a:rPr>
              <a:t> </a:t>
            </a:r>
            <a:r>
              <a:rPr lang="en-GB" altLang="en-US" b="1" dirty="0">
                <a:solidFill>
                  <a:schemeClr val="accent3">
                    <a:lumMod val="75000"/>
                  </a:schemeClr>
                </a:solidFill>
                <a:latin typeface="Calibri" panose="020F0502020204030204" pitchFamily="34" charset="0"/>
              </a:rPr>
              <a:t>Geospatial</a:t>
            </a:r>
            <a:r>
              <a:rPr lang="en-GB" altLang="en-US" b="1" dirty="0">
                <a:solidFill>
                  <a:srgbClr val="FF9900"/>
                </a:solidFill>
                <a:latin typeface="Calibri" panose="020F0502020204030204" pitchFamily="34" charset="0"/>
              </a:rPr>
              <a:t> </a:t>
            </a:r>
            <a:r>
              <a:rPr lang="en-GB" altLang="en-US" b="1" dirty="0">
                <a:solidFill>
                  <a:schemeClr val="accent2">
                    <a:lumMod val="75000"/>
                  </a:schemeClr>
                </a:solidFill>
                <a:latin typeface="Calibri" panose="020F0502020204030204" pitchFamily="34" charset="0"/>
              </a:rPr>
              <a:t>data </a:t>
            </a:r>
            <a:r>
              <a:rPr lang="en-US" dirty="0" smtClean="0"/>
              <a:t> </a:t>
            </a:r>
            <a:endParaRPr lang="en-US" dirty="0"/>
          </a:p>
        </p:txBody>
      </p:sp>
      <p:sp>
        <p:nvSpPr>
          <p:cNvPr id="4" name="Shape 54"/>
          <p:cNvSpPr>
            <a:spLocks noChangeArrowheads="1"/>
          </p:cNvSpPr>
          <p:nvPr/>
        </p:nvSpPr>
        <p:spPr bwMode="auto">
          <a:xfrm>
            <a:off x="1219200" y="3538656"/>
            <a:ext cx="1828800" cy="2366433"/>
          </a:xfrm>
          <a:prstGeom prst="ellipse">
            <a:avLst/>
          </a:prstGeom>
          <a:solidFill>
            <a:schemeClr val="accent6">
              <a:lumMod val="60000"/>
              <a:lumOff val="40000"/>
              <a:alpha val="49803"/>
            </a:schemeClr>
          </a:solidFill>
          <a:ln>
            <a:noFill/>
          </a:ln>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800000"/>
              </a:buClr>
              <a:buSzPct val="25000"/>
              <a:buFont typeface="Calibri" pitchFamily="34" charset="0"/>
              <a:buNone/>
            </a:pPr>
            <a:r>
              <a:rPr lang="en-US" altLang="en-US">
                <a:solidFill>
                  <a:srgbClr val="800000"/>
                </a:solidFill>
                <a:latin typeface="Calibri" pitchFamily="34" charset="0"/>
                <a:sym typeface="Calibri" pitchFamily="34" charset="0"/>
              </a:rPr>
              <a:t>SENSORS</a:t>
            </a:r>
          </a:p>
          <a:p>
            <a:pPr algn="ctr" eaLnBrk="1" hangingPunct="1">
              <a:buClr>
                <a:srgbClr val="800000"/>
              </a:buClr>
              <a:buSzPct val="25000"/>
              <a:buFont typeface="Calibri" pitchFamily="34" charset="0"/>
              <a:buNone/>
            </a:pPr>
            <a:r>
              <a:rPr lang="en-US" altLang="en-US">
                <a:solidFill>
                  <a:srgbClr val="800000"/>
                </a:solidFill>
                <a:latin typeface="Calibri" pitchFamily="34" charset="0"/>
                <a:sym typeface="Calibri" pitchFamily="34" charset="0"/>
              </a:rPr>
              <a:t>networks</a:t>
            </a:r>
          </a:p>
        </p:txBody>
      </p:sp>
      <p:sp>
        <p:nvSpPr>
          <p:cNvPr id="5" name="Shape 55"/>
          <p:cNvSpPr>
            <a:spLocks noChangeArrowheads="1"/>
          </p:cNvSpPr>
          <p:nvPr/>
        </p:nvSpPr>
        <p:spPr bwMode="auto">
          <a:xfrm>
            <a:off x="3856182" y="2634741"/>
            <a:ext cx="2771630" cy="2221540"/>
          </a:xfrm>
          <a:prstGeom prst="ellipse">
            <a:avLst/>
          </a:prstGeom>
          <a:solidFill>
            <a:schemeClr val="accent1">
              <a:alpha val="49803"/>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800000"/>
              </a:buClr>
              <a:buSzPct val="25000"/>
              <a:buFont typeface="Calibri" pitchFamily="34" charset="0"/>
              <a:buNone/>
            </a:pPr>
            <a:r>
              <a:rPr lang="en-US" altLang="en-US" b="1" dirty="0">
                <a:solidFill>
                  <a:srgbClr val="800000"/>
                </a:solidFill>
                <a:latin typeface="Calibri" panose="020F0502020204030204" pitchFamily="34" charset="0"/>
                <a:sym typeface="Calibri" pitchFamily="34" charset="0"/>
              </a:rPr>
              <a:t>SDI</a:t>
            </a:r>
          </a:p>
        </p:txBody>
      </p:sp>
      <p:sp>
        <p:nvSpPr>
          <p:cNvPr id="6" name="Shape 56"/>
          <p:cNvSpPr>
            <a:spLocks noChangeArrowheads="1"/>
          </p:cNvSpPr>
          <p:nvPr/>
        </p:nvSpPr>
        <p:spPr bwMode="auto">
          <a:xfrm>
            <a:off x="2407155" y="2441164"/>
            <a:ext cx="2251075" cy="2435224"/>
          </a:xfrm>
          <a:prstGeom prst="ellipse">
            <a:avLst/>
          </a:prstGeom>
          <a:solidFill>
            <a:schemeClr val="accent3">
              <a:lumMod val="75000"/>
              <a:alpha val="49803"/>
            </a:schemeClr>
          </a:solidFill>
          <a:ln>
            <a:noFill/>
          </a:ln>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800000"/>
              </a:buClr>
              <a:buSzPct val="25000"/>
              <a:buFont typeface="Calibri" pitchFamily="34" charset="0"/>
              <a:buNone/>
            </a:pPr>
            <a:r>
              <a:rPr lang="en-US" altLang="en-US">
                <a:solidFill>
                  <a:srgbClr val="800000"/>
                </a:solidFill>
                <a:latin typeface="Calibri" pitchFamily="34" charset="0"/>
                <a:sym typeface="Calibri" pitchFamily="34" charset="0"/>
              </a:rPr>
              <a:t>Digital</a:t>
            </a:r>
          </a:p>
          <a:p>
            <a:pPr algn="ctr" eaLnBrk="1" hangingPunct="1">
              <a:buClr>
                <a:srgbClr val="800000"/>
              </a:buClr>
              <a:buSzPct val="25000"/>
              <a:buFont typeface="Calibri" pitchFamily="34" charset="0"/>
              <a:buNone/>
            </a:pPr>
            <a:r>
              <a:rPr lang="en-US" altLang="en-US">
                <a:solidFill>
                  <a:srgbClr val="800000"/>
                </a:solidFill>
                <a:latin typeface="Calibri" pitchFamily="34" charset="0"/>
                <a:sym typeface="Calibri" pitchFamily="34" charset="0"/>
              </a:rPr>
              <a:t>Earth</a:t>
            </a:r>
          </a:p>
        </p:txBody>
      </p:sp>
      <p:sp>
        <p:nvSpPr>
          <p:cNvPr id="7" name="Shape 57"/>
          <p:cNvSpPr>
            <a:spLocks noChangeArrowheads="1"/>
          </p:cNvSpPr>
          <p:nvPr/>
        </p:nvSpPr>
        <p:spPr bwMode="auto">
          <a:xfrm>
            <a:off x="3810000" y="4457288"/>
            <a:ext cx="2374107" cy="1618192"/>
          </a:xfrm>
          <a:prstGeom prst="ellipse">
            <a:avLst/>
          </a:prstGeom>
          <a:solidFill>
            <a:schemeClr val="accent1">
              <a:alpha val="49803"/>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800000"/>
              </a:buClr>
              <a:buSzPct val="25000"/>
              <a:buFont typeface="Calibri" pitchFamily="34" charset="0"/>
              <a:buNone/>
            </a:pPr>
            <a:r>
              <a:rPr lang="en-US" altLang="en-US" b="1" dirty="0">
                <a:solidFill>
                  <a:srgbClr val="800000"/>
                </a:solidFill>
                <a:latin typeface="Calibri" pitchFamily="34" charset="0"/>
                <a:sym typeface="Calibri" pitchFamily="34" charset="0"/>
              </a:rPr>
              <a:t>Social </a:t>
            </a:r>
            <a:r>
              <a:rPr lang="en-US" altLang="en-US" b="1" dirty="0" smtClean="0">
                <a:solidFill>
                  <a:srgbClr val="800000"/>
                </a:solidFill>
                <a:latin typeface="Calibri" pitchFamily="34" charset="0"/>
                <a:sym typeface="Calibri" pitchFamily="34" charset="0"/>
              </a:rPr>
              <a:t>Network </a:t>
            </a:r>
            <a:endParaRPr lang="en-US" altLang="en-US" b="1" dirty="0">
              <a:solidFill>
                <a:srgbClr val="800000"/>
              </a:solidFill>
              <a:latin typeface="Calibri" pitchFamily="34" charset="0"/>
              <a:sym typeface="Calibri" pitchFamily="34" charset="0"/>
            </a:endParaRPr>
          </a:p>
          <a:p>
            <a:pPr algn="ctr" eaLnBrk="1" hangingPunct="1">
              <a:buClr>
                <a:srgbClr val="800000"/>
              </a:buClr>
              <a:buSzPct val="25000"/>
              <a:buFont typeface="Calibri" pitchFamily="34" charset="0"/>
              <a:buNone/>
            </a:pPr>
            <a:r>
              <a:rPr lang="en-US" altLang="en-US" b="1" dirty="0">
                <a:solidFill>
                  <a:srgbClr val="800000"/>
                </a:solidFill>
                <a:latin typeface="Calibri" pitchFamily="34" charset="0"/>
                <a:sym typeface="Calibri" pitchFamily="34" charset="0"/>
              </a:rPr>
              <a:t>GI</a:t>
            </a:r>
          </a:p>
        </p:txBody>
      </p:sp>
      <p:sp>
        <p:nvSpPr>
          <p:cNvPr id="8" name="Shape 58"/>
          <p:cNvSpPr>
            <a:spLocks noChangeArrowheads="1"/>
          </p:cNvSpPr>
          <p:nvPr/>
        </p:nvSpPr>
        <p:spPr bwMode="auto">
          <a:xfrm>
            <a:off x="3886200" y="1071680"/>
            <a:ext cx="2325688" cy="2057400"/>
          </a:xfrm>
          <a:prstGeom prst="ellipse">
            <a:avLst/>
          </a:prstGeom>
          <a:solidFill>
            <a:schemeClr val="accent1">
              <a:alpha val="49803"/>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800000"/>
              </a:buClr>
              <a:buSzPct val="25000"/>
              <a:buFont typeface="Calibri" pitchFamily="34" charset="0"/>
              <a:buNone/>
            </a:pPr>
            <a:r>
              <a:rPr lang="en-US" altLang="en-US" b="1" dirty="0">
                <a:solidFill>
                  <a:srgbClr val="800000"/>
                </a:solidFill>
                <a:latin typeface="Calibri" pitchFamily="34" charset="0"/>
                <a:sym typeface="Calibri" pitchFamily="34" charset="0"/>
              </a:rPr>
              <a:t>Volunteered  </a:t>
            </a:r>
          </a:p>
          <a:p>
            <a:pPr algn="ctr" eaLnBrk="1" hangingPunct="1">
              <a:buClr>
                <a:srgbClr val="800000"/>
              </a:buClr>
              <a:buSzPct val="25000"/>
              <a:buFont typeface="Calibri" pitchFamily="34" charset="0"/>
              <a:buNone/>
            </a:pPr>
            <a:r>
              <a:rPr lang="en-US" altLang="en-US" b="1" dirty="0">
                <a:solidFill>
                  <a:srgbClr val="800000"/>
                </a:solidFill>
                <a:latin typeface="Calibri" pitchFamily="34" charset="0"/>
                <a:sym typeface="Calibri" pitchFamily="34" charset="0"/>
              </a:rPr>
              <a:t>GI</a:t>
            </a:r>
          </a:p>
        </p:txBody>
      </p:sp>
      <p:sp>
        <p:nvSpPr>
          <p:cNvPr id="9" name="Shape 59"/>
          <p:cNvSpPr>
            <a:spLocks noChangeArrowheads="1"/>
          </p:cNvSpPr>
          <p:nvPr/>
        </p:nvSpPr>
        <p:spPr bwMode="auto">
          <a:xfrm>
            <a:off x="1676401" y="1808281"/>
            <a:ext cx="1214437" cy="1329073"/>
          </a:xfrm>
          <a:prstGeom prst="ellipse">
            <a:avLst/>
          </a:prstGeom>
          <a:solidFill>
            <a:schemeClr val="accent6">
              <a:lumMod val="60000"/>
              <a:lumOff val="40000"/>
              <a:alpha val="49803"/>
            </a:schemeClr>
          </a:solidFill>
          <a:ln>
            <a:noFill/>
          </a:ln>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800000"/>
              </a:buClr>
              <a:buSzPct val="25000"/>
              <a:buFont typeface="Calibri" pitchFamily="34" charset="0"/>
              <a:buNone/>
            </a:pPr>
            <a:r>
              <a:rPr lang="en-US" altLang="en-US" dirty="0">
                <a:solidFill>
                  <a:srgbClr val="800000"/>
                </a:solidFill>
                <a:latin typeface="Calibri" panose="020F0502020204030204" pitchFamily="34" charset="0"/>
                <a:sym typeface="Calibri" pitchFamily="34" charset="0"/>
              </a:rPr>
              <a:t>POS</a:t>
            </a:r>
          </a:p>
        </p:txBody>
      </p:sp>
      <p:sp>
        <p:nvSpPr>
          <p:cNvPr id="10" name="Shape 60"/>
          <p:cNvSpPr>
            <a:spLocks noChangeArrowheads="1"/>
          </p:cNvSpPr>
          <p:nvPr/>
        </p:nvSpPr>
        <p:spPr bwMode="auto">
          <a:xfrm>
            <a:off x="2503055" y="1546774"/>
            <a:ext cx="1371600" cy="1087967"/>
          </a:xfrm>
          <a:prstGeom prst="ellipse">
            <a:avLst/>
          </a:prstGeom>
          <a:solidFill>
            <a:schemeClr val="accent6">
              <a:lumMod val="60000"/>
              <a:lumOff val="40000"/>
              <a:alpha val="49803"/>
            </a:schemeClr>
          </a:solidFill>
          <a:ln>
            <a:noFill/>
          </a:ln>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800000"/>
              </a:buClr>
              <a:buSzPct val="25000"/>
              <a:buFont typeface="Calibri" pitchFamily="34" charset="0"/>
              <a:buNone/>
            </a:pPr>
            <a:r>
              <a:rPr lang="en-US" altLang="en-US" dirty="0">
                <a:solidFill>
                  <a:srgbClr val="800000"/>
                </a:solidFill>
                <a:latin typeface="Calibri" panose="020F0502020204030204" pitchFamily="34" charset="0"/>
                <a:sym typeface="Calibri" pitchFamily="34" charset="0"/>
              </a:rPr>
              <a:t>LAT/LBS</a:t>
            </a:r>
          </a:p>
        </p:txBody>
      </p:sp>
      <p:sp>
        <p:nvSpPr>
          <p:cNvPr id="11" name="Shape 54"/>
          <p:cNvSpPr>
            <a:spLocks noChangeArrowheads="1"/>
          </p:cNvSpPr>
          <p:nvPr/>
        </p:nvSpPr>
        <p:spPr bwMode="auto">
          <a:xfrm>
            <a:off x="0" y="1668387"/>
            <a:ext cx="2209800" cy="2949095"/>
          </a:xfrm>
          <a:prstGeom prst="ellipse">
            <a:avLst/>
          </a:prstGeom>
          <a:solidFill>
            <a:schemeClr val="accent6">
              <a:lumMod val="60000"/>
              <a:lumOff val="40000"/>
              <a:alpha val="49803"/>
            </a:schemeClr>
          </a:solidFill>
          <a:ln>
            <a:noFill/>
          </a:ln>
          <a:extLst/>
        </p:spPr>
        <p:txBody>
          <a:bodyPr lIns="91425" tIns="45700" rIns="91425" bIns="4570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Clr>
                <a:srgbClr val="800000"/>
              </a:buClr>
              <a:buSzPct val="25000"/>
              <a:buFont typeface="Calibri" pitchFamily="34" charset="0"/>
              <a:buNone/>
            </a:pPr>
            <a:r>
              <a:rPr lang="en-US" altLang="en-US" dirty="0" smtClean="0">
                <a:solidFill>
                  <a:srgbClr val="800000"/>
                </a:solidFill>
                <a:latin typeface="Calibri" panose="020F0502020204030204" pitchFamily="34" charset="0"/>
                <a:sym typeface="Calibri" pitchFamily="34" charset="0"/>
              </a:rPr>
              <a:t>Remote </a:t>
            </a:r>
          </a:p>
          <a:p>
            <a:pPr algn="ctr" eaLnBrk="1" hangingPunct="1">
              <a:buClr>
                <a:srgbClr val="800000"/>
              </a:buClr>
              <a:buSzPct val="25000"/>
              <a:buFont typeface="Calibri" pitchFamily="34" charset="0"/>
              <a:buNone/>
            </a:pPr>
            <a:r>
              <a:rPr lang="en-US" altLang="en-US" dirty="0" smtClean="0">
                <a:solidFill>
                  <a:srgbClr val="800000"/>
                </a:solidFill>
                <a:latin typeface="Calibri" panose="020F0502020204030204" pitchFamily="34" charset="0"/>
                <a:sym typeface="Calibri" pitchFamily="34" charset="0"/>
              </a:rPr>
              <a:t>Sensing</a:t>
            </a:r>
            <a:endParaRPr lang="en-US" altLang="en-US" dirty="0">
              <a:solidFill>
                <a:srgbClr val="800000"/>
              </a:solidFill>
              <a:latin typeface="Calibri" pitchFamily="34" charset="0"/>
              <a:sym typeface="Calibri" pitchFamily="34" charset="0"/>
            </a:endParaRPr>
          </a:p>
        </p:txBody>
      </p:sp>
      <p:grpSp>
        <p:nvGrpSpPr>
          <p:cNvPr id="12" name="Gruppo 20"/>
          <p:cNvGrpSpPr>
            <a:grpSpLocks/>
          </p:cNvGrpSpPr>
          <p:nvPr/>
        </p:nvGrpSpPr>
        <p:grpSpPr bwMode="auto">
          <a:xfrm rot="16200000">
            <a:off x="6375400" y="3366929"/>
            <a:ext cx="812800" cy="609600"/>
            <a:chOff x="4876800" y="4343400"/>
            <a:chExt cx="609600" cy="609600"/>
          </a:xfrm>
          <a:solidFill>
            <a:schemeClr val="tx1"/>
          </a:solidFill>
        </p:grpSpPr>
        <p:sp>
          <p:nvSpPr>
            <p:cNvPr id="13" name="Gallone 12"/>
            <p:cNvSpPr/>
            <p:nvPr/>
          </p:nvSpPr>
          <p:spPr>
            <a:xfrm rot="5400000">
              <a:off x="5033963" y="4189412"/>
              <a:ext cx="304800" cy="609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latin typeface="Calibri" panose="020F0502020204030204" pitchFamily="34" charset="0"/>
              </a:endParaRPr>
            </a:p>
          </p:txBody>
        </p:sp>
        <p:sp>
          <p:nvSpPr>
            <p:cNvPr id="14" name="Gallone 13"/>
            <p:cNvSpPr/>
            <p:nvPr/>
          </p:nvSpPr>
          <p:spPr>
            <a:xfrm rot="5400000">
              <a:off x="5029200" y="4495800"/>
              <a:ext cx="304800" cy="609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latin typeface="Calibri" panose="020F0502020204030204" pitchFamily="34" charset="0"/>
              </a:endParaRPr>
            </a:p>
          </p:txBody>
        </p:sp>
      </p:grpSp>
      <p:sp>
        <p:nvSpPr>
          <p:cNvPr id="15" name="Rettangolo arrotondato 14"/>
          <p:cNvSpPr/>
          <p:nvPr/>
        </p:nvSpPr>
        <p:spPr>
          <a:xfrm>
            <a:off x="7239000" y="2925880"/>
            <a:ext cx="1828800" cy="1463227"/>
          </a:xfrm>
          <a:prstGeom prst="roundRect">
            <a:avLst/>
          </a:prstGeom>
          <a:solidFill>
            <a:schemeClr val="accent2">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smtClean="0">
                <a:solidFill>
                  <a:schemeClr val="accent2">
                    <a:lumMod val="50000"/>
                  </a:schemeClr>
                </a:solidFill>
                <a:latin typeface="Calibri" panose="020F0502020204030204" pitchFamily="34" charset="0"/>
              </a:rPr>
              <a:t>Strategic response planning and management</a:t>
            </a:r>
            <a:endParaRPr lang="en-US" sz="1800" b="1" dirty="0" smtClean="0">
              <a:solidFill>
                <a:schemeClr val="tx1"/>
              </a:solidFill>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2">
            <p14:nvContentPartPr>
              <p14:cNvPr id="16" name="Input penna 15"/>
              <p14:cNvContentPartPr/>
              <p14:nvPr/>
            </p14:nvContentPartPr>
            <p14:xfrm>
              <a:off x="3707904" y="4457288"/>
              <a:ext cx="3024336" cy="1618192"/>
            </p14:xfrm>
          </p:contentPart>
        </mc:Choice>
        <mc:Fallback xmlns="">
          <p:pic>
            <p:nvPicPr>
              <p:cNvPr id="16" name="Input penna 15"/>
              <p:cNvPicPr/>
              <p:nvPr/>
            </p:nvPicPr>
            <p:blipFill>
              <a:blip r:embed="rId3"/>
              <a:stretch>
                <a:fillRect/>
              </a:stretch>
            </p:blipFill>
            <p:spPr>
              <a:xfrm>
                <a:off x="3688102" y="3322085"/>
                <a:ext cx="3066821" cy="125432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 name="Input penna 16"/>
              <p14:cNvContentPartPr/>
              <p14:nvPr/>
            </p14:nvContentPartPr>
            <p14:xfrm>
              <a:off x="3762834" y="944381"/>
              <a:ext cx="2489760" cy="2010720"/>
            </p14:xfrm>
          </p:contentPart>
        </mc:Choice>
        <mc:Fallback xmlns="">
          <p:pic>
            <p:nvPicPr>
              <p:cNvPr id="17" name="Input penna 16"/>
              <p:cNvPicPr/>
              <p:nvPr/>
            </p:nvPicPr>
            <p:blipFill>
              <a:blip r:embed="rId5"/>
              <a:stretch>
                <a:fillRect/>
              </a:stretch>
            </p:blipFill>
            <p:spPr>
              <a:xfrm>
                <a:off x="3742677" y="688126"/>
                <a:ext cx="2533314" cy="1549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Input penna 17"/>
              <p14:cNvContentPartPr/>
              <p14:nvPr/>
            </p14:nvContentPartPr>
            <p14:xfrm>
              <a:off x="3850314" y="2578781"/>
              <a:ext cx="353880" cy="2052000"/>
            </p14:xfrm>
          </p:contentPart>
        </mc:Choice>
        <mc:Fallback xmlns="">
          <p:pic>
            <p:nvPicPr>
              <p:cNvPr id="18" name="Input penna 17"/>
              <p:cNvPicPr/>
              <p:nvPr/>
            </p:nvPicPr>
            <p:blipFill>
              <a:blip r:embed="rId7"/>
              <a:stretch>
                <a:fillRect/>
              </a:stretch>
            </p:blipFill>
            <p:spPr>
              <a:xfrm>
                <a:off x="3843474" y="1919686"/>
                <a:ext cx="366120" cy="157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put penna 18"/>
              <p14:cNvContentPartPr/>
              <p14:nvPr/>
            </p14:nvContentPartPr>
            <p14:xfrm>
              <a:off x="4078194" y="2643101"/>
              <a:ext cx="2387880" cy="1974720"/>
            </p14:xfrm>
          </p:contentPart>
        </mc:Choice>
        <mc:Fallback xmlns="">
          <p:pic>
            <p:nvPicPr>
              <p:cNvPr id="19" name="Input penna 18"/>
              <p:cNvPicPr/>
              <p:nvPr/>
            </p:nvPicPr>
            <p:blipFill>
              <a:blip r:embed="rId9"/>
              <a:stretch>
                <a:fillRect/>
              </a:stretch>
            </p:blipFill>
            <p:spPr>
              <a:xfrm>
                <a:off x="4055154" y="1962886"/>
                <a:ext cx="2435400" cy="1525320"/>
              </a:xfrm>
              <a:prstGeom prst="rect">
                <a:avLst/>
              </a:prstGeom>
            </p:spPr>
          </p:pic>
        </mc:Fallback>
      </mc:AlternateContent>
    </p:spTree>
    <p:extLst>
      <p:ext uri="{BB962C8B-B14F-4D97-AF65-F5344CB8AC3E}">
        <p14:creationId xmlns:p14="http://schemas.microsoft.com/office/powerpoint/2010/main" val="15004223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793102"/>
            <a:ext cx="8064896" cy="5262979"/>
          </a:xfrm>
          <a:prstGeom prst="rect">
            <a:avLst/>
          </a:prstGeom>
          <a:noFill/>
        </p:spPr>
        <p:txBody>
          <a:bodyPr wrap="square" rtlCol="0">
            <a:spAutoFit/>
          </a:bodyPr>
          <a:lstStyle/>
          <a:p>
            <a:r>
              <a:rPr lang="cs-CZ" sz="2800" b="1" dirty="0" smtClean="0"/>
              <a:t>Czech </a:t>
            </a:r>
            <a:r>
              <a:rPr lang="cs-CZ" sz="2800" b="1" dirty="0" err="1" smtClean="0"/>
              <a:t>example</a:t>
            </a:r>
            <a:r>
              <a:rPr lang="cs-CZ" sz="2800" b="1" dirty="0" smtClean="0"/>
              <a:t> </a:t>
            </a:r>
            <a:r>
              <a:rPr lang="cs-CZ" sz="2800" b="1" dirty="0" err="1" smtClean="0"/>
              <a:t>of</a:t>
            </a:r>
            <a:r>
              <a:rPr lang="cs-CZ" sz="2800" b="1" dirty="0" smtClean="0"/>
              <a:t> VGI</a:t>
            </a:r>
          </a:p>
          <a:p>
            <a:endParaRPr lang="cs-CZ" sz="2800" b="1" dirty="0" smtClean="0"/>
          </a:p>
          <a:p>
            <a:r>
              <a:rPr lang="cs-CZ" sz="2800" b="1" dirty="0" err="1" smtClean="0"/>
              <a:t>National</a:t>
            </a:r>
            <a:r>
              <a:rPr lang="cs-CZ" sz="2800" b="1" dirty="0" smtClean="0"/>
              <a:t> </a:t>
            </a:r>
            <a:r>
              <a:rPr lang="cs-CZ" sz="2800" b="1" dirty="0" err="1" smtClean="0"/>
              <a:t>volunteer</a:t>
            </a:r>
            <a:r>
              <a:rPr lang="cs-CZ" sz="2800" b="1" dirty="0" smtClean="0"/>
              <a:t> </a:t>
            </a:r>
            <a:r>
              <a:rPr lang="cs-CZ" sz="2800" b="1" dirty="0" err="1" smtClean="0"/>
              <a:t>activity</a:t>
            </a:r>
            <a:endParaRPr lang="cs-CZ" sz="2800" b="1" dirty="0"/>
          </a:p>
          <a:p>
            <a:endParaRPr lang="cs-CZ" sz="2800" dirty="0" smtClean="0"/>
          </a:p>
          <a:p>
            <a:r>
              <a:rPr lang="cs-CZ" sz="2800" dirty="0" smtClean="0"/>
              <a:t>ZMAPUJ TO,</a:t>
            </a:r>
          </a:p>
          <a:p>
            <a:endParaRPr lang="cs-CZ" sz="2800" dirty="0"/>
          </a:p>
          <a:p>
            <a:r>
              <a:rPr lang="cs-CZ" sz="2800" dirty="0" err="1" smtClean="0"/>
              <a:t>i.e</a:t>
            </a:r>
            <a:r>
              <a:rPr lang="cs-CZ" sz="2800" dirty="0" smtClean="0"/>
              <a:t>. </a:t>
            </a:r>
            <a:endParaRPr lang="cs-CZ" sz="2800" dirty="0"/>
          </a:p>
          <a:p>
            <a:endParaRPr lang="cs-CZ" sz="2800" dirty="0" smtClean="0"/>
          </a:p>
          <a:p>
            <a:r>
              <a:rPr lang="cs-CZ" sz="2800" b="1" i="1" dirty="0" smtClean="0"/>
              <a:t>P</a:t>
            </a:r>
            <a:r>
              <a:rPr lang="en-US" sz="2800" b="1" i="1" dirty="0" err="1" smtClean="0"/>
              <a:t>ut</a:t>
            </a:r>
            <a:r>
              <a:rPr lang="en-US" sz="2800" b="1" i="1" dirty="0" smtClean="0"/>
              <a:t> </a:t>
            </a:r>
            <a:r>
              <a:rPr lang="en-US" sz="2800" b="1" i="1" dirty="0"/>
              <a:t>it on the </a:t>
            </a:r>
            <a:r>
              <a:rPr lang="en-US" sz="2800" b="1" i="1" dirty="0" smtClean="0"/>
              <a:t>map</a:t>
            </a:r>
            <a:endParaRPr lang="cs-CZ" sz="2800" b="1" i="1" dirty="0" smtClean="0"/>
          </a:p>
          <a:p>
            <a:endParaRPr lang="cs-CZ" sz="2800" dirty="0"/>
          </a:p>
          <a:p>
            <a:r>
              <a:rPr lang="cs-CZ" sz="2800" b="1" dirty="0"/>
              <a:t>http://www.zmapujto.cz/</a:t>
            </a:r>
          </a:p>
          <a:p>
            <a:endParaRPr lang="cs-CZ" sz="2800" dirty="0"/>
          </a:p>
        </p:txBody>
      </p:sp>
    </p:spTree>
    <p:extLst>
      <p:ext uri="{BB962C8B-B14F-4D97-AF65-F5344CB8AC3E}">
        <p14:creationId xmlns:p14="http://schemas.microsoft.com/office/powerpoint/2010/main" val="422990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71600" y="804566"/>
            <a:ext cx="7776864" cy="4832092"/>
          </a:xfrm>
          <a:prstGeom prst="rect">
            <a:avLst/>
          </a:prstGeom>
          <a:noFill/>
        </p:spPr>
        <p:txBody>
          <a:bodyPr wrap="square" rtlCol="0">
            <a:spAutoFit/>
          </a:bodyPr>
          <a:lstStyle/>
          <a:p>
            <a:r>
              <a:rPr lang="cs-CZ" sz="2800" b="1" dirty="0" smtClean="0"/>
              <a:t>Alexander </a:t>
            </a:r>
            <a:r>
              <a:rPr lang="cs-CZ" sz="2800" b="1" dirty="0" err="1" smtClean="0"/>
              <a:t>Martynenko</a:t>
            </a:r>
            <a:r>
              <a:rPr lang="cs-CZ" sz="2800" b="1" dirty="0" smtClean="0"/>
              <a:t>, </a:t>
            </a:r>
            <a:r>
              <a:rPr lang="cs-CZ" sz="2800" b="1" dirty="0" err="1" smtClean="0"/>
              <a:t>Russia</a:t>
            </a:r>
            <a:r>
              <a:rPr lang="cs-CZ" sz="2800" b="1" dirty="0" smtClean="0"/>
              <a:t>:</a:t>
            </a:r>
          </a:p>
          <a:p>
            <a:endParaRPr lang="cs-CZ" sz="2800" dirty="0" smtClean="0"/>
          </a:p>
          <a:p>
            <a:r>
              <a:rPr lang="en-US" sz="2800" dirty="0" smtClean="0"/>
              <a:t>“Today, at the boundary of millennia, the Electronic Earth appears as the prior direction of scientific and technical progress. </a:t>
            </a:r>
            <a:r>
              <a:rPr lang="en-US" sz="2800" b="1" dirty="0" smtClean="0"/>
              <a:t>Its goal is the cartographic representation of the real world and creation of the global computer model of the Earth, </a:t>
            </a:r>
            <a:r>
              <a:rPr lang="en-US" sz="2800" dirty="0" smtClean="0"/>
              <a:t>comprised of millions of space images and electronic maps of various subjects and scales, themes and also reference information. </a:t>
            </a:r>
            <a:endParaRPr lang="cs-CZ" sz="2800" dirty="0" smtClean="0"/>
          </a:p>
          <a:p>
            <a:endParaRPr lang="cs-CZ" sz="2800" dirty="0" smtClean="0"/>
          </a:p>
        </p:txBody>
      </p:sp>
    </p:spTree>
    <p:extLst>
      <p:ext uri="{BB962C8B-B14F-4D97-AF65-F5344CB8AC3E}">
        <p14:creationId xmlns:p14="http://schemas.microsoft.com/office/powerpoint/2010/main" val="12800819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bilní rozhlas + ZmapujTo.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620688"/>
            <a:ext cx="421005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zmapujto.cz/img/nah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404664"/>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Ukliďme svět, ukliďme Česk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429000"/>
            <a:ext cx="3333750" cy="3000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5364088" y="4929188"/>
            <a:ext cx="3521968" cy="523220"/>
          </a:xfrm>
          <a:prstGeom prst="rect">
            <a:avLst/>
          </a:prstGeom>
          <a:noFill/>
        </p:spPr>
        <p:txBody>
          <a:bodyPr wrap="square" rtlCol="0">
            <a:spAutoFit/>
          </a:bodyPr>
          <a:lstStyle/>
          <a:p>
            <a:r>
              <a:rPr lang="cs-CZ" sz="2800" b="1" dirty="0" smtClean="0"/>
              <a:t>W</a:t>
            </a:r>
            <a:r>
              <a:rPr lang="en-US" sz="2800" b="1" dirty="0" smtClean="0"/>
              <a:t>e </a:t>
            </a:r>
            <a:r>
              <a:rPr lang="en-US" sz="2800" b="1" dirty="0"/>
              <a:t>have to clean it up</a:t>
            </a:r>
            <a:endParaRPr lang="cs-CZ" sz="2800" b="1" dirty="0"/>
          </a:p>
        </p:txBody>
      </p:sp>
    </p:spTree>
    <p:extLst>
      <p:ext uri="{BB962C8B-B14F-4D97-AF65-F5344CB8AC3E}">
        <p14:creationId xmlns:p14="http://schemas.microsoft.com/office/powerpoint/2010/main" val="9934996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115616" y="1916832"/>
            <a:ext cx="7488832" cy="954107"/>
          </a:xfrm>
          <a:prstGeom prst="rect">
            <a:avLst/>
          </a:prstGeom>
          <a:noFill/>
        </p:spPr>
        <p:txBody>
          <a:bodyPr wrap="square" rtlCol="0">
            <a:spAutoFit/>
          </a:bodyPr>
          <a:lstStyle/>
          <a:p>
            <a:endParaRPr lang="en-US" altLang="cs-CZ" sz="2800" dirty="0">
              <a:latin typeface="Times New Roman" pitchFamily="18" charset="0"/>
              <a:cs typeface="Times New Roman" pitchFamily="18" charset="0"/>
            </a:endParaRPr>
          </a:p>
          <a:p>
            <a:endParaRPr lang="cs-CZ" sz="2800" dirty="0"/>
          </a:p>
        </p:txBody>
      </p:sp>
      <p:sp>
        <p:nvSpPr>
          <p:cNvPr id="3" name="TextovéPole 2"/>
          <p:cNvSpPr txBox="1"/>
          <p:nvPr/>
        </p:nvSpPr>
        <p:spPr>
          <a:xfrm>
            <a:off x="683568" y="836712"/>
            <a:ext cx="7920880" cy="5109091"/>
          </a:xfrm>
          <a:prstGeom prst="rect">
            <a:avLst/>
          </a:prstGeom>
          <a:noFill/>
        </p:spPr>
        <p:txBody>
          <a:bodyPr wrap="square" rtlCol="0">
            <a:spAutoFit/>
          </a:bodyPr>
          <a:lstStyle/>
          <a:p>
            <a:r>
              <a:rPr lang="cs-CZ" altLang="cs-CZ" sz="2800" b="1" i="1" dirty="0" err="1">
                <a:latin typeface="Times New Roman" pitchFamily="18" charset="0"/>
                <a:cs typeface="Times New Roman" pitchFamily="18" charset="0"/>
              </a:rPr>
              <a:t>Hui</a:t>
            </a:r>
            <a:r>
              <a:rPr lang="cs-CZ" altLang="cs-CZ" sz="2800" b="1" i="1" dirty="0">
                <a:latin typeface="Times New Roman" pitchFamily="18" charset="0"/>
                <a:cs typeface="Times New Roman" pitchFamily="18" charset="0"/>
              </a:rPr>
              <a:t> Lin, Brno, 2011:</a:t>
            </a:r>
          </a:p>
          <a:p>
            <a:endParaRPr lang="cs-CZ" altLang="cs-CZ" sz="2800" b="1" dirty="0">
              <a:latin typeface="Times New Roman" pitchFamily="18" charset="0"/>
              <a:cs typeface="Times New Roman" pitchFamily="18" charset="0"/>
            </a:endParaRPr>
          </a:p>
          <a:p>
            <a:r>
              <a:rPr kumimoji="1" lang="en-US" altLang="cs-CZ" sz="2800" b="1" dirty="0">
                <a:latin typeface="Times New Roman" pitchFamily="18" charset="0"/>
                <a:ea typeface="宋体" pitchFamily="2" charset="-122"/>
                <a:cs typeface="Times New Roman" pitchFamily="18" charset="0"/>
              </a:rPr>
              <a:t>What are we looking for?</a:t>
            </a:r>
          </a:p>
          <a:p>
            <a:endParaRPr kumimoji="1" lang="en-US" altLang="cs-CZ" sz="2800" b="1" dirty="0">
              <a:latin typeface="Times New Roman" pitchFamily="18" charset="0"/>
              <a:ea typeface="宋体" pitchFamily="2" charset="-122"/>
              <a:cs typeface="Times New Roman" pitchFamily="18" charset="0"/>
            </a:endParaRPr>
          </a:p>
          <a:p>
            <a:pPr>
              <a:buFontTx/>
              <a:buChar char="•"/>
            </a:pPr>
            <a:r>
              <a:rPr kumimoji="1" lang="en-US" altLang="cs-CZ" sz="2800" b="1" dirty="0">
                <a:solidFill>
                  <a:srgbClr val="FF0000"/>
                </a:solidFill>
                <a:latin typeface="Times New Roman" pitchFamily="18" charset="0"/>
                <a:ea typeface="宋体" pitchFamily="2" charset="-122"/>
                <a:cs typeface="Times New Roman" pitchFamily="18" charset="0"/>
              </a:rPr>
              <a:t>Feeling it in person</a:t>
            </a:r>
          </a:p>
          <a:p>
            <a:pPr>
              <a:buFontTx/>
              <a:buChar char="•"/>
            </a:pPr>
            <a:endParaRPr kumimoji="1" lang="en-US" altLang="cs-CZ" sz="2800" b="1" dirty="0">
              <a:solidFill>
                <a:srgbClr val="FF0000"/>
              </a:solidFill>
              <a:latin typeface="Times New Roman" pitchFamily="18" charset="0"/>
              <a:ea typeface="宋体" pitchFamily="2" charset="-122"/>
              <a:cs typeface="Times New Roman" pitchFamily="18" charset="0"/>
            </a:endParaRPr>
          </a:p>
          <a:p>
            <a:pPr>
              <a:buFontTx/>
              <a:buChar char="•"/>
            </a:pPr>
            <a:r>
              <a:rPr kumimoji="1" lang="en-US" altLang="cs-CZ" sz="2800" b="1" dirty="0">
                <a:solidFill>
                  <a:srgbClr val="FF0000"/>
                </a:solidFill>
                <a:latin typeface="Times New Roman" pitchFamily="18" charset="0"/>
                <a:ea typeface="宋体" pitchFamily="2" charset="-122"/>
                <a:cs typeface="Times New Roman" pitchFamily="18" charset="0"/>
              </a:rPr>
              <a:t>Knowing it beyond reality</a:t>
            </a:r>
          </a:p>
          <a:p>
            <a:pPr>
              <a:buFontTx/>
              <a:buChar char="•"/>
            </a:pPr>
            <a:endParaRPr kumimoji="1" lang="en-US" altLang="cs-CZ" sz="2800" b="1" dirty="0">
              <a:latin typeface="Times New Roman" pitchFamily="18" charset="0"/>
              <a:ea typeface="宋体" pitchFamily="2" charset="-122"/>
              <a:cs typeface="Times New Roman" pitchFamily="18" charset="0"/>
            </a:endParaRPr>
          </a:p>
          <a:p>
            <a:r>
              <a:rPr kumimoji="1" lang="en-US" altLang="cs-CZ" sz="2800" b="1" dirty="0">
                <a:solidFill>
                  <a:srgbClr val="FAFCFA"/>
                </a:solidFill>
                <a:latin typeface="Times New Roman" pitchFamily="18" charset="0"/>
                <a:cs typeface="Times New Roman" pitchFamily="18" charset="0"/>
              </a:rPr>
              <a:t>  </a:t>
            </a:r>
          </a:p>
          <a:p>
            <a:r>
              <a:rPr kumimoji="1" lang="en-US" altLang="cs-CZ" sz="2800" b="1" dirty="0">
                <a:latin typeface="Times New Roman" pitchFamily="18" charset="0"/>
                <a:ea typeface="宋体" pitchFamily="2" charset="-122"/>
              </a:rPr>
              <a:t>A new framework for the </a:t>
            </a:r>
            <a:r>
              <a:rPr kumimoji="1" lang="en-US" altLang="cs-CZ" sz="2800" b="1" dirty="0">
                <a:solidFill>
                  <a:srgbClr val="FF0000"/>
                </a:solidFill>
                <a:latin typeface="Times New Roman" pitchFamily="18" charset="0"/>
                <a:ea typeface="宋体" pitchFamily="2" charset="-122"/>
              </a:rPr>
              <a:t>communication</a:t>
            </a:r>
            <a:r>
              <a:rPr kumimoji="1" lang="en-US" altLang="cs-CZ" sz="2800" b="1" dirty="0">
                <a:latin typeface="Times New Roman" pitchFamily="18" charset="0"/>
                <a:ea typeface="宋体" pitchFamily="2" charset="-122"/>
              </a:rPr>
              <a:t> of geographic Information and knowledge.</a:t>
            </a:r>
          </a:p>
          <a:p>
            <a:endParaRPr lang="cs-CZ" dirty="0"/>
          </a:p>
        </p:txBody>
      </p:sp>
    </p:spTree>
    <p:extLst>
      <p:ext uri="{BB962C8B-B14F-4D97-AF65-F5344CB8AC3E}">
        <p14:creationId xmlns:p14="http://schemas.microsoft.com/office/powerpoint/2010/main" val="8438074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ovéPole 2"/>
          <p:cNvSpPr txBox="1">
            <a:spLocks noChangeArrowheads="1"/>
          </p:cNvSpPr>
          <p:nvPr/>
        </p:nvSpPr>
        <p:spPr bwMode="auto">
          <a:xfrm>
            <a:off x="1116013" y="188913"/>
            <a:ext cx="7632700" cy="864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kumimoji="1" lang="en-US" altLang="zh-CN">
                <a:ea typeface="宋体" pitchFamily="2" charset="-122"/>
              </a:rPr>
              <a:t> </a:t>
            </a:r>
            <a:r>
              <a:rPr kumimoji="1" lang="cs-CZ" altLang="zh-CN">
                <a:solidFill>
                  <a:srgbClr val="FF0000"/>
                </a:solidFill>
                <a:ea typeface="宋体" pitchFamily="2" charset="-122"/>
              </a:rPr>
              <a:t>Hui Lin:</a:t>
            </a:r>
            <a:endParaRPr kumimoji="1" lang="zh-CN" altLang="en-US">
              <a:solidFill>
                <a:srgbClr val="FF0000"/>
              </a:solidFill>
              <a:ea typeface="宋体" pitchFamily="2" charset="-122"/>
            </a:endParaRPr>
          </a:p>
          <a:p>
            <a:endParaRPr lang="zh-CN" altLang="en-US">
              <a:ea typeface="宋体" pitchFamily="2" charset="-122"/>
            </a:endParaRPr>
          </a:p>
          <a:p>
            <a:r>
              <a:rPr lang="zh-CN" altLang="en-US">
                <a:ea typeface="宋体" pitchFamily="2" charset="-122"/>
              </a:rPr>
              <a:t>  </a:t>
            </a:r>
            <a:r>
              <a:rPr lang="en-US" altLang="zh-CN" sz="2000" b="1">
                <a:ea typeface="宋体" pitchFamily="2" charset="-122"/>
              </a:rPr>
              <a:t>As the geographic language</a:t>
            </a:r>
          </a:p>
          <a:p>
            <a:endParaRPr lang="zh-CN" altLang="en-US" sz="2300">
              <a:ea typeface="宋体" pitchFamily="2" charset="-122"/>
            </a:endParaRPr>
          </a:p>
          <a:p>
            <a:r>
              <a:rPr lang="zh-CN" altLang="en-US" sz="2300">
                <a:ea typeface="宋体" pitchFamily="2" charset="-122"/>
              </a:rPr>
              <a:t>     </a:t>
            </a:r>
            <a:r>
              <a:rPr lang="en-US" altLang="zh-CN" sz="2300">
                <a:ea typeface="宋体" pitchFamily="2" charset="-122"/>
              </a:rPr>
              <a:t>Maps provides geographic environmental information with its graphic symbols. It is also the base for the development of GIS. Currently it is still with us everywhere with the digital networks.</a:t>
            </a:r>
            <a:r>
              <a:rPr lang="zh-CN" altLang="en-US" sz="2300">
                <a:ea typeface="宋体" pitchFamily="2" charset="-122"/>
              </a:rPr>
              <a:t> </a:t>
            </a:r>
          </a:p>
          <a:p>
            <a:endParaRPr lang="zh-CN" altLang="en-US" sz="2300">
              <a:ea typeface="宋体" pitchFamily="2" charset="-122"/>
            </a:endParaRPr>
          </a:p>
          <a:p>
            <a:r>
              <a:rPr lang="zh-CN" altLang="en-US" sz="2300">
                <a:ea typeface="宋体" pitchFamily="2" charset="-122"/>
              </a:rPr>
              <a:t>     </a:t>
            </a:r>
            <a:r>
              <a:rPr lang="en-US" altLang="zh-CN" sz="2300">
                <a:ea typeface="宋体" pitchFamily="2" charset="-122"/>
              </a:rPr>
              <a:t>GIS has led the development of geographic environmental analysis with its geo-database for over 40 years and it currently shows the bottleneck of geographic modeling.  </a:t>
            </a:r>
            <a:endParaRPr lang="zh-CN" altLang="en-US" sz="2300">
              <a:ea typeface="宋体" pitchFamily="2" charset="-122"/>
            </a:endParaRPr>
          </a:p>
          <a:p>
            <a:endParaRPr lang="zh-CN" altLang="en-US" sz="2000" b="1">
              <a:ea typeface="宋体" pitchFamily="2" charset="-122"/>
            </a:endParaRPr>
          </a:p>
          <a:p>
            <a:r>
              <a:rPr lang="zh-CN" altLang="en-US" sz="2000" b="1">
                <a:ea typeface="宋体" pitchFamily="2" charset="-122"/>
              </a:rPr>
              <a:t>     </a:t>
            </a:r>
            <a:r>
              <a:rPr lang="en-US" altLang="zh-CN" sz="2000" b="1">
                <a:ea typeface="宋体" pitchFamily="2" charset="-122"/>
              </a:rPr>
              <a:t>VGE studies show a new platform for geographic knowledge sharing, with the integration of map symbols and image in its database and the model management as the “double core” system.</a:t>
            </a:r>
            <a:r>
              <a:rPr lang="zh-CN" altLang="en-US" sz="2000" b="1">
                <a:ea typeface="宋体" pitchFamily="2" charset="-122"/>
              </a:rPr>
              <a:t> </a:t>
            </a:r>
          </a:p>
          <a:p>
            <a:endParaRPr lang="zh-CN" altLang="en-US" sz="2000">
              <a:solidFill>
                <a:srgbClr val="F8F8F8"/>
              </a:solidFill>
              <a:ea typeface="宋体" pitchFamily="2" charset="-122"/>
            </a:endParaRPr>
          </a:p>
          <a:p>
            <a:endParaRPr lang="zh-CN" altLang="en-US" sz="2000">
              <a:solidFill>
                <a:srgbClr val="F8F8F8"/>
              </a:solidFill>
              <a:ea typeface="宋体" pitchFamily="2" charset="-122"/>
            </a:endParaRPr>
          </a:p>
          <a:p>
            <a:endParaRPr lang="zh-CN" altLang="en-US" sz="2000">
              <a:solidFill>
                <a:srgbClr val="F8F8F8"/>
              </a:solidFill>
              <a:ea typeface="宋体" pitchFamily="2" charset="-122"/>
            </a:endParaRPr>
          </a:p>
          <a:p>
            <a:endParaRPr lang="zh-CN" altLang="en-US" sz="2000">
              <a:solidFill>
                <a:srgbClr val="F8F8F8"/>
              </a:solidFill>
              <a:ea typeface="宋体" pitchFamily="2" charset="-122"/>
            </a:endParaRPr>
          </a:p>
          <a:p>
            <a:endParaRPr lang="zh-CN" altLang="en-US" sz="2000">
              <a:solidFill>
                <a:srgbClr val="F8F8F8"/>
              </a:solidFill>
              <a:ea typeface="宋体" pitchFamily="2" charset="-122"/>
            </a:endParaRPr>
          </a:p>
          <a:p>
            <a:endParaRPr lang="zh-CN" altLang="en-US" sz="2000">
              <a:solidFill>
                <a:srgbClr val="F8F8F8"/>
              </a:solidFill>
              <a:ea typeface="宋体" pitchFamily="2" charset="-122"/>
            </a:endParaRPr>
          </a:p>
          <a:p>
            <a:pPr eaLnBrk="1" hangingPunct="1">
              <a:spcBef>
                <a:spcPct val="50000"/>
              </a:spcBef>
            </a:pPr>
            <a:endParaRPr kumimoji="1" lang="zh-CN" altLang="en-US" sz="2000">
              <a:solidFill>
                <a:srgbClr val="F8F8F8"/>
              </a:solidFill>
              <a:latin typeface="长城黑体" pitchFamily="49" charset="-122"/>
              <a:ea typeface="长城黑体" pitchFamily="49" charset="-122"/>
            </a:endParaRPr>
          </a:p>
          <a:p>
            <a:pPr eaLnBrk="1" hangingPunct="1"/>
            <a:endParaRPr lang="en-US" altLang="cs-CZ" sz="2000"/>
          </a:p>
        </p:txBody>
      </p:sp>
    </p:spTree>
    <p:extLst>
      <p:ext uri="{BB962C8B-B14F-4D97-AF65-F5344CB8AC3E}">
        <p14:creationId xmlns:p14="http://schemas.microsoft.com/office/powerpoint/2010/main" val="15165303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23528" y="1052736"/>
            <a:ext cx="8496944" cy="4524315"/>
          </a:xfrm>
          <a:prstGeom prst="rect">
            <a:avLst/>
          </a:prstGeom>
          <a:noFill/>
        </p:spPr>
        <p:txBody>
          <a:bodyPr wrap="square" rtlCol="0">
            <a:spAutoFit/>
          </a:bodyPr>
          <a:lstStyle/>
          <a:p>
            <a:endParaRPr lang="cs-CZ" sz="3600" b="1" dirty="0" smtClean="0"/>
          </a:p>
          <a:p>
            <a:endParaRPr lang="cs-CZ" sz="3600" b="1" dirty="0"/>
          </a:p>
          <a:p>
            <a:pPr algn="ctr"/>
            <a:r>
              <a:rPr lang="cs-CZ" sz="3600" b="1" dirty="0" smtClean="0"/>
              <a:t>Let</a:t>
            </a:r>
            <a:r>
              <a:rPr lang="en-US" sz="3600" b="1" dirty="0" smtClean="0"/>
              <a:t>’</a:t>
            </a:r>
            <a:r>
              <a:rPr lang="cs-CZ" sz="3600" b="1" dirty="0" smtClean="0"/>
              <a:t> s go to </a:t>
            </a:r>
            <a:r>
              <a:rPr lang="cs-CZ" sz="3600" b="1" dirty="0" err="1" smtClean="0"/>
              <a:t>cooperate</a:t>
            </a:r>
            <a:endParaRPr lang="cs-CZ" sz="3600" b="1" dirty="0" smtClean="0"/>
          </a:p>
          <a:p>
            <a:pPr algn="ctr"/>
            <a:endParaRPr lang="cs-CZ" sz="3600" dirty="0"/>
          </a:p>
          <a:p>
            <a:pPr algn="ctr"/>
            <a:endParaRPr lang="cs-CZ" sz="3600" dirty="0" smtClean="0"/>
          </a:p>
          <a:p>
            <a:pPr algn="ctr"/>
            <a:r>
              <a:rPr lang="cs-CZ" sz="3600" dirty="0" smtClean="0"/>
              <a:t>Milan </a:t>
            </a:r>
            <a:r>
              <a:rPr lang="cs-CZ" sz="3600" dirty="0" err="1" smtClean="0"/>
              <a:t>Konecny</a:t>
            </a:r>
            <a:endParaRPr lang="cs-CZ" sz="3600" dirty="0" smtClean="0"/>
          </a:p>
          <a:p>
            <a:pPr algn="ctr"/>
            <a:endParaRPr lang="cs-CZ" sz="3600" dirty="0" smtClean="0"/>
          </a:p>
          <a:p>
            <a:pPr algn="ctr"/>
            <a:r>
              <a:rPr lang="cs-CZ" sz="3600" dirty="0" smtClean="0"/>
              <a:t>konecnymilan3@gmail.com</a:t>
            </a:r>
            <a:endParaRPr lang="en-US" sz="3600" dirty="0"/>
          </a:p>
        </p:txBody>
      </p:sp>
    </p:spTree>
    <p:extLst>
      <p:ext uri="{BB962C8B-B14F-4D97-AF65-F5344CB8AC3E}">
        <p14:creationId xmlns:p14="http://schemas.microsoft.com/office/powerpoint/2010/main" val="28798954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827088" y="404813"/>
            <a:ext cx="7632700" cy="6924973"/>
          </a:xfrm>
          <a:prstGeom prst="rect">
            <a:avLst/>
          </a:prstGeom>
          <a:noFill/>
          <a:ln w="9525">
            <a:noFill/>
            <a:miter lim="800000"/>
            <a:headEnd/>
            <a:tailEnd/>
          </a:ln>
          <a:effectLst/>
        </p:spPr>
        <p:txBody>
          <a:bodyPr>
            <a:spAutoFit/>
          </a:bodyPr>
          <a:lstStyle/>
          <a:p>
            <a:pPr algn="ctr"/>
            <a:endParaRPr lang="cs-CZ" sz="2400" b="1" i="1" dirty="0" smtClean="0"/>
          </a:p>
          <a:p>
            <a:pPr algn="ctr"/>
            <a:r>
              <a:rPr lang="cs-CZ" sz="3200" b="1" dirty="0" smtClean="0"/>
              <a:t>BOLSHOJE  SPASIBO !!!!!</a:t>
            </a:r>
            <a:endParaRPr lang="cs-CZ" sz="2400" b="1" i="1" dirty="0" smtClean="0"/>
          </a:p>
          <a:p>
            <a:pPr algn="ctr"/>
            <a:r>
              <a:rPr lang="cs-CZ" sz="2400" b="1" i="1" dirty="0" smtClean="0"/>
              <a:t>O </a:t>
            </a:r>
            <a:r>
              <a:rPr lang="cs-CZ" sz="2400" b="1" i="1" dirty="0" err="1" smtClean="0"/>
              <a:t>Brigado</a:t>
            </a:r>
            <a:endParaRPr lang="cs-CZ" sz="3200" b="1" i="1" dirty="0" smtClean="0"/>
          </a:p>
          <a:p>
            <a:pPr algn="ctr"/>
            <a:r>
              <a:rPr lang="cs-CZ" sz="2400" b="1" i="1" dirty="0" err="1" smtClean="0"/>
              <a:t>Bardzo</a:t>
            </a:r>
            <a:r>
              <a:rPr lang="cs-CZ" sz="2400" b="1" i="1" dirty="0" smtClean="0"/>
              <a:t> </a:t>
            </a:r>
            <a:r>
              <a:rPr lang="cs-CZ" sz="2400" b="1" i="1" dirty="0" err="1" smtClean="0"/>
              <a:t>Dziekuje</a:t>
            </a:r>
            <a:endParaRPr lang="cs-CZ" sz="2400" b="1" i="1" dirty="0" smtClean="0"/>
          </a:p>
          <a:p>
            <a:pPr algn="ctr"/>
            <a:r>
              <a:rPr lang="cs-CZ" sz="2400" i="1" dirty="0" err="1" smtClean="0"/>
              <a:t>Chvala</a:t>
            </a:r>
            <a:endParaRPr lang="cs-CZ" sz="2400" i="1" dirty="0" smtClean="0"/>
          </a:p>
          <a:p>
            <a:pPr algn="ctr"/>
            <a:r>
              <a:rPr lang="cs-CZ" sz="2800" i="1" dirty="0" smtClean="0"/>
              <a:t>THANK  </a:t>
            </a:r>
            <a:r>
              <a:rPr lang="cs-CZ" sz="2800" i="1" dirty="0"/>
              <a:t>YOU</a:t>
            </a:r>
          </a:p>
          <a:p>
            <a:pPr algn="ctr"/>
            <a:r>
              <a:rPr lang="cs-CZ" sz="3200" i="1" dirty="0" err="1" smtClean="0"/>
              <a:t>Muchas</a:t>
            </a:r>
            <a:r>
              <a:rPr lang="cs-CZ" sz="3200" i="1" dirty="0" smtClean="0"/>
              <a:t> </a:t>
            </a:r>
            <a:r>
              <a:rPr lang="cs-CZ" sz="3200" i="1" dirty="0" err="1" smtClean="0"/>
              <a:t>Gracias</a:t>
            </a:r>
            <a:endParaRPr lang="cs-CZ" sz="3200" i="1" dirty="0" smtClean="0"/>
          </a:p>
          <a:p>
            <a:pPr algn="ctr"/>
            <a:r>
              <a:rPr lang="cs-CZ" sz="3200" i="1" dirty="0" err="1" smtClean="0"/>
              <a:t>Terima</a:t>
            </a:r>
            <a:r>
              <a:rPr lang="cs-CZ" sz="3200" i="1" dirty="0" smtClean="0"/>
              <a:t> </a:t>
            </a:r>
            <a:r>
              <a:rPr lang="cs-CZ" sz="3200" i="1" dirty="0" err="1" smtClean="0"/>
              <a:t>KasimO</a:t>
            </a:r>
            <a:r>
              <a:rPr lang="cs-CZ" sz="3200" i="1" dirty="0" smtClean="0"/>
              <a:t> </a:t>
            </a:r>
            <a:r>
              <a:rPr lang="cs-CZ" sz="3200" i="1" dirty="0" err="1"/>
              <a:t>Brigada</a:t>
            </a:r>
            <a:endParaRPr lang="cs-CZ" sz="3200" b="1" i="1" dirty="0"/>
          </a:p>
          <a:p>
            <a:pPr algn="ctr"/>
            <a:r>
              <a:rPr lang="cs-CZ" sz="2800" b="1" i="1" dirty="0" err="1"/>
              <a:t>Kammsa</a:t>
            </a:r>
            <a:r>
              <a:rPr lang="cs-CZ" sz="2800" b="1" i="1" dirty="0"/>
              <a:t> </a:t>
            </a:r>
            <a:r>
              <a:rPr lang="cs-CZ" sz="2800" b="1" i="1" dirty="0" err="1"/>
              <a:t>Hamida</a:t>
            </a:r>
            <a:endParaRPr lang="cs-CZ" sz="2800" b="1" i="1" dirty="0"/>
          </a:p>
          <a:p>
            <a:pPr algn="ctr"/>
            <a:r>
              <a:rPr lang="cs-CZ" sz="2800" b="1" i="1" dirty="0" err="1"/>
              <a:t>Aligator</a:t>
            </a:r>
            <a:endParaRPr lang="cs-CZ" sz="2800" b="1" i="1" dirty="0"/>
          </a:p>
          <a:p>
            <a:pPr algn="ctr"/>
            <a:r>
              <a:rPr lang="cs-CZ" sz="2800" b="1" i="1" dirty="0"/>
              <a:t>SHUKRAN</a:t>
            </a:r>
          </a:p>
          <a:p>
            <a:pPr algn="ctr"/>
            <a:r>
              <a:rPr lang="cs-CZ" sz="2800" i="1" dirty="0" smtClean="0"/>
              <a:t>BLAGODARJA</a:t>
            </a:r>
          </a:p>
          <a:p>
            <a:pPr algn="ctr"/>
            <a:endParaRPr lang="cs-CZ" sz="2800" b="1" i="1" dirty="0"/>
          </a:p>
          <a:p>
            <a:pPr algn="ctr"/>
            <a:r>
              <a:rPr lang="cs-CZ" sz="3600" b="1" i="1" dirty="0" smtClean="0"/>
              <a:t>DĚKUJI </a:t>
            </a:r>
            <a:r>
              <a:rPr lang="cs-CZ" sz="3600" b="1" i="1" dirty="0"/>
              <a:t>( in </a:t>
            </a:r>
            <a:r>
              <a:rPr lang="cs-CZ" sz="3600" b="1" i="1" dirty="0" err="1"/>
              <a:t>Czech</a:t>
            </a:r>
            <a:r>
              <a:rPr lang="cs-CZ" sz="3600" b="1" i="1" dirty="0"/>
              <a:t>)</a:t>
            </a:r>
          </a:p>
          <a:p>
            <a:pPr algn="ctr">
              <a:spcBef>
                <a:spcPct val="50000"/>
              </a:spcBef>
            </a:pPr>
            <a:endParaRPr lang="cs-CZ" sz="3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RAH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BRNO1"/>
          <p:cNvPicPr>
            <a:picLocks noChangeAspect="1" noChangeArrowheads="1"/>
          </p:cNvPicPr>
          <p:nvPr/>
        </p:nvPicPr>
        <p:blipFill>
          <a:blip r:embed="rId2" cstate="print"/>
          <a:srcRect/>
          <a:stretch>
            <a:fillRect/>
          </a:stretch>
        </p:blipFill>
        <p:spPr bwMode="auto">
          <a:xfrm>
            <a:off x="0" y="73025"/>
            <a:ext cx="9144000" cy="671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971600" y="908720"/>
            <a:ext cx="7632848" cy="3539430"/>
          </a:xfrm>
          <a:prstGeom prst="rect">
            <a:avLst/>
          </a:prstGeom>
          <a:noFill/>
        </p:spPr>
        <p:txBody>
          <a:bodyPr wrap="square" rtlCol="0">
            <a:spAutoFit/>
          </a:bodyPr>
          <a:lstStyle/>
          <a:p>
            <a:endParaRPr lang="cs-CZ" sz="2800" dirty="0" smtClean="0"/>
          </a:p>
          <a:p>
            <a:r>
              <a:rPr lang="en-US" sz="2800" dirty="0" smtClean="0"/>
              <a:t>This </a:t>
            </a:r>
            <a:r>
              <a:rPr lang="en-US" sz="2800" dirty="0"/>
              <a:t>fundamental problem can be solved by cartographers from different countries, who should meet in the 21 century as partners, possessing </a:t>
            </a:r>
            <a:r>
              <a:rPr lang="en-US" sz="2800" b="1" dirty="0"/>
              <a:t>new ideas, courage and intellectual technologies for creating and application of maps.</a:t>
            </a:r>
            <a:r>
              <a:rPr lang="cs-CZ" sz="2800" b="1" dirty="0"/>
              <a:t>“</a:t>
            </a:r>
          </a:p>
          <a:p>
            <a:endParaRPr lang="en-US" sz="2800" dirty="0"/>
          </a:p>
          <a:p>
            <a:endParaRPr lang="cs-CZ" sz="2800" dirty="0"/>
          </a:p>
        </p:txBody>
      </p:sp>
      <p:sp>
        <p:nvSpPr>
          <p:cNvPr id="3" name="TextovéPole 2"/>
          <p:cNvSpPr txBox="1"/>
          <p:nvPr/>
        </p:nvSpPr>
        <p:spPr>
          <a:xfrm>
            <a:off x="467544" y="332656"/>
            <a:ext cx="2232248" cy="369332"/>
          </a:xfrm>
          <a:prstGeom prst="rect">
            <a:avLst/>
          </a:prstGeom>
          <a:noFill/>
        </p:spPr>
        <p:txBody>
          <a:bodyPr wrap="square" rtlCol="0">
            <a:spAutoFit/>
          </a:bodyPr>
          <a:lstStyle/>
          <a:p>
            <a:r>
              <a:rPr lang="cs-CZ" dirty="0" smtClean="0"/>
              <a:t>Martynenko-2</a:t>
            </a:r>
            <a:endParaRPr lang="cs-CZ" dirty="0"/>
          </a:p>
        </p:txBody>
      </p:sp>
    </p:spTree>
    <p:extLst>
      <p:ext uri="{BB962C8B-B14F-4D97-AF65-F5344CB8AC3E}">
        <p14:creationId xmlns:p14="http://schemas.microsoft.com/office/powerpoint/2010/main" val="1249942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内页"/>
          <p:cNvPicPr>
            <a:picLocks noChangeAspect="1" noChangeArrowheads="1"/>
          </p:cNvPicPr>
          <p:nvPr/>
        </p:nvPicPr>
        <p:blipFill>
          <a:blip r:embed="rId2" cstate="print"/>
          <a:srcRect/>
          <a:stretch>
            <a:fillRect/>
          </a:stretch>
        </p:blipFill>
        <p:spPr bwMode="auto">
          <a:xfrm>
            <a:off x="611188" y="0"/>
            <a:ext cx="9144000" cy="6858000"/>
          </a:xfrm>
          <a:prstGeom prst="rect">
            <a:avLst/>
          </a:prstGeom>
          <a:noFill/>
          <a:ln w="9525">
            <a:noFill/>
            <a:miter lim="800000"/>
            <a:headEnd/>
            <a:tailEnd/>
          </a:ln>
        </p:spPr>
      </p:pic>
      <p:sp>
        <p:nvSpPr>
          <p:cNvPr id="20483" name="Rectangle 3"/>
          <p:cNvSpPr>
            <a:spLocks noChangeArrowheads="1"/>
          </p:cNvSpPr>
          <p:nvPr/>
        </p:nvSpPr>
        <p:spPr bwMode="auto">
          <a:xfrm>
            <a:off x="5651500" y="4221163"/>
            <a:ext cx="3816350" cy="2087562"/>
          </a:xfrm>
          <a:prstGeom prst="rect">
            <a:avLst/>
          </a:prstGeom>
          <a:solidFill>
            <a:srgbClr val="FF0000">
              <a:alpha val="30196"/>
            </a:srgbClr>
          </a:solidFill>
          <a:ln w="25400" algn="ctr">
            <a:solidFill>
              <a:schemeClr val="tx1"/>
            </a:solidFill>
            <a:miter lim="800000"/>
            <a:headEnd/>
            <a:tailEnd/>
          </a:ln>
        </p:spPr>
        <p:txBody>
          <a:bodyPr wrap="none" anchor="ctr"/>
          <a:lstStyle/>
          <a:p>
            <a:endParaRPr lang="en-US"/>
          </a:p>
        </p:txBody>
      </p:sp>
      <p:sp>
        <p:nvSpPr>
          <p:cNvPr id="20484" name="Rectangle 4"/>
          <p:cNvSpPr>
            <a:spLocks noChangeArrowheads="1"/>
          </p:cNvSpPr>
          <p:nvPr/>
        </p:nvSpPr>
        <p:spPr bwMode="auto">
          <a:xfrm>
            <a:off x="5651500" y="1557338"/>
            <a:ext cx="3817938" cy="2089150"/>
          </a:xfrm>
          <a:prstGeom prst="rect">
            <a:avLst/>
          </a:prstGeom>
          <a:solidFill>
            <a:schemeClr val="accent1">
              <a:alpha val="50195"/>
            </a:schemeClr>
          </a:solidFill>
          <a:ln w="25400">
            <a:solidFill>
              <a:schemeClr val="tx1"/>
            </a:solidFill>
            <a:miter lim="800000"/>
            <a:headEnd/>
            <a:tailEnd/>
          </a:ln>
        </p:spPr>
        <p:txBody>
          <a:bodyPr wrap="none" anchor="ctr"/>
          <a:lstStyle/>
          <a:p>
            <a:pPr algn="ctr"/>
            <a:endParaRPr lang="cs-CZ"/>
          </a:p>
        </p:txBody>
      </p:sp>
      <p:sp>
        <p:nvSpPr>
          <p:cNvPr id="20485" name="Rectangle 5"/>
          <p:cNvSpPr>
            <a:spLocks noGrp="1" noChangeArrowheads="1"/>
          </p:cNvSpPr>
          <p:nvPr>
            <p:ph type="title"/>
          </p:nvPr>
        </p:nvSpPr>
        <p:spPr>
          <a:xfrm>
            <a:off x="830263" y="868363"/>
            <a:ext cx="6665912" cy="519112"/>
          </a:xfrm>
        </p:spPr>
        <p:txBody>
          <a:bodyPr>
            <a:normAutofit fontScale="90000"/>
          </a:bodyPr>
          <a:lstStyle/>
          <a:p>
            <a:pPr eaLnBrk="1" hangingPunct="1"/>
            <a:r>
              <a:rPr lang="en-US" altLang="zh-CN" dirty="0" smtClean="0">
                <a:solidFill>
                  <a:schemeClr val="tx1"/>
                </a:solidFill>
              </a:rPr>
              <a:t>Platforms of Digital Earth </a:t>
            </a:r>
          </a:p>
        </p:txBody>
      </p:sp>
      <p:sp>
        <p:nvSpPr>
          <p:cNvPr id="20486" name="Rectangle 6"/>
          <p:cNvSpPr>
            <a:spLocks noGrp="1" noChangeArrowheads="1"/>
          </p:cNvSpPr>
          <p:nvPr>
            <p:ph type="body" idx="1"/>
          </p:nvPr>
        </p:nvSpPr>
        <p:spPr>
          <a:xfrm>
            <a:off x="468313" y="1628775"/>
            <a:ext cx="5111750" cy="5229225"/>
          </a:xfrm>
        </p:spPr>
        <p:txBody>
          <a:bodyPr/>
          <a:lstStyle/>
          <a:p>
            <a:pPr eaLnBrk="1" hangingPunct="1"/>
            <a:r>
              <a:rPr lang="en-US" altLang="zh-CN" smtClean="0"/>
              <a:t>Scientific Platform (SP) </a:t>
            </a:r>
          </a:p>
          <a:p>
            <a:pPr lvl="1" eaLnBrk="1" hangingPunct="1"/>
            <a:r>
              <a:rPr lang="en-US" altLang="zh-CN" smtClean="0"/>
              <a:t>Scientific projects relating to digital earth science and various practices of earth science</a:t>
            </a:r>
          </a:p>
          <a:p>
            <a:pPr eaLnBrk="1" hangingPunct="1"/>
            <a:r>
              <a:rPr lang="en-US" altLang="zh-CN" smtClean="0"/>
              <a:t>Commercial Platform (CP) </a:t>
            </a:r>
          </a:p>
          <a:p>
            <a:pPr lvl="1" eaLnBrk="1" hangingPunct="1"/>
            <a:r>
              <a:rPr lang="en-US" altLang="zh-CN" smtClean="0"/>
              <a:t>Digital earth software developed in commercial corporations </a:t>
            </a:r>
          </a:p>
        </p:txBody>
      </p:sp>
      <p:sp>
        <p:nvSpPr>
          <p:cNvPr id="20487" name="Text Box 7"/>
          <p:cNvSpPr txBox="1">
            <a:spLocks noChangeArrowheads="1"/>
          </p:cNvSpPr>
          <p:nvPr/>
        </p:nvSpPr>
        <p:spPr bwMode="auto">
          <a:xfrm>
            <a:off x="6551613" y="1816100"/>
            <a:ext cx="2016125" cy="366713"/>
          </a:xfrm>
          <a:prstGeom prst="rect">
            <a:avLst/>
          </a:prstGeom>
          <a:noFill/>
          <a:ln w="9525">
            <a:noFill/>
            <a:miter lim="800000"/>
            <a:headEnd/>
            <a:tailEnd/>
          </a:ln>
        </p:spPr>
        <p:txBody>
          <a:bodyPr>
            <a:spAutoFit/>
          </a:bodyPr>
          <a:lstStyle/>
          <a:p>
            <a:pPr>
              <a:spcBef>
                <a:spcPct val="50000"/>
              </a:spcBef>
            </a:pPr>
            <a:endParaRPr kumimoji="0" lang="cs-CZ" sz="1800">
              <a:latin typeface="Arial" pitchFamily="34" charset="0"/>
            </a:endParaRPr>
          </a:p>
        </p:txBody>
      </p:sp>
      <p:pic>
        <p:nvPicPr>
          <p:cNvPr id="20488" name="Picture 8" descr="imagesCAITOPIF"/>
          <p:cNvPicPr>
            <a:picLocks noChangeAspect="1" noChangeArrowheads="1"/>
          </p:cNvPicPr>
          <p:nvPr/>
        </p:nvPicPr>
        <p:blipFill>
          <a:blip r:embed="rId3" cstate="print"/>
          <a:srcRect/>
          <a:stretch>
            <a:fillRect/>
          </a:stretch>
        </p:blipFill>
        <p:spPr bwMode="auto">
          <a:xfrm>
            <a:off x="8051800" y="2781300"/>
            <a:ext cx="1190625" cy="792163"/>
          </a:xfrm>
          <a:prstGeom prst="rect">
            <a:avLst/>
          </a:prstGeom>
          <a:noFill/>
          <a:ln w="9525">
            <a:noFill/>
            <a:miter lim="800000"/>
            <a:headEnd/>
            <a:tailEnd/>
          </a:ln>
        </p:spPr>
      </p:pic>
      <p:pic>
        <p:nvPicPr>
          <p:cNvPr id="20489" name="Picture 9" descr="australia-flag"/>
          <p:cNvPicPr>
            <a:picLocks noChangeAspect="1" noChangeArrowheads="1"/>
          </p:cNvPicPr>
          <p:nvPr/>
        </p:nvPicPr>
        <p:blipFill>
          <a:blip r:embed="rId4" cstate="print"/>
          <a:srcRect/>
          <a:stretch>
            <a:fillRect/>
          </a:stretch>
        </p:blipFill>
        <p:spPr bwMode="auto">
          <a:xfrm>
            <a:off x="7654925" y="1700213"/>
            <a:ext cx="1368425" cy="812800"/>
          </a:xfrm>
          <a:prstGeom prst="rect">
            <a:avLst/>
          </a:prstGeom>
          <a:noFill/>
          <a:ln w="9525">
            <a:noFill/>
            <a:miter lim="800000"/>
            <a:headEnd/>
            <a:tailEnd/>
          </a:ln>
        </p:spPr>
      </p:pic>
      <p:pic>
        <p:nvPicPr>
          <p:cNvPr id="20490" name="Picture 10" descr="bq-lgflag"/>
          <p:cNvPicPr>
            <a:picLocks noChangeAspect="1" noChangeArrowheads="1"/>
          </p:cNvPicPr>
          <p:nvPr/>
        </p:nvPicPr>
        <p:blipFill>
          <a:blip r:embed="rId5" cstate="print"/>
          <a:srcRect/>
          <a:stretch>
            <a:fillRect/>
          </a:stretch>
        </p:blipFill>
        <p:spPr bwMode="auto">
          <a:xfrm>
            <a:off x="5891213" y="1700213"/>
            <a:ext cx="1368425" cy="798512"/>
          </a:xfrm>
          <a:prstGeom prst="rect">
            <a:avLst/>
          </a:prstGeom>
          <a:noFill/>
          <a:ln w="9525">
            <a:noFill/>
            <a:miter lim="800000"/>
            <a:headEnd/>
            <a:tailEnd/>
          </a:ln>
        </p:spPr>
      </p:pic>
      <p:pic>
        <p:nvPicPr>
          <p:cNvPr id="20491" name="Picture 11" descr="images"/>
          <p:cNvPicPr>
            <a:picLocks noChangeAspect="1" noChangeArrowheads="1"/>
          </p:cNvPicPr>
          <p:nvPr/>
        </p:nvPicPr>
        <p:blipFill>
          <a:blip r:embed="rId6" cstate="print"/>
          <a:srcRect/>
          <a:stretch>
            <a:fillRect/>
          </a:stretch>
        </p:blipFill>
        <p:spPr bwMode="auto">
          <a:xfrm>
            <a:off x="6756400" y="2205038"/>
            <a:ext cx="1366838" cy="758825"/>
          </a:xfrm>
          <a:prstGeom prst="rect">
            <a:avLst/>
          </a:prstGeom>
          <a:noFill/>
          <a:ln w="9525">
            <a:noFill/>
            <a:miter lim="800000"/>
            <a:headEnd/>
            <a:tailEnd/>
          </a:ln>
        </p:spPr>
      </p:pic>
      <p:pic>
        <p:nvPicPr>
          <p:cNvPr id="20492" name="Picture 12" descr="google_logo"/>
          <p:cNvPicPr>
            <a:picLocks noChangeAspect="1" noChangeArrowheads="1"/>
          </p:cNvPicPr>
          <p:nvPr/>
        </p:nvPicPr>
        <p:blipFill>
          <a:blip r:embed="rId7" cstate="print"/>
          <a:srcRect/>
          <a:stretch>
            <a:fillRect/>
          </a:stretch>
        </p:blipFill>
        <p:spPr bwMode="auto">
          <a:xfrm>
            <a:off x="5724525" y="4364038"/>
            <a:ext cx="1800225" cy="504825"/>
          </a:xfrm>
          <a:prstGeom prst="rect">
            <a:avLst/>
          </a:prstGeom>
          <a:noFill/>
          <a:ln w="9525">
            <a:noFill/>
            <a:miter lim="800000"/>
            <a:headEnd/>
            <a:tailEnd/>
          </a:ln>
        </p:spPr>
      </p:pic>
      <p:pic>
        <p:nvPicPr>
          <p:cNvPr id="20493" name="Picture 13" descr="ms"/>
          <p:cNvPicPr>
            <a:picLocks noChangeAspect="1" noChangeArrowheads="1"/>
          </p:cNvPicPr>
          <p:nvPr/>
        </p:nvPicPr>
        <p:blipFill>
          <a:blip r:embed="rId8" cstate="print"/>
          <a:srcRect/>
          <a:stretch>
            <a:fillRect/>
          </a:stretch>
        </p:blipFill>
        <p:spPr bwMode="auto">
          <a:xfrm>
            <a:off x="7237413" y="4868863"/>
            <a:ext cx="2160587" cy="460375"/>
          </a:xfrm>
          <a:prstGeom prst="rect">
            <a:avLst/>
          </a:prstGeom>
          <a:noFill/>
          <a:ln w="9525">
            <a:noFill/>
            <a:miter lim="800000"/>
            <a:headEnd/>
            <a:tailEnd/>
          </a:ln>
        </p:spPr>
      </p:pic>
      <p:pic>
        <p:nvPicPr>
          <p:cNvPr id="20494" name="Picture 14" descr="HeaderSloganBlack"/>
          <p:cNvPicPr>
            <a:picLocks noChangeAspect="1" noChangeArrowheads="1"/>
          </p:cNvPicPr>
          <p:nvPr/>
        </p:nvPicPr>
        <p:blipFill>
          <a:blip r:embed="rId9" cstate="print"/>
          <a:srcRect/>
          <a:stretch>
            <a:fillRect/>
          </a:stretch>
        </p:blipFill>
        <p:spPr bwMode="auto">
          <a:xfrm>
            <a:off x="5724525" y="5300663"/>
            <a:ext cx="3052763" cy="466725"/>
          </a:xfrm>
          <a:prstGeom prst="rect">
            <a:avLst/>
          </a:prstGeom>
          <a:noFill/>
          <a:ln w="9525">
            <a:noFill/>
            <a:miter lim="800000"/>
            <a:headEnd/>
            <a:tailEnd/>
          </a:ln>
        </p:spPr>
      </p:pic>
      <p:pic>
        <p:nvPicPr>
          <p:cNvPr id="20495" name="Picture 15" descr="erdas_logo_tagline"/>
          <p:cNvPicPr>
            <a:picLocks noChangeAspect="1" noChangeArrowheads="1"/>
          </p:cNvPicPr>
          <p:nvPr/>
        </p:nvPicPr>
        <p:blipFill>
          <a:blip r:embed="rId10" cstate="print"/>
          <a:srcRect r="-4785" b="21387"/>
          <a:stretch>
            <a:fillRect/>
          </a:stretch>
        </p:blipFill>
        <p:spPr bwMode="auto">
          <a:xfrm>
            <a:off x="7381875" y="5805488"/>
            <a:ext cx="2016125" cy="431800"/>
          </a:xfrm>
          <a:prstGeom prst="rect">
            <a:avLst/>
          </a:prstGeom>
          <a:noFill/>
          <a:ln w="9525">
            <a:noFill/>
            <a:miter lim="800000"/>
            <a:headEnd/>
            <a:tailEnd/>
          </a:ln>
        </p:spPr>
      </p:pic>
      <p:pic>
        <p:nvPicPr>
          <p:cNvPr id="20496" name="Picture 16" descr="germany"/>
          <p:cNvPicPr>
            <a:picLocks noChangeAspect="1" noChangeArrowheads="1"/>
          </p:cNvPicPr>
          <p:nvPr/>
        </p:nvPicPr>
        <p:blipFill>
          <a:blip r:embed="rId11" cstate="print"/>
          <a:srcRect/>
          <a:stretch>
            <a:fillRect/>
          </a:stretch>
        </p:blipFill>
        <p:spPr bwMode="auto">
          <a:xfrm>
            <a:off x="5795963" y="2852738"/>
            <a:ext cx="1176337" cy="727075"/>
          </a:xfrm>
          <a:prstGeom prst="rect">
            <a:avLst/>
          </a:prstGeom>
          <a:noFill/>
          <a:ln w="9525">
            <a:noFill/>
            <a:miter lim="800000"/>
            <a:headEnd/>
            <a:tailEnd/>
          </a:ln>
        </p:spPr>
      </p:pic>
    </p:spTree>
    <p:extLst>
      <p:ext uri="{BB962C8B-B14F-4D97-AF65-F5344CB8AC3E}">
        <p14:creationId xmlns:p14="http://schemas.microsoft.com/office/powerpoint/2010/main" val="1913456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3247</TotalTime>
  <Words>4519</Words>
  <Application>Microsoft Office PowerPoint</Application>
  <PresentationFormat>Předvádění na obrazovce (4:3)</PresentationFormat>
  <Paragraphs>487</Paragraphs>
  <Slides>76</Slides>
  <Notes>10</Notes>
  <HiddenSlides>0</HiddenSlides>
  <MMClips>0</MMClips>
  <ScaleCrop>false</ScaleCrop>
  <HeadingPairs>
    <vt:vector size="4" baseType="variant">
      <vt:variant>
        <vt:lpstr>Motiv</vt:lpstr>
      </vt:variant>
      <vt:variant>
        <vt:i4>1</vt:i4>
      </vt:variant>
      <vt:variant>
        <vt:lpstr>Nadpisy snímků</vt:lpstr>
      </vt:variant>
      <vt:variant>
        <vt:i4>76</vt:i4>
      </vt:variant>
    </vt:vector>
  </HeadingPairs>
  <TitlesOfParts>
    <vt:vector size="77" baseType="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Platforms of Digital Earth </vt:lpstr>
      <vt:lpstr>Prezentace aplikace PowerPoint</vt:lpstr>
      <vt:lpstr>Prezentace aplikace PowerPoint</vt:lpstr>
      <vt:lpstr>Prezentace aplikace PowerPoint</vt:lpstr>
      <vt:lpstr>DE Vision – a SWOT analysis - STRENGTHS</vt:lpstr>
      <vt:lpstr>DE Vision – a SWOT analysis – WEAKNESSES (1/2)</vt:lpstr>
      <vt:lpstr>DE Vision – a SWOT analysis – WEAKNESSES (2/2)</vt:lpstr>
      <vt:lpstr>DE Vision – a SWOT analysis –OPPORTUNITIES (1/2) </vt:lpstr>
      <vt:lpstr>DE Vision – a SWOT analysis –OPPORTUNITIES (2/2)</vt:lpstr>
      <vt:lpstr>DE Vision – a SWOT analysis - THREATS</vt:lpstr>
      <vt:lpstr>Topics of European Interest </vt:lpstr>
      <vt:lpstr>European Proposals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From Big to Smart Spatial Big Data with Support of VGEs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Disaster management cycle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Cognitive  Aspects of Geovisualization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New info sources: Big Geospatial data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GEOINFO STRATEGY</dc:title>
  <dc:creator>Milan Konečný</dc:creator>
  <cp:lastModifiedBy>konecny</cp:lastModifiedBy>
  <cp:revision>286</cp:revision>
  <dcterms:created xsi:type="dcterms:W3CDTF">2013-11-13T16:10:47Z</dcterms:created>
  <dcterms:modified xsi:type="dcterms:W3CDTF">2017-11-28T03:40:16Z</dcterms:modified>
</cp:coreProperties>
</file>