
<file path=[Content_Types].xml><?xml version="1.0" encoding="utf-8"?>
<Types xmlns="http://schemas.openxmlformats.org/package/2006/content-types">
  <Override PartName="/_rels/.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18.png" ContentType="image/png"/>
  <Override PartName="/ppt/media/image17.wmf" ContentType="image/x-wmf"/>
  <Override PartName="/ppt/media/image16.png" ContentType="image/png"/>
  <Override PartName="/ppt/media/image15.wmf" ContentType="image/x-wmf"/>
  <Override PartName="/ppt/media/image14.png" ContentType="image/png"/>
  <Override PartName="/ppt/media/image13.wmf" ContentType="image/x-wmf"/>
  <Override PartName="/ppt/media/image12.png" ContentType="image/png"/>
  <Override PartName="/ppt/media/image11.png" ContentType="image/png"/>
  <Override PartName="/ppt/media/image4.png" ContentType="image/png"/>
  <Override PartName="/ppt/media/image3.png" ContentType="image/png"/>
  <Override PartName="/ppt/media/image2.png" ContentType="image/png"/>
  <Override PartName="/ppt/media/image1.png" ContentType="image/png"/>
  <Override PartName="/ppt/media/image5.png" ContentType="image/png"/>
  <Override PartName="/ppt/media/image6.png" ContentType="image/png"/>
  <Override PartName="/ppt/media/image7.png" ContentType="image/png"/>
  <Override PartName="/ppt/media/image8.png" ContentType="image/png"/>
  <Override PartName="/ppt/media/image10.png" ContentType="image/png"/>
  <Override PartName="/ppt/media/image9.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24" name="PlaceHolder 2"/>
          <p:cNvSpPr>
            <a:spLocks noGrp="1"/>
          </p:cNvSpPr>
          <p:nvPr>
            <p:ph type="body"/>
          </p:nvPr>
        </p:nvSpPr>
        <p:spPr>
          <a:xfrm>
            <a:off x="504000" y="1768680"/>
            <a:ext cx="907200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25" name="PlaceHolder 3"/>
          <p:cNvSpPr>
            <a:spLocks noGrp="1"/>
          </p:cNvSpPr>
          <p:nvPr>
            <p:ph type="body"/>
          </p:nvPr>
        </p:nvSpPr>
        <p:spPr>
          <a:xfrm>
            <a:off x="504000" y="4058640"/>
            <a:ext cx="907200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27" name="PlaceHolder 2"/>
          <p:cNvSpPr>
            <a:spLocks noGrp="1"/>
          </p:cNvSpPr>
          <p:nvPr>
            <p:ph type="body"/>
          </p:nvPr>
        </p:nvSpPr>
        <p:spPr>
          <a:xfrm>
            <a:off x="50400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28" name="PlaceHolder 3"/>
          <p:cNvSpPr>
            <a:spLocks noGrp="1"/>
          </p:cNvSpPr>
          <p:nvPr>
            <p:ph type="body"/>
          </p:nvPr>
        </p:nvSpPr>
        <p:spPr>
          <a:xfrm>
            <a:off x="515268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29" name="PlaceHolder 4"/>
          <p:cNvSpPr>
            <a:spLocks noGrp="1"/>
          </p:cNvSpPr>
          <p:nvPr>
            <p:ph type="body"/>
          </p:nvPr>
        </p:nvSpPr>
        <p:spPr>
          <a:xfrm>
            <a:off x="5152680" y="405864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30" name="PlaceHolder 5"/>
          <p:cNvSpPr>
            <a:spLocks noGrp="1"/>
          </p:cNvSpPr>
          <p:nvPr>
            <p:ph type="body"/>
          </p:nvPr>
        </p:nvSpPr>
        <p:spPr>
          <a:xfrm>
            <a:off x="504000" y="405864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32" name="PlaceHolder 2"/>
          <p:cNvSpPr>
            <a:spLocks noGrp="1"/>
          </p:cNvSpPr>
          <p:nvPr>
            <p:ph type="body"/>
          </p:nvPr>
        </p:nvSpPr>
        <p:spPr>
          <a:xfrm>
            <a:off x="504000" y="1768680"/>
            <a:ext cx="907200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33" name="PlaceHolder 3"/>
          <p:cNvSpPr>
            <a:spLocks noGrp="1"/>
          </p:cNvSpPr>
          <p:nvPr>
            <p:ph type="body"/>
          </p:nvPr>
        </p:nvSpPr>
        <p:spPr>
          <a:xfrm>
            <a:off x="504000" y="1768680"/>
            <a:ext cx="907200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pic>
        <p:nvPicPr>
          <p:cNvPr id="34" name="" descr=""/>
          <p:cNvPicPr/>
          <p:nvPr/>
        </p:nvPicPr>
        <p:blipFill>
          <a:blip r:embed="rId2"/>
          <a:stretch/>
        </p:blipFill>
        <p:spPr>
          <a:xfrm>
            <a:off x="2292480" y="1768680"/>
            <a:ext cx="5494680" cy="4384080"/>
          </a:xfrm>
          <a:prstGeom prst="rect">
            <a:avLst/>
          </a:prstGeom>
          <a:ln>
            <a:noFill/>
          </a:ln>
        </p:spPr>
      </p:pic>
      <p:pic>
        <p:nvPicPr>
          <p:cNvPr id="35" name="" descr=""/>
          <p:cNvPicPr/>
          <p:nvPr/>
        </p:nvPicPr>
        <p:blipFill>
          <a:blip r:embed="rId3"/>
          <a:stretch/>
        </p:blipFill>
        <p:spPr>
          <a:xfrm>
            <a:off x="2292480" y="1768680"/>
            <a:ext cx="5494680" cy="43840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39"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cs-CZ" sz="3200" spc="-1" strike="noStrike">
              <a:solidFill>
                <a:srgbClr val="000000"/>
              </a:solidFill>
              <a:uFill>
                <a:solidFill>
                  <a:srgbClr val="ffffff"/>
                </a:solidFill>
              </a:uFill>
              <a:latin typeface="Times New Roman"/>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41" name="PlaceHolder 2"/>
          <p:cNvSpPr>
            <a:spLocks noGrp="1"/>
          </p:cNvSpPr>
          <p:nvPr>
            <p:ph type="body"/>
          </p:nvPr>
        </p:nvSpPr>
        <p:spPr>
          <a:xfrm>
            <a:off x="504000" y="1768680"/>
            <a:ext cx="907200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43" name="PlaceHolder 2"/>
          <p:cNvSpPr>
            <a:spLocks noGrp="1"/>
          </p:cNvSpPr>
          <p:nvPr>
            <p:ph type="body"/>
          </p:nvPr>
        </p:nvSpPr>
        <p:spPr>
          <a:xfrm>
            <a:off x="504000" y="1768680"/>
            <a:ext cx="442692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44" name="PlaceHolder 3"/>
          <p:cNvSpPr>
            <a:spLocks noGrp="1"/>
          </p:cNvSpPr>
          <p:nvPr>
            <p:ph type="body"/>
          </p:nvPr>
        </p:nvSpPr>
        <p:spPr>
          <a:xfrm>
            <a:off x="5152680" y="1768680"/>
            <a:ext cx="442692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cs-CZ" sz="3200" spc="-1" strike="noStrike">
              <a:solidFill>
                <a:srgbClr val="000000"/>
              </a:solidFill>
              <a:uFill>
                <a:solidFill>
                  <a:srgbClr val="ffffff"/>
                </a:solidFill>
              </a:uFill>
              <a:latin typeface="Times New Roman"/>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48" name="PlaceHolder 2"/>
          <p:cNvSpPr>
            <a:spLocks noGrp="1"/>
          </p:cNvSpPr>
          <p:nvPr>
            <p:ph type="body"/>
          </p:nvPr>
        </p:nvSpPr>
        <p:spPr>
          <a:xfrm>
            <a:off x="50400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49" name="PlaceHolder 3"/>
          <p:cNvSpPr>
            <a:spLocks noGrp="1"/>
          </p:cNvSpPr>
          <p:nvPr>
            <p:ph type="body"/>
          </p:nvPr>
        </p:nvSpPr>
        <p:spPr>
          <a:xfrm>
            <a:off x="504000" y="405864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50" name="PlaceHolder 4"/>
          <p:cNvSpPr>
            <a:spLocks noGrp="1"/>
          </p:cNvSpPr>
          <p:nvPr>
            <p:ph type="body"/>
          </p:nvPr>
        </p:nvSpPr>
        <p:spPr>
          <a:xfrm>
            <a:off x="5152680" y="1768680"/>
            <a:ext cx="442692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3"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cs-CZ" sz="3200" spc="-1" strike="noStrike">
              <a:solidFill>
                <a:srgbClr val="000000"/>
              </a:solidFill>
              <a:uFill>
                <a:solidFill>
                  <a:srgbClr val="ffffff"/>
                </a:solidFill>
              </a:uFill>
              <a:latin typeface="Times New Roman"/>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52" name="PlaceHolder 2"/>
          <p:cNvSpPr>
            <a:spLocks noGrp="1"/>
          </p:cNvSpPr>
          <p:nvPr>
            <p:ph type="body"/>
          </p:nvPr>
        </p:nvSpPr>
        <p:spPr>
          <a:xfrm>
            <a:off x="504000" y="1768680"/>
            <a:ext cx="442692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53" name="PlaceHolder 3"/>
          <p:cNvSpPr>
            <a:spLocks noGrp="1"/>
          </p:cNvSpPr>
          <p:nvPr>
            <p:ph type="body"/>
          </p:nvPr>
        </p:nvSpPr>
        <p:spPr>
          <a:xfrm>
            <a:off x="515268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54" name="PlaceHolder 4"/>
          <p:cNvSpPr>
            <a:spLocks noGrp="1"/>
          </p:cNvSpPr>
          <p:nvPr>
            <p:ph type="body"/>
          </p:nvPr>
        </p:nvSpPr>
        <p:spPr>
          <a:xfrm>
            <a:off x="5152680" y="405864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56" name="PlaceHolder 2"/>
          <p:cNvSpPr>
            <a:spLocks noGrp="1"/>
          </p:cNvSpPr>
          <p:nvPr>
            <p:ph type="body"/>
          </p:nvPr>
        </p:nvSpPr>
        <p:spPr>
          <a:xfrm>
            <a:off x="50400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57" name="PlaceHolder 3"/>
          <p:cNvSpPr>
            <a:spLocks noGrp="1"/>
          </p:cNvSpPr>
          <p:nvPr>
            <p:ph type="body"/>
          </p:nvPr>
        </p:nvSpPr>
        <p:spPr>
          <a:xfrm>
            <a:off x="515268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58" name="PlaceHolder 4"/>
          <p:cNvSpPr>
            <a:spLocks noGrp="1"/>
          </p:cNvSpPr>
          <p:nvPr>
            <p:ph type="body"/>
          </p:nvPr>
        </p:nvSpPr>
        <p:spPr>
          <a:xfrm>
            <a:off x="504000" y="4058640"/>
            <a:ext cx="907200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60" name="PlaceHolder 2"/>
          <p:cNvSpPr>
            <a:spLocks noGrp="1"/>
          </p:cNvSpPr>
          <p:nvPr>
            <p:ph type="body"/>
          </p:nvPr>
        </p:nvSpPr>
        <p:spPr>
          <a:xfrm>
            <a:off x="504000" y="1768680"/>
            <a:ext cx="907200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61" name="PlaceHolder 3"/>
          <p:cNvSpPr>
            <a:spLocks noGrp="1"/>
          </p:cNvSpPr>
          <p:nvPr>
            <p:ph type="body"/>
          </p:nvPr>
        </p:nvSpPr>
        <p:spPr>
          <a:xfrm>
            <a:off x="504000" y="4058640"/>
            <a:ext cx="907200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63" name="PlaceHolder 2"/>
          <p:cNvSpPr>
            <a:spLocks noGrp="1"/>
          </p:cNvSpPr>
          <p:nvPr>
            <p:ph type="body"/>
          </p:nvPr>
        </p:nvSpPr>
        <p:spPr>
          <a:xfrm>
            <a:off x="50400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64" name="PlaceHolder 3"/>
          <p:cNvSpPr>
            <a:spLocks noGrp="1"/>
          </p:cNvSpPr>
          <p:nvPr>
            <p:ph type="body"/>
          </p:nvPr>
        </p:nvSpPr>
        <p:spPr>
          <a:xfrm>
            <a:off x="515268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65" name="PlaceHolder 4"/>
          <p:cNvSpPr>
            <a:spLocks noGrp="1"/>
          </p:cNvSpPr>
          <p:nvPr>
            <p:ph type="body"/>
          </p:nvPr>
        </p:nvSpPr>
        <p:spPr>
          <a:xfrm>
            <a:off x="5152680" y="405864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66" name="PlaceHolder 5"/>
          <p:cNvSpPr>
            <a:spLocks noGrp="1"/>
          </p:cNvSpPr>
          <p:nvPr>
            <p:ph type="body"/>
          </p:nvPr>
        </p:nvSpPr>
        <p:spPr>
          <a:xfrm>
            <a:off x="504000" y="405864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68" name="PlaceHolder 2"/>
          <p:cNvSpPr>
            <a:spLocks noGrp="1"/>
          </p:cNvSpPr>
          <p:nvPr>
            <p:ph type="body"/>
          </p:nvPr>
        </p:nvSpPr>
        <p:spPr>
          <a:xfrm>
            <a:off x="504000" y="1768680"/>
            <a:ext cx="907200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69" name="PlaceHolder 3"/>
          <p:cNvSpPr>
            <a:spLocks noGrp="1"/>
          </p:cNvSpPr>
          <p:nvPr>
            <p:ph type="body"/>
          </p:nvPr>
        </p:nvSpPr>
        <p:spPr>
          <a:xfrm>
            <a:off x="504000" y="1768680"/>
            <a:ext cx="907200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pic>
        <p:nvPicPr>
          <p:cNvPr id="70" name="" descr=""/>
          <p:cNvPicPr/>
          <p:nvPr/>
        </p:nvPicPr>
        <p:blipFill>
          <a:blip r:embed="rId2"/>
          <a:stretch/>
        </p:blipFill>
        <p:spPr>
          <a:xfrm>
            <a:off x="2292480" y="1768680"/>
            <a:ext cx="5494680" cy="4384080"/>
          </a:xfrm>
          <a:prstGeom prst="rect">
            <a:avLst/>
          </a:prstGeom>
          <a:ln>
            <a:noFill/>
          </a:ln>
        </p:spPr>
      </p:pic>
      <p:pic>
        <p:nvPicPr>
          <p:cNvPr id="71" name="" descr=""/>
          <p:cNvPicPr/>
          <p:nvPr/>
        </p:nvPicPr>
        <p:blipFill>
          <a:blip r:embed="rId3"/>
          <a:stretch/>
        </p:blipFill>
        <p:spPr>
          <a:xfrm>
            <a:off x="2292480" y="1768680"/>
            <a:ext cx="5494680" cy="43840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5" name="PlaceHolder 2"/>
          <p:cNvSpPr>
            <a:spLocks noGrp="1"/>
          </p:cNvSpPr>
          <p:nvPr>
            <p:ph type="body"/>
          </p:nvPr>
        </p:nvSpPr>
        <p:spPr>
          <a:xfrm>
            <a:off x="504000" y="1768680"/>
            <a:ext cx="907200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7" name="PlaceHolder 2"/>
          <p:cNvSpPr>
            <a:spLocks noGrp="1"/>
          </p:cNvSpPr>
          <p:nvPr>
            <p:ph type="body"/>
          </p:nvPr>
        </p:nvSpPr>
        <p:spPr>
          <a:xfrm>
            <a:off x="504000" y="1768680"/>
            <a:ext cx="442692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8" name="PlaceHolder 3"/>
          <p:cNvSpPr>
            <a:spLocks noGrp="1"/>
          </p:cNvSpPr>
          <p:nvPr>
            <p:ph type="body"/>
          </p:nvPr>
        </p:nvSpPr>
        <p:spPr>
          <a:xfrm>
            <a:off x="5152680" y="1768680"/>
            <a:ext cx="442692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cs-CZ" sz="3200" spc="-1" strike="noStrike">
              <a:solidFill>
                <a:srgbClr val="000000"/>
              </a:solidFill>
              <a:uFill>
                <a:solidFill>
                  <a:srgbClr val="ffffff"/>
                </a:solidFill>
              </a:uFill>
              <a:latin typeface="Times New Roman"/>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12" name="PlaceHolder 2"/>
          <p:cNvSpPr>
            <a:spLocks noGrp="1"/>
          </p:cNvSpPr>
          <p:nvPr>
            <p:ph type="body"/>
          </p:nvPr>
        </p:nvSpPr>
        <p:spPr>
          <a:xfrm>
            <a:off x="50400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13" name="PlaceHolder 3"/>
          <p:cNvSpPr>
            <a:spLocks noGrp="1"/>
          </p:cNvSpPr>
          <p:nvPr>
            <p:ph type="body"/>
          </p:nvPr>
        </p:nvSpPr>
        <p:spPr>
          <a:xfrm>
            <a:off x="504000" y="405864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14" name="PlaceHolder 4"/>
          <p:cNvSpPr>
            <a:spLocks noGrp="1"/>
          </p:cNvSpPr>
          <p:nvPr>
            <p:ph type="body"/>
          </p:nvPr>
        </p:nvSpPr>
        <p:spPr>
          <a:xfrm>
            <a:off x="5152680" y="1768680"/>
            <a:ext cx="442692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16" name="PlaceHolder 2"/>
          <p:cNvSpPr>
            <a:spLocks noGrp="1"/>
          </p:cNvSpPr>
          <p:nvPr>
            <p:ph type="body"/>
          </p:nvPr>
        </p:nvSpPr>
        <p:spPr>
          <a:xfrm>
            <a:off x="504000" y="1768680"/>
            <a:ext cx="4426920" cy="43840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17" name="PlaceHolder 3"/>
          <p:cNvSpPr>
            <a:spLocks noGrp="1"/>
          </p:cNvSpPr>
          <p:nvPr>
            <p:ph type="body"/>
          </p:nvPr>
        </p:nvSpPr>
        <p:spPr>
          <a:xfrm>
            <a:off x="515268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18" name="PlaceHolder 4"/>
          <p:cNvSpPr>
            <a:spLocks noGrp="1"/>
          </p:cNvSpPr>
          <p:nvPr>
            <p:ph type="body"/>
          </p:nvPr>
        </p:nvSpPr>
        <p:spPr>
          <a:xfrm>
            <a:off x="5152680" y="405864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90000" rIns="90000" tIns="46800" bIns="46800" anchor="ctr"/>
          <a:p>
            <a:pPr algn="ctr"/>
            <a:endParaRPr b="0" lang="cs-CZ" sz="4400" spc="-1" strike="noStrike">
              <a:solidFill>
                <a:srgbClr val="000000"/>
              </a:solidFill>
              <a:uFill>
                <a:solidFill>
                  <a:srgbClr val="ffffff"/>
                </a:solidFill>
              </a:uFill>
              <a:latin typeface="Times New Roman"/>
            </a:endParaRPr>
          </a:p>
        </p:txBody>
      </p:sp>
      <p:sp>
        <p:nvSpPr>
          <p:cNvPr id="20" name="PlaceHolder 2"/>
          <p:cNvSpPr>
            <a:spLocks noGrp="1"/>
          </p:cNvSpPr>
          <p:nvPr>
            <p:ph type="body"/>
          </p:nvPr>
        </p:nvSpPr>
        <p:spPr>
          <a:xfrm>
            <a:off x="50400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21" name="PlaceHolder 3"/>
          <p:cNvSpPr>
            <a:spLocks noGrp="1"/>
          </p:cNvSpPr>
          <p:nvPr>
            <p:ph type="body"/>
          </p:nvPr>
        </p:nvSpPr>
        <p:spPr>
          <a:xfrm>
            <a:off x="5152680" y="1768680"/>
            <a:ext cx="442692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
        <p:nvSpPr>
          <p:cNvPr id="22" name="PlaceHolder 4"/>
          <p:cNvSpPr>
            <a:spLocks noGrp="1"/>
          </p:cNvSpPr>
          <p:nvPr>
            <p:ph type="body"/>
          </p:nvPr>
        </p:nvSpPr>
        <p:spPr>
          <a:xfrm>
            <a:off x="504000" y="4058640"/>
            <a:ext cx="9072000" cy="2090880"/>
          </a:xfrm>
          <a:prstGeom prst="rect">
            <a:avLst/>
          </a:prstGeom>
        </p:spPr>
        <p:txBody>
          <a:bodyPr lIns="90000" rIns="90000" tIns="46800" bIns="46800"/>
          <a:p>
            <a:endParaRPr b="0" lang="cs-CZ" sz="3200" spc="-1" strike="noStrike">
              <a:solidFill>
                <a:srgbClr val="000000"/>
              </a:solidFill>
              <a:uFill>
                <a:solidFill>
                  <a:srgbClr val="ffffff"/>
                </a:solidFill>
              </a:uFill>
              <a:latin typeface="Times New Roman"/>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2000" cy="1261800"/>
          </a:xfrm>
          <a:prstGeom prst="rect">
            <a:avLst/>
          </a:prstGeom>
        </p:spPr>
        <p:txBody>
          <a:bodyPr lIns="0" rIns="0" tIns="0" bIns="0" anchor="ctr"/>
          <a:p>
            <a:pPr algn="ctr"/>
            <a:r>
              <a:rPr b="0" lang="cs-CZ" sz="4400" spc="-1" strike="noStrike">
                <a:solidFill>
                  <a:srgbClr val="000000"/>
                </a:solidFill>
                <a:uFill>
                  <a:solidFill>
                    <a:srgbClr val="ffffff"/>
                  </a:solidFill>
                </a:uFill>
                <a:latin typeface="Arial"/>
              </a:rPr>
              <a:t>Click to edit the title text format</a:t>
            </a:r>
            <a:endParaRPr b="0" lang="cs-CZ"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000000"/>
              </a:buClr>
              <a:buSzPct val="45000"/>
              <a:buFont typeface="Wingdings" charset="2"/>
              <a:buChar char=""/>
            </a:pPr>
            <a:r>
              <a:rPr b="0" lang="cs-CZ" sz="3200" spc="-1" strike="noStrike">
                <a:solidFill>
                  <a:srgbClr val="000000"/>
                </a:solidFill>
                <a:uFill>
                  <a:solidFill>
                    <a:srgbClr val="ffffff"/>
                  </a:solidFill>
                </a:uFill>
                <a:latin typeface="Arial"/>
              </a:rPr>
              <a:t>Click to edit the outline text format</a:t>
            </a:r>
            <a:endParaRPr b="0" lang="cs-CZ"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cs-CZ" sz="2800" spc="-1" strike="noStrike">
                <a:solidFill>
                  <a:srgbClr val="000000"/>
                </a:solidFill>
                <a:uFill>
                  <a:solidFill>
                    <a:srgbClr val="ffffff"/>
                  </a:solidFill>
                </a:uFill>
                <a:latin typeface="Arial"/>
              </a:rPr>
              <a:t>Second Outline Level</a:t>
            </a:r>
            <a:endParaRPr b="0" lang="cs-CZ"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cs-CZ" sz="2400" spc="-1" strike="noStrike">
                <a:solidFill>
                  <a:srgbClr val="000000"/>
                </a:solidFill>
                <a:uFill>
                  <a:solidFill>
                    <a:srgbClr val="ffffff"/>
                  </a:solidFill>
                </a:uFill>
                <a:latin typeface="Arial"/>
              </a:rPr>
              <a:t>Third Outline Level</a:t>
            </a:r>
            <a:endParaRPr b="0" lang="cs-CZ"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cs-CZ" sz="2000" spc="-1" strike="noStrike">
                <a:solidFill>
                  <a:srgbClr val="000000"/>
                </a:solidFill>
                <a:uFill>
                  <a:solidFill>
                    <a:srgbClr val="ffffff"/>
                  </a:solidFill>
                </a:uFill>
                <a:latin typeface="Arial"/>
              </a:rPr>
              <a:t>Fourth Outline Level</a:t>
            </a:r>
            <a:endParaRPr b="0" lang="cs-CZ"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cs-CZ" sz="2000" spc="-1" strike="noStrike">
                <a:solidFill>
                  <a:srgbClr val="000000"/>
                </a:solidFill>
                <a:uFill>
                  <a:solidFill>
                    <a:srgbClr val="ffffff"/>
                  </a:solidFill>
                </a:uFill>
                <a:latin typeface="Arial"/>
              </a:rPr>
              <a:t>Fifth Outline Level</a:t>
            </a:r>
            <a:endParaRPr b="0" lang="cs-CZ"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cs-CZ" sz="2000" spc="-1" strike="noStrike">
                <a:solidFill>
                  <a:srgbClr val="000000"/>
                </a:solidFill>
                <a:uFill>
                  <a:solidFill>
                    <a:srgbClr val="ffffff"/>
                  </a:solidFill>
                </a:uFill>
                <a:latin typeface="Arial"/>
              </a:rPr>
              <a:t>Sixth Outline Level</a:t>
            </a:r>
            <a:endParaRPr b="0" lang="cs-CZ"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cs-CZ" sz="2000" spc="-1" strike="noStrike">
                <a:solidFill>
                  <a:srgbClr val="000000"/>
                </a:solidFill>
                <a:uFill>
                  <a:solidFill>
                    <a:srgbClr val="ffffff"/>
                  </a:solidFill>
                </a:uFill>
                <a:latin typeface="Arial"/>
              </a:rPr>
              <a:t>Seventh Outline Level</a:t>
            </a:r>
            <a:endParaRPr b="0" lang="cs-CZ"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2000" cy="1261800"/>
          </a:xfrm>
          <a:prstGeom prst="rect">
            <a:avLst/>
          </a:prstGeom>
        </p:spPr>
        <p:txBody>
          <a:bodyPr lIns="90000" rIns="90000" tIns="46800" bIns="46800" anchor="ctr"/>
          <a:p>
            <a:pPr algn="ctr"/>
            <a:r>
              <a:rPr b="0" lang="cs-CZ" sz="4400" spc="-1" strike="noStrike">
                <a:solidFill>
                  <a:srgbClr val="000000"/>
                </a:solidFill>
                <a:uFill>
                  <a:solidFill>
                    <a:srgbClr val="ffffff"/>
                  </a:solidFill>
                </a:uFill>
                <a:latin typeface="Times New Roman"/>
              </a:rPr>
              <a:t>Click to edit the title text format</a:t>
            </a:r>
            <a:endParaRPr b="0" lang="cs-CZ" sz="4400" spc="-1" strike="noStrike">
              <a:solidFill>
                <a:srgbClr val="000000"/>
              </a:solidFill>
              <a:uFill>
                <a:solidFill>
                  <a:srgbClr val="ffffff"/>
                </a:solidFill>
              </a:uFill>
              <a:latin typeface="Times New Roman"/>
            </a:endParaRPr>
          </a:p>
        </p:txBody>
      </p:sp>
      <p:sp>
        <p:nvSpPr>
          <p:cNvPr id="37" name="PlaceHolder 2"/>
          <p:cNvSpPr>
            <a:spLocks noGrp="1"/>
          </p:cNvSpPr>
          <p:nvPr>
            <p:ph type="body"/>
          </p:nvPr>
        </p:nvSpPr>
        <p:spPr>
          <a:xfrm>
            <a:off x="504000" y="1768680"/>
            <a:ext cx="9072000" cy="4384080"/>
          </a:xfrm>
          <a:prstGeom prst="rect">
            <a:avLst/>
          </a:prstGeom>
        </p:spPr>
        <p:txBody>
          <a:bodyPr lIns="90000" rIns="90000" tIns="46800" bIns="46800"/>
          <a:p>
            <a:pPr marL="342720" indent="-342720">
              <a:buClr>
                <a:srgbClr val="000000"/>
              </a:buClr>
              <a:buFont typeface="Times New Roman"/>
              <a:buChar char="•"/>
            </a:pPr>
            <a:r>
              <a:rPr b="0" lang="cs-CZ" sz="3200" spc="-1" strike="noStrike">
                <a:solidFill>
                  <a:srgbClr val="000000"/>
                </a:solidFill>
                <a:uFill>
                  <a:solidFill>
                    <a:srgbClr val="ffffff"/>
                  </a:solidFill>
                </a:uFill>
                <a:latin typeface="Times New Roman"/>
              </a:rPr>
              <a:t>Click to edit the outline text format</a:t>
            </a:r>
            <a:endParaRPr b="0" lang="cs-CZ" sz="3200" spc="-1" strike="noStrike">
              <a:solidFill>
                <a:srgbClr val="000000"/>
              </a:solidFill>
              <a:uFill>
                <a:solidFill>
                  <a:srgbClr val="ffffff"/>
                </a:solidFill>
              </a:uFill>
              <a:latin typeface="Times New Roman"/>
            </a:endParaRPr>
          </a:p>
          <a:p>
            <a:pPr lvl="1" marL="742680" indent="-285480">
              <a:buClr>
                <a:srgbClr val="000000"/>
              </a:buClr>
              <a:buFont typeface="Times New Roman"/>
              <a:buChar char="–"/>
            </a:pPr>
            <a:r>
              <a:rPr b="0" lang="cs-CZ" sz="2800" spc="-1" strike="noStrike">
                <a:solidFill>
                  <a:srgbClr val="000000"/>
                </a:solidFill>
                <a:uFill>
                  <a:solidFill>
                    <a:srgbClr val="ffffff"/>
                  </a:solidFill>
                </a:uFill>
                <a:latin typeface="Times New Roman"/>
              </a:rPr>
              <a:t>Second Outline Level</a:t>
            </a:r>
            <a:endParaRPr b="0" lang="cs-CZ" sz="2800" spc="-1" strike="noStrike">
              <a:solidFill>
                <a:srgbClr val="000000"/>
              </a:solidFill>
              <a:uFill>
                <a:solidFill>
                  <a:srgbClr val="ffffff"/>
                </a:solidFill>
              </a:uFill>
              <a:latin typeface="Times New Roman"/>
            </a:endParaRPr>
          </a:p>
          <a:p>
            <a:pPr lvl="2" marL="1143000" indent="-228600">
              <a:buClr>
                <a:srgbClr val="000000"/>
              </a:buClr>
              <a:buFont typeface="Times New Roman"/>
              <a:buChar char="•"/>
            </a:pPr>
            <a:r>
              <a:rPr b="0" lang="cs-CZ" sz="2400" spc="-1" strike="noStrike">
                <a:solidFill>
                  <a:srgbClr val="000000"/>
                </a:solidFill>
                <a:uFill>
                  <a:solidFill>
                    <a:srgbClr val="ffffff"/>
                  </a:solidFill>
                </a:uFill>
                <a:latin typeface="Times New Roman"/>
              </a:rPr>
              <a:t>Third Outline Level</a:t>
            </a:r>
            <a:endParaRPr b="0" lang="cs-CZ" sz="2400" spc="-1" strike="noStrike">
              <a:solidFill>
                <a:srgbClr val="000000"/>
              </a:solidFill>
              <a:uFill>
                <a:solidFill>
                  <a:srgbClr val="ffffff"/>
                </a:solidFill>
              </a:uFill>
              <a:latin typeface="Times New Roman"/>
            </a:endParaRPr>
          </a:p>
          <a:p>
            <a:pPr lvl="3" marL="1600200" indent="-228600">
              <a:buClr>
                <a:srgbClr val="000000"/>
              </a:buClr>
              <a:buFont typeface="Times New Roman"/>
              <a:buChar char="–"/>
            </a:pPr>
            <a:r>
              <a:rPr b="0" lang="cs-CZ" sz="2000" spc="-1" strike="noStrike">
                <a:solidFill>
                  <a:srgbClr val="000000"/>
                </a:solidFill>
                <a:uFill>
                  <a:solidFill>
                    <a:srgbClr val="ffffff"/>
                  </a:solidFill>
                </a:uFill>
                <a:latin typeface="Times New Roman"/>
              </a:rPr>
              <a:t>Fourth Outline Level</a:t>
            </a:r>
            <a:endParaRPr b="0" lang="cs-CZ" sz="2000" spc="-1" strike="noStrike">
              <a:solidFill>
                <a:srgbClr val="000000"/>
              </a:solidFill>
              <a:uFill>
                <a:solidFill>
                  <a:srgbClr val="ffffff"/>
                </a:solidFill>
              </a:uFill>
              <a:latin typeface="Times New Roman"/>
            </a:endParaRPr>
          </a:p>
          <a:p>
            <a:pPr lvl="4" marL="2057400" indent="-228600">
              <a:buClr>
                <a:srgbClr val="000000"/>
              </a:buClr>
              <a:buFont typeface="Times New Roman"/>
              <a:buChar char="»"/>
            </a:pPr>
            <a:r>
              <a:rPr b="0" lang="cs-CZ" sz="2000" spc="-1" strike="noStrike">
                <a:solidFill>
                  <a:srgbClr val="000000"/>
                </a:solidFill>
                <a:uFill>
                  <a:solidFill>
                    <a:srgbClr val="ffffff"/>
                  </a:solidFill>
                </a:uFill>
                <a:latin typeface="Times New Roman"/>
              </a:rPr>
              <a:t>Fifth Outline Level</a:t>
            </a:r>
            <a:endParaRPr b="0" lang="cs-CZ" sz="2000" spc="-1" strike="noStrike">
              <a:solidFill>
                <a:srgbClr val="000000"/>
              </a:solidFill>
              <a:uFill>
                <a:solidFill>
                  <a:srgbClr val="ffffff"/>
                </a:solidFill>
              </a:uFill>
              <a:latin typeface="Times New Roman"/>
            </a:endParaRPr>
          </a:p>
          <a:p>
            <a:pPr lvl="5" marL="2057400" indent="-228600">
              <a:buClr>
                <a:srgbClr val="000000"/>
              </a:buClr>
              <a:buFont typeface="Times New Roman"/>
              <a:buChar char="»"/>
            </a:pPr>
            <a:r>
              <a:rPr b="0" lang="cs-CZ" sz="2000" spc="-1" strike="noStrike">
                <a:solidFill>
                  <a:srgbClr val="000000"/>
                </a:solidFill>
                <a:uFill>
                  <a:solidFill>
                    <a:srgbClr val="ffffff"/>
                  </a:solidFill>
                </a:uFill>
                <a:latin typeface="Times New Roman"/>
              </a:rPr>
              <a:t>Sixth Outline Level</a:t>
            </a:r>
            <a:endParaRPr b="0" lang="cs-CZ" sz="2000" spc="-1" strike="noStrike">
              <a:solidFill>
                <a:srgbClr val="000000"/>
              </a:solidFill>
              <a:uFill>
                <a:solidFill>
                  <a:srgbClr val="ffffff"/>
                </a:solidFill>
              </a:uFill>
              <a:latin typeface="Times New Roman"/>
            </a:endParaRPr>
          </a:p>
          <a:p>
            <a:pPr lvl="6" marL="2057400" indent="-228600">
              <a:buClr>
                <a:srgbClr val="000000"/>
              </a:buClr>
              <a:buFont typeface="Times New Roman"/>
              <a:buChar char="»"/>
            </a:pPr>
            <a:r>
              <a:rPr b="0" lang="cs-CZ" sz="2000" spc="-1" strike="noStrike">
                <a:solidFill>
                  <a:srgbClr val="000000"/>
                </a:solidFill>
                <a:uFill>
                  <a:solidFill>
                    <a:srgbClr val="ffffff"/>
                  </a:solidFill>
                </a:uFill>
                <a:latin typeface="Times New Roman"/>
              </a:rPr>
              <a:t>Seventh Outline Level</a:t>
            </a:r>
            <a:endParaRPr b="0" lang="cs-CZ" sz="20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png"/><Relationship Id="rId3"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5.wmf"/><Relationship Id="rId2" Type="http://schemas.openxmlformats.org/officeDocument/2006/relationships/image" Target="../media/image16.png"/><Relationship Id="rId3" Type="http://schemas.openxmlformats.org/officeDocument/2006/relationships/image" Target="../media/image17.wmf"/><Relationship Id="rId4" Type="http://schemas.openxmlformats.org/officeDocument/2006/relationships/image" Target="../media/image18.png"/><Relationship Id="rId5"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CustomShape 1"/>
          <p:cNvSpPr/>
          <p:nvPr/>
        </p:nvSpPr>
        <p:spPr>
          <a:xfrm>
            <a:off x="576360" y="252000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Analytická kartografie</a:t>
            </a:r>
            <a:endParaRPr b="0" lang="cs-CZ" sz="1800" spc="-1" strike="noStrike">
              <a:solidFill>
                <a:srgbClr val="000000"/>
              </a:solidFill>
              <a:uFill>
                <a:solidFill>
                  <a:srgbClr val="ffffff"/>
                </a:solidFill>
              </a:uFill>
              <a:latin typeface="Arial"/>
            </a:endParaRPr>
          </a:p>
        </p:txBody>
      </p:sp>
      <p:sp>
        <p:nvSpPr>
          <p:cNvPr id="73" name="CustomShape 2"/>
          <p:cNvSpPr/>
          <p:nvPr/>
        </p:nvSpPr>
        <p:spPr>
          <a:xfrm>
            <a:off x="4299480" y="3917160"/>
            <a:ext cx="1531440" cy="401760"/>
          </a:xfrm>
          <a:prstGeom prst="rect">
            <a:avLst/>
          </a:prstGeom>
          <a:noFill/>
          <a:ln>
            <a:noFill/>
          </a:ln>
        </p:spPr>
        <p:style>
          <a:lnRef idx="0"/>
          <a:fillRef idx="0"/>
          <a:effectRef idx="0"/>
          <a:fontRef idx="minor"/>
        </p:style>
        <p:txBody>
          <a:bodyPr lIns="90000" rIns="90000" tIns="45000" bIns="45000"/>
          <a:p>
            <a:r>
              <a:rPr b="0" lang="cs-CZ" sz="2200" spc="-1" strike="noStrike">
                <a:solidFill>
                  <a:srgbClr val="000000"/>
                </a:solidFill>
                <a:uFill>
                  <a:solidFill>
                    <a:srgbClr val="ffffff"/>
                  </a:solidFill>
                </a:uFill>
                <a:latin typeface="Arial"/>
                <a:ea typeface="DejaVu Sans"/>
              </a:rPr>
              <a:t>Petr Šilhák</a:t>
            </a:r>
            <a:endParaRPr b="0" lang="cs-CZ" sz="1800" spc="-1" strike="noStrike">
              <a:solidFill>
                <a:srgbClr val="000000"/>
              </a:solidFill>
              <a:uFill>
                <a:solidFill>
                  <a:srgbClr val="ffffff"/>
                </a:solidFill>
              </a:uFill>
              <a:latin typeface="Arial"/>
            </a:endParaRPr>
          </a:p>
        </p:txBody>
      </p:sp>
      <p:sp>
        <p:nvSpPr>
          <p:cNvPr id="74" name="CustomShape 3"/>
          <p:cNvSpPr/>
          <p:nvPr/>
        </p:nvSpPr>
        <p:spPr>
          <a:xfrm>
            <a:off x="4371840" y="4752000"/>
            <a:ext cx="1531440" cy="401760"/>
          </a:xfrm>
          <a:prstGeom prst="rect">
            <a:avLst/>
          </a:prstGeom>
          <a:noFill/>
          <a:ln>
            <a:noFill/>
          </a:ln>
        </p:spPr>
        <p:style>
          <a:lnRef idx="0"/>
          <a:fillRef idx="0"/>
          <a:effectRef idx="0"/>
          <a:fontRef idx="minor"/>
        </p:style>
        <p:txBody>
          <a:bodyPr lIns="90000" rIns="90000" tIns="45000" bIns="45000"/>
          <a:p>
            <a:r>
              <a:rPr b="0" lang="cs-CZ" sz="2200" spc="-1" strike="noStrike">
                <a:solidFill>
                  <a:srgbClr val="000000"/>
                </a:solidFill>
                <a:uFill>
                  <a:solidFill>
                    <a:srgbClr val="ffffff"/>
                  </a:solidFill>
                </a:uFill>
                <a:latin typeface="Arial"/>
                <a:ea typeface="DejaVu Sans"/>
              </a:rPr>
              <a:t>3.10.2017</a:t>
            </a:r>
            <a:endParaRPr b="0" lang="cs-CZ"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Nepatrnost</a:t>
            </a:r>
            <a:endParaRPr b="0" lang="cs-CZ" sz="1800" spc="-1" strike="noStrike">
              <a:solidFill>
                <a:srgbClr val="000000"/>
              </a:solidFill>
              <a:uFill>
                <a:solidFill>
                  <a:srgbClr val="ffffff"/>
                </a:solidFill>
              </a:uFill>
              <a:latin typeface="Arial"/>
            </a:endParaRPr>
          </a:p>
        </p:txBody>
      </p:sp>
      <p:sp>
        <p:nvSpPr>
          <p:cNvPr id="100"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0" lang="cs-CZ" sz="2600" spc="-1" strike="noStrike">
                <a:solidFill>
                  <a:srgbClr val="000000"/>
                </a:solidFill>
                <a:uFill>
                  <a:solidFill>
                    <a:srgbClr val="ffffff"/>
                  </a:solidFill>
                </a:uFill>
                <a:latin typeface="Arial"/>
                <a:ea typeface="DejaVu Sans"/>
              </a:rPr>
              <a:t>a situation results when a feature falls below a minimal portrayal size for the map. At this point, the feature must either be deleted, enlarged or exaggerated, or converted in appearance from its.present state to that of another for example, the combination of a set of many point features into a single area feature (Leberl, 1986).</a:t>
            </a:r>
            <a:endParaRPr b="0" lang="cs-CZ" sz="1800" spc="-1" strike="noStrike">
              <a:solidFill>
                <a:srgbClr val="000000"/>
              </a:solidFill>
              <a:uFill>
                <a:solidFill>
                  <a:srgbClr val="ffffff"/>
                </a:solidFill>
              </a:uFill>
              <a:latin typeface="Arial"/>
            </a:endParaRPr>
          </a:p>
        </p:txBody>
      </p:sp>
      <p:pic>
        <p:nvPicPr>
          <p:cNvPr id="101" name="Obrázek 2" descr=""/>
          <p:cNvPicPr/>
          <p:nvPr/>
        </p:nvPicPr>
        <p:blipFill>
          <a:blip r:embed="rId1"/>
          <a:stretch/>
        </p:blipFill>
        <p:spPr>
          <a:xfrm>
            <a:off x="5413320" y="3960000"/>
            <a:ext cx="4089960" cy="3307680"/>
          </a:xfrm>
          <a:prstGeom prst="rect">
            <a:avLst/>
          </a:prstGeom>
          <a:ln>
            <a:noFill/>
          </a:ln>
        </p:spPr>
      </p:pic>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Cvičení č. 1</a:t>
            </a:r>
            <a:endParaRPr b="0" lang="cs-CZ" sz="1800" spc="-1" strike="noStrike">
              <a:solidFill>
                <a:srgbClr val="000000"/>
              </a:solidFill>
              <a:uFill>
                <a:solidFill>
                  <a:srgbClr val="ffffff"/>
                </a:solidFill>
              </a:uFill>
              <a:latin typeface="Arial"/>
            </a:endParaRPr>
          </a:p>
        </p:txBody>
      </p:sp>
      <p:sp>
        <p:nvSpPr>
          <p:cNvPr id="103"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1" lang="cs-CZ" sz="2400" spc="-1" strike="noStrike">
                <a:solidFill>
                  <a:srgbClr val="000000"/>
                </a:solidFill>
                <a:uFill>
                  <a:solidFill>
                    <a:srgbClr val="ffffff"/>
                  </a:solidFill>
                </a:uFill>
                <a:latin typeface="Arial"/>
                <a:ea typeface="DejaVu Sans"/>
              </a:rPr>
              <a:t>Koalescence –</a:t>
            </a:r>
            <a:r>
              <a:rPr b="0" lang="cs-CZ" sz="2400" spc="-1" strike="noStrike">
                <a:solidFill>
                  <a:srgbClr val="000000"/>
                </a:solidFill>
                <a:uFill>
                  <a:solidFill>
                    <a:srgbClr val="ffffff"/>
                  </a:solidFill>
                </a:uFill>
                <a:latin typeface="Arial"/>
                <a:ea typeface="DejaVu Sans"/>
              </a:rPr>
              <a:t> řešíme pomocí minimální vzdálenosti (výpočet bufferu)</a:t>
            </a:r>
            <a:endParaRPr b="0" lang="cs-CZ" sz="1800" spc="-1" strike="noStrike">
              <a:solidFill>
                <a:srgbClr val="000000"/>
              </a:solidFill>
              <a:uFill>
                <a:solidFill>
                  <a:srgbClr val="ffffff"/>
                </a:solidFill>
              </a:uFill>
              <a:latin typeface="Arial"/>
            </a:endParaRPr>
          </a:p>
          <a:p>
            <a:pPr marL="432000" indent="-324000">
              <a:lnSpc>
                <a:spcPct val="100000"/>
              </a:lnSpc>
              <a:buClr>
                <a:srgbClr val="000000"/>
              </a:buClr>
              <a:buSzPct val="45000"/>
              <a:buFont typeface="Wingdings" charset="2"/>
              <a:buChar char=""/>
            </a:pPr>
            <a:r>
              <a:rPr b="1" lang="cs-CZ" sz="2400" spc="-1" strike="noStrike">
                <a:solidFill>
                  <a:srgbClr val="000000"/>
                </a:solidFill>
                <a:uFill>
                  <a:solidFill>
                    <a:srgbClr val="ffffff"/>
                  </a:solidFill>
                </a:uFill>
                <a:latin typeface="Arial"/>
                <a:ea typeface="DejaVu Sans"/>
              </a:rPr>
              <a:t>Kongesce –</a:t>
            </a:r>
            <a:r>
              <a:rPr b="0" lang="cs-CZ" sz="2400" spc="-1" strike="noStrike">
                <a:solidFill>
                  <a:srgbClr val="000000"/>
                </a:solidFill>
                <a:uFill>
                  <a:solidFill>
                    <a:srgbClr val="ffffff"/>
                  </a:solidFill>
                </a:uFill>
                <a:latin typeface="Arial"/>
                <a:ea typeface="DejaVu Sans"/>
              </a:rPr>
              <a:t> výpočet zaplnění mapy → výběr prvků mapy např. T</a:t>
            </a:r>
            <a:r>
              <a:rPr b="0" lang="cs-CZ" sz="2600" spc="-1" strike="noStrike">
                <a:solidFill>
                  <a:srgbClr val="000000"/>
                </a:solidFill>
                <a:uFill>
                  <a:solidFill>
                    <a:srgbClr val="ffffff"/>
                  </a:solidFill>
                </a:uFill>
                <a:latin typeface="Arial"/>
                <a:ea typeface="DejaVu Sans"/>
              </a:rPr>
              <a:t>öpferův zákon</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Vstupní data (ArcČR):</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Kraje</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Okresy</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vodní toky</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vodní plochy</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Silnice</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sídla (plošná)</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600" spc="-1" strike="noStrike">
                <a:solidFill>
                  <a:srgbClr val="000000"/>
                </a:solidFill>
                <a:uFill>
                  <a:solidFill>
                    <a:srgbClr val="ffffff"/>
                  </a:solidFill>
                </a:uFill>
                <a:latin typeface="Arial"/>
                <a:ea typeface="DejaVu Sans"/>
              </a:rPr>
              <a:t>obce (bodová)</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2600" spc="-1" strike="noStrike">
                <a:solidFill>
                  <a:srgbClr val="000000"/>
                </a:solidFill>
                <a:uFill>
                  <a:solidFill>
                    <a:srgbClr val="ffffff"/>
                  </a:solidFill>
                </a:uFill>
                <a:latin typeface="Arial"/>
                <a:ea typeface="DejaVu Sans"/>
              </a:rPr>
              <a:t>Převážně OpenJUMP, ale pro základní operace je možné použít QGIS, popř. ArcMap.</a:t>
            </a:r>
            <a:endParaRPr b="0" lang="cs-CZ" sz="1800" spc="-1" strike="noStrike">
              <a:solidFill>
                <a:srgbClr val="000000"/>
              </a:solidFill>
              <a:uFill>
                <a:solidFill>
                  <a:srgbClr val="ffffff"/>
                </a:solidFill>
              </a:uFill>
              <a:latin typeface="Arial"/>
            </a:endParaRPr>
          </a:p>
          <a:p>
            <a:pPr>
              <a:lnSpc>
                <a:spcPct val="100000"/>
              </a:lnSpc>
            </a:pPr>
            <a:endParaRPr b="0" lang="cs-CZ"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Metody kartografické generalizace</a:t>
            </a:r>
            <a:endParaRPr b="0" lang="cs-CZ" sz="1800" spc="-1" strike="noStrike">
              <a:solidFill>
                <a:srgbClr val="000000"/>
              </a:solidFill>
              <a:uFill>
                <a:solidFill>
                  <a:srgbClr val="ffffff"/>
                </a:solidFill>
              </a:uFill>
              <a:latin typeface="Arial"/>
            </a:endParaRPr>
          </a:p>
        </p:txBody>
      </p:sp>
      <p:sp>
        <p:nvSpPr>
          <p:cNvPr id="105"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216000" indent="-216000">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metoda výběru</a:t>
            </a:r>
            <a:endParaRPr b="0" lang="cs-CZ" sz="32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cs-CZ" sz="3200" spc="-1" strike="noStrike">
                <a:solidFill>
                  <a:srgbClr val="000000"/>
                </a:solidFill>
                <a:uFill>
                  <a:solidFill>
                    <a:srgbClr val="ffffff"/>
                  </a:solidFill>
                </a:uFill>
                <a:latin typeface="Arial"/>
              </a:rPr>
              <a:t>metoda zevšeobecňování tvarů</a:t>
            </a:r>
            <a:endParaRPr b="0" lang="cs-CZ" sz="32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cs-CZ" sz="3200" spc="-1" strike="noStrike">
                <a:solidFill>
                  <a:srgbClr val="000000"/>
                </a:solidFill>
                <a:uFill>
                  <a:solidFill>
                    <a:srgbClr val="ffffff"/>
                  </a:solidFill>
                </a:uFill>
                <a:latin typeface="Arial"/>
              </a:rPr>
              <a:t>metoda zevšeobecňování kvalitativních a </a:t>
            </a:r>
            <a:r>
              <a:rPr b="0" lang="cs-CZ" sz="3200" spc="-1" strike="noStrike">
                <a:solidFill>
                  <a:srgbClr val="000000"/>
                </a:solidFill>
                <a:uFill>
                  <a:solidFill>
                    <a:srgbClr val="ffffff"/>
                  </a:solidFill>
                </a:uFill>
                <a:latin typeface="Arial"/>
              </a:rPr>
              <a:t>kvantitativních charakteristik</a:t>
            </a:r>
            <a:endParaRPr b="0" lang="cs-CZ" sz="3200" spc="-1" strike="noStrike">
              <a:solidFill>
                <a:srgbClr val="000000"/>
              </a:solidFill>
              <a:uFill>
                <a:solidFill>
                  <a:srgbClr val="ffffff"/>
                </a:solidFill>
              </a:uFill>
              <a:latin typeface="Arial"/>
            </a:endParaRPr>
          </a:p>
          <a:p>
            <a:pPr marL="216000" indent="-216000">
              <a:buClr>
                <a:srgbClr val="000000"/>
              </a:buClr>
              <a:buSzPct val="45000"/>
              <a:buFont typeface="Wingdings" charset="2"/>
              <a:buChar char=""/>
            </a:pPr>
            <a:r>
              <a:rPr b="0" lang="cs-CZ" sz="3200" spc="-1" strike="noStrike">
                <a:solidFill>
                  <a:srgbClr val="000000"/>
                </a:solidFill>
                <a:uFill>
                  <a:solidFill>
                    <a:srgbClr val="ffffff"/>
                  </a:solidFill>
                </a:uFill>
                <a:latin typeface="Arial"/>
              </a:rPr>
              <a:t>nahrazení obrazů jednotlivých předmětů jejich </a:t>
            </a:r>
            <a:r>
              <a:rPr b="0" lang="cs-CZ" sz="3200" spc="-1" strike="noStrike">
                <a:solidFill>
                  <a:srgbClr val="000000"/>
                </a:solidFill>
                <a:uFill>
                  <a:solidFill>
                    <a:srgbClr val="ffffff"/>
                  </a:solidFill>
                </a:uFill>
                <a:latin typeface="Arial"/>
              </a:rPr>
              <a:t>hromadným označením</a:t>
            </a:r>
            <a:endParaRPr b="0" lang="cs-CZ" sz="32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756000" y="671400"/>
            <a:ext cx="8568720" cy="1260000"/>
          </a:xfrm>
          <a:prstGeom prst="rect">
            <a:avLst/>
          </a:prstGeom>
          <a:noFill/>
          <a:ln>
            <a:noFill/>
          </a:ln>
        </p:spPr>
        <p:txBody>
          <a:bodyPr anchor="ctr"/>
          <a:p>
            <a:pPr algn="ctr"/>
            <a:r>
              <a:rPr b="0" lang="cs-CZ" sz="4400" spc="-1" strike="noStrike">
                <a:solidFill>
                  <a:srgbClr val="000000"/>
                </a:solidFill>
                <a:uFill>
                  <a:solidFill>
                    <a:srgbClr val="ffffff"/>
                  </a:solidFill>
                </a:uFill>
                <a:latin typeface="Times New Roman"/>
              </a:rPr>
              <a:t>Metoda výběru</a:t>
            </a:r>
            <a:endParaRPr b="0" lang="cs-CZ" sz="4400" spc="-1" strike="noStrike">
              <a:solidFill>
                <a:srgbClr val="000000"/>
              </a:solidFill>
              <a:uFill>
                <a:solidFill>
                  <a:srgbClr val="ffffff"/>
                </a:solidFill>
              </a:uFill>
              <a:latin typeface="Times New Roman"/>
            </a:endParaRPr>
          </a:p>
        </p:txBody>
      </p:sp>
      <p:sp>
        <p:nvSpPr>
          <p:cNvPr id="107" name="TextShape 2"/>
          <p:cNvSpPr txBox="1"/>
          <p:nvPr/>
        </p:nvSpPr>
        <p:spPr>
          <a:xfrm>
            <a:off x="756000" y="2183760"/>
            <a:ext cx="8568720" cy="4535640"/>
          </a:xfrm>
          <a:prstGeom prst="rect">
            <a:avLst/>
          </a:prstGeom>
          <a:noFill/>
          <a:ln>
            <a:noFill/>
          </a:ln>
        </p:spPr>
        <p:txBody>
          <a:bodyPr/>
          <a:p>
            <a:pPr marL="342720" indent="-342720">
              <a:lnSpc>
                <a:spcPct val="90000"/>
              </a:lnSpc>
              <a:buClr>
                <a:srgbClr val="000000"/>
              </a:buClr>
              <a:buFont typeface="Times New Roman"/>
              <a:buChar char="•"/>
            </a:pPr>
            <a:r>
              <a:rPr b="0" lang="cs-CZ" sz="2800" spc="-1" strike="noStrike">
                <a:solidFill>
                  <a:srgbClr val="000000"/>
                </a:solidFill>
                <a:uFill>
                  <a:solidFill>
                    <a:srgbClr val="ffffff"/>
                  </a:solidFill>
                </a:uFill>
                <a:latin typeface="Times New Roman"/>
              </a:rPr>
              <a:t>reglementace = podřízení pravidlům</a:t>
            </a:r>
            <a:endParaRPr b="0" lang="cs-CZ" sz="3200" spc="-1" strike="noStrike">
              <a:solidFill>
                <a:srgbClr val="000000"/>
              </a:solidFill>
              <a:uFill>
                <a:solidFill>
                  <a:srgbClr val="ffffff"/>
                </a:solidFill>
              </a:uFill>
              <a:latin typeface="Times New Roman"/>
            </a:endParaRPr>
          </a:p>
          <a:p>
            <a:pPr marL="342720" indent="-342720">
              <a:lnSpc>
                <a:spcPct val="90000"/>
              </a:lnSpc>
              <a:buClr>
                <a:srgbClr val="000000"/>
              </a:buClr>
              <a:buFont typeface="Times New Roman"/>
              <a:buChar char="•"/>
            </a:pPr>
            <a:r>
              <a:rPr b="1" lang="cs-CZ" sz="2800" spc="-1" strike="noStrike">
                <a:solidFill>
                  <a:srgbClr val="000000"/>
                </a:solidFill>
                <a:uFill>
                  <a:solidFill>
                    <a:srgbClr val="ffffff"/>
                  </a:solidFill>
                </a:uFill>
                <a:latin typeface="Times New Roman"/>
              </a:rPr>
              <a:t>censální výběr</a:t>
            </a:r>
            <a:endParaRPr b="0" lang="cs-CZ" sz="3200" spc="-1" strike="noStrike">
              <a:solidFill>
                <a:srgbClr val="000000"/>
              </a:solidFill>
              <a:uFill>
                <a:solidFill>
                  <a:srgbClr val="ffffff"/>
                </a:solidFill>
              </a:uFill>
              <a:latin typeface="Times New Roman"/>
            </a:endParaRPr>
          </a:p>
          <a:p>
            <a:pPr lvl="1" marL="742680" indent="-285480">
              <a:buClr>
                <a:srgbClr val="000000"/>
              </a:buClr>
              <a:buFont typeface="Times New Roman"/>
              <a:buChar char="–"/>
            </a:pPr>
            <a:r>
              <a:rPr b="0" lang="cs-CZ" sz="2400" spc="-1" strike="noStrike">
                <a:solidFill>
                  <a:srgbClr val="000000"/>
                </a:solidFill>
                <a:uFill>
                  <a:solidFill>
                    <a:srgbClr val="ffffff"/>
                  </a:solidFill>
                </a:uFill>
                <a:latin typeface="Times New Roman"/>
              </a:rPr>
              <a:t>stanoví se nejnižší hranice (census) </a:t>
            </a:r>
            <a:r>
              <a:rPr b="0" lang="cs-CZ" sz="2400" spc="-1" strike="noStrike">
                <a:solidFill>
                  <a:srgbClr val="000000"/>
                </a:solidFill>
                <a:uFill>
                  <a:solidFill>
                    <a:srgbClr val="ffffff"/>
                  </a:solidFill>
                </a:uFill>
                <a:latin typeface="Arial"/>
                <a:ea typeface="DejaVu Sans"/>
              </a:rPr>
              <a:t>→</a:t>
            </a:r>
            <a:r>
              <a:rPr b="0" lang="cs-CZ" sz="2400" spc="-1" strike="noStrike">
                <a:solidFill>
                  <a:srgbClr val="000000"/>
                </a:solidFill>
                <a:uFill>
                  <a:solidFill>
                    <a:srgbClr val="ffffff"/>
                  </a:solidFill>
                </a:uFill>
                <a:latin typeface="Times New Roman"/>
              </a:rPr>
              <a:t> do mapy se vyberou pouze prvky vyšší kategorie</a:t>
            </a:r>
            <a:endParaRPr b="0" lang="cs-CZ" sz="2800" spc="-1" strike="noStrike">
              <a:solidFill>
                <a:srgbClr val="000000"/>
              </a:solidFill>
              <a:uFill>
                <a:solidFill>
                  <a:srgbClr val="ffffff"/>
                </a:solidFill>
              </a:uFill>
              <a:latin typeface="Times New Roman"/>
            </a:endParaRPr>
          </a:p>
          <a:p>
            <a:pPr lvl="1" marL="742680" indent="-285480">
              <a:lnSpc>
                <a:spcPct val="90000"/>
              </a:lnSpc>
              <a:buClr>
                <a:srgbClr val="000000"/>
              </a:buClr>
              <a:buFont typeface="Times New Roman"/>
              <a:buChar char="–"/>
            </a:pPr>
            <a:r>
              <a:rPr b="0" lang="cs-CZ" sz="2400" spc="-1" strike="noStrike">
                <a:solidFill>
                  <a:srgbClr val="000000"/>
                </a:solidFill>
                <a:uFill>
                  <a:solidFill>
                    <a:srgbClr val="ffffff"/>
                  </a:solidFill>
                </a:uFill>
                <a:latin typeface="Times New Roman"/>
              </a:rPr>
              <a:t>příliš zobecňující</a:t>
            </a:r>
            <a:endParaRPr b="0" lang="cs-CZ" sz="2800" spc="-1" strike="noStrike">
              <a:solidFill>
                <a:srgbClr val="000000"/>
              </a:solidFill>
              <a:uFill>
                <a:solidFill>
                  <a:srgbClr val="ffffff"/>
                </a:solidFill>
              </a:uFill>
              <a:latin typeface="Times New Roman"/>
            </a:endParaRPr>
          </a:p>
          <a:p>
            <a:pPr marL="342720" indent="-342720">
              <a:lnSpc>
                <a:spcPct val="90000"/>
              </a:lnSpc>
              <a:buClr>
                <a:srgbClr val="000000"/>
              </a:buClr>
              <a:buFont typeface="Times New Roman"/>
              <a:buChar char="•"/>
            </a:pPr>
            <a:r>
              <a:rPr b="1" lang="cs-CZ" sz="2800" spc="-1" strike="noStrike">
                <a:solidFill>
                  <a:srgbClr val="000000"/>
                </a:solidFill>
                <a:uFill>
                  <a:solidFill>
                    <a:srgbClr val="ffffff"/>
                  </a:solidFill>
                </a:uFill>
                <a:latin typeface="Times New Roman"/>
              </a:rPr>
              <a:t>normativní výběr</a:t>
            </a:r>
            <a:endParaRPr b="0" lang="cs-CZ" sz="3200" spc="-1" strike="noStrike">
              <a:solidFill>
                <a:srgbClr val="000000"/>
              </a:solidFill>
              <a:uFill>
                <a:solidFill>
                  <a:srgbClr val="ffffff"/>
                </a:solidFill>
              </a:uFill>
              <a:latin typeface="Times New Roman"/>
            </a:endParaRPr>
          </a:p>
          <a:p>
            <a:pPr lvl="1" marL="742680" indent="-285480">
              <a:lnSpc>
                <a:spcPct val="90000"/>
              </a:lnSpc>
              <a:buClr>
                <a:srgbClr val="000000"/>
              </a:buClr>
              <a:buFont typeface="Times New Roman"/>
              <a:buChar char="–"/>
            </a:pPr>
            <a:r>
              <a:rPr b="0" lang="cs-CZ" sz="2400" spc="-1" strike="noStrike">
                <a:solidFill>
                  <a:srgbClr val="000000"/>
                </a:solidFill>
                <a:uFill>
                  <a:solidFill>
                    <a:srgbClr val="ffffff"/>
                  </a:solidFill>
                </a:uFill>
                <a:latin typeface="Times New Roman"/>
              </a:rPr>
              <a:t>zohledňuje i vztahy mezi geografickými prvky, rozdílný charakter jednotlivých částí mapy</a:t>
            </a:r>
            <a:endParaRPr b="0" lang="cs-CZ" sz="2800" spc="-1" strike="noStrike">
              <a:solidFill>
                <a:srgbClr val="000000"/>
              </a:solidFill>
              <a:uFill>
                <a:solidFill>
                  <a:srgbClr val="ffffff"/>
                </a:solidFill>
              </a:uFill>
              <a:latin typeface="Times New Roman"/>
            </a:endParaRPr>
          </a:p>
          <a:p>
            <a:pPr lvl="1" marL="742680" indent="-285480">
              <a:lnSpc>
                <a:spcPct val="90000"/>
              </a:lnSpc>
              <a:buClr>
                <a:srgbClr val="000000"/>
              </a:buClr>
              <a:buFont typeface="Times New Roman"/>
              <a:buChar char="–"/>
            </a:pPr>
            <a:r>
              <a:rPr b="0" lang="cs-CZ" sz="2400" spc="-1" strike="noStrike">
                <a:solidFill>
                  <a:srgbClr val="000000"/>
                </a:solidFill>
                <a:uFill>
                  <a:solidFill>
                    <a:srgbClr val="ffffff"/>
                  </a:solidFill>
                </a:uFill>
                <a:latin typeface="Times New Roman"/>
              </a:rPr>
              <a:t>opírá se o rozbor podkladové mapy, z něhož jsou vypočítány matematické ukazatele (normativy) </a:t>
            </a:r>
            <a:r>
              <a:rPr b="0" lang="cs-CZ" sz="2400" spc="-1" strike="noStrike">
                <a:solidFill>
                  <a:srgbClr val="000000"/>
                </a:solidFill>
                <a:uFill>
                  <a:solidFill>
                    <a:srgbClr val="ffffff"/>
                  </a:solidFill>
                </a:uFill>
                <a:latin typeface="Arial"/>
                <a:ea typeface="DejaVu Sans"/>
              </a:rPr>
              <a:t>→</a:t>
            </a:r>
            <a:r>
              <a:rPr b="0" lang="cs-CZ" sz="2400" spc="-1" strike="noStrike">
                <a:solidFill>
                  <a:srgbClr val="000000"/>
                </a:solidFill>
                <a:uFill>
                  <a:solidFill>
                    <a:srgbClr val="ffffff"/>
                  </a:solidFill>
                </a:uFill>
                <a:latin typeface="Times New Roman"/>
              </a:rPr>
              <a:t> stanoví maximální možné množství prvků na výsledné mapě</a:t>
            </a:r>
            <a:endParaRPr b="0" lang="cs-CZ" sz="2800" spc="-1" strike="noStrike">
              <a:solidFill>
                <a:srgbClr val="000000"/>
              </a:solidFill>
              <a:uFill>
                <a:solidFill>
                  <a:srgbClr val="ffffff"/>
                </a:solidFill>
              </a:uFill>
              <a:latin typeface="Times New Roman"/>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756000" y="671400"/>
            <a:ext cx="8568720" cy="1260000"/>
          </a:xfrm>
          <a:prstGeom prst="rect">
            <a:avLst/>
          </a:prstGeom>
          <a:noFill/>
          <a:ln>
            <a:noFill/>
          </a:ln>
        </p:spPr>
        <p:txBody>
          <a:bodyPr anchor="ctr"/>
          <a:p>
            <a:pPr algn="ctr"/>
            <a:r>
              <a:rPr b="0" lang="cs-CZ" sz="4400" spc="-1" strike="noStrike">
                <a:solidFill>
                  <a:srgbClr val="000000"/>
                </a:solidFill>
                <a:uFill>
                  <a:solidFill>
                    <a:srgbClr val="ffffff"/>
                  </a:solidFill>
                </a:uFill>
                <a:latin typeface="Times New Roman"/>
              </a:rPr>
              <a:t>Töpferův zákon odmocniny</a:t>
            </a:r>
            <a:endParaRPr b="0" lang="cs-CZ" sz="4400" spc="-1" strike="noStrike">
              <a:solidFill>
                <a:srgbClr val="000000"/>
              </a:solidFill>
              <a:uFill>
                <a:solidFill>
                  <a:srgbClr val="ffffff"/>
                </a:solidFill>
              </a:uFill>
              <a:latin typeface="Times New Roman"/>
            </a:endParaRPr>
          </a:p>
        </p:txBody>
      </p:sp>
      <p:sp>
        <p:nvSpPr>
          <p:cNvPr id="109" name="TextShape 2"/>
          <p:cNvSpPr txBox="1"/>
          <p:nvPr/>
        </p:nvSpPr>
        <p:spPr>
          <a:xfrm>
            <a:off x="756000" y="2183760"/>
            <a:ext cx="4116600" cy="4535640"/>
          </a:xfrm>
          <a:prstGeom prst="rect">
            <a:avLst/>
          </a:prstGeom>
          <a:noFill/>
          <a:ln>
            <a:noFill/>
          </a:ln>
        </p:spPr>
        <p:txBody>
          <a:bodyPr/>
          <a:p>
            <a:pPr marL="342720" indent="-342720">
              <a:buClr>
                <a:srgbClr val="000000"/>
              </a:buClr>
              <a:buFont typeface="Times New Roman"/>
              <a:buChar char="•"/>
            </a:pPr>
            <a:r>
              <a:rPr b="0" lang="cs-CZ" sz="3200" spc="-1" strike="noStrike">
                <a:solidFill>
                  <a:srgbClr val="000000"/>
                </a:solidFill>
                <a:uFill>
                  <a:solidFill>
                    <a:srgbClr val="ffffff"/>
                  </a:solidFill>
                </a:uFill>
                <a:latin typeface="Times New Roman"/>
              </a:rPr>
              <a:t>normativní výběr</a:t>
            </a:r>
            <a:endParaRPr b="0" lang="cs-CZ" sz="3200" spc="-1" strike="noStrike">
              <a:solidFill>
                <a:srgbClr val="000000"/>
              </a:solidFill>
              <a:uFill>
                <a:solidFill>
                  <a:srgbClr val="ffffff"/>
                </a:solidFill>
              </a:uFill>
              <a:latin typeface="Times New Roman"/>
            </a:endParaRPr>
          </a:p>
          <a:p>
            <a:pPr marL="342720" indent="-342720">
              <a:buClr>
                <a:srgbClr val="000000"/>
              </a:buClr>
              <a:buFont typeface="Times New Roman"/>
              <a:buChar char="•"/>
            </a:pPr>
            <a:r>
              <a:rPr b="0" lang="cs-CZ" sz="3200" spc="-1" strike="noStrike">
                <a:solidFill>
                  <a:srgbClr val="000000"/>
                </a:solidFill>
                <a:uFill>
                  <a:solidFill>
                    <a:srgbClr val="ffffff"/>
                  </a:solidFill>
                </a:uFill>
                <a:latin typeface="Times New Roman"/>
              </a:rPr>
              <a:t>Jednoduchý zákon:</a:t>
            </a:r>
            <a:endParaRPr b="0" lang="cs-CZ" sz="3200" spc="-1" strike="noStrike">
              <a:solidFill>
                <a:srgbClr val="000000"/>
              </a:solidFill>
              <a:uFill>
                <a:solidFill>
                  <a:srgbClr val="ffffff"/>
                </a:solidFill>
              </a:uFill>
              <a:latin typeface="Times New Roman"/>
            </a:endParaRPr>
          </a:p>
          <a:p>
            <a:pPr lvl="1" marL="742680" indent="-285480">
              <a:buClr>
                <a:srgbClr val="000000"/>
              </a:buClr>
              <a:buFont typeface="Times New Roman"/>
              <a:buChar char="–"/>
            </a:pPr>
            <a:r>
              <a:rPr b="0" lang="cs-CZ" sz="2800" spc="-1" strike="noStrike">
                <a:solidFill>
                  <a:srgbClr val="000000"/>
                </a:solidFill>
                <a:uFill>
                  <a:solidFill>
                    <a:srgbClr val="ffffff"/>
                  </a:solidFill>
                </a:uFill>
                <a:latin typeface="Times New Roman"/>
              </a:rPr>
              <a:t>topografické mapy velkých měřítek</a:t>
            </a:r>
            <a:endParaRPr b="0" lang="cs-CZ" sz="2800" spc="-1" strike="noStrike">
              <a:solidFill>
                <a:srgbClr val="000000"/>
              </a:solidFill>
              <a:uFill>
                <a:solidFill>
                  <a:srgbClr val="ffffff"/>
                </a:solidFill>
              </a:uFill>
              <a:latin typeface="Times New Roman"/>
            </a:endParaRPr>
          </a:p>
          <a:p>
            <a:pPr lvl="1" marL="742680" indent="-285480">
              <a:buClr>
                <a:srgbClr val="000000"/>
              </a:buClr>
              <a:buFont typeface="Times New Roman"/>
              <a:buChar char="–"/>
            </a:pPr>
            <a:r>
              <a:rPr b="0" lang="cs-CZ" sz="2800" spc="-1" strike="noStrike">
                <a:solidFill>
                  <a:srgbClr val="000000"/>
                </a:solidFill>
                <a:uFill>
                  <a:solidFill>
                    <a:srgbClr val="ffffff"/>
                  </a:solidFill>
                </a:uFill>
                <a:latin typeface="Times New Roman"/>
              </a:rPr>
              <a:t>při kvantitativní generalizaci (nemění se účel ani značkový klíč)</a:t>
            </a:r>
            <a:endParaRPr b="0" lang="cs-CZ" sz="2800" spc="-1" strike="noStrike">
              <a:solidFill>
                <a:srgbClr val="000000"/>
              </a:solidFill>
              <a:uFill>
                <a:solidFill>
                  <a:srgbClr val="ffffff"/>
                </a:solidFill>
              </a:uFill>
              <a:latin typeface="Times New Roman"/>
            </a:endParaRPr>
          </a:p>
          <a:p>
            <a:pPr marL="342720" indent="-342720">
              <a:buClr>
                <a:srgbClr val="000000"/>
              </a:buClr>
              <a:buFont typeface="Times New Roman"/>
              <a:buChar char="•"/>
            </a:pPr>
            <a:r>
              <a:rPr b="0" lang="cs-CZ" sz="3200" spc="-1" strike="noStrike">
                <a:solidFill>
                  <a:srgbClr val="000000"/>
                </a:solidFill>
                <a:uFill>
                  <a:solidFill>
                    <a:srgbClr val="ffffff"/>
                  </a:solidFill>
                </a:uFill>
                <a:latin typeface="Times New Roman"/>
              </a:rPr>
              <a:t> </a:t>
            </a:r>
            <a:endParaRPr b="0" lang="cs-CZ" sz="3200" spc="-1" strike="noStrike">
              <a:solidFill>
                <a:srgbClr val="000000"/>
              </a:solidFill>
              <a:uFill>
                <a:solidFill>
                  <a:srgbClr val="ffffff"/>
                </a:solidFill>
              </a:uFill>
              <a:latin typeface="Times New Roman"/>
            </a:endParaRPr>
          </a:p>
        </p:txBody>
      </p:sp>
      <p:pic>
        <p:nvPicPr>
          <p:cNvPr id="110" name="Picture 8" descr=""/>
          <p:cNvPicPr/>
          <p:nvPr/>
        </p:nvPicPr>
        <p:blipFill>
          <a:blip r:embed="rId1"/>
          <a:stretch/>
        </p:blipFill>
        <p:spPr>
          <a:xfrm>
            <a:off x="4872240" y="2771640"/>
            <a:ext cx="1776600" cy="771840"/>
          </a:xfrm>
          <a:prstGeom prst="rect">
            <a:avLst/>
          </a:prstGeom>
          <a:ln w="25560">
            <a:solidFill>
              <a:srgbClr val="000080"/>
            </a:solidFill>
            <a:miter/>
          </a:ln>
        </p:spPr>
      </p:pic>
      <p:pic>
        <p:nvPicPr>
          <p:cNvPr id="111" name="Picture 9" descr=""/>
          <p:cNvPicPr/>
          <p:nvPr/>
        </p:nvPicPr>
        <p:blipFill>
          <a:blip r:embed="rId2"/>
          <a:stretch/>
        </p:blipFill>
        <p:spPr>
          <a:xfrm>
            <a:off x="4872240" y="3947400"/>
            <a:ext cx="4406400" cy="1765800"/>
          </a:xfrm>
          <a:prstGeom prst="rect">
            <a:avLst/>
          </a:prstGeom>
          <a:ln>
            <a:noFill/>
          </a:ln>
        </p:spPr>
      </p:pic>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755640" y="671400"/>
            <a:ext cx="5712120" cy="1260000"/>
          </a:xfrm>
          <a:prstGeom prst="rect">
            <a:avLst/>
          </a:prstGeom>
          <a:noFill/>
          <a:ln>
            <a:noFill/>
          </a:ln>
        </p:spPr>
        <p:txBody>
          <a:bodyPr anchor="ctr"/>
          <a:p>
            <a:pPr algn="ctr"/>
            <a:r>
              <a:rPr b="0" lang="cs-CZ" sz="4400" spc="-1" strike="noStrike">
                <a:solidFill>
                  <a:srgbClr val="000000"/>
                </a:solidFill>
                <a:uFill>
                  <a:solidFill>
                    <a:srgbClr val="ffffff"/>
                  </a:solidFill>
                </a:uFill>
                <a:latin typeface="Times New Roman"/>
              </a:rPr>
              <a:t>Töpferův </a:t>
            </a:r>
            <a:r>
              <a:rPr b="1" lang="cs-CZ" sz="4400" spc="-1" strike="noStrike">
                <a:solidFill>
                  <a:srgbClr val="000000"/>
                </a:solidFill>
                <a:uFill>
                  <a:solidFill>
                    <a:srgbClr val="ffffff"/>
                  </a:solidFill>
                </a:uFill>
                <a:latin typeface="Times New Roman"/>
              </a:rPr>
              <a:t>rozšířený</a:t>
            </a:r>
            <a:r>
              <a:rPr b="0" lang="cs-CZ" sz="4400" spc="-1" strike="noStrike">
                <a:solidFill>
                  <a:srgbClr val="000000"/>
                </a:solidFill>
                <a:uFill>
                  <a:solidFill>
                    <a:srgbClr val="ffffff"/>
                  </a:solidFill>
                </a:uFill>
                <a:latin typeface="Times New Roman"/>
              </a:rPr>
              <a:t> </a:t>
            </a:r>
            <a:r>
              <a:rPr b="0" lang="cs-CZ" sz="4400" spc="-1" strike="noStrike">
                <a:solidFill>
                  <a:srgbClr val="000000"/>
                </a:solidFill>
                <a:uFill>
                  <a:solidFill>
                    <a:srgbClr val="ffffff"/>
                  </a:solidFill>
                </a:uFill>
                <a:latin typeface="Times New Roman"/>
              </a:rPr>
              <a:t>
</a:t>
            </a:r>
            <a:r>
              <a:rPr b="0" lang="cs-CZ" sz="4400" spc="-1" strike="noStrike">
                <a:solidFill>
                  <a:srgbClr val="000000"/>
                </a:solidFill>
                <a:uFill>
                  <a:solidFill>
                    <a:srgbClr val="ffffff"/>
                  </a:solidFill>
                </a:uFill>
                <a:latin typeface="Times New Roman"/>
              </a:rPr>
              <a:t>zákon odmocniny</a:t>
            </a:r>
            <a:endParaRPr b="0" lang="cs-CZ" sz="4400" spc="-1" strike="noStrike">
              <a:solidFill>
                <a:srgbClr val="000000"/>
              </a:solidFill>
              <a:uFill>
                <a:solidFill>
                  <a:srgbClr val="ffffff"/>
                </a:solidFill>
              </a:uFill>
              <a:latin typeface="Times New Roman"/>
            </a:endParaRPr>
          </a:p>
        </p:txBody>
      </p:sp>
      <p:pic>
        <p:nvPicPr>
          <p:cNvPr id="113" name="Picture 4" descr=""/>
          <p:cNvPicPr/>
          <p:nvPr/>
        </p:nvPicPr>
        <p:blipFill>
          <a:blip r:embed="rId1"/>
          <a:stretch/>
        </p:blipFill>
        <p:spPr>
          <a:xfrm>
            <a:off x="6399720" y="869400"/>
            <a:ext cx="3008880" cy="978120"/>
          </a:xfrm>
          <a:prstGeom prst="rect">
            <a:avLst/>
          </a:prstGeom>
          <a:ln w="25560">
            <a:solidFill>
              <a:srgbClr val="000080"/>
            </a:solidFill>
            <a:miter/>
          </a:ln>
        </p:spPr>
      </p:pic>
      <p:pic>
        <p:nvPicPr>
          <p:cNvPr id="114" name="Picture 7" descr=""/>
          <p:cNvPicPr/>
          <p:nvPr/>
        </p:nvPicPr>
        <p:blipFill>
          <a:blip r:embed="rId2"/>
          <a:stretch/>
        </p:blipFill>
        <p:spPr>
          <a:xfrm>
            <a:off x="5460120" y="2267640"/>
            <a:ext cx="4407120" cy="1765440"/>
          </a:xfrm>
          <a:prstGeom prst="rect">
            <a:avLst/>
          </a:prstGeom>
          <a:ln>
            <a:noFill/>
          </a:ln>
        </p:spPr>
      </p:pic>
      <p:pic>
        <p:nvPicPr>
          <p:cNvPr id="115" name="Picture 11" descr=""/>
          <p:cNvPicPr/>
          <p:nvPr/>
        </p:nvPicPr>
        <p:blipFill>
          <a:blip r:embed="rId3"/>
          <a:stretch/>
        </p:blipFill>
        <p:spPr>
          <a:xfrm>
            <a:off x="83880" y="2166120"/>
            <a:ext cx="5124240" cy="2285280"/>
          </a:xfrm>
          <a:prstGeom prst="rect">
            <a:avLst/>
          </a:prstGeom>
          <a:ln>
            <a:noFill/>
          </a:ln>
        </p:spPr>
      </p:pic>
      <p:pic>
        <p:nvPicPr>
          <p:cNvPr id="116" name="Picture 16" descr="C:\Users\Bilbo\Documents\MU\PHD\VYUKA\Analyticka\obrazky\Topf_odmoc.png"/>
          <p:cNvPicPr/>
          <p:nvPr/>
        </p:nvPicPr>
        <p:blipFill>
          <a:blip r:embed="rId4"/>
          <a:stretch/>
        </p:blipFill>
        <p:spPr>
          <a:xfrm>
            <a:off x="83880" y="4619880"/>
            <a:ext cx="7224480" cy="2562120"/>
          </a:xfrm>
          <a:prstGeom prst="rect">
            <a:avLst/>
          </a:prstGeom>
          <a:ln>
            <a:noFill/>
          </a:ln>
        </p:spPr>
      </p:pic>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
          <p:cNvSpPr txBox="1"/>
          <p:nvPr/>
        </p:nvSpPr>
        <p:spPr>
          <a:xfrm>
            <a:off x="756000" y="671400"/>
            <a:ext cx="8568720" cy="1260000"/>
          </a:xfrm>
          <a:prstGeom prst="rect">
            <a:avLst/>
          </a:prstGeom>
          <a:noFill/>
          <a:ln>
            <a:noFill/>
          </a:ln>
        </p:spPr>
        <p:txBody>
          <a:bodyPr anchor="ctr"/>
          <a:p>
            <a:pPr algn="ctr"/>
            <a:r>
              <a:rPr b="0" lang="cs-CZ" sz="4400" spc="-1" strike="noStrike">
                <a:solidFill>
                  <a:srgbClr val="000000"/>
                </a:solidFill>
                <a:uFill>
                  <a:solidFill>
                    <a:srgbClr val="ffffff"/>
                  </a:solidFill>
                </a:uFill>
                <a:latin typeface="Times New Roman"/>
              </a:rPr>
              <a:t>Töpferovy zákony odmocniny</a:t>
            </a:r>
            <a:endParaRPr b="0" lang="cs-CZ" sz="4400" spc="-1" strike="noStrike">
              <a:solidFill>
                <a:srgbClr val="000000"/>
              </a:solidFill>
              <a:uFill>
                <a:solidFill>
                  <a:srgbClr val="ffffff"/>
                </a:solidFill>
              </a:uFill>
              <a:latin typeface="Times New Roman"/>
            </a:endParaRPr>
          </a:p>
        </p:txBody>
      </p:sp>
      <p:sp>
        <p:nvSpPr>
          <p:cNvPr id="118" name="TextShape 2"/>
          <p:cNvSpPr txBox="1"/>
          <p:nvPr/>
        </p:nvSpPr>
        <p:spPr>
          <a:xfrm>
            <a:off x="756000" y="2183760"/>
            <a:ext cx="8568720" cy="4535640"/>
          </a:xfrm>
          <a:prstGeom prst="rect">
            <a:avLst/>
          </a:prstGeom>
          <a:noFill/>
          <a:ln>
            <a:noFill/>
          </a:ln>
        </p:spPr>
        <p:txBody>
          <a:bodyPr/>
          <a:p>
            <a:pPr marL="342720" indent="-342720">
              <a:buClr>
                <a:srgbClr val="000000"/>
              </a:buClr>
              <a:buFont typeface="Times New Roman"/>
              <a:buChar char="•"/>
            </a:pPr>
            <a:r>
              <a:rPr b="0" lang="en-US" sz="3200" spc="-1" strike="noStrike">
                <a:solidFill>
                  <a:srgbClr val="000000"/>
                </a:solidFill>
                <a:uFill>
                  <a:solidFill>
                    <a:srgbClr val="ffffff"/>
                  </a:solidFill>
                </a:uFill>
                <a:latin typeface="Times New Roman"/>
              </a:rPr>
              <a:t>Töpfer, F. and Pillewizer, W., </a:t>
            </a:r>
            <a:r>
              <a:rPr b="1" lang="en-US" sz="3200" spc="-1" strike="noStrike">
                <a:solidFill>
                  <a:srgbClr val="000000"/>
                </a:solidFill>
                <a:uFill>
                  <a:solidFill>
                    <a:srgbClr val="ffffff"/>
                  </a:solidFill>
                </a:uFill>
                <a:latin typeface="Times New Roman"/>
              </a:rPr>
              <a:t>The principles of selection</a:t>
            </a:r>
            <a:r>
              <a:rPr b="0" lang="en-US" sz="3200" spc="-1" strike="noStrike">
                <a:solidFill>
                  <a:srgbClr val="000000"/>
                </a:solidFill>
                <a:uFill>
                  <a:solidFill>
                    <a:srgbClr val="ffffff"/>
                  </a:solidFill>
                </a:uFill>
                <a:latin typeface="Times New Roman"/>
              </a:rPr>
              <a:t>, </a:t>
            </a:r>
            <a:r>
              <a:rPr b="0" i="1" lang="en-US" sz="3200" spc="-1" strike="noStrike">
                <a:solidFill>
                  <a:srgbClr val="000000"/>
                </a:solidFill>
                <a:uFill>
                  <a:solidFill>
                    <a:srgbClr val="ffffff"/>
                  </a:solidFill>
                </a:uFill>
                <a:latin typeface="Times New Roman"/>
              </a:rPr>
              <a:t>Cartographic Journal</a:t>
            </a:r>
            <a:r>
              <a:rPr b="0" lang="en-US" sz="3200" spc="-1" strike="noStrike">
                <a:solidFill>
                  <a:srgbClr val="000000"/>
                </a:solidFill>
                <a:uFill>
                  <a:solidFill>
                    <a:srgbClr val="ffffff"/>
                  </a:solidFill>
                </a:uFill>
                <a:latin typeface="Times New Roman"/>
              </a:rPr>
              <a:t>, 3(1), 10–16, 1966.</a:t>
            </a:r>
            <a:endParaRPr b="0" lang="cs-CZ" sz="3200" spc="-1" strike="noStrike">
              <a:solidFill>
                <a:srgbClr val="000000"/>
              </a:solidFill>
              <a:uFill>
                <a:solidFill>
                  <a:srgbClr val="ffffff"/>
                </a:solidFill>
              </a:uFill>
              <a:latin typeface="Times New Roman"/>
            </a:endParaRPr>
          </a:p>
          <a:p>
            <a:pPr marL="342720" indent="-342720">
              <a:buClr>
                <a:srgbClr val="000000"/>
              </a:buClr>
              <a:buFont typeface="Times New Roman"/>
              <a:buChar char="•"/>
            </a:pPr>
            <a:r>
              <a:rPr b="0" lang="cs-CZ" sz="3200" spc="-1" strike="noStrike">
                <a:solidFill>
                  <a:srgbClr val="000000"/>
                </a:solidFill>
                <a:uFill>
                  <a:solidFill>
                    <a:srgbClr val="ffffff"/>
                  </a:solidFill>
                </a:uFill>
                <a:latin typeface="Times New Roman"/>
              </a:rPr>
              <a:t>odvození v kapitole 3.3:</a:t>
            </a:r>
            <a:r>
              <a:rPr b="0" lang="en-US" sz="3200" spc="-1" strike="noStrike">
                <a:solidFill>
                  <a:srgbClr val="000000"/>
                </a:solidFill>
                <a:uFill>
                  <a:solidFill>
                    <a:srgbClr val="ffffff"/>
                  </a:solidFill>
                </a:uFill>
                <a:latin typeface="Times New Roman"/>
              </a:rPr>
              <a:t> Li</a:t>
            </a:r>
            <a:r>
              <a:rPr b="0" lang="cs-CZ" sz="3200" spc="-1" strike="noStrike">
                <a:solidFill>
                  <a:srgbClr val="000000"/>
                </a:solidFill>
                <a:uFill>
                  <a:solidFill>
                    <a:srgbClr val="ffffff"/>
                  </a:solidFill>
                </a:uFill>
                <a:latin typeface="Times New Roman"/>
              </a:rPr>
              <a:t>, Z.L., </a:t>
            </a:r>
            <a:r>
              <a:rPr b="1" lang="en-US" sz="3200" spc="-1" strike="noStrike">
                <a:solidFill>
                  <a:srgbClr val="000000"/>
                </a:solidFill>
                <a:uFill>
                  <a:solidFill>
                    <a:srgbClr val="ffffff"/>
                  </a:solidFill>
                </a:uFill>
                <a:latin typeface="Times New Roman"/>
              </a:rPr>
              <a:t>Algorithmic Foundation of Multi-Scale Spatial Representatio</a:t>
            </a:r>
            <a:r>
              <a:rPr b="1" lang="cs-CZ" sz="3200" spc="-1" strike="noStrike">
                <a:solidFill>
                  <a:srgbClr val="000000"/>
                </a:solidFill>
                <a:uFill>
                  <a:solidFill>
                    <a:srgbClr val="ffffff"/>
                  </a:solidFill>
                </a:uFill>
                <a:latin typeface="Times New Roman"/>
              </a:rPr>
              <a:t>n</a:t>
            </a:r>
            <a:r>
              <a:rPr b="0" lang="cs-CZ" sz="3200" spc="-1" strike="noStrike">
                <a:solidFill>
                  <a:srgbClr val="000000"/>
                </a:solidFill>
                <a:uFill>
                  <a:solidFill>
                    <a:srgbClr val="ffffff"/>
                  </a:solidFill>
                </a:uFill>
                <a:latin typeface="Times New Roman"/>
              </a:rPr>
              <a:t>, Bacon Raton: CRC Press (Taylor </a:t>
            </a:r>
            <a:r>
              <a:rPr b="0" lang="en-US" sz="3200" spc="-1" strike="noStrike">
                <a:solidFill>
                  <a:srgbClr val="000000"/>
                </a:solidFill>
                <a:uFill>
                  <a:solidFill>
                    <a:srgbClr val="ffffff"/>
                  </a:solidFill>
                </a:uFill>
                <a:latin typeface="Times New Roman"/>
              </a:rPr>
              <a:t>&amp; Francis</a:t>
            </a:r>
            <a:r>
              <a:rPr b="0" lang="cs-CZ" sz="3200" spc="-1" strike="noStrike">
                <a:solidFill>
                  <a:srgbClr val="000000"/>
                </a:solidFill>
                <a:uFill>
                  <a:solidFill>
                    <a:srgbClr val="ffffff"/>
                  </a:solidFill>
                </a:uFill>
                <a:latin typeface="Times New Roman"/>
              </a:rPr>
              <a:t>), 2007.</a:t>
            </a:r>
            <a:endParaRPr b="0" lang="cs-CZ" sz="3200" spc="-1" strike="noStrike">
              <a:solidFill>
                <a:srgbClr val="000000"/>
              </a:solidFill>
              <a:uFill>
                <a:solidFill>
                  <a:srgbClr val="ffffff"/>
                </a:solidFill>
              </a:uFill>
              <a:latin typeface="Times New Roman"/>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OpenJUMP - nástroje</a:t>
            </a:r>
            <a:endParaRPr b="0" lang="cs-CZ" sz="1800" spc="-1" strike="noStrike">
              <a:solidFill>
                <a:srgbClr val="000000"/>
              </a:solidFill>
              <a:uFill>
                <a:solidFill>
                  <a:srgbClr val="ffffff"/>
                </a:solidFill>
              </a:uFill>
              <a:latin typeface="Arial"/>
            </a:endParaRPr>
          </a:p>
        </p:txBody>
      </p:sp>
      <p:sp>
        <p:nvSpPr>
          <p:cNvPr id="76"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Export vybraných prvků do nové vrstvy</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i="1" lang="cs-CZ" sz="2800" spc="-1" strike="noStrike">
                <a:solidFill>
                  <a:srgbClr val="000000"/>
                </a:solidFill>
                <a:uFill>
                  <a:solidFill>
                    <a:srgbClr val="ffffff"/>
                  </a:solidFill>
                </a:uFill>
                <a:latin typeface="Arial"/>
                <a:ea typeface="DejaVu Sans"/>
              </a:rPr>
              <a:t>Edit → Replicate Selected Items → Replicate to new Layer</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i="1" lang="cs-CZ" sz="2800" spc="-1" strike="noStrike">
                <a:solidFill>
                  <a:srgbClr val="000000"/>
                </a:solidFill>
                <a:uFill>
                  <a:solidFill>
                    <a:srgbClr val="ffffff"/>
                  </a:solidFill>
                </a:uFill>
                <a:latin typeface="Arial"/>
                <a:ea typeface="DejaVu Sans"/>
              </a:rPr>
              <a:t>Tools → Queries → Simple Queries → Attribute query</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Další nástroje</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i="1" lang="cs-CZ" sz="2800" spc="-1" strike="noStrike">
                <a:solidFill>
                  <a:srgbClr val="000000"/>
                </a:solidFill>
                <a:uFill>
                  <a:solidFill>
                    <a:srgbClr val="ffffff"/>
                  </a:solidFill>
                </a:uFill>
                <a:latin typeface="Arial"/>
                <a:ea typeface="DejaVu Sans"/>
              </a:rPr>
              <a:t>Tools</a:t>
            </a:r>
            <a:endParaRPr b="0" lang="cs-CZ" sz="1800" spc="-1" strike="noStrike">
              <a:solidFill>
                <a:srgbClr val="000000"/>
              </a:solidFill>
              <a:uFill>
                <a:solidFill>
                  <a:srgbClr val="ffffff"/>
                </a:solidFill>
              </a:uFill>
              <a:latin typeface="Arial"/>
            </a:endParaRPr>
          </a:p>
          <a:p>
            <a:pPr lvl="2" marL="1296000" indent="-28728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Analysis → Buffer</a:t>
            </a:r>
            <a:endParaRPr b="0" lang="cs-CZ" sz="1800" spc="-1" strike="noStrike">
              <a:solidFill>
                <a:srgbClr val="000000"/>
              </a:solidFill>
              <a:uFill>
                <a:solidFill>
                  <a:srgbClr val="ffffff"/>
                </a:solidFill>
              </a:uFill>
              <a:latin typeface="Arial"/>
            </a:endParaRPr>
          </a:p>
          <a:p>
            <a:pPr lvl="2" marL="1296000" indent="-28728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Queries → Spatial/Attribute/Simple Query</a:t>
            </a:r>
            <a:endParaRPr b="0" lang="cs-CZ" sz="1800" spc="-1" strike="noStrike">
              <a:solidFill>
                <a:srgbClr val="000000"/>
              </a:solidFill>
              <a:uFill>
                <a:solidFill>
                  <a:srgbClr val="ffffff"/>
                </a:solidFill>
              </a:uFill>
              <a:latin typeface="Arial"/>
            </a:endParaRPr>
          </a:p>
          <a:p>
            <a:pPr lvl="2" marL="1296000" indent="-28728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Analysis → Geometry Functions (Intersection, Union, Buffer, Centroid)</a:t>
            </a:r>
            <a:endParaRPr b="0" lang="cs-CZ" sz="1800" spc="-1" strike="noStrike">
              <a:solidFill>
                <a:srgbClr val="000000"/>
              </a:solidFill>
              <a:uFill>
                <a:solidFill>
                  <a:srgbClr val="ffffff"/>
                </a:solidFill>
              </a:uFill>
              <a:latin typeface="Arial"/>
            </a:endParaRPr>
          </a:p>
          <a:p>
            <a:pPr lvl="2" marL="1296000" indent="-28728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Tools → QA → Validate Selected Layers</a:t>
            </a:r>
            <a:endParaRPr b="0" lang="cs-CZ" sz="1800" spc="-1" strike="noStrike">
              <a:solidFill>
                <a:srgbClr val="000000"/>
              </a:solidFill>
              <a:uFill>
                <a:solidFill>
                  <a:srgbClr val="ffffff"/>
                </a:solidFill>
              </a:uFill>
              <a:latin typeface="Arial"/>
            </a:endParaRPr>
          </a:p>
          <a:p>
            <a:pPr lvl="2" marL="1296000" indent="-287280">
              <a:lnSpc>
                <a:spcPct val="100000"/>
              </a:lnSpc>
              <a:buClr>
                <a:srgbClr val="000000"/>
              </a:buClr>
              <a:buSzPct val="45000"/>
              <a:buFont typeface="Wingdings" charset="2"/>
              <a:buChar char=""/>
            </a:pPr>
            <a:r>
              <a:rPr b="0" i="1" lang="cs-CZ" sz="2400" spc="-1" strike="noStrike">
                <a:solidFill>
                  <a:srgbClr val="000000"/>
                </a:solidFill>
                <a:uFill>
                  <a:solidFill>
                    <a:srgbClr val="ffffff"/>
                  </a:solidFill>
                </a:uFill>
                <a:latin typeface="Arial"/>
                <a:ea typeface="DejaVu Sans"/>
              </a:rPr>
              <a:t>View → Map Decorations → Scale Display/Scale Bar</a:t>
            </a:r>
            <a:endParaRPr b="0" lang="cs-CZ"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Parametry</a:t>
            </a:r>
            <a:endParaRPr b="0" lang="cs-CZ" sz="1800" spc="-1" strike="noStrike">
              <a:solidFill>
                <a:srgbClr val="000000"/>
              </a:solidFill>
              <a:uFill>
                <a:solidFill>
                  <a:srgbClr val="ffffff"/>
                </a:solidFill>
              </a:uFill>
              <a:latin typeface="Arial"/>
            </a:endParaRPr>
          </a:p>
        </p:txBody>
      </p:sp>
      <p:sp>
        <p:nvSpPr>
          <p:cNvPr id="78"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Tištěné mapy</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Minimální šířka barevné linie – 0.1 mm</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Elektronické mapy</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Nejmenší viditelný bod – 0.16-0.35 mm</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Minimální délka hrany polygonu – 0.25 mm</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Minimální plocha polygonu – 0.09 mm</a:t>
            </a:r>
            <a:r>
              <a:rPr b="0" lang="cs-CZ" sz="3200" spc="-1" strike="noStrike" baseline="101000">
                <a:solidFill>
                  <a:srgbClr val="000000"/>
                </a:solidFill>
                <a:uFill>
                  <a:solidFill>
                    <a:srgbClr val="ffffff"/>
                  </a:solidFill>
                </a:uFill>
                <a:latin typeface="Arial"/>
                <a:ea typeface="DejaVu Sans"/>
              </a:rPr>
              <a:t>2</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Minimální vzdálenost dvou objektů v mapě – 0.2 mm</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Oblouk</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Výška oblouku – 0.4 mm</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Hrana oblouku – 0.7 mm</a:t>
            </a:r>
            <a:endParaRPr b="0" lang="cs-CZ" sz="1800" spc="-1" strike="noStrike">
              <a:solidFill>
                <a:srgbClr val="000000"/>
              </a:solidFill>
              <a:uFill>
                <a:solidFill>
                  <a:srgbClr val="ffffff"/>
                </a:solidFill>
              </a:uFill>
              <a:latin typeface="Arial"/>
            </a:endParaRPr>
          </a:p>
        </p:txBody>
      </p:sp>
      <p:pic>
        <p:nvPicPr>
          <p:cNvPr id="79" name="Picture 4" descr=""/>
          <p:cNvPicPr/>
          <p:nvPr/>
        </p:nvPicPr>
        <p:blipFill>
          <a:blip r:embed="rId1"/>
          <a:stretch/>
        </p:blipFill>
        <p:spPr>
          <a:xfrm>
            <a:off x="4752000" y="5328000"/>
            <a:ext cx="1123200" cy="100908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Geometrické podmínky generalizace</a:t>
            </a:r>
            <a:endParaRPr b="0" lang="cs-CZ" sz="1800" spc="-1" strike="noStrike">
              <a:solidFill>
                <a:srgbClr val="000000"/>
              </a:solidFill>
              <a:uFill>
                <a:solidFill>
                  <a:srgbClr val="ffffff"/>
                </a:solidFill>
              </a:uFill>
              <a:latin typeface="Arial"/>
            </a:endParaRPr>
          </a:p>
        </p:txBody>
      </p:sp>
      <p:sp>
        <p:nvSpPr>
          <p:cNvPr id="81"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Nahloučení (congestion)</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Sbíhání (coalescence)</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Konflikt (conflict)</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Komplikace (complication)</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Nekonzistence (inconsistency)</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Nepatrnost (imperceptibility)</a:t>
            </a:r>
            <a:endParaRPr b="0" lang="cs-CZ" sz="1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Nahloučení</a:t>
            </a:r>
            <a:endParaRPr b="0" lang="cs-CZ" sz="1800" spc="-1" strike="noStrike">
              <a:solidFill>
                <a:srgbClr val="000000"/>
              </a:solidFill>
              <a:uFill>
                <a:solidFill>
                  <a:srgbClr val="ffffff"/>
                </a:solidFill>
              </a:uFill>
              <a:latin typeface="Arial"/>
            </a:endParaRPr>
          </a:p>
        </p:txBody>
      </p:sp>
      <p:sp>
        <p:nvSpPr>
          <p:cNvPr id="83"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refers to the problem where too many features have been positioned in a limited geographical space; that is, feature density is too high.</a:t>
            </a:r>
            <a:endParaRPr b="0" lang="cs-CZ" sz="1800" spc="-1" strike="noStrike">
              <a:solidFill>
                <a:srgbClr val="000000"/>
              </a:solidFill>
              <a:uFill>
                <a:solidFill>
                  <a:srgbClr val="ffffff"/>
                </a:solidFill>
              </a:uFill>
              <a:latin typeface="Arial"/>
            </a:endParaRPr>
          </a:p>
        </p:txBody>
      </p:sp>
      <p:pic>
        <p:nvPicPr>
          <p:cNvPr id="84" name="Obrázek 4" descr=""/>
          <p:cNvPicPr/>
          <p:nvPr/>
        </p:nvPicPr>
        <p:blipFill>
          <a:blip r:embed="rId1"/>
          <a:stretch/>
        </p:blipFill>
        <p:spPr>
          <a:xfrm>
            <a:off x="2052360" y="3445200"/>
            <a:ext cx="5794920" cy="303408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Sbíhání</a:t>
            </a:r>
            <a:endParaRPr b="0" lang="cs-CZ" sz="1800" spc="-1" strike="noStrike">
              <a:solidFill>
                <a:srgbClr val="000000"/>
              </a:solidFill>
              <a:uFill>
                <a:solidFill>
                  <a:srgbClr val="ffffff"/>
                </a:solidFill>
              </a:uFill>
              <a:latin typeface="Arial"/>
            </a:endParaRPr>
          </a:p>
        </p:txBody>
      </p:sp>
      <p:sp>
        <p:nvSpPr>
          <p:cNvPr id="86"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a condition where features will touch as a result of either of two factors:</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1. the separating distance is smaller than the resolution of the output device (e.g. pen width, CRT resolution);</a:t>
            </a:r>
            <a:endParaRPr b="0" lang="cs-CZ" sz="1800" spc="-1" strike="noStrike">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b="0" lang="cs-CZ" sz="2800" spc="-1" strike="noStrike">
                <a:solidFill>
                  <a:srgbClr val="000000"/>
                </a:solidFill>
                <a:uFill>
                  <a:solidFill>
                    <a:srgbClr val="ffffff"/>
                  </a:solidFill>
                </a:uFill>
                <a:latin typeface="Arial"/>
                <a:ea typeface="DejaVu Sans"/>
              </a:rPr>
              <a:t>2. the features will touch as a result of the symbolization process.</a:t>
            </a:r>
            <a:endParaRPr b="0" lang="cs-CZ" sz="1800" spc="-1" strike="noStrike">
              <a:solidFill>
                <a:srgbClr val="000000"/>
              </a:solidFill>
              <a:uFill>
                <a:solidFill>
                  <a:srgbClr val="ffffff"/>
                </a:solidFill>
              </a:uFill>
              <a:latin typeface="Arial"/>
            </a:endParaRPr>
          </a:p>
        </p:txBody>
      </p:sp>
      <p:pic>
        <p:nvPicPr>
          <p:cNvPr id="87" name="Obrázek 2" descr=""/>
          <p:cNvPicPr/>
          <p:nvPr/>
        </p:nvPicPr>
        <p:blipFill>
          <a:blip r:embed="rId1"/>
          <a:stretch/>
        </p:blipFill>
        <p:spPr>
          <a:xfrm>
            <a:off x="7704000" y="4464000"/>
            <a:ext cx="2086560" cy="2735280"/>
          </a:xfrm>
          <a:prstGeom prst="rect">
            <a:avLst/>
          </a:prstGeom>
          <a:ln>
            <a:noFill/>
          </a:ln>
        </p:spPr>
      </p:pic>
      <p:pic>
        <p:nvPicPr>
          <p:cNvPr id="88" name="Obrázek 4" descr=""/>
          <p:cNvPicPr/>
          <p:nvPr/>
        </p:nvPicPr>
        <p:blipFill>
          <a:blip r:embed="rId2"/>
          <a:stretch/>
        </p:blipFill>
        <p:spPr>
          <a:xfrm>
            <a:off x="926280" y="5051880"/>
            <a:ext cx="3609000" cy="2219400"/>
          </a:xfrm>
          <a:prstGeom prst="rect">
            <a:avLst/>
          </a:prstGeom>
          <a:ln>
            <a:noFill/>
          </a:ln>
        </p:spPr>
      </p:pic>
      <p:sp>
        <p:nvSpPr>
          <p:cNvPr id="89" name="CustomShape 3"/>
          <p:cNvSpPr/>
          <p:nvPr/>
        </p:nvSpPr>
        <p:spPr>
          <a:xfrm>
            <a:off x="1224000" y="5051880"/>
            <a:ext cx="1727280" cy="345600"/>
          </a:xfrm>
          <a:prstGeom prst="rect">
            <a:avLst/>
          </a:prstGeom>
          <a:noFill/>
          <a:ln>
            <a:noFill/>
          </a:ln>
        </p:spPr>
        <p:style>
          <a:lnRef idx="0"/>
          <a:fillRef idx="0"/>
          <a:effectRef idx="0"/>
          <a:fontRef idx="minor"/>
        </p:style>
        <p:txBody>
          <a:bodyPr lIns="90000" rIns="90000" tIns="45000" bIns="45000"/>
          <a:p>
            <a:r>
              <a:rPr b="0" lang="cs-CZ" sz="1800" spc="-1" strike="noStrike">
                <a:solidFill>
                  <a:srgbClr val="000000"/>
                </a:solidFill>
                <a:uFill>
                  <a:solidFill>
                    <a:srgbClr val="ffffff"/>
                  </a:solidFill>
                </a:uFill>
                <a:latin typeface="Arial"/>
                <a:ea typeface="DejaVu Sans"/>
              </a:rPr>
              <a:t>Samosbíhání</a:t>
            </a:r>
            <a:endParaRPr b="0" lang="cs-CZ" sz="1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Konflikt</a:t>
            </a:r>
            <a:endParaRPr b="0" lang="cs-CZ" sz="1800" spc="-1" strike="noStrike">
              <a:solidFill>
                <a:srgbClr val="000000"/>
              </a:solidFill>
              <a:uFill>
                <a:solidFill>
                  <a:srgbClr val="ffffff"/>
                </a:solidFill>
              </a:uFill>
              <a:latin typeface="Arial"/>
            </a:endParaRPr>
          </a:p>
        </p:txBody>
      </p:sp>
      <p:sp>
        <p:nvSpPr>
          <p:cNvPr id="91"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0" lang="cs-CZ" sz="2600" spc="-1" strike="noStrike">
                <a:solidFill>
                  <a:srgbClr val="000000"/>
                </a:solidFill>
                <a:uFill>
                  <a:solidFill>
                    <a:srgbClr val="ffffff"/>
                  </a:solidFill>
                </a:uFill>
                <a:latin typeface="Arial"/>
                <a:ea typeface="DejaVu Sans"/>
              </a:rPr>
              <a:t>a situation in which the spatial representation of a feature is in conflict with its background. An example here could be illustrated when a road bisects two portions of an urban park. A conflict could arise during the generalization process if it is necessary to combine the two park segments across the existing road. A situation exists that must be resolved either through symbol alteration, displacement, or deletion.</a:t>
            </a:r>
            <a:endParaRPr b="0" lang="cs-CZ" sz="1800" spc="-1" strike="noStrike">
              <a:solidFill>
                <a:srgbClr val="000000"/>
              </a:solidFill>
              <a:uFill>
                <a:solidFill>
                  <a:srgbClr val="ffffff"/>
                </a:solidFill>
              </a:uFill>
              <a:latin typeface="Arial"/>
            </a:endParaRPr>
          </a:p>
        </p:txBody>
      </p:sp>
      <p:pic>
        <p:nvPicPr>
          <p:cNvPr id="92" name="Obrázek 2" descr=""/>
          <p:cNvPicPr/>
          <p:nvPr/>
        </p:nvPicPr>
        <p:blipFill>
          <a:blip r:embed="rId1"/>
          <a:stretch/>
        </p:blipFill>
        <p:spPr>
          <a:xfrm>
            <a:off x="6048000" y="4696920"/>
            <a:ext cx="3391560" cy="2358360"/>
          </a:xfrm>
          <a:prstGeom prst="rect">
            <a:avLst/>
          </a:prstGeom>
          <a:ln>
            <a:noFill/>
          </a:ln>
        </p:spPr>
      </p:pic>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Komplikace</a:t>
            </a:r>
            <a:endParaRPr b="0" lang="cs-CZ" sz="1800" spc="-1" strike="noStrike">
              <a:solidFill>
                <a:srgbClr val="000000"/>
              </a:solidFill>
              <a:uFill>
                <a:solidFill>
                  <a:srgbClr val="ffffff"/>
                </a:solidFill>
              </a:uFill>
              <a:latin typeface="Arial"/>
            </a:endParaRPr>
          </a:p>
        </p:txBody>
      </p:sp>
      <p:sp>
        <p:nvSpPr>
          <p:cNvPr id="94"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relates to an ambiguity in performance of generalization techniques; that is, the results of the generalization are dependent on many factors, for example:</a:t>
            </a:r>
            <a:endParaRPr b="0" lang="cs-CZ" sz="1800" spc="-1" strike="noStrike">
              <a:solidFill>
                <a:srgbClr val="000000"/>
              </a:solidFill>
              <a:uFill>
                <a:solidFill>
                  <a:srgbClr val="ffffff"/>
                </a:solidFill>
              </a:uFill>
              <a:latin typeface="Arial"/>
            </a:endParaRPr>
          </a:p>
          <a:p>
            <a:pPr lvl="1" marL="864000" indent="-323280">
              <a:lnSpc>
                <a:spcPct val="100000"/>
              </a:lnSpc>
              <a:buClr>
                <a:srgbClr val="000000"/>
              </a:buClr>
              <a:buSzPct val="75000"/>
              <a:buFont typeface="Symbol"/>
              <a:buChar char=""/>
            </a:pPr>
            <a:r>
              <a:rPr b="0" lang="cs-CZ" sz="2800" spc="-1" strike="noStrike">
                <a:solidFill>
                  <a:srgbClr val="000000"/>
                </a:solidFill>
                <a:uFill>
                  <a:solidFill>
                    <a:srgbClr val="ffffff"/>
                  </a:solidFill>
                </a:uFill>
                <a:latin typeface="Arial"/>
                <a:ea typeface="DejaVu Sans"/>
              </a:rPr>
              <a:t>complexity of spatial data, selection of iteration technique, and selection of tolerance levels.</a:t>
            </a:r>
            <a:endParaRPr b="0" lang="cs-CZ" sz="1800" spc="-1" strike="noStrike">
              <a:solidFill>
                <a:srgbClr val="000000"/>
              </a:solidFill>
              <a:uFill>
                <a:solidFill>
                  <a:srgbClr val="ffffff"/>
                </a:solidFill>
              </a:uFill>
              <a:latin typeface="Arial"/>
            </a:endParaRPr>
          </a:p>
        </p:txBody>
      </p:sp>
      <p:pic>
        <p:nvPicPr>
          <p:cNvPr id="95" name="Picture 2" descr=""/>
          <p:cNvPicPr/>
          <p:nvPr/>
        </p:nvPicPr>
        <p:blipFill>
          <a:blip r:embed="rId1"/>
          <a:stretch/>
        </p:blipFill>
        <p:spPr>
          <a:xfrm>
            <a:off x="4464000" y="4608000"/>
            <a:ext cx="5050080" cy="2587680"/>
          </a:xfrm>
          <a:prstGeom prst="rect">
            <a:avLst/>
          </a:prstGeom>
          <a:ln>
            <a:noFill/>
          </a:ln>
        </p:spPr>
      </p:pic>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cs-CZ" sz="4400" spc="-1" strike="noStrike">
                <a:solidFill>
                  <a:srgbClr val="000000"/>
                </a:solidFill>
                <a:uFill>
                  <a:solidFill>
                    <a:srgbClr val="ffffff"/>
                  </a:solidFill>
                </a:uFill>
                <a:latin typeface="Arial"/>
                <a:ea typeface="DejaVu Sans"/>
              </a:rPr>
              <a:t>Nekonzistence</a:t>
            </a:r>
            <a:endParaRPr b="0" lang="cs-CZ" sz="1800" spc="-1" strike="noStrike">
              <a:solidFill>
                <a:srgbClr val="000000"/>
              </a:solidFill>
              <a:uFill>
                <a:solidFill>
                  <a:srgbClr val="ffffff"/>
                </a:solidFill>
              </a:uFill>
              <a:latin typeface="Arial"/>
            </a:endParaRPr>
          </a:p>
        </p:txBody>
      </p:sp>
      <p:sp>
        <p:nvSpPr>
          <p:cNvPr id="97" name="CustomShape 2"/>
          <p:cNvSpPr/>
          <p:nvPr/>
        </p:nvSpPr>
        <p:spPr>
          <a:xfrm>
            <a:off x="504000" y="1768680"/>
            <a:ext cx="9071280" cy="4383360"/>
          </a:xfrm>
          <a:prstGeom prst="rect">
            <a:avLst/>
          </a:prstGeom>
          <a:noFill/>
          <a:ln>
            <a:noFill/>
          </a:ln>
        </p:spPr>
        <p:style>
          <a:lnRef idx="0"/>
          <a:fillRef idx="0"/>
          <a:effectRef idx="0"/>
          <a:fontRef idx="minor"/>
        </p:style>
        <p:txBody>
          <a:bodyPr lIns="0" rIns="0" tIns="0" bIns="0"/>
          <a:p>
            <a:pPr marL="432000" indent="-323280">
              <a:lnSpc>
                <a:spcPct val="100000"/>
              </a:lnSpc>
              <a:buClr>
                <a:srgbClr val="000000"/>
              </a:buClr>
              <a:buSzPct val="45000"/>
              <a:buFont typeface="Wingdings" charset="2"/>
              <a:buChar char=""/>
            </a:pPr>
            <a:r>
              <a:rPr b="0" lang="cs-CZ" sz="3200" spc="-1" strike="noStrike">
                <a:solidFill>
                  <a:srgbClr val="000000"/>
                </a:solidFill>
                <a:uFill>
                  <a:solidFill>
                    <a:srgbClr val="ffffff"/>
                  </a:solidFill>
                </a:uFill>
                <a:latin typeface="Arial"/>
                <a:ea typeface="DejaVu Sans"/>
              </a:rPr>
              <a:t>refers to a set of generalization decisions applied non-uniformly across a given map. Here, there would be a bias in the generalization between the mapped elements. Inconsistency is not always an undesireable condition.</a:t>
            </a:r>
            <a:endParaRPr b="0" lang="cs-CZ" sz="1800" spc="-1" strike="noStrike">
              <a:solidFill>
                <a:srgbClr val="000000"/>
              </a:solidFill>
              <a:uFill>
                <a:solidFill>
                  <a:srgbClr val="ffffff"/>
                </a:solidFill>
              </a:uFill>
              <a:latin typeface="Arial"/>
            </a:endParaRPr>
          </a:p>
        </p:txBody>
      </p:sp>
      <p:pic>
        <p:nvPicPr>
          <p:cNvPr id="98" name="Picture 2" descr=""/>
          <p:cNvPicPr/>
          <p:nvPr/>
        </p:nvPicPr>
        <p:blipFill>
          <a:blip r:embed="rId1"/>
          <a:stretch/>
        </p:blipFill>
        <p:spPr>
          <a:xfrm>
            <a:off x="5760000" y="4851000"/>
            <a:ext cx="3803760" cy="220428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430</TotalTime>
  <Application>LibreOffice/5.1.6.2$Linux_X86_64 LibreOffice_project/10m0$Build-2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2017-09-26T15:30:30Z</dcterms:created>
  <dc:creator/>
  <dc:description/>
  <dc:language>cs-CZ</dc:language>
  <cp:lastModifiedBy/>
  <dcterms:modified xsi:type="dcterms:W3CDTF">2017-10-01T09:53:01Z</dcterms:modified>
  <cp:revision>30</cp:revision>
  <dc:subject/>
  <dc:title/>
</cp:coreProperties>
</file>