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3" r:id="rId12"/>
    <p:sldId id="317" r:id="rId13"/>
    <p:sldId id="273" r:id="rId14"/>
    <p:sldId id="274" r:id="rId15"/>
    <p:sldId id="275" r:id="rId16"/>
    <p:sldId id="300" r:id="rId17"/>
    <p:sldId id="276" r:id="rId18"/>
    <p:sldId id="277" r:id="rId19"/>
    <p:sldId id="321" r:id="rId20"/>
    <p:sldId id="279" r:id="rId21"/>
    <p:sldId id="301" r:id="rId22"/>
    <p:sldId id="281" r:id="rId23"/>
    <p:sldId id="280" r:id="rId24"/>
    <p:sldId id="302" r:id="rId25"/>
    <p:sldId id="288" r:id="rId26"/>
    <p:sldId id="322" r:id="rId27"/>
    <p:sldId id="296" r:id="rId28"/>
    <p:sldId id="297" r:id="rId29"/>
    <p:sldId id="298" r:id="rId30"/>
    <p:sldId id="304" r:id="rId31"/>
    <p:sldId id="282" r:id="rId32"/>
    <p:sldId id="305" r:id="rId33"/>
    <p:sldId id="292" r:id="rId34"/>
    <p:sldId id="293" r:id="rId35"/>
    <p:sldId id="290" r:id="rId36"/>
    <p:sldId id="291" r:id="rId37"/>
    <p:sldId id="265" r:id="rId38"/>
    <p:sldId id="306" r:id="rId39"/>
    <p:sldId id="266" r:id="rId40"/>
    <p:sldId id="294" r:id="rId41"/>
    <p:sldId id="289" r:id="rId42"/>
    <p:sldId id="263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0000"/>
    <a:srgbClr val="E60000"/>
    <a:srgbClr val="003399"/>
    <a:srgbClr val="FFFF66"/>
    <a:srgbClr val="FF0000"/>
    <a:srgbClr val="00CC00"/>
    <a:srgbClr val="FFF2D1"/>
    <a:srgbClr val="FDEE7B"/>
    <a:srgbClr val="99FF66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110" d="100"/>
          <a:sy n="110" d="100"/>
        </p:scale>
        <p:origin x="-1056" y="-90"/>
      </p:cViewPr>
      <p:guideLst>
        <p:guide orient="horz" pos="16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1.0000000000000007E-2</c:v>
                </c:pt>
                <c:pt idx="2">
                  <c:v>2.0000000000000014E-2</c:v>
                </c:pt>
                <c:pt idx="3">
                  <c:v>3.000000000000002E-2</c:v>
                </c:pt>
                <c:pt idx="4">
                  <c:v>4.0000000000000029E-2</c:v>
                </c:pt>
                <c:pt idx="5">
                  <c:v>5.0000000000000031E-2</c:v>
                </c:pt>
                <c:pt idx="6">
                  <c:v>6.0000000000000039E-2</c:v>
                </c:pt>
                <c:pt idx="7">
                  <c:v>7.0000000000000034E-2</c:v>
                </c:pt>
                <c:pt idx="8">
                  <c:v>8.0000000000000057E-2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0.15000000000000013</c:v>
                </c:pt>
                <c:pt idx="16">
                  <c:v>0.16000000000000009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0.19000000000000011</c:v>
                </c:pt>
                <c:pt idx="20">
                  <c:v>0.20000000000000004</c:v>
                </c:pt>
                <c:pt idx="21">
                  <c:v>0.21000000000000019</c:v>
                </c:pt>
                <c:pt idx="22">
                  <c:v>0.22000000000000014</c:v>
                </c:pt>
                <c:pt idx="23">
                  <c:v>0.23000000000000009</c:v>
                </c:pt>
                <c:pt idx="24">
                  <c:v>0.24000000000000021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0.34000000000000041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0.3800000000000005</c:v>
                </c:pt>
                <c:pt idx="39">
                  <c:v>0.39000000000000051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0.44000000000000039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0.62000000000000088</c:v>
                </c:pt>
                <c:pt idx="63">
                  <c:v>0.630000000000001</c:v>
                </c:pt>
                <c:pt idx="64">
                  <c:v>0.64000000000000101</c:v>
                </c:pt>
                <c:pt idx="65">
                  <c:v>0.65000000000000113</c:v>
                </c:pt>
                <c:pt idx="66">
                  <c:v>0.66000000000000114</c:v>
                </c:pt>
                <c:pt idx="67">
                  <c:v>0.67000000000000104</c:v>
                </c:pt>
                <c:pt idx="68">
                  <c:v>0.68000000000000083</c:v>
                </c:pt>
                <c:pt idx="69">
                  <c:v>0.69000000000000083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0.74000000000000099</c:v>
                </c:pt>
                <c:pt idx="75">
                  <c:v>0.75000000000000111</c:v>
                </c:pt>
                <c:pt idx="76">
                  <c:v>0.76000000000000112</c:v>
                </c:pt>
                <c:pt idx="77">
                  <c:v>0.77000000000000091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0.87000000000000111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0.97000000000000053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List1!$B$2:$B$102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9.2274469442792464E-15</c:v>
                </c:pt>
                <c:pt idx="2">
                  <c:v>1.0889766689046882E-12</c:v>
                </c:pt>
                <c:pt idx="3">
                  <c:v>1.7140467270902471E-11</c:v>
                </c:pt>
                <c:pt idx="4">
                  <c:v>1.1819246862071143E-10</c:v>
                </c:pt>
                <c:pt idx="5">
                  <c:v>5.1829721194458162E-10</c:v>
                </c:pt>
                <c:pt idx="6">
                  <c:v>1.7064029037943682E-9</c:v>
                </c:pt>
                <c:pt idx="7">
                  <c:v>4.6083968227697707E-9</c:v>
                </c:pt>
                <c:pt idx="8">
                  <c:v>1.0762979862381873E-8</c:v>
                </c:pt>
                <c:pt idx="9">
                  <c:v>2.2492032617549256E-8</c:v>
                </c:pt>
                <c:pt idx="10">
                  <c:v>4.3046721000000108E-8</c:v>
                </c:pt>
                <c:pt idx="11">
                  <c:v>7.6712979213402404E-8</c:v>
                </c:pt>
                <c:pt idx="12">
                  <c:v>1.2886355243003005E-7</c:v>
                </c:pt>
                <c:pt idx="13">
                  <c:v>2.0594795651459063E-7</c:v>
                </c:pt>
                <c:pt idx="14">
                  <c:v>3.1541610155921824E-7</c:v>
                </c:pt>
                <c:pt idx="15">
                  <c:v>4.6557560801596156E-7</c:v>
                </c:pt>
                <c:pt idx="16">
                  <c:v>6.6538677861049467E-7</c:v>
                </c:pt>
                <c:pt idx="17">
                  <c:v>9.242026057441446E-7</c:v>
                </c:pt>
                <c:pt idx="18">
                  <c:v>1.2514639818982595E-6</c:v>
                </c:pt>
                <c:pt idx="19">
                  <c:v>1.6563623786111091E-6</c:v>
                </c:pt>
                <c:pt idx="20">
                  <c:v>2.1474836480000078E-6</c:v>
                </c:pt>
                <c:pt idx="21">
                  <c:v>2.7324472929728621E-6</c:v>
                </c:pt>
                <c:pt idx="22">
                  <c:v>3.4175555879756444E-6</c:v>
                </c:pt>
                <c:pt idx="23">
                  <c:v>4.2074663712429706E-6</c:v>
                </c:pt>
                <c:pt idx="24">
                  <c:v>5.1049022465801709E-6</c:v>
                </c:pt>
                <c:pt idx="25">
                  <c:v>6.1104074120521774E-6</c:v>
                </c:pt>
                <c:pt idx="26">
                  <c:v>7.2221614645743943E-6</c:v>
                </c:pt>
                <c:pt idx="27">
                  <c:v>8.4358574053359523E-6</c:v>
                </c:pt>
                <c:pt idx="28">
                  <c:v>9.7446487822844946E-6</c:v>
                </c:pt>
                <c:pt idx="29">
                  <c:v>1.1139168540089382E-5</c:v>
                </c:pt>
                <c:pt idx="30">
                  <c:v>1.2607619787000048E-5</c:v>
                </c:pt>
                <c:pt idx="31">
                  <c:v>1.4135936406514323E-5</c:v>
                </c:pt>
                <c:pt idx="32">
                  <c:v>1.5708009305957348E-5</c:v>
                </c:pt>
                <c:pt idx="33">
                  <c:v>1.7305972160750587E-5</c:v>
                </c:pt>
                <c:pt idx="34">
                  <c:v>1.891053882916135E-5</c:v>
                </c:pt>
                <c:pt idx="35">
                  <c:v>2.0501383214248805E-5</c:v>
                </c:pt>
                <c:pt idx="36">
                  <c:v>2.2057551263871691E-5</c:v>
                </c:pt>
                <c:pt idx="37">
                  <c:v>2.3557894042200127E-5</c:v>
                </c:pt>
                <c:pt idx="38">
                  <c:v>2.498151038369479E-5</c:v>
                </c:pt>
                <c:pt idx="39">
                  <c:v>2.6308187550343131E-5</c:v>
                </c:pt>
                <c:pt idx="40">
                  <c:v>2.7518828544000081E-5</c:v>
                </c:pt>
                <c:pt idx="41">
                  <c:v>2.8595855259259108E-5</c:v>
                </c:pt>
                <c:pt idx="42">
                  <c:v>2.9523577472955649E-5</c:v>
                </c:pt>
                <c:pt idx="43">
                  <c:v>3.0288518723007892E-5</c:v>
                </c:pt>
                <c:pt idx="44">
                  <c:v>3.0879691395942526E-5</c:v>
                </c:pt>
                <c:pt idx="45">
                  <c:v>3.1288814779592661E-5</c:v>
                </c:pt>
                <c:pt idx="46">
                  <c:v>3.1510471402944147E-5</c:v>
                </c:pt>
                <c:pt idx="47">
                  <c:v>3.1542198635264132E-5</c:v>
                </c:pt>
                <c:pt idx="48">
                  <c:v>3.1384514207273105E-5</c:v>
                </c:pt>
                <c:pt idx="49">
                  <c:v>3.1040876004520178E-5</c:v>
                </c:pt>
                <c:pt idx="50">
                  <c:v>3.0517578125000047E-5</c:v>
                </c:pt>
                <c:pt idx="51">
                  <c:v>2.9823586749440852E-5</c:v>
                </c:pt>
                <c:pt idx="52">
                  <c:v>2.8970320806713604E-5</c:v>
                </c:pt>
                <c:pt idx="53">
                  <c:v>2.797138369542285E-5</c:v>
                </c:pt>
                <c:pt idx="54">
                  <c:v>2.6842253417322766E-5</c:v>
                </c:pt>
                <c:pt idx="55">
                  <c:v>2.5599939365121201E-5</c:v>
                </c:pt>
                <c:pt idx="56">
                  <c:v>2.42626146682405E-5</c:v>
                </c:pt>
                <c:pt idx="57">
                  <c:v>2.2849233422619972E-5</c:v>
                </c:pt>
                <c:pt idx="58">
                  <c:v>2.1379142308002296E-5</c:v>
                </c:pt>
                <c:pt idx="59">
                  <c:v>1.9871696027620644E-5</c:v>
                </c:pt>
                <c:pt idx="60">
                  <c:v>1.8345885695999999E-5</c:v>
                </c:pt>
                <c:pt idx="61">
                  <c:v>1.6819988761694685E-5</c:v>
                </c:pt>
                <c:pt idx="62">
                  <c:v>1.5311248299683809E-5</c:v>
                </c:pt>
                <c:pt idx="63">
                  <c:v>1.3835588564466678E-5</c:v>
                </c:pt>
                <c:pt idx="64">
                  <c:v>1.2407372585927761E-5</c:v>
                </c:pt>
                <c:pt idx="65">
                  <c:v>1.1039206346133909E-5</c:v>
                </c:pt>
                <c:pt idx="66">
                  <c:v>9.7417927301739578E-6</c:v>
                </c:pt>
                <c:pt idx="67">
                  <c:v>8.5238370343994894E-6</c:v>
                </c:pt>
                <c:pt idx="68">
                  <c:v>7.3920043792739809E-6</c:v>
                </c:pt>
                <c:pt idx="69">
                  <c:v>6.3509279507527645E-6</c:v>
                </c:pt>
                <c:pt idx="70">
                  <c:v>5.4032656229999779E-6</c:v>
                </c:pt>
                <c:pt idx="71">
                  <c:v>4.5498012346843544E-6</c:v>
                </c:pt>
                <c:pt idx="72">
                  <c:v>3.7895856375550531E-6</c:v>
                </c:pt>
                <c:pt idx="73">
                  <c:v>3.1201116430694325E-6</c:v>
                </c:pt>
                <c:pt idx="74">
                  <c:v>2.5375161902558369E-6</c:v>
                </c:pt>
                <c:pt idx="75">
                  <c:v>2.0368024706840308E-6</c:v>
                </c:pt>
                <c:pt idx="76">
                  <c:v>1.6120743936568785E-6</c:v>
                </c:pt>
                <c:pt idx="77">
                  <c:v>1.256775669332299E-6</c:v>
                </c:pt>
                <c:pt idx="78">
                  <c:v>9.6392593507004068E-7</c:v>
                </c:pt>
                <c:pt idx="79">
                  <c:v>7.2634674876492782E-7</c:v>
                </c:pt>
                <c:pt idx="80">
                  <c:v>5.3687091199999295E-7</c:v>
                </c:pt>
                <c:pt idx="81">
                  <c:v>3.8852944683469803E-7</c:v>
                </c:pt>
                <c:pt idx="82">
                  <c:v>2.7471160578254034E-7</c:v>
                </c:pt>
                <c:pt idx="83">
                  <c:v>1.892945096102426E-7</c:v>
                </c:pt>
                <c:pt idx="84">
                  <c:v>1.2674033878294833E-7</c:v>
                </c:pt>
                <c:pt idx="85">
                  <c:v>8.2160401414579496E-8</c:v>
                </c:pt>
                <c:pt idx="86">
                  <c:v>5.1346807230569043E-8</c:v>
                </c:pt>
                <c:pt idx="87">
                  <c:v>3.0773832582639111E-8</c:v>
                </c:pt>
                <c:pt idx="88">
                  <c:v>1.7572302604094429E-8</c:v>
                </c:pt>
                <c:pt idx="89">
                  <c:v>9.4813794533415136E-9</c:v>
                </c:pt>
                <c:pt idx="90">
                  <c:v>4.7829689999998128E-9</c:v>
                </c:pt>
                <c:pt idx="91">
                  <c:v>2.2244867423948748E-9</c:v>
                </c:pt>
                <c:pt idx="92">
                  <c:v>9.3591129238098116E-10</c:v>
                </c:pt>
                <c:pt idx="93">
                  <c:v>3.4686857805791769E-10</c:v>
                </c:pt>
                <c:pt idx="94">
                  <c:v>1.0891933428473828E-10</c:v>
                </c:pt>
                <c:pt idx="95">
                  <c:v>2.727880062865966E-11</c:v>
                </c:pt>
                <c:pt idx="96">
                  <c:v>4.9246861925290549E-12</c:v>
                </c:pt>
                <c:pt idx="97">
                  <c:v>5.3011754446081367E-13</c:v>
                </c:pt>
                <c:pt idx="98">
                  <c:v>2.2224013651110464E-14</c:v>
                </c:pt>
                <c:pt idx="99">
                  <c:v>9.3206534790650957E-17</c:v>
                </c:pt>
                <c:pt idx="100">
                  <c:v>3.8769646535228542E-122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EAA-46B6-B6C5-B925CA1E174D}"/>
            </c:ext>
          </c:extLst>
        </c:ser>
        <c:dLbls/>
        <c:axId val="86418560"/>
        <c:axId val="86420096"/>
      </c:scatterChart>
      <c:valAx>
        <c:axId val="86418560"/>
        <c:scaling>
          <c:orientation val="minMax"/>
          <c:max val="1"/>
        </c:scaling>
        <c:axPos val="b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20096"/>
        <c:crosses val="autoZero"/>
        <c:crossBetween val="midCat"/>
        <c:majorUnit val="0.2"/>
      </c:valAx>
      <c:valAx>
        <c:axId val="86420096"/>
        <c:scaling>
          <c:orientation val="minMax"/>
          <c:max val="3.5000000000000092E-5"/>
          <c:min val="0"/>
        </c:scaling>
        <c:axPos val="l"/>
        <c:majorGridlines>
          <c:spPr>
            <a:ln w="12700">
              <a:solidFill>
                <a:sysClr val="windowText" lastClr="000000"/>
              </a:solidFill>
              <a:prstDash val="sysDash"/>
            </a:ln>
          </c:spPr>
        </c:majorGridlines>
        <c:numFmt formatCode="0.00E+00" sourceLinked="0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18560"/>
        <c:crosses val="autoZero"/>
        <c:crossBetween val="midCat"/>
        <c:majorUnit val="1.0000000000000028E-5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9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743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68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23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774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204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356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496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5355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0432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785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69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1875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0250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019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260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4934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8553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0768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4172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8022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80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935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8019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2342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7458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1835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660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2581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9548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726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4036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728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650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197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96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61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0489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51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orphbank.ebc.uu.se/mrbay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if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62792" y="1012299"/>
            <a:ext cx="698269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7213" y="320675"/>
            <a:ext cx="76803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/>
              <a:t>Hledání maximální věrohodnosti daného stromu 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sym typeface="Symbol"/>
              </a:rPr>
              <a:t> např. Newtonova (</a:t>
            </a:r>
            <a:r>
              <a:rPr lang="cs-CZ" sz="2400" b="0" dirty="0" err="1">
                <a:sym typeface="Symbol"/>
              </a:rPr>
              <a:t>Newtonova</a:t>
            </a:r>
            <a:r>
              <a:rPr lang="cs-CZ" sz="2400" b="0" dirty="0">
                <a:sym typeface="Symbol"/>
              </a:rPr>
              <a:t>-</a:t>
            </a:r>
            <a:r>
              <a:rPr lang="cs-CZ" sz="2400" b="0" dirty="0" err="1">
                <a:sym typeface="Symbol"/>
              </a:rPr>
              <a:t>Raphsonova</a:t>
            </a:r>
            <a:r>
              <a:rPr lang="cs-CZ" sz="2400" b="0" dirty="0">
                <a:sym typeface="Symbol"/>
              </a:rPr>
              <a:t>) metoda</a:t>
            </a:r>
            <a:endParaRPr lang="cs-CZ" sz="2400" b="0" dirty="0"/>
          </a:p>
        </p:txBody>
      </p:sp>
      <p:sp>
        <p:nvSpPr>
          <p:cNvPr id="7" name="Obdélník 6"/>
          <p:cNvSpPr/>
          <p:nvPr/>
        </p:nvSpPr>
        <p:spPr>
          <a:xfrm>
            <a:off x="1450097" y="4465396"/>
            <a:ext cx="638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dirty="0"/>
              <a:t>https://upload.wikimedia.org/wikipedia/commons/e/e0/NewtonIteration_Ani.gif</a:t>
            </a:r>
          </a:p>
        </p:txBody>
      </p:sp>
      <p:pic>
        <p:nvPicPr>
          <p:cNvPr id="175109" name="Picture 5" descr="https://upload.wikimedia.org/wikipedia/commons/e/e0/NewtonIterat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9" y="1431018"/>
            <a:ext cx="4144282" cy="2955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8325" y="5529427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/>
              <a:t>Hledání nejvěrohodnějšího stromu: 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894670" y="1436914"/>
            <a:ext cx="7488776" cy="2628446"/>
            <a:chOff x="894670" y="1436914"/>
            <a:chExt cx="7488776" cy="2628446"/>
          </a:xfrm>
        </p:grpSpPr>
        <p:pic>
          <p:nvPicPr>
            <p:cNvPr id="18435" name="Picture 3" descr="Bayes1"/>
            <p:cNvPicPr>
              <a:picLocks noChangeAspect="1" noChangeArrowheads="1"/>
            </p:cNvPicPr>
            <p:nvPr/>
          </p:nvPicPr>
          <p:blipFill>
            <a:blip r:embed="rId3" cstate="print"/>
            <a:srcRect t="59854"/>
            <a:stretch>
              <a:fillRect/>
            </a:stretch>
          </p:blipFill>
          <p:spPr bwMode="auto">
            <a:xfrm>
              <a:off x="894670" y="1436914"/>
              <a:ext cx="7488776" cy="262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 bwMode="auto">
            <a:xfrm>
              <a:off x="1142399" y="1596738"/>
              <a:ext cx="495456" cy="527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36" name="Freeform 4"/>
          <p:cNvSpPr>
            <a:spLocks/>
          </p:cNvSpPr>
          <p:nvPr/>
        </p:nvSpPr>
        <p:spPr bwMode="auto">
          <a:xfrm>
            <a:off x="2887482" y="1706617"/>
            <a:ext cx="2999705" cy="1461396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7213" y="4620986"/>
            <a:ext cx="8258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stepwise addition</a:t>
            </a:r>
            <a:r>
              <a:rPr lang="cs-CZ" sz="2400" b="0" dirty="0"/>
              <a:t> ... např. PHYLIP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/>
              <a:t>position</a:t>
            </a:r>
            <a:r>
              <a:rPr lang="cs-CZ" sz="2400" b="0" dirty="0"/>
              <a:t> ... např. MOLPHY; </a:t>
            </a:r>
            <a:r>
              <a:rPr lang="cs-CZ" sz="2400" b="0" i="1" dirty="0" err="1"/>
              <a:t>neighbor</a:t>
            </a:r>
            <a:r>
              <a:rPr lang="cs-CZ" sz="2400" b="0" i="1" dirty="0"/>
              <a:t>-</a:t>
            </a:r>
            <a:r>
              <a:rPr lang="cs-CZ" sz="2400" b="0" i="1" dirty="0" err="1"/>
              <a:t>joining</a:t>
            </a:r>
            <a:r>
              <a:rPr lang="cs-CZ" sz="2400" b="0" dirty="0"/>
              <a:t> </a:t>
            </a:r>
            <a:r>
              <a:rPr lang="cs-CZ" sz="2400" b="0" dirty="0" err="1"/>
              <a:t>tree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34631" y="320675"/>
            <a:ext cx="2890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>
                <a:solidFill>
                  <a:srgbClr val="E60000"/>
                </a:solidFill>
              </a:rPr>
              <a:t>Heuristic</a:t>
            </a:r>
            <a:r>
              <a:rPr lang="cs-CZ" sz="2400" b="0" dirty="0" err="1">
                <a:solidFill>
                  <a:srgbClr val="E60000"/>
                </a:solidFill>
              </a:rPr>
              <a:t>ké</a:t>
            </a:r>
            <a:r>
              <a:rPr lang="cs-CZ" sz="2400" b="0" dirty="0">
                <a:solidFill>
                  <a:srgbClr val="E60000"/>
                </a:solidFill>
              </a:rPr>
              <a:t>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24063" y="295275"/>
            <a:ext cx="5096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Věrohodnost (ML) </a:t>
            </a:r>
            <a:r>
              <a:rPr lang="en-US" sz="2400" b="0" dirty="0">
                <a:solidFill>
                  <a:srgbClr val="E60000"/>
                </a:solidFill>
              </a:rPr>
              <a:t>a </a:t>
            </a:r>
            <a:r>
              <a:rPr lang="cs-CZ" sz="2400" b="0" dirty="0">
                <a:solidFill>
                  <a:srgbClr val="E60000"/>
                </a:solidFill>
              </a:rPr>
              <a:t>úspornost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  <a:effectLst/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528638" y="1387475"/>
          <a:ext cx="7943850" cy="4902200"/>
        </p:xfrm>
        <a:graphic>
          <a:graphicData uri="http://schemas.openxmlformats.org/presentationml/2006/ole">
            <p:oleObj spid="_x0000_s84996" name="Dokument" r:id="rId4" imgW="5865840" imgH="36196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30223" y="266700"/>
            <a:ext cx="390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60000"/>
                </a:solidFill>
              </a:rPr>
              <a:t>Věrohodnost</a:t>
            </a:r>
            <a:r>
              <a:rPr lang="en-US" sz="2400" b="0">
                <a:solidFill>
                  <a:srgbClr val="E60000"/>
                </a:solidFill>
              </a:rPr>
              <a:t> a </a:t>
            </a:r>
            <a:r>
              <a:rPr lang="cs-CZ" sz="2400" b="0">
                <a:solidFill>
                  <a:srgbClr val="E60000"/>
                </a:solidFill>
              </a:rPr>
              <a:t>k</a:t>
            </a:r>
            <a:r>
              <a:rPr lang="en-US" sz="2400" b="0">
                <a:solidFill>
                  <a:srgbClr val="E60000"/>
                </a:solidFill>
              </a:rPr>
              <a:t>on</a:t>
            </a:r>
            <a:r>
              <a:rPr lang="cs-CZ" sz="2400" b="0">
                <a:solidFill>
                  <a:srgbClr val="E60000"/>
                </a:solidFill>
              </a:rPr>
              <a:t>z</a:t>
            </a:r>
            <a:r>
              <a:rPr lang="en-US" sz="2400" b="0">
                <a:solidFill>
                  <a:srgbClr val="E60000"/>
                </a:solidFill>
              </a:rPr>
              <a:t>istenc</a:t>
            </a:r>
            <a:r>
              <a:rPr lang="cs-CZ" sz="24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47" y="1198336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093960" y="1252311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</a:rPr>
              <a:t>“</a:t>
            </a:r>
            <a:r>
              <a:rPr lang="cs-CZ" sz="2000" b="0">
                <a:solidFill>
                  <a:schemeClr val="accent2"/>
                </a:solidFill>
              </a:rPr>
              <a:t>chybný</a:t>
            </a:r>
            <a:r>
              <a:rPr lang="en-US" sz="2000" b="0">
                <a:solidFill>
                  <a:schemeClr val="accent2"/>
                </a:solidFill>
              </a:rPr>
              <a:t>”</a:t>
            </a:r>
            <a:endParaRPr lang="cs-CZ" sz="2000" b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414010" y="1014186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E60000"/>
                </a:solidFill>
              </a:rPr>
              <a:t>“</a:t>
            </a:r>
            <a:r>
              <a:rPr lang="cs-CZ" sz="2000" b="0">
                <a:solidFill>
                  <a:srgbClr val="E60000"/>
                </a:solidFill>
              </a:rPr>
              <a:t>správný</a:t>
            </a:r>
            <a:r>
              <a:rPr lang="en-US" sz="2000" b="0">
                <a:solidFill>
                  <a:srgbClr val="E60000"/>
                </a:solidFill>
              </a:rPr>
              <a:t>”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091511" y="4722132"/>
            <a:ext cx="3355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460375" y="4390572"/>
            <a:ext cx="3523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Farris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endParaRPr lang="en-US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(anti-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r>
              <a:rPr lang="en-US" sz="2400" b="0" dirty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400" b="0" dirty="0" err="1">
                <a:solidFill>
                  <a:srgbClr val="E60000"/>
                </a:solidFill>
              </a:rPr>
              <a:t>inver</a:t>
            </a:r>
            <a:r>
              <a:rPr lang="cs-CZ" sz="2400" b="0" dirty="0">
                <a:solidFill>
                  <a:srgbClr val="E60000"/>
                </a:solidFill>
              </a:rPr>
              <a:t>zní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r>
              <a:rPr lang="en-US" sz="2400" b="0" dirty="0">
                <a:solidFill>
                  <a:srgbClr val="E60000"/>
                </a:solidFill>
              </a:rPr>
              <a:t>)</a:t>
            </a:r>
            <a:endParaRPr lang="cs-CZ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z</a:t>
            </a:r>
            <a:r>
              <a:rPr lang="cs-CZ" sz="2400" b="0" dirty="0" err="1">
                <a:solidFill>
                  <a:srgbClr val="E60000"/>
                </a:solidFill>
              </a:rPr>
              <a:t>óna</a:t>
            </a:r>
            <a:endParaRPr lang="en-US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30009" y="266700"/>
            <a:ext cx="446647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</a:t>
            </a:r>
            <a:r>
              <a:rPr lang="cs-CZ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ovská</a:t>
            </a:r>
            <a:r>
              <a:rPr lang="en-US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</a:t>
            </a:r>
            <a:r>
              <a:rPr lang="cs-CZ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0375" y="1056142"/>
            <a:ext cx="674543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0" dirty="0"/>
              <a:t>ML: </a:t>
            </a:r>
            <a:r>
              <a:rPr lang="cs-CZ" sz="2000" b="0" dirty="0"/>
              <a:t>Jaká je pravděpodobnost</a:t>
            </a:r>
            <a:r>
              <a:rPr lang="en-US" sz="2000" b="0" dirty="0"/>
              <a:t> </a:t>
            </a:r>
            <a:r>
              <a:rPr lang="en-US" sz="2000" b="0" dirty="0" err="1"/>
              <a:t>dat</a:t>
            </a:r>
            <a:r>
              <a:rPr lang="cs-CZ" sz="2000" b="0" dirty="0"/>
              <a:t> při dané hypotéze</a:t>
            </a:r>
            <a:r>
              <a:rPr lang="en-US" sz="2000" b="0" dirty="0"/>
              <a:t>?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bayesiánský</a:t>
            </a:r>
            <a:r>
              <a:rPr lang="cs-CZ" sz="2000" b="0" dirty="0"/>
              <a:t> přístup: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dirty="0">
                <a:solidFill>
                  <a:srgbClr val="E60000"/>
                </a:solidFill>
              </a:rPr>
              <a:t>Jaká je pravděpodobnost hypotézy při daných datech?</a:t>
            </a:r>
          </a:p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E60000"/>
                </a:solidFill>
              </a:rPr>
              <a:t>	P</a:t>
            </a:r>
            <a:r>
              <a:rPr lang="cs-CZ" sz="2400" b="0" dirty="0">
                <a:solidFill>
                  <a:srgbClr val="E60000"/>
                </a:solidFill>
              </a:rPr>
              <a:t>(H</a:t>
            </a:r>
            <a:r>
              <a:rPr lang="cs-CZ" sz="2400" b="0" dirty="0">
                <a:solidFill>
                  <a:srgbClr val="E60000"/>
                </a:solidFill>
                <a:sym typeface="Symbol"/>
              </a:rPr>
              <a:t>D)</a:t>
            </a:r>
            <a:endParaRPr lang="cs-CZ" sz="2400" b="0" i="1" dirty="0">
              <a:solidFill>
                <a:srgbClr val="E60000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3076576"/>
            <a:ext cx="7428637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/>
              <a:t>Př.</a:t>
            </a:r>
            <a:r>
              <a:rPr lang="en-US" sz="2000" b="0" dirty="0"/>
              <a:t>:</a:t>
            </a:r>
            <a:r>
              <a:rPr lang="cs-CZ" sz="2000" b="0" dirty="0"/>
              <a:t> </a:t>
            </a:r>
            <a:r>
              <a:rPr lang="cs-CZ" sz="2000" b="0" dirty="0">
                <a:cs typeface="Arial" charset="0"/>
              </a:rPr>
              <a:t>soubor 100 kostek, ze kterých máme vybrat jednu</a:t>
            </a:r>
          </a:p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>
                <a:cs typeface="Arial" charset="0"/>
              </a:rPr>
              <a:t>víme, že ze 100 kostek je 80 v pořádku, ale 20 je upraveno tak, 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aby padala 6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460375" y="5608349"/>
            <a:ext cx="7427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Jaká je pravděpodobnost, že naše kostka je falešná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  <p:grpSp>
        <p:nvGrpSpPr>
          <p:cNvPr id="56" name="Skupina 55"/>
          <p:cNvGrpSpPr/>
          <p:nvPr/>
        </p:nvGrpSpPr>
        <p:grpSpPr>
          <a:xfrm>
            <a:off x="460375" y="4698546"/>
            <a:ext cx="3970790" cy="400110"/>
            <a:chOff x="460375" y="3631747"/>
            <a:chExt cx="3970790" cy="400110"/>
          </a:xfrm>
        </p:grpSpPr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2466067" y="3668486"/>
              <a:ext cx="323850" cy="323851"/>
              <a:chOff x="697" y="2871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4107315" y="3668486"/>
              <a:ext cx="323850" cy="323851"/>
              <a:chOff x="698" y="2313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460375" y="3631747"/>
              <a:ext cx="37314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ct val="25000"/>
                </a:spcBef>
                <a:spcAft>
                  <a:spcPts val="1000"/>
                </a:spcAft>
              </a:pPr>
              <a:r>
                <a:rPr lang="cs-CZ" sz="2000" b="0" dirty="0">
                  <a:cs typeface="Arial" charset="0"/>
                </a:rPr>
                <a:t>2 hody: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1. hod = 		2. hod = </a:t>
              </a:r>
              <a:endParaRPr lang="cs-CZ" b="0" dirty="0">
                <a:cs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50962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cs typeface="Arial" charset="0"/>
              </a:rPr>
              <a:t>pravděpodobnosti jednotlivých výsledků: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u pravých koste</a:t>
            </a:r>
            <a:r>
              <a:rPr lang="en-US" sz="2000" b="0" dirty="0">
                <a:cs typeface="Arial" charset="0"/>
              </a:rPr>
              <a:t>k</a:t>
            </a:r>
            <a:r>
              <a:rPr lang="cs-CZ" sz="2000" b="0" dirty="0">
                <a:cs typeface="Arial" charset="0"/>
              </a:rPr>
              <a:t> stejné, u falešných se liší: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/>
        </p:nvGraphicFramePr>
        <p:xfrm>
          <a:off x="2597377" y="1692275"/>
          <a:ext cx="2927350" cy="3138489"/>
        </p:xfrm>
        <a:graphic>
          <a:graphicData uri="http://schemas.openxmlformats.org/drawingml/2006/table">
            <a:tbl>
              <a:tblPr/>
              <a:tblGrid>
                <a:gridCol w="864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08514" y="2222500"/>
            <a:ext cx="323850" cy="2574925"/>
            <a:chOff x="3805" y="2163"/>
            <a:chExt cx="204" cy="1622"/>
          </a:xfrm>
        </p:grpSpPr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6579507" y="3513818"/>
            <a:ext cx="2087563" cy="2570514"/>
            <a:chOff x="6557735" y="3241675"/>
            <a:chExt cx="2087563" cy="257051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735" y="3241675"/>
              <a:ext cx="2087563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6792686" y="5442857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>
                  <a:solidFill>
                    <a:srgbClr val="003399"/>
                  </a:solidFill>
                </a:rPr>
                <a:t>Thomas </a:t>
              </a:r>
              <a:r>
                <a:rPr lang="cs-CZ" b="0" dirty="0" err="1">
                  <a:solidFill>
                    <a:srgbClr val="003399"/>
                  </a:solidFill>
                </a:rPr>
                <a:t>Bayes</a:t>
              </a:r>
              <a:endParaRPr lang="cs-CZ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60375" y="2375044"/>
            <a:ext cx="8109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Ap</a:t>
            </a:r>
            <a:r>
              <a:rPr lang="en-US" sz="2400" b="0" dirty="0" err="1">
                <a:solidFill>
                  <a:srgbClr val="E60000"/>
                </a:solidFill>
              </a:rPr>
              <a:t>osterior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pr</a:t>
            </a:r>
            <a:r>
              <a:rPr lang="cs-CZ" sz="2400" b="0" dirty="0" err="1">
                <a:solidFill>
                  <a:srgbClr val="E60000"/>
                </a:solidFill>
              </a:rPr>
              <a:t>avděpodobnost</a:t>
            </a:r>
            <a:r>
              <a:rPr lang="cs-CZ" sz="2400" b="0" dirty="0">
                <a:solidFill>
                  <a:srgbClr val="E60000"/>
                </a:solidFill>
              </a:rPr>
              <a:t>, že naše kostka je falešná, </a:t>
            </a:r>
          </a:p>
          <a:p>
            <a:r>
              <a:rPr lang="cs-CZ" sz="2400" b="0" dirty="0">
                <a:solidFill>
                  <a:srgbClr val="E60000"/>
                </a:solidFill>
              </a:rPr>
              <a:t>je dána </a:t>
            </a:r>
            <a:r>
              <a:rPr lang="cs-CZ" sz="2400" b="0" dirty="0" err="1">
                <a:solidFill>
                  <a:srgbClr val="E60000"/>
                </a:solidFill>
              </a:rPr>
              <a:t>Bayesovou</a:t>
            </a:r>
            <a:r>
              <a:rPr lang="cs-CZ" sz="2400" b="0" dirty="0">
                <a:solidFill>
                  <a:srgbClr val="E60000"/>
                </a:solidFill>
              </a:rPr>
              <a:t> rovnicí:</a:t>
            </a:r>
            <a:endParaRPr lang="en-US" sz="24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258992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Pravděpodobnost </a:t>
            </a:r>
            <a:r>
              <a:rPr lang="cs-CZ" sz="2000" b="0" i="1" dirty="0"/>
              <a:t>P</a:t>
            </a:r>
            <a:r>
              <a:rPr lang="cs-CZ" sz="2000" b="0" dirty="0"/>
              <a:t>(H</a:t>
            </a:r>
            <a:r>
              <a:rPr lang="cs-CZ" sz="2000" b="0" dirty="0">
                <a:sym typeface="Symbol" pitchFamily="18" charset="2"/>
              </a:rPr>
              <a:t>D) se nazývá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aposteriorní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/>
              <a:t>(</a:t>
            </a:r>
            <a:r>
              <a:rPr lang="cs-CZ" sz="2000" b="0" i="1" dirty="0" err="1"/>
              <a:t>posterior</a:t>
            </a:r>
            <a:r>
              <a:rPr lang="cs-CZ" sz="2000" b="0" i="1" dirty="0"/>
              <a:t> probability</a:t>
            </a:r>
            <a:r>
              <a:rPr lang="cs-CZ" sz="2000" b="0" dirty="0"/>
              <a:t>)</a:t>
            </a:r>
            <a:br>
              <a:rPr lang="cs-CZ" sz="2000" b="0" dirty="0"/>
            </a:br>
            <a:r>
              <a:rPr lang="cs-CZ" sz="2000" b="0" dirty="0"/>
              <a:t/>
            </a:r>
            <a:br>
              <a:rPr lang="cs-CZ" sz="2000" b="0" dirty="0"/>
            </a:br>
            <a:r>
              <a:rPr lang="cs-CZ" sz="2000" b="0" dirty="0"/>
              <a:t>aposteriorní pravděpodobnost je funkcí věrohodnosti </a:t>
            </a:r>
            <a:r>
              <a:rPr lang="cs-CZ" sz="2000" b="0" i="1" dirty="0"/>
              <a:t>L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(D</a:t>
            </a:r>
            <a:r>
              <a:rPr lang="cs-CZ" sz="2000" b="0" dirty="0">
                <a:sym typeface="Symbol" pitchFamily="18" charset="2"/>
              </a:rPr>
              <a:t>H)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	a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apriorní pravděpodobnosti </a:t>
            </a:r>
            <a:r>
              <a:rPr lang="cs-CZ" sz="2000" b="0" dirty="0">
                <a:sym typeface="Symbol" pitchFamily="18" charset="2"/>
              </a:rPr>
              <a:t>(</a:t>
            </a:r>
            <a:r>
              <a:rPr lang="cs-CZ" sz="2000" b="0" i="1" dirty="0">
                <a:sym typeface="Symbol" pitchFamily="18" charset="2"/>
              </a:rPr>
              <a:t>prior probability</a:t>
            </a:r>
            <a:r>
              <a:rPr lang="cs-CZ" sz="2000" b="0" dirty="0">
                <a:sym typeface="Symbol" pitchFamily="18" charset="2"/>
              </a:rPr>
              <a:t>), která vyjadřuje náš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apriorní předpoklad nebo znalost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792389" y="4321175"/>
            <a:ext cx="4596039" cy="1938339"/>
            <a:chOff x="923018" y="4342947"/>
            <a:chExt cx="4596039" cy="1938339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23018" y="4342947"/>
              <a:ext cx="4596039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 b="0" dirty="0"/>
                <a:t>                    P(D</a:t>
              </a:r>
              <a:r>
                <a:rPr lang="cs-CZ" sz="2400" b="0" dirty="0">
                  <a:sym typeface="Symbol" pitchFamily="18" charset="2"/>
                </a:rPr>
                <a:t>H)  P(H)</a:t>
              </a:r>
            </a:p>
            <a:p>
              <a:r>
                <a:rPr lang="cs-CZ" sz="2400" b="0" dirty="0">
                  <a:sym typeface="Symbol" pitchFamily="18" charset="2"/>
                </a:rPr>
                <a:t>P(HD) = </a:t>
              </a:r>
            </a:p>
            <a:p>
              <a:r>
                <a:rPr lang="cs-CZ" sz="2400" b="0" dirty="0">
                  <a:sym typeface="Symbol" pitchFamily="18" charset="2"/>
                </a:rPr>
                <a:t>                   </a:t>
              </a:r>
              <a:r>
                <a:rPr lang="en-US" sz="2400" b="0" dirty="0">
                  <a:sym typeface="Symbol" pitchFamily="18" charset="2"/>
                </a:rPr>
                <a:t>[P(DH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)P(H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)]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659921" y="4916942"/>
              <a:ext cx="2380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400" b="0"/>
            </a:p>
          </p:txBody>
        </p:sp>
      </p:grpSp>
      <p:sp>
        <p:nvSpPr>
          <p:cNvPr id="14" name="Obdélníkový popisek 13"/>
          <p:cNvSpPr/>
          <p:nvPr/>
        </p:nvSpPr>
        <p:spPr bwMode="auto">
          <a:xfrm>
            <a:off x="1255032" y="3591831"/>
            <a:ext cx="1535112" cy="512763"/>
          </a:xfrm>
          <a:prstGeom prst="wedgeRectCallout">
            <a:avLst>
              <a:gd name="adj1" fmla="val 39456"/>
              <a:gd name="adj2" fmla="val 9440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995058" y="3407001"/>
            <a:ext cx="2014538" cy="730250"/>
          </a:xfrm>
          <a:prstGeom prst="wedgeRectCallout">
            <a:avLst>
              <a:gd name="adj1" fmla="val -40752"/>
              <a:gd name="adj2" fmla="val 8207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460375" y="5769882"/>
            <a:ext cx="3033712" cy="858838"/>
          </a:xfrm>
          <a:prstGeom prst="wedgeRectCallout">
            <a:avLst>
              <a:gd name="adj1" fmla="val 21864"/>
              <a:gd name="adj2" fmla="val -8159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čitatelů pro všechny alternativní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0375" y="942131"/>
            <a:ext cx="557075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apriorní pravděpodobnost</a:t>
            </a:r>
            <a:r>
              <a:rPr lang="en-US" sz="2000" b="0" dirty="0">
                <a:solidFill>
                  <a:schemeClr val="accent2"/>
                </a:solidFill>
              </a:rPr>
              <a:t> (</a:t>
            </a:r>
            <a:r>
              <a:rPr lang="cs-CZ" sz="2000" b="0" dirty="0">
                <a:solidFill>
                  <a:schemeClr val="accent2"/>
                </a:solidFill>
              </a:rPr>
              <a:t>falešná</a:t>
            </a:r>
            <a:r>
              <a:rPr lang="en-US" sz="2000" b="0" dirty="0">
                <a:solidFill>
                  <a:schemeClr val="accent2"/>
                </a:solidFill>
              </a:rPr>
              <a:t>) = 0,2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  (20/100 </a:t>
            </a:r>
            <a:r>
              <a:rPr lang="cs-CZ" sz="2000" b="0" dirty="0"/>
              <a:t>falešných kostek v souboru</a:t>
            </a:r>
            <a:r>
              <a:rPr lang="en-US" sz="2000" b="0" dirty="0"/>
              <a:t>)</a:t>
            </a:r>
            <a:br>
              <a:rPr lang="en-US" sz="2000" b="0" dirty="0"/>
            </a:br>
            <a:endParaRPr lang="en-US" sz="2000" b="0" dirty="0"/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</a:rPr>
              <a:t>Pr</a:t>
            </a:r>
            <a:r>
              <a:rPr lang="cs-CZ" sz="2000" b="0" dirty="0">
                <a:solidFill>
                  <a:schemeClr val="accent2"/>
                </a:solidFill>
              </a:rPr>
              <a:t>., že dostaneme</a:t>
            </a:r>
            <a:r>
              <a:rPr lang="en-US" sz="2000" b="0" dirty="0">
                <a:solidFill>
                  <a:schemeClr val="accent2"/>
                </a:solidFill>
              </a:rPr>
              <a:t> 	     </a:t>
            </a:r>
            <a:r>
              <a:rPr lang="cs-CZ" sz="2000" b="0" dirty="0">
                <a:solidFill>
                  <a:schemeClr val="accent2"/>
                </a:solidFill>
              </a:rPr>
              <a:t>s pravou kostkou: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 dirty="0"/>
              <a:t>  </a:t>
            </a:r>
            <a:r>
              <a:rPr lang="en-US" sz="2000" b="0" i="1" dirty="0"/>
              <a:t>P</a:t>
            </a:r>
            <a:r>
              <a:rPr lang="en-US" sz="2000" b="0" dirty="0"/>
              <a:t> = 1/6 </a:t>
            </a:r>
            <a:r>
              <a:rPr lang="en-US" sz="2000" b="0" dirty="0">
                <a:sym typeface="Symbol" pitchFamily="18" charset="2"/>
              </a:rPr>
              <a:t> 1/6 = 1/36</a:t>
            </a:r>
            <a:br>
              <a:rPr lang="en-US" sz="2000" b="0" dirty="0">
                <a:sym typeface="Symbol" pitchFamily="18" charset="2"/>
              </a:rPr>
            </a:br>
            <a:endParaRPr lang="en-US" sz="2000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 že dostaneme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	    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s falešnou kostkou: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764848" y="19253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59612" y="29601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4089399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5304517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	18/441 </a:t>
              </a:r>
              <a:r>
                <a:rPr lang="en-US" sz="1600" b="0" dirty="0">
                  <a:sym typeface="Symbol" pitchFamily="18" charset="2"/>
                </a:rPr>
                <a:t> 2/10</a:t>
              </a:r>
            </a:p>
            <a:p>
              <a:r>
                <a:rPr lang="en-US" sz="1600" b="0" dirty="0"/>
                <a:t>=			  =  </a:t>
              </a:r>
              <a:r>
                <a:rPr lang="en-US" sz="2000" b="0" u="sng" dirty="0">
                  <a:solidFill>
                    <a:schemeClr val="accent2"/>
                  </a:solidFill>
                </a:rPr>
                <a:t>0,269</a:t>
              </a:r>
            </a:p>
            <a:p>
              <a:r>
                <a:rPr lang="en-US" sz="1600" b="0" dirty="0"/>
                <a:t>    18/441 </a:t>
              </a:r>
              <a:r>
                <a:rPr lang="en-US" sz="1600" b="0" dirty="0">
                  <a:sym typeface="Symbol" pitchFamily="18" charset="2"/>
                </a:rPr>
                <a:t> 2/10 + 1/36  8/10</a:t>
              </a:r>
              <a:endParaRPr lang="cs-CZ" sz="1600" b="0" dirty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/>
        </p:nvGraphicFramePr>
        <p:xfrm>
          <a:off x="6544810" y="266700"/>
          <a:ext cx="2370137" cy="2499360"/>
        </p:xfrm>
        <a:graphic>
          <a:graphicData uri="http://schemas.openxmlformats.org/drawingml/2006/table">
            <a:tbl>
              <a:tblPr/>
              <a:tblGrid>
                <a:gridCol w="694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2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59135" y="714375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4113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sz="2000" b="0" dirty="0">
                <a:sym typeface="Symbol" pitchFamily="18" charset="2"/>
              </a:rPr>
              <a:t>Pro náš příklad se 2 hody kostkou: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67040" y="320675"/>
            <a:ext cx="6484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Bayesovská</a:t>
            </a:r>
            <a:r>
              <a:rPr lang="cs-CZ" sz="2400" b="0" dirty="0">
                <a:solidFill>
                  <a:srgbClr val="E60000"/>
                </a:solidFill>
              </a:rPr>
              <a:t> metoda ve fylogenetické analýze: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048454" y="979714"/>
            <a:ext cx="1535113" cy="664483"/>
          </a:xfrm>
          <a:prstGeom prst="wedgeRectCallout">
            <a:avLst>
              <a:gd name="adj1" fmla="val 27396"/>
              <a:gd name="adj2" fmla="val 9234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marginální</a:t>
            </a:r>
          </a:p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706281" y="1034597"/>
            <a:ext cx="2012950" cy="728663"/>
          </a:xfrm>
          <a:prstGeom prst="wedgeRectCallout">
            <a:avLst>
              <a:gd name="adj1" fmla="val -86134"/>
              <a:gd name="adj2" fmla="val 6409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905782" y="2732541"/>
            <a:ext cx="2555875" cy="860425"/>
          </a:xfrm>
          <a:prstGeom prst="wedgeRectCallout">
            <a:avLst>
              <a:gd name="adj1" fmla="val 63287"/>
              <a:gd name="adj2" fmla="val -4616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přes všechny možné stromy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305481" y="1089025"/>
            <a:ext cx="2012950" cy="728663"/>
          </a:xfrm>
          <a:prstGeom prst="wedgeRectCallout">
            <a:avLst>
              <a:gd name="adj1" fmla="val 46294"/>
              <a:gd name="adj2" fmla="val 9548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aposteriorní pravděpodobnost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88016" y="1954439"/>
            <a:ext cx="4943475" cy="8667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" name="Skupina 76"/>
          <p:cNvGrpSpPr/>
          <p:nvPr/>
        </p:nvGrpSpPr>
        <p:grpSpPr>
          <a:xfrm>
            <a:off x="557213" y="4126366"/>
            <a:ext cx="8646598" cy="2339146"/>
            <a:chOff x="557213" y="4126366"/>
            <a:chExt cx="8646598" cy="2339146"/>
          </a:xfrm>
        </p:grpSpPr>
        <p:sp>
          <p:nvSpPr>
            <p:cNvPr id="232525" name="Text Box 77"/>
            <p:cNvSpPr txBox="1">
              <a:spLocks noChangeArrowheads="1"/>
            </p:cNvSpPr>
            <p:nvPr/>
          </p:nvSpPr>
          <p:spPr bwMode="auto">
            <a:xfrm>
              <a:off x="557213" y="4126366"/>
              <a:ext cx="8646598" cy="157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/>
                <a:t>Parametry pro </a:t>
              </a:r>
              <a:r>
                <a:rPr lang="cs-CZ" sz="2000" b="0" dirty="0" err="1"/>
                <a:t>bayesovskou</a:t>
              </a:r>
              <a:r>
                <a:rPr lang="cs-CZ" sz="2000" b="0" dirty="0"/>
                <a:t> analýzu většinou kontinuální </a:t>
              </a:r>
              <a:r>
                <a:rPr lang="cs-CZ" sz="2000" b="0" dirty="0">
                  <a:sym typeface="Symbol"/>
                </a:rPr>
                <a:t></a:t>
              </a:r>
              <a:br>
                <a:rPr lang="cs-CZ" sz="2000" b="0" dirty="0">
                  <a:sym typeface="Symbol"/>
                </a:rPr>
              </a:br>
              <a:r>
                <a:rPr lang="cs-CZ" sz="2000" b="0" dirty="0">
                  <a:sym typeface="Symbol"/>
                </a:rPr>
                <a:t>	</a:t>
              </a:r>
              <a:r>
                <a:rPr lang="cs-CZ" sz="2000" b="0" i="1" dirty="0">
                  <a:sym typeface="Symbol"/>
                </a:rPr>
                <a:t>P</a:t>
              </a:r>
              <a:r>
                <a:rPr lang="cs-CZ" sz="2000" b="0" dirty="0">
                  <a:sym typeface="Symbol"/>
                </a:rPr>
                <a:t>  pravděpodobnostní hustotní funkce (</a:t>
              </a:r>
              <a:r>
                <a:rPr lang="cs-CZ" sz="2000" b="0" i="1" dirty="0">
                  <a:sym typeface="Symbol"/>
                </a:rPr>
                <a:t>probability </a:t>
              </a:r>
              <a:r>
                <a:rPr lang="cs-CZ" sz="2000" b="0" i="1" dirty="0" err="1">
                  <a:sym typeface="Symbol"/>
                </a:rPr>
                <a:t>density</a:t>
              </a:r>
              <a:r>
                <a:rPr lang="cs-CZ" sz="2000" b="0" i="1" dirty="0">
                  <a:sym typeface="Symbol"/>
                </a:rPr>
                <a:t> </a:t>
              </a:r>
              <a:r>
                <a:rPr lang="cs-CZ" sz="2000" b="0" i="1" dirty="0" err="1">
                  <a:sym typeface="Symbol"/>
                </a:rPr>
                <a:t>functions</a:t>
              </a:r>
              <a:r>
                <a:rPr lang="cs-CZ" sz="2000" b="0" dirty="0">
                  <a:sym typeface="Symbol"/>
                </a:rPr>
                <a:t>)</a:t>
              </a:r>
              <a:r>
                <a:rPr lang="cs-CZ" sz="2000" b="0" dirty="0"/>
                <a:t>  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/>
                <a:t>buď ML odhady </a:t>
              </a:r>
              <a:r>
                <a:rPr lang="cs-CZ" sz="2000" b="0" dirty="0">
                  <a:sym typeface="Symbol" pitchFamily="18" charset="2"/>
                </a:rPr>
                <a:t> 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empirická BA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>
                  <a:sym typeface="Symbol" pitchFamily="18" charset="2"/>
                </a:rPr>
                <a:t>nebo všechny kombinace  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hierarchická BA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2471057" y="5823857"/>
              <a:ext cx="4034518" cy="6416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8828087" cy="13285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1</a:t>
            </a:r>
            <a:r>
              <a:rPr lang="en-US" sz="2400" b="0" dirty="0"/>
              <a:t>5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/>
              <a:t>hodů mincí:</a:t>
            </a:r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ym typeface="Symbol"/>
              </a:rPr>
              <a:t>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>
                <a:sym typeface="Symbol" pitchFamily="18" charset="2"/>
              </a:rPr>
              <a:t>skóre OO</a:t>
            </a:r>
            <a:r>
              <a:rPr lang="en-US" sz="2400" b="0" dirty="0">
                <a:sym typeface="Symbol" pitchFamily="18" charset="2"/>
              </a:rPr>
              <a:t>HHH</a:t>
            </a:r>
            <a:r>
              <a:rPr lang="cs-CZ" sz="2400" b="0" dirty="0">
                <a:sym typeface="Symbol" pitchFamily="18" charset="2"/>
              </a:rPr>
              <a:t>O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OOO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O</a:t>
            </a:r>
            <a:r>
              <a:rPr lang="en-US" sz="2400" b="0" dirty="0">
                <a:sym typeface="Symbol" pitchFamily="18" charset="2"/>
              </a:rPr>
              <a:t>HH</a:t>
            </a:r>
            <a:r>
              <a:rPr lang="cs-CZ" sz="2400" b="0" dirty="0">
                <a:sym typeface="Symbol" pitchFamily="18" charset="2"/>
              </a:rPr>
              <a:t>O</a:t>
            </a:r>
            <a:br>
              <a:rPr lang="cs-CZ" sz="2400" b="0" dirty="0">
                <a:sym typeface="Symbol" pitchFamily="18" charset="2"/>
              </a:rPr>
            </a:br>
            <a:r>
              <a:rPr lang="cs-CZ" sz="2400" b="0" dirty="0">
                <a:sym typeface="Symbol" pitchFamily="18" charset="2"/>
              </a:rPr>
              <a:t>tj. 7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panna (hlava, H)</a:t>
            </a:r>
            <a:r>
              <a:rPr lang="en-US" sz="2400" b="0" dirty="0">
                <a:sym typeface="Symbol" pitchFamily="18" charset="2"/>
              </a:rPr>
              <a:t>,</a:t>
            </a:r>
            <a:r>
              <a:rPr lang="cs-CZ" sz="2400" b="0" dirty="0">
                <a:sym typeface="Symbol" pitchFamily="18" charset="2"/>
              </a:rPr>
              <a:t> 8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orel (O)</a:t>
            </a:r>
          </a:p>
        </p:txBody>
      </p:sp>
      <p:grpSp>
        <p:nvGrpSpPr>
          <p:cNvPr id="2" name="Skupina 28"/>
          <p:cNvGrpSpPr>
            <a:grpSpLocks noChangeAspect="1"/>
          </p:cNvGrpSpPr>
          <p:nvPr/>
        </p:nvGrpSpPr>
        <p:grpSpPr>
          <a:xfrm>
            <a:off x="2471958" y="2596516"/>
            <a:ext cx="4526303" cy="2698551"/>
            <a:chOff x="450850" y="2373313"/>
            <a:chExt cx="5027611" cy="2997427"/>
          </a:xfrm>
        </p:grpSpPr>
        <p:pic>
          <p:nvPicPr>
            <p:cNvPr id="103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275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110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7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1925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5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9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9863" y="34006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0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85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1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3389767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3800" y="337888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3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62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4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5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6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6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7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80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6625" y="4391253"/>
              <a:ext cx="979487" cy="979487"/>
            </a:xfrm>
            <a:prstGeom prst="rect">
              <a:avLst/>
            </a:prstGeom>
            <a:noFill/>
          </p:spPr>
        </p:pic>
      </p:grpSp>
      <p:grpSp>
        <p:nvGrpSpPr>
          <p:cNvPr id="3" name="Skupina 45"/>
          <p:cNvGrpSpPr/>
          <p:nvPr/>
        </p:nvGrpSpPr>
        <p:grpSpPr>
          <a:xfrm>
            <a:off x="5931488" y="320675"/>
            <a:ext cx="1845988" cy="881822"/>
            <a:chOff x="5931488" y="320675"/>
            <a:chExt cx="1845988" cy="881822"/>
          </a:xfrm>
        </p:grpSpPr>
        <p:pic>
          <p:nvPicPr>
            <p:cNvPr id="3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656" y="320675"/>
              <a:ext cx="881820" cy="881821"/>
            </a:xfrm>
            <a:prstGeom prst="rect">
              <a:avLst/>
            </a:prstGeom>
            <a:noFill/>
          </p:spPr>
        </p:pic>
        <p:pic>
          <p:nvPicPr>
            <p:cNvPr id="33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488" y="320675"/>
              <a:ext cx="881821" cy="8818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598488" y="3629212"/>
            <a:ext cx="69429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Markov</a:t>
            </a:r>
            <a:r>
              <a:rPr lang="cs-CZ" sz="2000" b="0" dirty="0" err="1"/>
              <a:t>ův</a:t>
            </a:r>
            <a:r>
              <a:rPr lang="en-US" sz="2000" b="0" dirty="0"/>
              <a:t> </a:t>
            </a:r>
            <a:r>
              <a:rPr lang="en-US" sz="2000" b="0" dirty="0" err="1"/>
              <a:t>proces</a:t>
            </a:r>
            <a:r>
              <a:rPr lang="en-US" sz="2000" b="0" dirty="0"/>
              <a:t>:  t</a:t>
            </a:r>
            <a:r>
              <a:rPr lang="en-US" sz="2000" b="0" baseline="-25000" dirty="0"/>
              <a:t>-1</a:t>
            </a:r>
            <a:r>
              <a:rPr lang="cs-CZ" sz="2000" b="0" dirty="0"/>
              <a:t>: </a:t>
            </a:r>
            <a:r>
              <a:rPr lang="en-US" sz="2000" b="0" dirty="0"/>
              <a:t>A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0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C 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+1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G</a:t>
            </a:r>
          </a:p>
          <a:p>
            <a:pPr algn="ctr"/>
            <a:endParaRPr lang="en-US" sz="2000" b="0" dirty="0">
              <a:sym typeface="Symbol" pitchFamily="18" charset="2"/>
            </a:endParaRPr>
          </a:p>
          <a:p>
            <a:pPr algn="ctr"/>
            <a:r>
              <a:rPr lang="en-US" sz="2000" b="0" dirty="0">
                <a:sym typeface="Symbol" pitchFamily="18" charset="2"/>
              </a:rPr>
              <a:t>…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stejná po celé </a:t>
            </a:r>
            <a:r>
              <a:rPr lang="cs-CZ" sz="2000" b="0" dirty="0" err="1">
                <a:sym typeface="Symbol" pitchFamily="18" charset="2"/>
              </a:rPr>
              <a:t>fylogenii</a:t>
            </a:r>
            <a:r>
              <a:rPr lang="en-US" sz="2000" b="0" dirty="0">
                <a:sym typeface="Symbol" pitchFamily="18" charset="2"/>
              </a:rPr>
              <a:t> =</a:t>
            </a:r>
            <a:r>
              <a:rPr lang="en-US" sz="2000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E60000"/>
                </a:solidFill>
                <a:sym typeface="Symbol" pitchFamily="18" charset="2"/>
              </a:rPr>
              <a:t>homogen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ní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 Markov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ův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E60000"/>
                </a:solidFill>
                <a:sym typeface="Symbol" pitchFamily="18" charset="2"/>
              </a:rPr>
              <a:t>proces</a:t>
            </a:r>
            <a:endParaRPr lang="en-US" sz="2000" b="0" dirty="0">
              <a:solidFill>
                <a:srgbClr val="E60000"/>
              </a:solidFill>
              <a:sym typeface="Symbol" pitchFamily="18" charset="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381012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Problém: výpočty příliš složité </a:t>
            </a:r>
            <a:r>
              <a:rPr lang="cs-CZ" sz="2000" b="0" dirty="0">
                <a:sym typeface="Symbol" pitchFamily="18" charset="2"/>
              </a:rPr>
              <a:t> nelze řešit analyticky, pouze numericky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aproximovat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/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řešení: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metody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endParaRPr lang="cs-CZ" sz="2000" b="0" dirty="0">
              <a:solidFill>
                <a:srgbClr val="E60000"/>
              </a:solidFill>
              <a:sym typeface="Symbol" pitchFamily="18" charset="2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náhodný výběr vzorků, při velkém množství aproximace skutečnosti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/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 err="1">
                <a:sym typeface="Symbol" pitchFamily="18" charset="2"/>
              </a:rPr>
              <a:t>Markovovy</a:t>
            </a:r>
            <a:r>
              <a:rPr lang="cs-CZ" sz="2000" b="0" dirty="0">
                <a:sym typeface="Symbol" pitchFamily="18" charset="2"/>
              </a:rPr>
              <a:t> řetězce: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(MCMC)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0173" y="527958"/>
            <a:ext cx="3763484" cy="4140027"/>
            <a:chOff x="454" y="2196"/>
            <a:chExt cx="1846" cy="2186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454" y="2620"/>
            <a:ext cx="1737" cy="1762"/>
          </p:xfrm>
          <a:graphic>
            <a:graphicData uri="http://schemas.openxmlformats.org/presentationml/2006/ole">
              <p:oleObj spid="_x0000_s80900" name="CorelDRAW" r:id="rId4" imgW="1830960" imgH="1833840" progId="">
                <p:embed/>
              </p:oleObj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21" y="1170215"/>
            <a:ext cx="37640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279446" y="2644321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618" y="1784426"/>
            <a:ext cx="7205473" cy="3910584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800988" y="266700"/>
            <a:ext cx="5150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Metropolis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-Hastings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0375" y="930728"/>
            <a:ext cx="81211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Změna parametru </a:t>
            </a:r>
            <a:r>
              <a:rPr lang="en-US" sz="2000" b="0" i="1" dirty="0"/>
              <a:t>x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&gt;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a</a:t>
            </a:r>
            <a:r>
              <a:rPr lang="cs-CZ" sz="2000" b="0" dirty="0">
                <a:sym typeface="Symbol" pitchFamily="18" charset="2"/>
              </a:rPr>
              <a:t>k</a:t>
            </a:r>
            <a:r>
              <a:rPr lang="en-US" sz="2000" b="0" dirty="0" err="1">
                <a:sym typeface="Symbol" pitchFamily="18" charset="2"/>
              </a:rPr>
              <a:t>cept</a:t>
            </a:r>
            <a:r>
              <a:rPr lang="cs-CZ" sz="2000" b="0" dirty="0" err="1">
                <a:sym typeface="Symbol" pitchFamily="18" charset="2"/>
              </a:rPr>
              <a:t>uj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</a:t>
            </a:r>
            <a:r>
              <a:rPr lang="en-US" sz="2000" b="0" dirty="0">
                <a:cs typeface="Arial" charset="0"/>
                <a:sym typeface="Symbol" pitchFamily="18" charset="2"/>
              </a:rPr>
              <a:t>≤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cs-CZ" sz="2000" b="0" dirty="0">
                <a:sym typeface="Symbol" pitchFamily="18" charset="2"/>
              </a:rPr>
              <a:t>vypočti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=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’)/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</a:t>
            </a:r>
            <a:r>
              <a:rPr lang="cs-CZ" sz="2000" b="0" dirty="0">
                <a:sym typeface="Symbol" pitchFamily="18" charset="2"/>
              </a:rPr>
              <a:t/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protože platí, 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≤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(x),</a:t>
            </a:r>
            <a:r>
              <a:rPr lang="cs-CZ" sz="2000" b="0" dirty="0">
                <a:sym typeface="Symbol" pitchFamily="18" charset="2"/>
              </a:rPr>
              <a:t> musí být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≤ 1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g</a:t>
            </a:r>
            <a:r>
              <a:rPr lang="en-US" sz="2000" b="0" dirty="0" err="1">
                <a:sym typeface="Symbol" pitchFamily="18" charset="2"/>
              </a:rPr>
              <a:t>ener</a:t>
            </a:r>
            <a:r>
              <a:rPr lang="cs-CZ" sz="2000" b="0" dirty="0" err="1">
                <a:sym typeface="Symbol" pitchFamily="18" charset="2"/>
              </a:rPr>
              <a:t>uj</a:t>
            </a:r>
            <a:r>
              <a:rPr lang="cs-CZ" sz="2000" b="0" dirty="0">
                <a:sym typeface="Symbol" pitchFamily="18" charset="2"/>
              </a:rPr>
              <a:t> náhodné číslo </a:t>
            </a:r>
            <a:r>
              <a:rPr lang="en-US" sz="2000" b="0" i="1" dirty="0">
                <a:sym typeface="Symbol" pitchFamily="18" charset="2"/>
              </a:rPr>
              <a:t>U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z rovnoměrného </a:t>
            </a:r>
            <a:r>
              <a:rPr lang="cs-CZ" sz="2000" b="0" dirty="0" err="1">
                <a:sym typeface="Symbol" pitchFamily="18" charset="2"/>
              </a:rPr>
              <a:t>rozělení</a:t>
            </a:r>
            <a:r>
              <a:rPr lang="cs-CZ" sz="2000" b="0" dirty="0">
                <a:sym typeface="Symbol" pitchFamily="18" charset="2"/>
              </a:rPr>
              <a:t> z intervalu</a:t>
            </a:r>
            <a:r>
              <a:rPr lang="en-US" sz="2000" b="0" dirty="0">
                <a:sym typeface="Symbol" pitchFamily="18" charset="2"/>
              </a:rPr>
              <a:t> (0, 1)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 </a:t>
            </a:r>
            <a:r>
              <a:rPr lang="en-US" sz="2000" b="0" dirty="0">
                <a:cs typeface="Arial" charset="0"/>
                <a:sym typeface="Symbol" pitchFamily="18" charset="2"/>
              </a:rPr>
              <a:t>≥ </a:t>
            </a:r>
            <a:r>
              <a:rPr lang="en-US" sz="2000" b="0" i="1" dirty="0">
                <a:cs typeface="Arial" charset="0"/>
                <a:sym typeface="Symbol" pitchFamily="18" charset="2"/>
              </a:rPr>
              <a:t>U</a:t>
            </a:r>
            <a:r>
              <a:rPr lang="en-US" sz="2000" b="0" dirty="0">
                <a:cs typeface="Arial" charset="0"/>
                <a:sym typeface="Symbol" pitchFamily="18" charset="2"/>
              </a:rPr>
              <a:t>, a</a:t>
            </a:r>
            <a:r>
              <a:rPr lang="cs-CZ" sz="2000" b="0" dirty="0">
                <a:cs typeface="Arial" charset="0"/>
                <a:sym typeface="Symbol" pitchFamily="18" charset="2"/>
              </a:rPr>
              <a:t>k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cept</a:t>
            </a:r>
            <a:r>
              <a:rPr lang="cs-CZ" sz="2000" b="0" dirty="0" err="1">
                <a:cs typeface="Arial" charset="0"/>
                <a:sym typeface="Symbol" pitchFamily="18" charset="2"/>
              </a:rPr>
              <a:t>uj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  <a:r>
              <a:rPr lang="en-US" sz="2000" b="0" dirty="0">
                <a:cs typeface="Arial" charset="0"/>
                <a:sym typeface="Symbol" pitchFamily="18" charset="2"/>
              </a:rPr>
              <a:t>’, </a:t>
            </a:r>
            <a:r>
              <a:rPr lang="cs-CZ" sz="2000" b="0" dirty="0">
                <a:cs typeface="Arial" charset="0"/>
                <a:sym typeface="Symbol" pitchFamily="18" charset="2"/>
              </a:rPr>
              <a:t>jestli ne</a:t>
            </a:r>
            <a:r>
              <a:rPr lang="en-US" sz="2000" b="0" dirty="0">
                <a:cs typeface="Arial" charset="0"/>
                <a:sym typeface="Symbol" pitchFamily="18" charset="2"/>
              </a:rPr>
              <a:t>, </a:t>
            </a:r>
            <a:r>
              <a:rPr lang="cs-CZ" sz="2000" b="0" dirty="0">
                <a:cs typeface="Arial" charset="0"/>
                <a:sym typeface="Symbol" pitchFamily="18" charset="2"/>
              </a:rPr>
              <a:t>ponechej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0988" y="266700"/>
            <a:ext cx="5150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Metropolis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-Hastings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0375" y="266700"/>
            <a:ext cx="4014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usměrněný pohyb robota v aréně: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786493" y="1948317"/>
            <a:ext cx="7791450" cy="3165475"/>
            <a:chOff x="1058636" y="3461431"/>
            <a:chExt cx="7791450" cy="3165475"/>
          </a:xfrm>
          <a:solidFill>
            <a:schemeClr val="bg1">
              <a:lumMod val="95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b="0" dirty="0"/>
                <a:t>„vrstevnice“ </a:t>
              </a:r>
              <a:br>
                <a:rPr lang="cs-CZ" b="0" dirty="0"/>
              </a:br>
              <a:r>
                <a:rPr lang="cs-CZ" b="0" dirty="0"/>
                <a:t>arény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24" y="1552718"/>
            <a:ext cx="8746666" cy="33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4147" y="1078326"/>
            <a:ext cx="1152525" cy="3103562"/>
            <a:chOff x="3163" y="355"/>
            <a:chExt cx="726" cy="195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64" cy="135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0186" y="1035194"/>
            <a:ext cx="3074988" cy="1071562"/>
            <a:chOff x="984" y="355"/>
            <a:chExt cx="1937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err="1">
                  <a:solidFill>
                    <a:schemeClr val="accent2"/>
                  </a:solidFill>
                </a:rPr>
                <a:t>sta</a:t>
              </a:r>
              <a:r>
                <a:rPr lang="cs-CZ" sz="2000" b="0" dirty="0" err="1">
                  <a:solidFill>
                    <a:schemeClr val="accent2"/>
                  </a:solidFill>
                </a:rPr>
                <a:t>cionární</a:t>
              </a:r>
              <a:r>
                <a:rPr lang="cs-CZ" sz="2000" b="0" dirty="0">
                  <a:solidFill>
                    <a:schemeClr val="accent2"/>
                  </a:solidFill>
                </a:rPr>
                <a:t> fáze</a:t>
              </a:r>
              <a:r>
                <a:rPr lang="en-US" sz="2000" b="0" dirty="0">
                  <a:solidFill>
                    <a:schemeClr val="accent2"/>
                  </a:solidFill>
                </a:rPr>
                <a:t> (plateau)</a:t>
              </a:r>
              <a:endParaRPr lang="cs-CZ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xmlns="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2243" y="5272087"/>
            <a:ext cx="5562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/>
              <a:t>MrBayes</a:t>
            </a:r>
            <a:r>
              <a:rPr lang="en-US" sz="2000" b="0" dirty="0"/>
              <a:t>: </a:t>
            </a:r>
            <a:r>
              <a:rPr lang="cs-CZ" sz="2000" b="0" i="1" dirty="0">
                <a:hlinkClick r:id="rId2"/>
              </a:rPr>
              <a:t>http://morphbank.ebc.uu.se/mrbayes/</a:t>
            </a:r>
            <a:endParaRPr lang="en-US" sz="2000" b="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7213" y="320675"/>
            <a:ext cx="830868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b="0" dirty="0">
                <a:solidFill>
                  <a:srgbClr val="E60000"/>
                </a:solidFill>
              </a:rPr>
              <a:t>Reverzibilní přeskokový MCMC (</a:t>
            </a:r>
            <a:r>
              <a:rPr lang="cs-CZ" sz="2400" b="0" i="1" dirty="0" err="1">
                <a:solidFill>
                  <a:srgbClr val="E60000"/>
                </a:solidFill>
              </a:rPr>
              <a:t>reversible</a:t>
            </a:r>
            <a:r>
              <a:rPr lang="cs-CZ" sz="2400" b="0" i="1" dirty="0">
                <a:solidFill>
                  <a:srgbClr val="E60000"/>
                </a:solidFill>
              </a:rPr>
              <a:t> </a:t>
            </a:r>
            <a:r>
              <a:rPr lang="cs-CZ" sz="2400" b="0" i="1" dirty="0" err="1">
                <a:solidFill>
                  <a:srgbClr val="E60000"/>
                </a:solidFill>
              </a:rPr>
              <a:t>jump</a:t>
            </a:r>
            <a:r>
              <a:rPr lang="cs-CZ" sz="2400" b="0" i="1" dirty="0">
                <a:solidFill>
                  <a:srgbClr val="E60000"/>
                </a:solidFill>
              </a:rPr>
              <a:t> MCMC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dirty="0"/>
              <a:t>	</a:t>
            </a:r>
            <a:r>
              <a:rPr lang="cs-CZ" sz="2000" b="0" dirty="0"/>
              <a:t>umožňuje měnit počet parametrů při každém MC kroku</a:t>
            </a:r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lze použít např. k modelování proměnlivosti evoluce mezi pozicemi</a:t>
            </a:r>
            <a:br>
              <a:rPr lang="cs-CZ" sz="2000" b="0" dirty="0"/>
            </a:br>
            <a:r>
              <a:rPr lang="cs-CZ" sz="2000" b="0" dirty="0"/>
              <a:t>	v sekvenci, k výběru modelů nebo k tvorbě nehomogenních </a:t>
            </a:r>
            <a:br>
              <a:rPr lang="cs-CZ" sz="2000" b="0" dirty="0"/>
            </a:br>
            <a:r>
              <a:rPr lang="cs-CZ" sz="2000" b="0" dirty="0"/>
              <a:t>	substitučních modelů (např. různé složení bází podél jednotlivých</a:t>
            </a:r>
            <a:br>
              <a:rPr lang="cs-CZ" sz="2000" b="0" dirty="0"/>
            </a:br>
            <a:r>
              <a:rPr lang="cs-CZ" sz="2000" b="0" dirty="0"/>
              <a:t>	větví)</a:t>
            </a:r>
          </a:p>
          <a:p>
            <a:pPr defTabSz="540000">
              <a:spcAft>
                <a:spcPts val="1200"/>
              </a:spcAft>
            </a:pP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400" b="0" i="1" dirty="0" err="1">
                <a:solidFill>
                  <a:srgbClr val="E60000"/>
                </a:solidFill>
              </a:rPr>
              <a:t>Metropolis</a:t>
            </a:r>
            <a:r>
              <a:rPr lang="cs-CZ" sz="2400" b="0" i="1" dirty="0">
                <a:solidFill>
                  <a:srgbClr val="E60000"/>
                </a:solidFill>
              </a:rPr>
              <a:t> </a:t>
            </a:r>
            <a:r>
              <a:rPr lang="cs-CZ" sz="2400" b="0" i="1" dirty="0" err="1">
                <a:solidFill>
                  <a:srgbClr val="E60000"/>
                </a:solidFill>
              </a:rPr>
              <a:t>coupled</a:t>
            </a:r>
            <a:r>
              <a:rPr lang="cs-CZ" sz="2400" b="0" i="1" dirty="0">
                <a:solidFill>
                  <a:srgbClr val="E60000"/>
                </a:solidFill>
              </a:rPr>
              <a:t> MCMC</a:t>
            </a:r>
            <a:r>
              <a:rPr lang="cs-CZ" sz="2400" b="0" dirty="0">
                <a:solidFill>
                  <a:srgbClr val="E60000"/>
                </a:solidFill>
              </a:rPr>
              <a:t> (MCMCMC, MC</a:t>
            </a:r>
            <a:r>
              <a:rPr lang="cs-CZ" sz="2400" b="0" baseline="30000" dirty="0">
                <a:solidFill>
                  <a:srgbClr val="E60000"/>
                </a:solidFill>
              </a:rPr>
              <a:t>3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i="1" dirty="0"/>
              <a:t>	</a:t>
            </a:r>
            <a:r>
              <a:rPr lang="cs-CZ" sz="2000" b="0" dirty="0"/>
              <a:t>1 „chladný“ řetězec, 3 „zahřáté“ řetězce</a:t>
            </a:r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stejný výchozí bod, díky </a:t>
            </a:r>
            <a:r>
              <a:rPr lang="cs-CZ" sz="2000" b="0" dirty="0" err="1"/>
              <a:t>stochasticitě</a:t>
            </a:r>
            <a:r>
              <a:rPr lang="cs-CZ" sz="2000" b="0" dirty="0"/>
              <a:t> rychlá divergence „robotů“</a:t>
            </a:r>
            <a:endParaRPr lang="cs-CZ" sz="28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48" y="993269"/>
            <a:ext cx="3856007" cy="5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00722" y="266700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E60000"/>
                </a:solidFill>
              </a:rPr>
              <a:t>Problém apriorních pravděpodobností</a:t>
            </a: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138041" y="1410119"/>
            <a:ext cx="2279081" cy="837031"/>
          </a:xfrm>
          <a:prstGeom prst="wedgeRectCallout">
            <a:avLst>
              <a:gd name="adj1" fmla="val -97094"/>
              <a:gd name="adj2" fmla="val 4434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15 hodů mincí</a:t>
            </a:r>
          </a:p>
          <a:p>
            <a:pPr algn="ctr">
              <a:defRPr/>
            </a:pPr>
            <a:r>
              <a:rPr lang="cs-CZ" sz="1600" b="0" dirty="0"/>
              <a:t>výsledek 5 H : 10 O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148433" y="1510760"/>
            <a:ext cx="2003033" cy="837031"/>
          </a:xfrm>
          <a:prstGeom prst="wedgeRectCallout">
            <a:avLst>
              <a:gd name="adj1" fmla="val 108335"/>
              <a:gd name="adj2" fmla="val 5877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maximum </a:t>
            </a:r>
            <a:r>
              <a:rPr lang="cs-CZ" sz="1600" b="0" dirty="0" err="1"/>
              <a:t>likelihood</a:t>
            </a:r>
            <a:r>
              <a:rPr lang="cs-CZ" sz="1600" b="0" dirty="0"/>
              <a:t> = 0,333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122495" y="889753"/>
            <a:ext cx="205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>
                <a:solidFill>
                  <a:srgbClr val="003399"/>
                </a:solidFill>
              </a:rPr>
              <a:t>apriorní </a:t>
            </a:r>
            <a:r>
              <a:rPr lang="cs-CZ" sz="2000" b="0" dirty="0" err="1">
                <a:solidFill>
                  <a:srgbClr val="003399"/>
                </a:solidFill>
              </a:rPr>
              <a:t>pr</a:t>
            </a:r>
            <a:r>
              <a:rPr lang="cs-CZ" sz="2000" b="0" dirty="0">
                <a:solidFill>
                  <a:srgbClr val="003399"/>
                </a:solidFill>
              </a:rPr>
              <a:t>. = 0,5</a:t>
            </a: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6284691" y="2600563"/>
            <a:ext cx="2244574" cy="914669"/>
          </a:xfrm>
          <a:prstGeom prst="wedgeRectCallout">
            <a:avLst>
              <a:gd name="adj1" fmla="val -176445"/>
              <a:gd name="adj2" fmla="val 8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díky apriorní </a:t>
            </a:r>
            <a:r>
              <a:rPr lang="cs-CZ" sz="1600" b="0" dirty="0" err="1"/>
              <a:t>pr</a:t>
            </a:r>
            <a:r>
              <a:rPr lang="cs-CZ" sz="1600" b="0" dirty="0"/>
              <a:t>. aposteriorní </a:t>
            </a:r>
            <a:r>
              <a:rPr lang="cs-CZ" sz="1600" b="0" dirty="0" err="1"/>
              <a:t>pr</a:t>
            </a:r>
            <a:r>
              <a:rPr lang="cs-CZ" sz="1600" b="0" dirty="0"/>
              <a:t>.</a:t>
            </a:r>
          </a:p>
          <a:p>
            <a:pPr algn="ctr">
              <a:defRPr/>
            </a:pPr>
            <a:r>
              <a:rPr lang="cs-CZ" sz="1600" b="0" dirty="0"/>
              <a:t>posunuta doprava</a:t>
            </a: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6025898" y="4202027"/>
            <a:ext cx="2330838" cy="837031"/>
          </a:xfrm>
          <a:prstGeom prst="wedgeRectCallout">
            <a:avLst>
              <a:gd name="adj1" fmla="val -89753"/>
              <a:gd name="adj2" fmla="val 518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30 hodů mincí</a:t>
            </a:r>
          </a:p>
          <a:p>
            <a:pPr algn="ctr">
              <a:defRPr/>
            </a:pPr>
            <a:r>
              <a:rPr lang="cs-CZ" sz="1600" b="0" dirty="0"/>
              <a:t>výsledek 10 H : 20 O</a:t>
            </a: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6034525" y="5625387"/>
            <a:ext cx="1718363" cy="776646"/>
          </a:xfrm>
          <a:prstGeom prst="wedgeRectCallout">
            <a:avLst>
              <a:gd name="adj1" fmla="val -201155"/>
              <a:gd name="adj2" fmla="val -379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rozdíl od ML menší</a:t>
            </a:r>
          </a:p>
        </p:txBody>
      </p:sp>
    </p:spTree>
    <p:extLst>
      <p:ext uri="{BB962C8B-B14F-4D97-AF65-F5344CB8AC3E}">
        <p14:creationId xmlns:p14="http://schemas.microsoft.com/office/powerpoint/2010/main" xmlns="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6.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448" y="1148220"/>
            <a:ext cx="5785104" cy="4861560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00722" y="266700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E60000"/>
                </a:solidFill>
              </a:rPr>
              <a:t>Problém apriorních pravděpodobností</a:t>
            </a:r>
          </a:p>
        </p:txBody>
      </p:sp>
    </p:spTree>
    <p:extLst>
      <p:ext uri="{BB962C8B-B14F-4D97-AF65-F5344CB8AC3E}">
        <p14:creationId xmlns:p14="http://schemas.microsoft.com/office/powerpoint/2010/main" xmlns="" val="171248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6.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144" y="1099457"/>
            <a:ext cx="5725886" cy="5288881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945436" y="266700"/>
            <a:ext cx="5663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Stanovení apriorních pravděpodobností:</a:t>
            </a:r>
          </a:p>
        </p:txBody>
      </p:sp>
    </p:spTree>
    <p:extLst>
      <p:ext uri="{BB962C8B-B14F-4D97-AF65-F5344CB8AC3E}">
        <p14:creationId xmlns:p14="http://schemas.microsoft.com/office/powerpoint/2010/main" xmlns="" val="1712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35"/>
          <p:cNvGrpSpPr/>
          <p:nvPr/>
        </p:nvGrpSpPr>
        <p:grpSpPr>
          <a:xfrm>
            <a:off x="568325" y="2445674"/>
            <a:ext cx="8412616" cy="3447098"/>
            <a:chOff x="568325" y="2445674"/>
            <a:chExt cx="8412616" cy="344709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68325" y="2445674"/>
              <a:ext cx="8412616" cy="34470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Pravděpodobnost, že padne hlava 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, orel = (1 –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/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sz="2000" b="0" dirty="0">
                  <a:sym typeface="Symbol" pitchFamily="18" charset="2"/>
                </a:rPr>
                <a:t>Protože hody nezávislé  pravděpodobnost výsledného skóre = </a:t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)(1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 = 	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baseline="30000" dirty="0">
                  <a:sym typeface="Symbol" pitchFamily="18" charset="2"/>
                </a:rPr>
                <a:t>7</a:t>
              </a:r>
              <a:r>
                <a:rPr lang="cs-CZ" sz="2000" b="0" dirty="0">
                  <a:sym typeface="Symbol" pitchFamily="18" charset="2"/>
                </a:rPr>
                <a:t>(1-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  <a:r>
                <a:rPr lang="cs-CZ" sz="2000" b="0" baseline="30000" dirty="0">
                  <a:sym typeface="Symbol" pitchFamily="18" charset="2"/>
                </a:rPr>
                <a:t>8</a:t>
              </a:r>
              <a:endParaRPr lang="cs-CZ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maximum = 0,4666  7/15        </a:t>
              </a:r>
              <a:endParaRPr lang="en-US" sz="2000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" name="Skupina 32"/>
            <p:cNvGrpSpPr/>
            <p:nvPr/>
          </p:nvGrpSpPr>
          <p:grpSpPr>
            <a:xfrm>
              <a:off x="568325" y="3270004"/>
              <a:ext cx="7715063" cy="791007"/>
              <a:chOff x="557213" y="320675"/>
              <a:chExt cx="7715063" cy="791007"/>
            </a:xfrm>
          </p:grpSpPr>
          <p:sp>
            <p:nvSpPr>
              <p:cNvPr id="214020" name="Text Box 4"/>
              <p:cNvSpPr txBox="1">
                <a:spLocks noChangeArrowheads="1"/>
              </p:cNvSpPr>
              <p:nvPr/>
            </p:nvSpPr>
            <p:spPr bwMode="auto">
              <a:xfrm>
                <a:off x="557213" y="320675"/>
                <a:ext cx="7715063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60000">
                  <a:spcAft>
                    <a:spcPts val="1000"/>
                  </a:spcAft>
                </a:pPr>
                <a:r>
                  <a:rPr lang="cs-CZ" sz="2000" b="0" dirty="0"/>
                  <a:t> </a:t>
                </a:r>
                <a:r>
                  <a:rPr lang="cs-CZ" sz="2000" b="0" dirty="0">
                    <a:sym typeface="Symbol" pitchFamily="18" charset="2"/>
                  </a:rPr>
                  <a:t>skóre OO</a:t>
                </a:r>
                <a:r>
                  <a:rPr lang="en-US" sz="2000" b="0" dirty="0">
                    <a:sym typeface="Symbol" pitchFamily="18" charset="2"/>
                  </a:rPr>
                  <a:t>HHH</a:t>
                </a:r>
                <a:r>
                  <a:rPr lang="cs-CZ" sz="2000" b="0" dirty="0">
                    <a:sym typeface="Symbol" pitchFamily="18" charset="2"/>
                  </a:rPr>
                  <a:t>O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cs-CZ" sz="2000" b="0" dirty="0">
                    <a:sym typeface="Symbol" pitchFamily="18" charset="2"/>
                  </a:rPr>
                  <a:t>OOO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cs-CZ" sz="2000" b="0" dirty="0">
                    <a:sym typeface="Symbol" pitchFamily="18" charset="2"/>
                  </a:rPr>
                  <a:t>O</a:t>
                </a:r>
                <a:r>
                  <a:rPr lang="en-US" sz="2000" b="0" dirty="0">
                    <a:sym typeface="Symbol" pitchFamily="18" charset="2"/>
                  </a:rPr>
                  <a:t>HH</a:t>
                </a:r>
                <a:r>
                  <a:rPr lang="cs-CZ" sz="2000" b="0" dirty="0">
                    <a:sym typeface="Symbol" pitchFamily="18" charset="2"/>
                  </a:rPr>
                  <a:t>O </a:t>
                </a:r>
                <a:r>
                  <a:rPr lang="en-US" sz="2000" b="0" dirty="0">
                    <a:sym typeface="Symbol" pitchFamily="18" charset="2"/>
                  </a:rPr>
                  <a:t>[</a:t>
                </a:r>
                <a:r>
                  <a:rPr lang="cs-CZ" sz="2000" b="0" dirty="0">
                    <a:sym typeface="Symbol" pitchFamily="18" charset="2"/>
                  </a:rPr>
                  <a:t>7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panna (hlava, H)</a:t>
                </a:r>
                <a:r>
                  <a:rPr lang="en-US" sz="2000" b="0" dirty="0">
                    <a:sym typeface="Symbol" pitchFamily="18" charset="2"/>
                  </a:rPr>
                  <a:t>,</a:t>
                </a:r>
                <a:r>
                  <a:rPr lang="cs-CZ" sz="2000" b="0" dirty="0">
                    <a:sym typeface="Symbol" pitchFamily="18" charset="2"/>
                  </a:rPr>
                  <a:t> 8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orel (O)</a:t>
                </a:r>
                <a:r>
                  <a:rPr lang="en-US" sz="2000" b="0" dirty="0">
                    <a:sym typeface="Symbol" pitchFamily="18" charset="2"/>
                  </a:rPr>
                  <a:t>]</a:t>
                </a:r>
                <a:endParaRPr lang="cs-CZ" sz="2000" b="0" dirty="0">
                  <a:sym typeface="Symbol" pitchFamily="18" charset="2"/>
                </a:endParaRPr>
              </a:p>
            </p:txBody>
          </p:sp>
          <p:grpSp>
            <p:nvGrpSpPr>
              <p:cNvPr id="4" name="Skupina 31"/>
              <p:cNvGrpSpPr/>
              <p:nvPr/>
            </p:nvGrpSpPr>
            <p:grpSpPr>
              <a:xfrm>
                <a:off x="1364738" y="725227"/>
                <a:ext cx="5846157" cy="386455"/>
                <a:chOff x="568325" y="312272"/>
                <a:chExt cx="5846157" cy="386455"/>
              </a:xfrm>
            </p:grpSpPr>
            <p:pic>
              <p:nvPicPr>
                <p:cNvPr id="103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3372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8325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4035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699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709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99755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3980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8027" y="316474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94963" y="312272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5882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0478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5212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36431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0916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1835" y="320675"/>
                  <a:ext cx="378052" cy="3780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7306273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000"/>
              </a:spcAft>
            </a:pPr>
            <a:r>
              <a:rPr lang="cs-CZ" sz="2000" b="0" dirty="0"/>
              <a:t> </a:t>
            </a:r>
            <a:r>
              <a:rPr lang="cs-CZ" sz="2400" b="0" dirty="0">
                <a:solidFill>
                  <a:srgbClr val="E60000"/>
                </a:solidFill>
              </a:rPr>
              <a:t>Věrohodnost = podmíněná pravděpodobnost dat 	(výsledného skóre) při dané hypotéze: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993" y="1419747"/>
            <a:ext cx="6660814" cy="46166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0000">
              <a:spcAft>
                <a:spcPts val="1000"/>
              </a:spcAft>
            </a:pPr>
            <a:r>
              <a:rPr lang="cs-CZ" sz="2400" b="0" i="1" dirty="0">
                <a:sym typeface="Symbol" pitchFamily="18" charset="2"/>
              </a:rPr>
              <a:t>L</a:t>
            </a:r>
            <a:r>
              <a:rPr lang="cs-CZ" sz="2400" b="0" dirty="0">
                <a:sym typeface="Symbol" pitchFamily="18" charset="2"/>
              </a:rPr>
              <a:t> = </a:t>
            </a:r>
            <a:r>
              <a:rPr lang="cs-CZ" sz="2400" b="0" dirty="0" err="1"/>
              <a:t>Pr</a:t>
            </a:r>
            <a:r>
              <a:rPr lang="en-US" sz="2400" b="0" dirty="0"/>
              <a:t>(</a:t>
            </a:r>
            <a:r>
              <a:rPr lang="cs-CZ" sz="2400" b="0" dirty="0"/>
              <a:t>D</a:t>
            </a:r>
            <a:r>
              <a:rPr lang="en-US" sz="2400" b="0" dirty="0">
                <a:cs typeface="Arial" charset="0"/>
              </a:rPr>
              <a:t>│H)</a:t>
            </a:r>
            <a:r>
              <a:rPr lang="cs-CZ" sz="2400" b="0" dirty="0">
                <a:cs typeface="Arial" charset="0"/>
              </a:rPr>
              <a:t> = </a:t>
            </a:r>
            <a:r>
              <a:rPr lang="cs-CZ" sz="2400" b="0" dirty="0" err="1">
                <a:cs typeface="Arial" charset="0"/>
              </a:rPr>
              <a:t>Pr</a:t>
            </a:r>
            <a:r>
              <a:rPr lang="cs-CZ" sz="2400" b="0" dirty="0">
                <a:cs typeface="Arial" charset="0"/>
              </a:rPr>
              <a:t>(7</a:t>
            </a:r>
            <a:r>
              <a:rPr lang="cs-CZ" sz="2400" b="0" dirty="0">
                <a:cs typeface="Arial" charset="0"/>
                <a:sym typeface="Symbol"/>
              </a:rPr>
              <a:t> hlava, 8 orel </a:t>
            </a:r>
            <a:r>
              <a:rPr lang="en-US" sz="2400" b="0" dirty="0">
                <a:cs typeface="Arial" charset="0"/>
              </a:rPr>
              <a:t>│</a:t>
            </a:r>
            <a:r>
              <a:rPr lang="cs-CZ" sz="2400" b="0" dirty="0">
                <a:cs typeface="Arial" charset="0"/>
              </a:rPr>
              <a:t>hypotéza)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151211" y="1082119"/>
            <a:ext cx="3667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bez navrácení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jackknife</a:t>
            </a:r>
            <a:endParaRPr lang="cs-CZ" sz="2400" b="0" dirty="0">
              <a:solidFill>
                <a:srgbClr val="E60000"/>
              </a:solidFill>
            </a:endParaRPr>
          </a:p>
          <a:p>
            <a:r>
              <a:rPr lang="cs-CZ" sz="2400" b="0" dirty="0"/>
              <a:t>s navrácením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8788" y="1137227"/>
            <a:ext cx="4293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Metody opakovaného výběru</a:t>
            </a:r>
          </a:p>
        </p:txBody>
      </p:sp>
      <p:pic>
        <p:nvPicPr>
          <p:cNvPr id="58370" name="Picture 2" descr="http://saunapraha.cz/wp-content/uploads/IMG_617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74" y="2157535"/>
            <a:ext cx="3291530" cy="24576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4" name="Picture 2" descr="http://www.taxjusticeblog.org/lot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774" y="4070927"/>
            <a:ext cx="3265714" cy="24492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kvalitninoze.cz/images/sklady/1131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" y="2203573"/>
            <a:ext cx="3810000" cy="15621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Měření spolehlivosti stromů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60874"/>
          <a:stretch>
            <a:fillRect/>
          </a:stretch>
        </p:blipFill>
        <p:spPr bwMode="auto">
          <a:xfrm>
            <a:off x="500723" y="1034143"/>
            <a:ext cx="8227770" cy="2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500723" y="1034143"/>
            <a:ext cx="822777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766" y="1021010"/>
            <a:ext cx="5805577" cy="531883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xmlns="" val="638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795" y="5648278"/>
            <a:ext cx="609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/>
              <a:t>b</a:t>
            </a:r>
            <a:r>
              <a:rPr lang="en-US" sz="2000" b="0" dirty="0" err="1"/>
              <a:t>ayesovsk</a:t>
            </a:r>
            <a:r>
              <a:rPr lang="cs-CZ" sz="2000" b="0" dirty="0"/>
              <a:t>á analýza: aposteriorní pravděpodobnosti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636" y="1110343"/>
            <a:ext cx="7232064" cy="379487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913" y="266700"/>
            <a:ext cx="5559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parametrický bootstrap: </a:t>
            </a:r>
            <a:r>
              <a:rPr lang="cs-CZ" sz="2400" b="0" dirty="0"/>
              <a:t>evoluční model</a:t>
            </a:r>
          </a:p>
        </p:txBody>
      </p:sp>
    </p:spTree>
    <p:extLst>
      <p:ext uri="{BB962C8B-B14F-4D97-AF65-F5344CB8AC3E}">
        <p14:creationId xmlns:p14="http://schemas.microsoft.com/office/powerpoint/2010/main" xmlns="" val="6380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942772" y="266700"/>
            <a:ext cx="3292475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Testování hypotéz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8788" y="1007182"/>
            <a:ext cx="3677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Test molekulárních hodin: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0375" y="1915158"/>
            <a:ext cx="50016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Relative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rate</a:t>
            </a:r>
            <a:r>
              <a:rPr lang="cs-CZ" sz="2400" b="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r>
              <a:rPr lang="en-US" sz="2400" b="0" dirty="0">
                <a:solidFill>
                  <a:srgbClr val="E60000"/>
                </a:solidFill>
              </a:rPr>
              <a:t>L</a:t>
            </a:r>
            <a:r>
              <a:rPr lang="cs-CZ" sz="2400" b="0" dirty="0" err="1">
                <a:solidFill>
                  <a:srgbClr val="E60000"/>
                </a:solidFill>
              </a:rPr>
              <a:t>inearizované</a:t>
            </a:r>
            <a:r>
              <a:rPr lang="cs-CZ" sz="2400" b="0" dirty="0">
                <a:solidFill>
                  <a:srgbClr val="E60000"/>
                </a:solidFill>
              </a:rPr>
              <a:t> stromy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dirty="0"/>
              <a:t>  </a:t>
            </a:r>
            <a:r>
              <a:rPr lang="cs-CZ" sz="2000" b="0" dirty="0"/>
              <a:t>odstranění signifikantně odlišných taxonů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340" y="4361001"/>
            <a:ext cx="6717793" cy="2048256"/>
          </a:xfrm>
          <a:prstGeom prst="rect">
            <a:avLst/>
          </a:prstGeom>
        </p:spPr>
      </p:pic>
      <p:pic>
        <p:nvPicPr>
          <p:cNvPr id="13" name="Obrázek 12" descr="7.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016" y="952233"/>
            <a:ext cx="3891663" cy="248138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521570" y="6124755"/>
            <a:ext cx="480083" cy="354148"/>
            <a:chOff x="6521570" y="6124755"/>
            <a:chExt cx="480083" cy="354148"/>
          </a:xfrm>
        </p:grpSpPr>
        <p:cxnSp>
          <p:nvCxnSpPr>
            <p:cNvPr id="8" name="Přímá spojovací čára 7"/>
            <p:cNvCxnSpPr/>
            <p:nvPr/>
          </p:nvCxnSpPr>
          <p:spPr bwMode="auto">
            <a:xfrm>
              <a:off x="6521570" y="6124755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Přímá spojovací čára 8"/>
            <p:cNvCxnSpPr/>
            <p:nvPr/>
          </p:nvCxnSpPr>
          <p:spPr bwMode="auto">
            <a:xfrm flipH="1">
              <a:off x="6527200" y="6133847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1732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504" y="1796142"/>
            <a:ext cx="6667111" cy="486412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52854" y="266700"/>
            <a:ext cx="448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R</a:t>
            </a:r>
            <a:r>
              <a:rPr lang="cs-CZ" sz="2400" b="0" dirty="0" err="1">
                <a:solidFill>
                  <a:srgbClr val="E60000"/>
                </a:solidFill>
              </a:rPr>
              <a:t>elaxované</a:t>
            </a:r>
            <a:r>
              <a:rPr lang="cs-CZ" sz="2400" b="0" dirty="0">
                <a:solidFill>
                  <a:srgbClr val="E60000"/>
                </a:solidFill>
              </a:rPr>
              <a:t> molekulární hodiny</a:t>
            </a:r>
            <a:endParaRPr lang="cs-CZ" sz="2000" b="0" dirty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290617" y="5900056"/>
            <a:ext cx="1396670" cy="410687"/>
          </a:xfrm>
          <a:prstGeom prst="wedgeRectCallout">
            <a:avLst>
              <a:gd name="adj1" fmla="val 64578"/>
              <a:gd name="adj2" fmla="val 116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multiplikátor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2895600" y="1349828"/>
            <a:ext cx="1698173" cy="410687"/>
          </a:xfrm>
          <a:prstGeom prst="wedgeRectCallout">
            <a:avLst>
              <a:gd name="adj1" fmla="val 26758"/>
              <a:gd name="adj2" fmla="val 9912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neškálovaný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čas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293428" y="914401"/>
            <a:ext cx="1698173" cy="827314"/>
          </a:xfrm>
          <a:prstGeom prst="wedgeRectCallout">
            <a:avLst>
              <a:gd name="adj1" fmla="val -25806"/>
              <a:gd name="adj2" fmla="val 6096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škálovaný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čas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dirty="0"/>
              <a:t>(očekávaný </a:t>
            </a:r>
            <a:r>
              <a:rPr lang="cs-CZ" sz="1600" b="0" dirty="0" err="1"/>
              <a:t>poč</a:t>
            </a:r>
            <a:r>
              <a:rPr lang="cs-CZ" sz="1600" b="0" dirty="0"/>
              <a:t>. substitucí/pozici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8788" y="79504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/>
              <a:t>umožňují změnu rychlostí podél větví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34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63" y="1872343"/>
            <a:ext cx="4312638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Srovnání stromů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0550" y="936625"/>
            <a:ext cx="5458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Jsou dva stromy signifikantně odlišné?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8788" y="1754414"/>
            <a:ext cx="4575740" cy="36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Testy párových pozic: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winning</a:t>
            </a:r>
            <a:r>
              <a:rPr lang="cs-CZ" sz="2000" b="0" dirty="0"/>
              <a:t> </a:t>
            </a:r>
            <a:r>
              <a:rPr lang="cs-CZ" sz="2000" b="0" dirty="0" err="1"/>
              <a:t>sites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Felsensteinův</a:t>
            </a:r>
            <a:r>
              <a:rPr lang="cs-CZ" sz="2000" b="0" dirty="0"/>
              <a:t> </a:t>
            </a:r>
            <a:r>
              <a:rPr lang="cs-CZ" sz="2000" b="0" i="1" dirty="0"/>
              <a:t>z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Templetonův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Kishinův</a:t>
            </a:r>
            <a:r>
              <a:rPr lang="cs-CZ" sz="2000" b="0" dirty="0"/>
              <a:t>-</a:t>
            </a:r>
            <a:r>
              <a:rPr lang="cs-CZ" sz="2000" b="0" dirty="0" err="1"/>
              <a:t>Hasegawův</a:t>
            </a:r>
            <a:r>
              <a:rPr lang="cs-CZ" sz="2000" b="0" dirty="0"/>
              <a:t> test (KHT, RELL)</a:t>
            </a:r>
            <a:br>
              <a:rPr lang="cs-CZ" sz="2000" b="0" dirty="0"/>
            </a:br>
            <a:endParaRPr lang="cs-CZ" sz="2000" b="0" dirty="0"/>
          </a:p>
          <a:p>
            <a:pPr defTabSz="360000">
              <a:spcAft>
                <a:spcPts val="6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Pro více než dva stromy: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Shimodairův</a:t>
            </a:r>
            <a:r>
              <a:rPr lang="cs-CZ" sz="2000" b="0" dirty="0"/>
              <a:t>-</a:t>
            </a:r>
            <a:r>
              <a:rPr lang="cs-CZ" sz="2000" b="0" dirty="0" err="1"/>
              <a:t>Hasegawův</a:t>
            </a:r>
            <a:r>
              <a:rPr lang="cs-CZ" sz="2000" b="0" dirty="0"/>
              <a:t> (SH)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58788" y="1152114"/>
            <a:ext cx="53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jaké míry jsou dva stromy odlišné?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58788" y="1941935"/>
            <a:ext cx="37721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Distance mezi stromy: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partition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quartet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path</a:t>
            </a:r>
            <a:r>
              <a:rPr lang="cs-CZ" sz="2000" b="0" dirty="0"/>
              <a:t> </a:t>
            </a:r>
            <a:r>
              <a:rPr lang="cs-CZ" sz="2000" b="0" dirty="0" err="1"/>
              <a:t>difference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metody inkorporující délky větví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58788" y="4450288"/>
            <a:ext cx="502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Problémy s distancemi mezi stromy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Srovnání stromů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67693" y="266700"/>
            <a:ext cx="3805238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980167"/>
            <a:ext cx="2733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 striktní konsensus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564" y="3458182"/>
            <a:ext cx="2504942" cy="2871432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7130473" y="748145"/>
            <a:ext cx="1699491" cy="341745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zdrojové stromy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323273" y="2641600"/>
            <a:ext cx="1551709" cy="849744"/>
          </a:xfrm>
          <a:prstGeom prst="wedgeRectCallout">
            <a:avLst>
              <a:gd name="adj1" fmla="val 42755"/>
              <a:gd name="adj2" fmla="val 9382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striktně konsensuální strom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774948" y="4440798"/>
            <a:ext cx="5054653" cy="1657907"/>
            <a:chOff x="3774948" y="4440798"/>
            <a:chExt cx="5054653" cy="165790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74948" y="4440798"/>
              <a:ext cx="5054653" cy="1657907"/>
            </a:xfrm>
            <a:prstGeom prst="rect">
              <a:avLst/>
            </a:prstGeom>
          </p:spPr>
        </p:pic>
        <p:sp>
          <p:nvSpPr>
            <p:cNvPr id="9" name="Zahnutá šipka doleva 8"/>
            <p:cNvSpPr/>
            <p:nvPr/>
          </p:nvSpPr>
          <p:spPr bwMode="auto">
            <a:xfrm>
              <a:off x="5246253" y="4544291"/>
              <a:ext cx="350983" cy="1089891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557213" y="4149952"/>
            <a:ext cx="7125669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/>
              <a:t>Hypotéza? </a:t>
            </a:r>
          </a:p>
          <a:p>
            <a:pPr defTabSz="360000">
              <a:spcAft>
                <a:spcPts val="1800"/>
              </a:spcAft>
            </a:pPr>
            <a:r>
              <a:rPr lang="cs-CZ" sz="2000" b="0" dirty="0"/>
              <a:t>Např. H = mince není „cinknutá“, tj. </a:t>
            </a:r>
            <a:r>
              <a:rPr lang="cs-CZ" sz="2000" b="0" i="1" dirty="0"/>
              <a:t>p</a:t>
            </a:r>
            <a:r>
              <a:rPr lang="cs-CZ" sz="2000" b="0" dirty="0"/>
              <a:t> = 1/2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3,0517.10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</a:pPr>
            <a:r>
              <a:rPr lang="cs-CZ" sz="2000" b="0" dirty="0">
                <a:sym typeface="Symbol" pitchFamily="18" charset="2"/>
              </a:rPr>
              <a:t>Je-li mince upravena tak, aby ve 2/3 případů padl orel: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 </a:t>
            </a:r>
            <a:r>
              <a:rPr lang="cs-CZ" sz="2000" b="0" i="1" dirty="0">
                <a:sym typeface="Symbol" pitchFamily="18" charset="2"/>
              </a:rPr>
              <a:t>p</a:t>
            </a:r>
            <a:r>
              <a:rPr lang="cs-CZ" sz="2000" b="0" dirty="0">
                <a:sym typeface="Symbol" pitchFamily="18" charset="2"/>
              </a:rPr>
              <a:t> = 1/3 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1,7841.10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  <a:buFont typeface="Symbol" pitchFamily="18" charset="2"/>
              <a:buChar char="Þ"/>
            </a:pPr>
            <a:r>
              <a:rPr lang="cs-CZ" sz="2000" b="0" dirty="0">
                <a:sym typeface="Symbol" pitchFamily="18" charset="2"/>
              </a:rPr>
              <a:t> výsledek hodů 1,7 pravděpodobnější s pravou mincí</a:t>
            </a:r>
          </a:p>
        </p:txBody>
      </p:sp>
      <p:grpSp>
        <p:nvGrpSpPr>
          <p:cNvPr id="2" name="Skupina 12"/>
          <p:cNvGrpSpPr/>
          <p:nvPr/>
        </p:nvGrpSpPr>
        <p:grpSpPr>
          <a:xfrm>
            <a:off x="1479817" y="320675"/>
            <a:ext cx="5922469" cy="3773738"/>
            <a:chOff x="1929998" y="488496"/>
            <a:chExt cx="5189259" cy="3306544"/>
          </a:xfrm>
        </p:grpSpPr>
        <p:graphicFrame>
          <p:nvGraphicFramePr>
            <p:cNvPr id="9" name="Graf 8"/>
            <p:cNvGraphicFramePr/>
            <p:nvPr/>
          </p:nvGraphicFramePr>
          <p:xfrm>
            <a:off x="2207078" y="488496"/>
            <a:ext cx="4912179" cy="313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 rot="16200000">
              <a:off x="1546880" y="1921603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/>
                <a:t>Likelihood</a:t>
              </a:r>
              <a:endParaRPr lang="cs-CZ" sz="1600" b="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38746" y="34564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/>
                <a:t>p</a:t>
              </a:r>
            </a:p>
          </p:txBody>
        </p:sp>
      </p:grpSp>
      <p:cxnSp>
        <p:nvCxnSpPr>
          <p:cNvPr id="15" name="Přímá spojovací šipka 14"/>
          <p:cNvCxnSpPr/>
          <p:nvPr/>
        </p:nvCxnSpPr>
        <p:spPr bwMode="auto">
          <a:xfrm>
            <a:off x="4799239" y="764041"/>
            <a:ext cx="0" cy="27976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4414424" y="320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>
                <a:solidFill>
                  <a:srgbClr val="0070C0"/>
                </a:solidFill>
              </a:rPr>
              <a:t>max</a:t>
            </a:r>
            <a:r>
              <a:rPr lang="cs-CZ" b="0" i="1" dirty="0" err="1">
                <a:solidFill>
                  <a:srgbClr val="0070C0"/>
                </a:solidFill>
              </a:rPr>
              <a:t>L</a:t>
            </a:r>
            <a:endParaRPr lang="cs-CZ" b="0" i="1" dirty="0">
              <a:solidFill>
                <a:srgbClr val="0070C0"/>
              </a:solidFill>
            </a:endParaRP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5431970" y="320675"/>
            <a:ext cx="2340429" cy="735239"/>
          </a:xfrm>
          <a:prstGeom prst="wedgeRectCallout">
            <a:avLst>
              <a:gd name="adj1" fmla="val -74998"/>
              <a:gd name="adj2" fmla="val 1231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maximální hodnota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věrohodnostní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funkce</a:t>
            </a: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5584371" y="2253343"/>
            <a:ext cx="2862943" cy="1110343"/>
          </a:xfrm>
          <a:prstGeom prst="wedgeRectCallout">
            <a:avLst>
              <a:gd name="adj1" fmla="val -76537"/>
              <a:gd name="adj2" fmla="val 671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maximálně věrohodný bodový odhad (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MLE) parametru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16" grpId="0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566511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majority-rule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40" y="3274167"/>
            <a:ext cx="2990645" cy="3426780"/>
          </a:xfrm>
          <a:prstGeom prst="rect">
            <a:avLst/>
          </a:prstGeom>
        </p:spPr>
      </p:pic>
      <p:sp>
        <p:nvSpPr>
          <p:cNvPr id="6" name="Obdélníkový popisek 5"/>
          <p:cNvSpPr/>
          <p:nvPr/>
        </p:nvSpPr>
        <p:spPr bwMode="auto">
          <a:xfrm>
            <a:off x="7130473" y="748145"/>
            <a:ext cx="1699491" cy="341745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zdrojové stromy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4034663" y="4352065"/>
            <a:ext cx="1440980" cy="596453"/>
          </a:xfrm>
          <a:prstGeom prst="wedgeRectCallout">
            <a:avLst>
              <a:gd name="adj1" fmla="val -89384"/>
              <a:gd name="adj2" fmla="val 3069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většinový strom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9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76550" y="266700"/>
            <a:ext cx="3060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60000"/>
                </a:solidFill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1470025"/>
            <a:ext cx="78870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problém s konsensuálními stromy – kombinovaná vs. </a:t>
            </a:r>
            <a:br>
              <a:rPr lang="cs-CZ" sz="2400" b="0" dirty="0"/>
            </a:br>
            <a:r>
              <a:rPr lang="cs-CZ" sz="2400" b="0" dirty="0"/>
              <a:t>   separátní</a:t>
            </a:r>
            <a:r>
              <a:rPr lang="en-US" sz="2400" b="0" dirty="0"/>
              <a:t> </a:t>
            </a:r>
            <a:r>
              <a:rPr lang="cs-CZ" sz="2400" b="0" dirty="0"/>
              <a:t>analýza, </a:t>
            </a:r>
            <a:r>
              <a:rPr lang="cs-CZ" sz="2400" b="0" i="1" dirty="0" err="1"/>
              <a:t>supermatrix</a:t>
            </a:r>
            <a:r>
              <a:rPr lang="cs-CZ" sz="2400" b="0" dirty="0"/>
              <a:t> </a:t>
            </a:r>
            <a:r>
              <a:rPr lang="cs-CZ" sz="2400" b="0" i="1" dirty="0"/>
              <a:t>vs</a:t>
            </a:r>
            <a:r>
              <a:rPr lang="cs-CZ" sz="2400" b="0" dirty="0"/>
              <a:t>. </a:t>
            </a:r>
            <a:r>
              <a:rPr lang="cs-CZ" sz="2400" b="0" i="1" dirty="0" err="1"/>
              <a:t>supertree</a:t>
            </a:r>
            <a:endParaRPr lang="en-US" sz="2400" b="0" i="1" dirty="0"/>
          </a:p>
          <a:p>
            <a:pPr>
              <a:spcAft>
                <a:spcPts val="600"/>
              </a:spcAft>
            </a:pPr>
            <a:endParaRPr lang="cs-CZ" sz="2400" b="0" dirty="0"/>
          </a:p>
          <a:p>
            <a:pPr>
              <a:spcAft>
                <a:spcPts val="600"/>
              </a:spcAft>
            </a:pPr>
            <a:r>
              <a:rPr lang="cs-CZ" sz="2400" b="0" dirty="0"/>
              <a:t> konsensuální stromy v metodách opakovaného výběru,</a:t>
            </a:r>
            <a:r>
              <a:rPr lang="en-US" sz="2400" b="0" dirty="0"/>
              <a:t> </a:t>
            </a:r>
            <a:r>
              <a:rPr lang="cs-CZ" sz="2400" b="0" dirty="0"/>
              <a:t/>
            </a:r>
            <a:br>
              <a:rPr lang="cs-CZ" sz="2400" b="0" dirty="0"/>
            </a:br>
            <a:r>
              <a:rPr lang="cs-CZ" sz="2400" b="0" dirty="0"/>
              <a:t>   </a:t>
            </a:r>
            <a:r>
              <a:rPr lang="cs-CZ" sz="2400" b="0" dirty="0" err="1"/>
              <a:t>bayesovská</a:t>
            </a:r>
            <a:r>
              <a:rPr lang="cs-CZ" sz="2400" b="0" dirty="0"/>
              <a:t> analýza</a:t>
            </a:r>
          </a:p>
        </p:txBody>
      </p:sp>
    </p:spTree>
    <p:extLst>
      <p:ext uri="{BB962C8B-B14F-4D97-AF65-F5344CB8AC3E}">
        <p14:creationId xmlns:p14="http://schemas.microsoft.com/office/powerpoint/2010/main" xmlns="" val="3492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2503" y="266700"/>
            <a:ext cx="4398963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Fylogenetické programy</a:t>
            </a:r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0850" y="1172586"/>
            <a:ext cx="770755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F00000"/>
                </a:solidFill>
              </a:rPr>
              <a:t>alignment</a:t>
            </a:r>
            <a:r>
              <a:rPr lang="cs-CZ" sz="2400" b="0" dirty="0">
                <a:solidFill>
                  <a:srgbClr val="F00000"/>
                </a:solidFill>
              </a:rPr>
              <a:t>: </a:t>
            </a:r>
            <a:endParaRPr lang="en-US" sz="2400" b="0" dirty="0">
              <a:solidFill>
                <a:srgbClr val="F00000"/>
              </a:solidFill>
            </a:endParaRPr>
          </a:p>
          <a:p>
            <a:r>
              <a:rPr lang="cs-CZ" sz="2400" b="0" dirty="0" err="1">
                <a:solidFill>
                  <a:schemeClr val="accent2"/>
                </a:solidFill>
              </a:rPr>
              <a:t>ClustalX</a:t>
            </a:r>
            <a:r>
              <a:rPr lang="en-US" sz="2400" b="0" dirty="0">
                <a:solidFill>
                  <a:schemeClr val="accent2"/>
                </a:solidFill>
              </a:rPr>
              <a:t>  </a:t>
            </a:r>
            <a:r>
              <a:rPr lang="en-US" sz="2400" b="0" dirty="0"/>
              <a:t> </a:t>
            </a:r>
            <a:r>
              <a:rPr lang="cs-CZ" sz="2000" b="0" i="1" u="sng" dirty="0"/>
              <a:t>http://inn-prot.weizmann.ac.il/software/ClustalX.html</a:t>
            </a:r>
            <a:r>
              <a:rPr lang="cs-CZ" sz="2000" b="0" u="sng" dirty="0"/>
              <a:t> 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US" sz="2400" b="0" dirty="0" err="1">
                <a:solidFill>
                  <a:srgbClr val="F00000"/>
                </a:solidFill>
              </a:rPr>
              <a:t>konstrukce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strom</a:t>
            </a:r>
            <a:r>
              <a:rPr lang="cs-CZ" sz="2400" b="0" dirty="0">
                <a:solidFill>
                  <a:srgbClr val="F00000"/>
                </a:solidFill>
              </a:rPr>
              <a:t>ů:</a:t>
            </a:r>
          </a:p>
          <a:p>
            <a:pPr>
              <a:spcAft>
                <a:spcPts val="600"/>
              </a:spcAft>
            </a:pPr>
            <a:r>
              <a:rPr lang="cs-CZ" sz="2000" b="0" i="1" dirty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b="0" dirty="0">
                <a:solidFill>
                  <a:schemeClr val="accent2"/>
                </a:solidFill>
              </a:rPr>
              <a:t>PAUP*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PHYLIP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McClade</a:t>
            </a:r>
            <a:r>
              <a:rPr lang="en-US" sz="2400" b="0" dirty="0"/>
              <a:t> ... MP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MOLPHY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PHYML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TREE-PUZZLE</a:t>
            </a:r>
            <a:r>
              <a:rPr lang="en-US" sz="2400" b="0" dirty="0"/>
              <a:t> ... ML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MrBayes</a:t>
            </a:r>
            <a:r>
              <a:rPr lang="en-US" sz="2400" b="0" dirty="0"/>
              <a:t> ... BA</a:t>
            </a:r>
            <a:r>
              <a:rPr lang="cs-CZ" sz="2400" b="0" dirty="0"/>
              <a:t/>
            </a:r>
            <a:br>
              <a:rPr lang="cs-CZ" sz="24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práce se stromy:</a:t>
            </a:r>
            <a:endParaRPr lang="en-US" sz="2400" b="0" dirty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TreeView</a:t>
            </a:r>
            <a:r>
              <a:rPr lang="cs-CZ" sz="2400" b="0" dirty="0"/>
              <a:t>  </a:t>
            </a:r>
            <a:r>
              <a:rPr lang="cs-CZ" sz="2000" b="0" i="1" u="sng" dirty="0"/>
              <a:t>http://taxonomy.zoology.gla.ac.uk/rod/treeview.html</a:t>
            </a:r>
            <a:r>
              <a:rPr lang="cs-CZ" sz="2400" b="0" u="sng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54354" y="266700"/>
            <a:ext cx="6811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E60000"/>
                </a:solidFill>
              </a:rPr>
              <a:t>Maxim</a:t>
            </a:r>
            <a:r>
              <a:rPr lang="cs-CZ" sz="2400" b="0">
                <a:solidFill>
                  <a:srgbClr val="E60000"/>
                </a:solidFill>
              </a:rPr>
              <a:t>ální věrohodnost ve fylogenetické analýze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0375" y="912132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latin typeface="Courier New" pitchFamily="49" charset="0"/>
                </a:rPr>
                <a:t>	TCAAAAATGGCTTTATTCGCTTAATGCCGTTAACCCTTGCGGGGGCCATG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latin typeface="Courier New" pitchFamily="49" charset="0"/>
                </a:rPr>
                <a:t>	TCCGTGATGGATTTATTTCCGCAATGCCTGTCATCTTATTCTCAAGTATC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latin typeface="Courier New" pitchFamily="49" charset="0"/>
                </a:rPr>
                <a:t>	TTCGTGATGGATTTATTGCAGGTATGCCAGTCATCCTTTTCTCATCTATC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E60000"/>
                  </a:solidFill>
                </a:rPr>
                <a:t>data: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60375" y="2716893"/>
            <a:ext cx="1039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strom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4"/>
          <p:cNvGrpSpPr/>
          <p:nvPr/>
        </p:nvGrpSpPr>
        <p:grpSpPr>
          <a:xfrm>
            <a:off x="1497693" y="3134178"/>
            <a:ext cx="3835400" cy="2325688"/>
            <a:chOff x="1530350" y="2698750"/>
            <a:chExt cx="3835400" cy="2325688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0350" y="2698750"/>
              <a:ext cx="3835400" cy="2325688"/>
            </a:xfrm>
            <a:prstGeom prst="rect">
              <a:avLst/>
            </a:prstGeom>
            <a:noFill/>
            <a:effectLst/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808163" y="3348038"/>
              <a:ext cx="1285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err="1"/>
                <a:t>topolog</a:t>
              </a:r>
              <a:r>
                <a:rPr lang="cs-CZ" b="0" dirty="0" err="1"/>
                <a:t>ie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</a:t>
              </a:r>
              <a:endParaRPr lang="cs-CZ" b="0" i="1" dirty="0"/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621623" y="4499536"/>
              <a:ext cx="1511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/>
                <a:t>délky větví </a:t>
              </a:r>
              <a:r>
                <a:rPr lang="cs-CZ" b="0" i="1" dirty="0">
                  <a:sym typeface="Symbol"/>
                </a:rPr>
                <a:t></a:t>
              </a:r>
              <a:endParaRPr lang="cs-CZ" b="0" i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56962" y="3425373"/>
            <a:ext cx="2836865" cy="1806576"/>
            <a:chOff x="3647" y="1712"/>
            <a:chExt cx="1787" cy="1138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647" y="171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 dirty="0"/>
                <a:t>+ </a:t>
              </a:r>
              <a:r>
                <a:rPr lang="en-US" sz="2400" b="0" dirty="0" err="1">
                  <a:solidFill>
                    <a:srgbClr val="E60000"/>
                  </a:solidFill>
                </a:rPr>
                <a:t>evolu</a:t>
              </a:r>
              <a:r>
                <a:rPr lang="cs-CZ" sz="2400" b="0" dirty="0">
                  <a:solidFill>
                    <a:srgbClr val="E60000"/>
                  </a:solidFill>
                </a:rPr>
                <a:t>ční</a:t>
              </a:r>
              <a:r>
                <a:rPr lang="en-US" sz="2400" b="0" dirty="0">
                  <a:solidFill>
                    <a:srgbClr val="E60000"/>
                  </a:solidFill>
                </a:rPr>
                <a:t> model</a:t>
              </a:r>
              <a:r>
                <a:rPr lang="cs-CZ" sz="2400" b="0" dirty="0">
                  <a:solidFill>
                    <a:srgbClr val="E60000"/>
                  </a:solidFill>
                </a:rPr>
                <a:t> </a:t>
              </a:r>
              <a:r>
                <a:rPr lang="cs-CZ" sz="2400" b="0" i="1" dirty="0">
                  <a:solidFill>
                    <a:srgbClr val="E60000"/>
                  </a:solidFill>
                  <a:sym typeface="Symbol"/>
                </a:rPr>
                <a:t></a:t>
              </a:r>
              <a:endParaRPr lang="cs-CZ" sz="2400" b="0" i="1" dirty="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1320000">
              <a:off x="3673" y="2045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904" y="2272"/>
              <a:ext cx="10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= </a:t>
              </a:r>
              <a:r>
                <a:rPr lang="en-US" sz="2400" b="0" dirty="0" err="1">
                  <a:solidFill>
                    <a:srgbClr val="E60000"/>
                  </a:solidFill>
                </a:rPr>
                <a:t>hypot</a:t>
              </a:r>
              <a:r>
                <a:rPr lang="cs-CZ" sz="2400" b="0" dirty="0" err="1">
                  <a:solidFill>
                    <a:srgbClr val="E60000"/>
                  </a:solidFill>
                </a:rPr>
                <a:t>éza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557213" y="5812972"/>
            <a:ext cx="81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0"/>
              </a:spcAft>
            </a:pPr>
            <a:r>
              <a:rPr lang="en-US" sz="2000" b="0" i="1" dirty="0"/>
              <a:t>L</a:t>
            </a:r>
            <a:r>
              <a:rPr lang="en-US" sz="2000" b="0" dirty="0"/>
              <a:t> = </a:t>
            </a:r>
            <a:r>
              <a:rPr lang="cs-CZ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D</a:t>
            </a:r>
            <a:r>
              <a:rPr lang="en-US" sz="2000" b="0" dirty="0">
                <a:cs typeface="Arial" charset="0"/>
              </a:rPr>
              <a:t>│H)</a:t>
            </a:r>
            <a:r>
              <a:rPr lang="cs-CZ" sz="2000" b="0" dirty="0">
                <a:cs typeface="Arial" charset="0"/>
              </a:rPr>
              <a:t>: D = matice sekvencí (dat), H =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</a:t>
            </a:r>
            <a:r>
              <a:rPr lang="en-US" sz="2000" b="0" dirty="0">
                <a:cs typeface="Arial" charset="0"/>
                <a:sym typeface="Symbol" pitchFamily="18" charset="2"/>
              </a:rPr>
              <a:t> (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topolog</a:t>
            </a:r>
            <a:r>
              <a:rPr lang="cs-CZ" sz="2000" b="0" dirty="0" err="1">
                <a:cs typeface="Arial" charset="0"/>
                <a:sym typeface="Symbol" pitchFamily="18" charset="2"/>
              </a:rPr>
              <a:t>ie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</a:t>
            </a:r>
            <a:r>
              <a:rPr lang="en-US" sz="2000" b="0" dirty="0">
                <a:cs typeface="Arial" charset="0"/>
                <a:sym typeface="Symbol" pitchFamily="18" charset="2"/>
              </a:rPr>
              <a:t> (</a:t>
            </a:r>
            <a:r>
              <a:rPr lang="cs-CZ" sz="2000" b="0" dirty="0">
                <a:cs typeface="Arial" charset="0"/>
                <a:sym typeface="Symbol" pitchFamily="18" charset="2"/>
              </a:rPr>
              <a:t>délky 	větví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</a:t>
            </a:r>
            <a:r>
              <a:rPr lang="en-US" sz="2000" b="0" dirty="0">
                <a:cs typeface="Arial" charset="0"/>
                <a:sym typeface="Symbol" pitchFamily="18" charset="2"/>
              </a:rPr>
              <a:t> (model)</a:t>
            </a:r>
            <a:endParaRPr lang="cs-CZ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17" name="Obdélníkový popisek 16"/>
          <p:cNvSpPr/>
          <p:nvPr/>
        </p:nvSpPr>
        <p:spPr bwMode="auto">
          <a:xfrm>
            <a:off x="6651171" y="4963887"/>
            <a:ext cx="1273630" cy="735239"/>
          </a:xfrm>
          <a:prstGeom prst="wedgeRectCallout">
            <a:avLst>
              <a:gd name="adj1" fmla="val -38246"/>
              <a:gd name="adj2" fmla="val 6117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nuisance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endParaRPr kumimoji="0" lang="cs-CZ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1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Skupina 24"/>
          <p:cNvGrpSpPr/>
          <p:nvPr/>
        </p:nvGrpSpPr>
        <p:grpSpPr>
          <a:xfrm>
            <a:off x="779236" y="2367871"/>
            <a:ext cx="3379107" cy="3501560"/>
            <a:chOff x="779236" y="2367871"/>
            <a:chExt cx="3379107" cy="3501560"/>
          </a:xfrm>
        </p:grpSpPr>
        <p:pic>
          <p:nvPicPr>
            <p:cNvPr id="218120" name="Picture 8" descr="ML"/>
            <p:cNvPicPr>
              <a:picLocks noChangeAspect="1" noChangeArrowheads="1"/>
            </p:cNvPicPr>
            <p:nvPr/>
          </p:nvPicPr>
          <p:blipFill>
            <a:blip r:embed="rId3" cstate="print"/>
            <a:srcRect r="58075"/>
            <a:stretch>
              <a:fillRect/>
            </a:stretch>
          </p:blipFill>
          <p:spPr bwMode="auto">
            <a:xfrm>
              <a:off x="779236" y="2367871"/>
              <a:ext cx="3379107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Skupina 20"/>
            <p:cNvGrpSpPr/>
            <p:nvPr/>
          </p:nvGrpSpPr>
          <p:grpSpPr>
            <a:xfrm>
              <a:off x="1859756" y="4062413"/>
              <a:ext cx="1062999" cy="400110"/>
              <a:chOff x="1859756" y="4062413"/>
              <a:chExt cx="1062999" cy="400110"/>
            </a:xfrm>
          </p:grpSpPr>
          <p:sp>
            <p:nvSpPr>
              <p:cNvPr id="22" name="Obdélník 21"/>
              <p:cNvSpPr/>
              <p:nvPr/>
            </p:nvSpPr>
            <p:spPr bwMode="auto">
              <a:xfrm>
                <a:off x="1909763" y="4193381"/>
                <a:ext cx="995362" cy="2071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859756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609849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23"/>
          <p:cNvGrpSpPr/>
          <p:nvPr/>
        </p:nvGrpSpPr>
        <p:grpSpPr>
          <a:xfrm>
            <a:off x="779236" y="2367871"/>
            <a:ext cx="8059964" cy="3501560"/>
            <a:chOff x="779236" y="2367871"/>
            <a:chExt cx="8059964" cy="3501560"/>
          </a:xfrm>
        </p:grpSpPr>
        <p:grpSp>
          <p:nvGrpSpPr>
            <p:cNvPr id="3" name="Skupina 17"/>
            <p:cNvGrpSpPr/>
            <p:nvPr/>
          </p:nvGrpSpPr>
          <p:grpSpPr>
            <a:xfrm>
              <a:off x="779236" y="2367871"/>
              <a:ext cx="8059964" cy="3501560"/>
              <a:chOff x="779236" y="2367871"/>
              <a:chExt cx="8059964" cy="3501560"/>
            </a:xfrm>
          </p:grpSpPr>
          <p:pic>
            <p:nvPicPr>
              <p:cNvPr id="218120" name="Picture 8" descr="M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79236" y="2367871"/>
                <a:ext cx="8059964" cy="350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Line 9"/>
              <p:cNvSpPr>
                <a:spLocks noChangeShapeType="1"/>
              </p:cNvSpPr>
              <p:nvPr/>
            </p:nvSpPr>
            <p:spPr bwMode="auto">
              <a:xfrm>
                <a:off x="4217988" y="4135666"/>
                <a:ext cx="668337" cy="0"/>
              </a:xfrm>
              <a:prstGeom prst="line">
                <a:avLst/>
              </a:prstGeom>
              <a:noFill/>
              <a:ln w="57150">
                <a:solidFill>
                  <a:srgbClr val="E6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" name="Skupina 12"/>
              <p:cNvGrpSpPr/>
              <p:nvPr/>
            </p:nvGrpSpPr>
            <p:grpSpPr>
              <a:xfrm>
                <a:off x="1859756" y="4062413"/>
                <a:ext cx="1062999" cy="400110"/>
                <a:chOff x="1859756" y="4062413"/>
                <a:chExt cx="1062999" cy="400110"/>
              </a:xfrm>
            </p:grpSpPr>
            <p:sp>
              <p:nvSpPr>
                <p:cNvPr id="10" name="Obdélník 9"/>
                <p:cNvSpPr/>
                <p:nvPr/>
              </p:nvSpPr>
              <p:spPr bwMode="auto">
                <a:xfrm>
                  <a:off x="1909763" y="4193381"/>
                  <a:ext cx="995362" cy="20716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1859756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x</a:t>
                  </a:r>
                </a:p>
              </p:txBody>
            </p:sp>
            <p:sp>
              <p:nvSpPr>
                <p:cNvPr id="12" name="TextovéPole 11"/>
                <p:cNvSpPr txBox="1"/>
                <p:nvPr/>
              </p:nvSpPr>
              <p:spPr>
                <a:xfrm>
                  <a:off x="2609849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y</a:t>
                  </a:r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5304608" y="35443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1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40483" y="316121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2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061166" y="462751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3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28609" y="375883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4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08175" y="4000501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5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626984" y="2640239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353356" y="3521982"/>
            <a:ext cx="3379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br>
              <a:rPr lang="cs-CZ" b="0" dirty="0"/>
            </a:br>
            <a:endParaRPr lang="en-US" b="0" dirty="0"/>
          </a:p>
          <a:p>
            <a:pPr algn="r"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možných scénářů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57213" y="4858433"/>
            <a:ext cx="77283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i="1" dirty="0">
                <a:sym typeface="Symbol"/>
              </a:rPr>
              <a:t>x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i="1" dirty="0"/>
              <a:t>j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(scénář 1) + …. + </a:t>
            </a:r>
            <a:r>
              <a:rPr lang="cs-CZ" sz="2000" b="0" i="1" dirty="0"/>
              <a:t>P</a:t>
            </a:r>
            <a:r>
              <a:rPr lang="cs-CZ" sz="2000" b="0" dirty="0"/>
              <a:t>(scénář 16)</a:t>
            </a:r>
            <a:endParaRPr lang="en-US" sz="2000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48" grpId="0"/>
      <p:bldP spid="37" grpId="0" animBg="1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 flipH="1" flipV="1">
            <a:off x="5747656" y="3809999"/>
            <a:ext cx="1393371" cy="43542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4" y="2852057"/>
            <a:ext cx="903515" cy="370114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626984" y="2640239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endParaRPr lang="en-US" b="0" dirty="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353356" y="3521982"/>
            <a:ext cx="3379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br>
              <a:rPr lang="cs-CZ" b="0" dirty="0"/>
            </a:br>
            <a:endParaRPr lang="en-US" b="0" dirty="0"/>
          </a:p>
          <a:p>
            <a:pPr algn="r"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možných scénářů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Skupina 53"/>
          <p:cNvGrpSpPr/>
          <p:nvPr/>
        </p:nvGrpSpPr>
        <p:grpSpPr>
          <a:xfrm>
            <a:off x="557213" y="4626428"/>
            <a:ext cx="7049179" cy="1948543"/>
            <a:chOff x="557213" y="4626428"/>
            <a:chExt cx="7049179" cy="1948543"/>
          </a:xfrm>
        </p:grpSpPr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557213" y="4901976"/>
              <a:ext cx="643477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cs-CZ" sz="2000" b="0" dirty="0"/>
                <a:t>všechny pozice</a:t>
              </a:r>
              <a:r>
                <a:rPr lang="en-US" sz="2000" b="0" dirty="0"/>
                <a:t>: </a:t>
              </a:r>
              <a:r>
                <a:rPr lang="en-US" sz="2000" b="0" i="1" dirty="0"/>
                <a:t>L</a:t>
              </a:r>
              <a:r>
                <a:rPr lang="en-US" sz="2000" b="0" dirty="0"/>
                <a:t> = </a:t>
              </a:r>
              <a:r>
                <a:rPr lang="en-US" sz="2000" b="0" i="1" dirty="0"/>
                <a:t>L</a:t>
              </a:r>
              <a:r>
                <a:rPr lang="en-US" sz="2000" b="0" dirty="0"/>
                <a:t>(1)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j</a:t>
              </a:r>
              <a:r>
                <a:rPr lang="en-US" sz="2000" b="0" dirty="0">
                  <a:sym typeface="Symbol" pitchFamily="18" charset="2"/>
                </a:rPr>
                <a:t>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</a:t>
              </a:r>
              <a:br>
                <a:rPr lang="en-US" sz="2000" b="0" dirty="0">
                  <a:sym typeface="Symbol" pitchFamily="18" charset="2"/>
                </a:rPr>
              </a:br>
              <a:endParaRPr lang="en-US" sz="2000" b="0" dirty="0">
                <a:sym typeface="Symbol" pitchFamily="18" charset="2"/>
              </a:endParaRPr>
            </a:p>
            <a:p>
              <a:pPr marL="342900" indent="-342900"/>
              <a:endParaRPr lang="cs-CZ" sz="2000" b="0" dirty="0">
                <a:sym typeface="Symbol" pitchFamily="18" charset="2"/>
              </a:endParaRPr>
            </a:p>
            <a:p>
              <a:pPr marL="342900" indent="-342900"/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 =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(1)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+ …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 </a:t>
              </a: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901542" y="4626428"/>
              <a:ext cx="704850" cy="1028700"/>
            </a:xfrm>
            <a:prstGeom prst="rect">
              <a:avLst/>
            </a:prstGeom>
            <a:noFill/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669972" y="5546271"/>
              <a:ext cx="885825" cy="1028700"/>
            </a:xfrm>
            <a:prstGeom prst="rect">
              <a:avLst/>
            </a:prstGeom>
            <a:noFill/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1065</Words>
  <Application>Microsoft Office PowerPoint</Application>
  <PresentationFormat>Předvádění na obrazovce (4:3)</PresentationFormat>
  <Paragraphs>332</Paragraphs>
  <Slides>42</Slides>
  <Notes>39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Výchozí návrh</vt:lpstr>
      <vt:lpstr>Dokument</vt:lpstr>
      <vt:lpstr>CorelDRAW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193</cp:revision>
  <dcterms:created xsi:type="dcterms:W3CDTF">2004-06-04T17:14:23Z</dcterms:created>
  <dcterms:modified xsi:type="dcterms:W3CDTF">2017-04-20T05:43:19Z</dcterms:modified>
</cp:coreProperties>
</file>