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0"/>
  </p:handoutMasterIdLst>
  <p:sldIdLst>
    <p:sldId id="257" r:id="rId2"/>
    <p:sldId id="262" r:id="rId3"/>
    <p:sldId id="265" r:id="rId4"/>
    <p:sldId id="263" r:id="rId5"/>
    <p:sldId id="264" r:id="rId6"/>
    <p:sldId id="272" r:id="rId7"/>
    <p:sldId id="268" r:id="rId8"/>
    <p:sldId id="274" r:id="rId9"/>
    <p:sldId id="275" r:id="rId10"/>
    <p:sldId id="276" r:id="rId11"/>
    <p:sldId id="273" r:id="rId12"/>
    <p:sldId id="285" r:id="rId13"/>
    <p:sldId id="282" r:id="rId14"/>
    <p:sldId id="277" r:id="rId15"/>
    <p:sldId id="278" r:id="rId16"/>
    <p:sldId id="284" r:id="rId17"/>
    <p:sldId id="290" r:id="rId18"/>
    <p:sldId id="269" r:id="rId19"/>
    <p:sldId id="279" r:id="rId20"/>
    <p:sldId id="286" r:id="rId21"/>
    <p:sldId id="287" r:id="rId22"/>
    <p:sldId id="288" r:id="rId23"/>
    <p:sldId id="289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311" r:id="rId45"/>
    <p:sldId id="312" r:id="rId46"/>
    <p:sldId id="313" r:id="rId47"/>
    <p:sldId id="314" r:id="rId48"/>
    <p:sldId id="280" r:id="rId49"/>
  </p:sldIdLst>
  <p:sldSz cx="9144000" cy="6858000" type="screen4x3"/>
  <p:notesSz cx="6794500" cy="99314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F4B96-2189-4385-88E7-0B2B366553CA}" type="datetimeFigureOut">
              <a:rPr lang="cs-CZ" smtClean="0"/>
              <a:t>17.9.2018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EF714-4571-46CE-BB9A-675E9FEE78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6100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17.9.2018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057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17.9.2018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5319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17.9.2018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6715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17.9.2018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5757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17.9.2018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06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17.9.2018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1732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17.9.2018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09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17.9.2018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8480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17.9.2018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4686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17.9.2018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784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17.9.2018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6124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56224-8E04-4D83-9680-02554A2829D4}" type="datetimeFigureOut">
              <a:rPr lang="cs-CZ" smtClean="0"/>
              <a:t>17.9.2018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26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nicearasy.cz/134/Oscillatoriales" TargetMode="External"/><Relationship Id="rId7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hyperlink" Target="http://www.sinicearasy.cz/134/Chroococcale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sinicearasy.cz/134/Stigonematales" TargetMode="External"/><Relationship Id="rId4" Type="http://schemas.openxmlformats.org/officeDocument/2006/relationships/hyperlink" Target="http://www.sinicearasy.cz/134/Nostocales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7" Type="http://schemas.openxmlformats.org/officeDocument/2006/relationships/image" Target="../media/image26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Fylogeneze a diverzita </a:t>
            </a: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rostlin:</a:t>
            </a: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řasy a sinice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2052736" y="3965476"/>
            <a:ext cx="6400800" cy="1752600"/>
          </a:xfrm>
        </p:spPr>
        <p:txBody>
          <a:bodyPr>
            <a:normAutofit/>
          </a:bodyPr>
          <a:lstStyle/>
          <a:p>
            <a:r>
              <a:rPr lang="cs-CZ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Barbora </a:t>
            </a:r>
            <a:r>
              <a:rPr lang="cs-CZ" sz="1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Chattová</a:t>
            </a:r>
            <a:endParaRPr lang="cs-CZ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Zástupný symbol pro obsah 3" descr="desmid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2282" y="1665864"/>
            <a:ext cx="2793894" cy="284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1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rgbClr val="00B050"/>
                </a:solidFill>
              </a:rPr>
              <a:t>Akinety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 smtClean="0"/>
          </a:p>
          <a:p>
            <a:r>
              <a:rPr lang="cs-CZ" altLang="cs-CZ" sz="2400" dirty="0" smtClean="0"/>
              <a:t>Starší název </a:t>
            </a:r>
            <a:r>
              <a:rPr lang="cs-CZ" altLang="cs-CZ" sz="2400" dirty="0" err="1"/>
              <a:t>a</a:t>
            </a:r>
            <a:r>
              <a:rPr lang="cs-CZ" altLang="cs-CZ" sz="2400" dirty="0" err="1" smtClean="0"/>
              <a:t>rthrospory</a:t>
            </a:r>
            <a:endParaRPr lang="cs-CZ" altLang="cs-CZ" sz="2400" dirty="0" smtClean="0"/>
          </a:p>
          <a:p>
            <a:r>
              <a:rPr lang="cs-CZ" altLang="cs-CZ" sz="2400" dirty="0" smtClean="0"/>
              <a:t>Větší než </a:t>
            </a:r>
            <a:r>
              <a:rPr lang="cs-CZ" altLang="cs-CZ" sz="2400" dirty="0" err="1" smtClean="0"/>
              <a:t>heterocyty</a:t>
            </a:r>
            <a:endParaRPr lang="cs-CZ" altLang="cs-CZ" sz="2400" dirty="0" smtClean="0"/>
          </a:p>
          <a:p>
            <a:r>
              <a:rPr lang="cs-CZ" altLang="cs-CZ" sz="2400" dirty="0" smtClean="0"/>
              <a:t>Trvale odpočívající buňky</a:t>
            </a:r>
          </a:p>
          <a:p>
            <a:r>
              <a:rPr lang="cs-CZ" altLang="cs-CZ" sz="2400" dirty="0" smtClean="0"/>
              <a:t>Přežití nepříznivých podmínek</a:t>
            </a:r>
          </a:p>
          <a:p>
            <a:r>
              <a:rPr lang="cs-CZ" altLang="cs-CZ" sz="2400" dirty="0" smtClean="0"/>
              <a:t>Vznik z vegetativních buněk</a:t>
            </a:r>
          </a:p>
          <a:p>
            <a:endParaRPr lang="cs-CZ" alt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636"/>
            <a:ext cx="9144000" cy="172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1704140" cy="21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950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Chromatická adaptace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dirty="0" err="1" smtClean="0"/>
              <a:t>Fykobiliny</a:t>
            </a:r>
            <a:r>
              <a:rPr lang="cs-CZ" sz="2400" dirty="0" smtClean="0"/>
              <a:t>: modré c- </a:t>
            </a:r>
            <a:r>
              <a:rPr lang="cs-CZ" sz="2400" dirty="0" err="1" smtClean="0"/>
              <a:t>fykocyanin</a:t>
            </a:r>
            <a:r>
              <a:rPr lang="cs-CZ" sz="2400" dirty="0" smtClean="0"/>
              <a:t>, </a:t>
            </a:r>
            <a:r>
              <a:rPr lang="cs-CZ" sz="2400" dirty="0" err="1" smtClean="0"/>
              <a:t>allofykocyanin</a:t>
            </a:r>
            <a:r>
              <a:rPr lang="cs-CZ" sz="2400" dirty="0" smtClean="0"/>
              <a:t>, červený c- </a:t>
            </a:r>
            <a:r>
              <a:rPr lang="cs-CZ" sz="2400" dirty="0" err="1" smtClean="0"/>
              <a:t>fykoerythrin</a:t>
            </a:r>
            <a:r>
              <a:rPr lang="cs-CZ" sz="2400" dirty="0" smtClean="0"/>
              <a:t>- </a:t>
            </a:r>
            <a:r>
              <a:rPr lang="cs-CZ" sz="2400" dirty="0" err="1" smtClean="0"/>
              <a:t>fce</a:t>
            </a:r>
            <a:r>
              <a:rPr lang="cs-CZ" sz="2400" dirty="0" smtClean="0"/>
              <a:t> světlo sběrné antény</a:t>
            </a:r>
          </a:p>
          <a:p>
            <a:r>
              <a:rPr lang="cs-CZ" sz="2400" dirty="0"/>
              <a:t>C</a:t>
            </a:r>
            <a:r>
              <a:rPr lang="cs-CZ" sz="2400" dirty="0" smtClean="0"/>
              <a:t>itlivost tohoto typu světlo sběrné antény umožnuje fotosyntézu sinic při velmi nízké hladině osvětlení (hluboko pod hladinou vody, v půdě, uvnitř kamenů, v jeskyních)</a:t>
            </a:r>
            <a:endParaRPr lang="cs-CZ" altLang="cs-CZ" sz="2400" dirty="0" smtClean="0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1704140" cy="21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738903" y="6173195"/>
            <a:ext cx="3350597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cs-CZ" altLang="cs-CZ" sz="1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cs-CZ" altLang="cs-CZ" sz="1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Struktura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fykobilisomu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dle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Pankratz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&amp;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Bowen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1963</a:t>
            </a:r>
          </a:p>
        </p:txBody>
      </p:sp>
      <p:pic>
        <p:nvPicPr>
          <p:cNvPr id="11266" name="Picture 2" descr="Struktura fykobilisomu dle Pankratz &amp; Bowen 19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16622"/>
            <a:ext cx="4004884" cy="265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62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Typy stélek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/>
          </a:p>
          <a:p>
            <a:r>
              <a:rPr lang="cs-CZ" altLang="cs-CZ" sz="2400" dirty="0" smtClean="0">
                <a:solidFill>
                  <a:srgbClr val="00B050"/>
                </a:solidFill>
              </a:rPr>
              <a:t>Jednobuněčné: </a:t>
            </a:r>
            <a:r>
              <a:rPr lang="cs-CZ" altLang="cs-CZ" sz="2400" dirty="0" smtClean="0"/>
              <a:t>často obalené slizem, sdružování do kolonií</a:t>
            </a:r>
          </a:p>
          <a:p>
            <a:pPr marL="0" indent="0">
              <a:buNone/>
            </a:pPr>
            <a:r>
              <a:rPr lang="cs-CZ" altLang="cs-CZ" sz="2400" dirty="0" smtClean="0"/>
              <a:t>     (</a:t>
            </a:r>
            <a:r>
              <a:rPr lang="cs-CZ" altLang="cs-CZ" sz="2400" i="1" dirty="0" err="1" smtClean="0"/>
              <a:t>Chroococcus</a:t>
            </a:r>
            <a:r>
              <a:rPr lang="cs-CZ" altLang="cs-CZ" sz="2400" dirty="0" smtClean="0"/>
              <a:t>, </a:t>
            </a:r>
            <a:r>
              <a:rPr lang="cs-CZ" altLang="cs-CZ" sz="2400" i="1" dirty="0" err="1" smtClean="0"/>
              <a:t>Merismopedia</a:t>
            </a:r>
            <a:r>
              <a:rPr lang="cs-CZ" altLang="cs-CZ" sz="2400" i="1" dirty="0" smtClean="0"/>
              <a:t>, </a:t>
            </a:r>
            <a:r>
              <a:rPr lang="cs-CZ" altLang="cs-CZ" sz="2400" i="1" dirty="0" err="1" smtClean="0"/>
              <a:t>Microcystis</a:t>
            </a:r>
            <a:r>
              <a:rPr lang="cs-CZ" altLang="cs-CZ" sz="2400" dirty="0" smtClean="0"/>
              <a:t>)</a:t>
            </a:r>
          </a:p>
          <a:p>
            <a:r>
              <a:rPr lang="cs-CZ" altLang="cs-CZ" sz="2400" dirty="0" smtClean="0">
                <a:solidFill>
                  <a:srgbClr val="00B050"/>
                </a:solidFill>
              </a:rPr>
              <a:t>Vláknité:</a:t>
            </a:r>
          </a:p>
          <a:p>
            <a:pPr marL="0" indent="0">
              <a:buNone/>
            </a:pPr>
            <a:r>
              <a:rPr lang="cs-CZ" altLang="cs-CZ" sz="2400" dirty="0" smtClean="0"/>
              <a:t>Vláknité nevětvené (</a:t>
            </a:r>
            <a:r>
              <a:rPr lang="cs-CZ" altLang="cs-CZ" sz="2400" i="1" dirty="0" err="1" smtClean="0"/>
              <a:t>Oscillatoria</a:t>
            </a:r>
            <a:r>
              <a:rPr lang="cs-CZ" altLang="cs-CZ" sz="2400" i="1" dirty="0" smtClean="0"/>
              <a:t>, </a:t>
            </a:r>
            <a:r>
              <a:rPr lang="cs-CZ" altLang="cs-CZ" sz="2400" i="1" dirty="0" err="1" smtClean="0"/>
              <a:t>Phormidium</a:t>
            </a:r>
            <a:r>
              <a:rPr lang="cs-CZ" altLang="cs-CZ" sz="2400" i="1" dirty="0" smtClean="0"/>
              <a:t>, </a:t>
            </a:r>
            <a:r>
              <a:rPr lang="cs-CZ" altLang="cs-CZ" sz="2400" i="1" dirty="0" err="1" smtClean="0"/>
              <a:t>Leptolyngbya</a:t>
            </a:r>
            <a:r>
              <a:rPr lang="cs-CZ" altLang="cs-CZ" sz="2400" dirty="0" smtClean="0"/>
              <a:t>)</a:t>
            </a:r>
          </a:p>
          <a:p>
            <a:pPr marL="0" indent="0">
              <a:buNone/>
            </a:pPr>
            <a:r>
              <a:rPr lang="cs-CZ" altLang="cs-CZ" sz="2400" dirty="0" smtClean="0"/>
              <a:t>Vláknité s nepravým větvením (</a:t>
            </a:r>
            <a:r>
              <a:rPr lang="cs-CZ" altLang="cs-CZ" sz="2400" i="1" dirty="0" err="1" smtClean="0"/>
              <a:t>Scytonema</a:t>
            </a:r>
            <a:r>
              <a:rPr lang="cs-CZ" altLang="cs-CZ" sz="2400" dirty="0"/>
              <a:t>)</a:t>
            </a:r>
            <a:endParaRPr lang="cs-CZ" altLang="cs-CZ" sz="2400" dirty="0" smtClean="0"/>
          </a:p>
          <a:p>
            <a:pPr marL="0" indent="0">
              <a:buNone/>
            </a:pPr>
            <a:r>
              <a:rPr lang="cs-CZ" altLang="cs-CZ" sz="2400" dirty="0" smtClean="0"/>
              <a:t>Vláknité s pravým větvením (</a:t>
            </a:r>
            <a:r>
              <a:rPr lang="cs-CZ" altLang="cs-CZ" sz="2400" i="1" dirty="0" err="1" smtClean="0"/>
              <a:t>Stigonema</a:t>
            </a:r>
            <a:r>
              <a:rPr lang="cs-CZ" altLang="cs-CZ" sz="2400" i="1" dirty="0" smtClean="0"/>
              <a:t>, </a:t>
            </a:r>
            <a:r>
              <a:rPr lang="cs-CZ" altLang="cs-CZ" sz="2400" i="1" dirty="0" err="1" smtClean="0"/>
              <a:t>Mastigocladus</a:t>
            </a:r>
            <a:r>
              <a:rPr lang="cs-CZ" altLang="cs-CZ" sz="2400" dirty="0" smtClean="0"/>
              <a:t>)</a:t>
            </a:r>
          </a:p>
          <a:p>
            <a:endParaRPr lang="cs-CZ" altLang="cs-CZ" sz="2400" dirty="0" smtClean="0"/>
          </a:p>
          <a:p>
            <a:pPr marL="0" indent="0">
              <a:buNone/>
            </a:pPr>
            <a:r>
              <a:rPr lang="cs-CZ" altLang="cs-CZ" sz="2400" dirty="0" smtClean="0"/>
              <a:t>Pravé větvení: vzniká fyziologicky, při nepravém větvení jsou vlákna spojená jen slizovou pochvou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636"/>
            <a:ext cx="9144000" cy="172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1704140" cy="21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98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sinicearasy.cz/sites/default/files/Cyanobacteria_stelky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15888"/>
            <a:ext cx="4392613" cy="656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24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Rozmnožování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smtClean="0"/>
              <a:t>Pouze vegetativní (nepohlavní)</a:t>
            </a:r>
          </a:p>
          <a:p>
            <a:r>
              <a:rPr lang="cs-CZ" altLang="cs-CZ" sz="2400" dirty="0" smtClean="0"/>
              <a:t>Pohlavní rozmnožování není známo</a:t>
            </a:r>
          </a:p>
          <a:p>
            <a:r>
              <a:rPr lang="cs-CZ" altLang="cs-CZ" sz="2400" dirty="0" smtClean="0"/>
              <a:t>Rozmnožovací útvary: hormogonie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168"/>
            <a:ext cx="9144000" cy="1943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bara\Desktop\Cyanobacteria_deleni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86" y="2772508"/>
            <a:ext cx="8826227" cy="209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95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Ekologie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dirty="0" smtClean="0"/>
              <a:t>Téměř všechny biotopy – i extrémní</a:t>
            </a:r>
          </a:p>
          <a:p>
            <a:r>
              <a:rPr lang="cs-CZ" sz="2400" dirty="0" smtClean="0"/>
              <a:t>Pionýrské organismy</a:t>
            </a:r>
          </a:p>
          <a:p>
            <a:r>
              <a:rPr lang="cs-CZ" sz="2400" dirty="0" smtClean="0"/>
              <a:t>Eutrofizace- vodní květ</a:t>
            </a:r>
          </a:p>
          <a:p>
            <a:r>
              <a:rPr lang="cs-CZ" sz="2400" dirty="0" err="1" smtClean="0"/>
              <a:t>Cyanotoxiny</a:t>
            </a:r>
            <a:endParaRPr lang="cs-CZ" sz="2400" dirty="0" smtClean="0"/>
          </a:p>
          <a:p>
            <a:r>
              <a:rPr lang="cs-CZ" sz="2400" dirty="0" smtClean="0"/>
              <a:t>Symbióza</a:t>
            </a:r>
          </a:p>
          <a:p>
            <a:r>
              <a:rPr lang="cs-CZ" sz="2400" dirty="0" smtClean="0"/>
              <a:t>Stromatolity: útvary vzniklé usazováním uhličitanu vápenatého v slizových pochvách sinic</a:t>
            </a:r>
          </a:p>
          <a:p>
            <a:endParaRPr 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095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Symbiotické vztahy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err="1" smtClean="0"/>
              <a:t>Cyanobiont</a:t>
            </a:r>
            <a:r>
              <a:rPr lang="cs-CZ" altLang="cs-CZ" sz="2400" dirty="0" smtClean="0"/>
              <a:t> ve stélkách lišejníků- rody </a:t>
            </a:r>
            <a:r>
              <a:rPr lang="cs-CZ" altLang="cs-CZ" sz="2400" i="1" dirty="0" err="1" smtClean="0"/>
              <a:t>Nostoc</a:t>
            </a:r>
            <a:r>
              <a:rPr lang="cs-CZ" altLang="cs-CZ" sz="2400" dirty="0" smtClean="0"/>
              <a:t>, </a:t>
            </a:r>
            <a:r>
              <a:rPr lang="cs-CZ" sz="2400" i="1" dirty="0" err="1"/>
              <a:t>Gloeocapsa</a:t>
            </a:r>
            <a:r>
              <a:rPr lang="cs-CZ" sz="2400" i="1" dirty="0"/>
              <a:t>, </a:t>
            </a:r>
            <a:r>
              <a:rPr lang="cs-CZ" sz="2400" i="1" dirty="0" err="1" smtClean="0"/>
              <a:t>Chroococcus</a:t>
            </a:r>
            <a:r>
              <a:rPr lang="cs-CZ" sz="2400" i="1" dirty="0" smtClean="0"/>
              <a:t>, </a:t>
            </a:r>
            <a:r>
              <a:rPr lang="cs-CZ" sz="2400" i="1" dirty="0" err="1" smtClean="0"/>
              <a:t>Stigonema</a:t>
            </a:r>
            <a:endParaRPr lang="cs-CZ" sz="2400" i="1" dirty="0" smtClean="0"/>
          </a:p>
          <a:p>
            <a:r>
              <a:rPr lang="cs-CZ" sz="2400" dirty="0" smtClean="0"/>
              <a:t>Další symbióza s: játrovkami (rod </a:t>
            </a:r>
            <a:r>
              <a:rPr lang="cs-CZ" sz="2400" i="1" dirty="0" err="1" smtClean="0"/>
              <a:t>Blasia</a:t>
            </a:r>
            <a:r>
              <a:rPr lang="cs-CZ" sz="2400" dirty="0"/>
              <a:t>), </a:t>
            </a:r>
            <a:r>
              <a:rPr lang="cs-CZ" sz="2400" dirty="0" err="1"/>
              <a:t>hlevíky</a:t>
            </a:r>
            <a:r>
              <a:rPr lang="cs-CZ" sz="2400" dirty="0"/>
              <a:t> (</a:t>
            </a:r>
            <a:r>
              <a:rPr lang="cs-CZ" sz="2400" i="1" dirty="0" err="1"/>
              <a:t>Anthoceros</a:t>
            </a:r>
            <a:r>
              <a:rPr lang="cs-CZ" sz="2400" dirty="0"/>
              <a:t>), kapradinami (</a:t>
            </a:r>
            <a:r>
              <a:rPr lang="cs-CZ" sz="2400" i="1" dirty="0" err="1" smtClean="0"/>
              <a:t>Azolla</a:t>
            </a:r>
            <a:r>
              <a:rPr lang="cs-CZ" sz="2400" dirty="0" smtClean="0"/>
              <a:t>), </a:t>
            </a:r>
            <a:r>
              <a:rPr lang="cs-CZ" sz="2400" dirty="0"/>
              <a:t>nahosemennými </a:t>
            </a:r>
            <a:r>
              <a:rPr lang="cs-CZ" sz="2400" dirty="0" smtClean="0"/>
              <a:t>(</a:t>
            </a:r>
            <a:r>
              <a:rPr lang="cs-CZ" sz="2400" i="1" dirty="0" err="1" smtClean="0"/>
              <a:t>Cycas</a:t>
            </a:r>
            <a:r>
              <a:rPr lang="cs-CZ" sz="2400" dirty="0" smtClean="0"/>
              <a:t>)</a:t>
            </a:r>
          </a:p>
          <a:p>
            <a:r>
              <a:rPr lang="cs-CZ" altLang="cs-CZ" sz="2400" dirty="0" smtClean="0"/>
              <a:t>Sinice </a:t>
            </a:r>
            <a:r>
              <a:rPr lang="cs-CZ" altLang="cs-CZ" sz="2400" i="1" dirty="0" err="1" smtClean="0"/>
              <a:t>Nostoc</a:t>
            </a:r>
            <a:r>
              <a:rPr lang="cs-CZ" altLang="cs-CZ" sz="2400" dirty="0" smtClean="0"/>
              <a:t> v symbióze s houbou</a:t>
            </a:r>
            <a:r>
              <a:rPr lang="cs-CZ" sz="2400" dirty="0" smtClean="0"/>
              <a:t> </a:t>
            </a:r>
            <a:r>
              <a:rPr lang="cs-CZ" sz="2400" i="1" dirty="0" err="1" smtClean="0"/>
              <a:t>Geosiphon</a:t>
            </a:r>
            <a:r>
              <a:rPr lang="cs-CZ" sz="2400" i="1" dirty="0" smtClean="0"/>
              <a:t> </a:t>
            </a:r>
            <a:r>
              <a:rPr lang="cs-CZ" sz="2400" i="1" dirty="0" err="1"/>
              <a:t>pyriforme</a:t>
            </a:r>
            <a:r>
              <a:rPr lang="cs-CZ" sz="2400" i="1" dirty="0"/>
              <a:t> </a:t>
            </a:r>
            <a:endParaRPr lang="cs-CZ" sz="2400" i="1" dirty="0" smtClean="0"/>
          </a:p>
          <a:p>
            <a:r>
              <a:rPr lang="cs-CZ" altLang="cs-CZ" sz="2400" dirty="0" smtClean="0"/>
              <a:t>+ primární </a:t>
            </a:r>
            <a:r>
              <a:rPr lang="cs-CZ" altLang="cs-CZ" sz="2400" dirty="0" err="1" smtClean="0"/>
              <a:t>endosymbióza</a:t>
            </a:r>
            <a:r>
              <a:rPr lang="cs-CZ" altLang="cs-CZ" sz="2400" dirty="0" smtClean="0"/>
              <a:t>: vznik chloroplastů!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141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8146203" cy="5256584"/>
          </a:xfrm>
        </p:spPr>
      </p:pic>
    </p:spTree>
    <p:extLst>
      <p:ext uri="{BB962C8B-B14F-4D97-AF65-F5344CB8AC3E}">
        <p14:creationId xmlns:p14="http://schemas.microsoft.com/office/powerpoint/2010/main" val="4142452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Systém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smtClean="0"/>
              <a:t>Problematická taxonomie</a:t>
            </a:r>
          </a:p>
          <a:p>
            <a:r>
              <a:rPr lang="cs-CZ" altLang="cs-CZ" sz="2400" dirty="0" smtClean="0"/>
              <a:t>Molekulární metody</a:t>
            </a:r>
          </a:p>
          <a:p>
            <a:r>
              <a:rPr lang="cs-CZ" sz="2400" dirty="0" smtClean="0"/>
              <a:t>popsáno víc než 320 rodů s  2700 druhy</a:t>
            </a:r>
          </a:p>
          <a:p>
            <a:endParaRPr 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Systém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dirty="0"/>
              <a:t>Třída : </a:t>
            </a:r>
            <a:r>
              <a:rPr lang="cs-CZ" sz="2400" dirty="0" err="1" smtClean="0"/>
              <a:t>Cyanobacteria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1. řád </a:t>
            </a:r>
            <a:r>
              <a:rPr lang="cs-CZ" sz="2400" dirty="0" err="1">
                <a:solidFill>
                  <a:srgbClr val="00B050"/>
                </a:solidFill>
                <a:hlinkClick r:id="rId2"/>
              </a:rPr>
              <a:t>Chroococcales</a:t>
            </a:r>
            <a:r>
              <a:rPr lang="cs-CZ" sz="2400" dirty="0">
                <a:solidFill>
                  <a:srgbClr val="00B050"/>
                </a:solidFill>
                <a:hlinkClick r:id="rId2"/>
              </a:rPr>
              <a:t> </a:t>
            </a:r>
            <a:r>
              <a:rPr lang="cs-CZ" sz="2400" dirty="0"/>
              <a:t>- jednobuněční zástupci, kteří žijí buď samostatně nebo se sdružují do kolonií</a:t>
            </a:r>
          </a:p>
          <a:p>
            <a:r>
              <a:rPr lang="cs-CZ" sz="2400" dirty="0"/>
              <a:t>2. řád </a:t>
            </a:r>
            <a:r>
              <a:rPr lang="cs-CZ" sz="2400" dirty="0" err="1">
                <a:hlinkClick r:id="rId3"/>
              </a:rPr>
              <a:t>Oscillatoriales</a:t>
            </a:r>
            <a:r>
              <a:rPr lang="cs-CZ" sz="2400" dirty="0"/>
              <a:t> – jednoduché vláknité sinice</a:t>
            </a:r>
          </a:p>
          <a:p>
            <a:r>
              <a:rPr lang="cs-CZ" sz="2400" dirty="0"/>
              <a:t>3. řád </a:t>
            </a:r>
            <a:r>
              <a:rPr lang="cs-CZ" sz="2400" dirty="0" err="1">
                <a:hlinkClick r:id="rId4"/>
              </a:rPr>
              <a:t>Nostocales</a:t>
            </a:r>
            <a:r>
              <a:rPr lang="cs-CZ" sz="2400" dirty="0"/>
              <a:t> – vláknité sinice s </a:t>
            </a:r>
            <a:r>
              <a:rPr lang="cs-CZ" sz="2400" dirty="0" err="1"/>
              <a:t>heterocyty</a:t>
            </a:r>
            <a:r>
              <a:rPr lang="cs-CZ" sz="2400" dirty="0"/>
              <a:t>, občas s nepravým, ale nikdy s pravým větvením</a:t>
            </a:r>
          </a:p>
          <a:p>
            <a:r>
              <a:rPr lang="cs-CZ" sz="2400" dirty="0"/>
              <a:t>4. řád </a:t>
            </a:r>
            <a:r>
              <a:rPr lang="cs-CZ" sz="2400" dirty="0" err="1">
                <a:hlinkClick r:id="rId5"/>
              </a:rPr>
              <a:t>Stigonematales</a:t>
            </a:r>
            <a:r>
              <a:rPr lang="cs-CZ" sz="2400" dirty="0"/>
              <a:t> – vláknité sinice s </a:t>
            </a:r>
            <a:r>
              <a:rPr lang="cs-CZ" sz="2400" dirty="0" err="1"/>
              <a:t>heterocyty</a:t>
            </a:r>
            <a:r>
              <a:rPr lang="cs-CZ" sz="2400" dirty="0"/>
              <a:t> a s pravým větvením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811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Řasy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452596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cs-CZ" sz="2400" dirty="0" smtClean="0">
              <a:solidFill>
                <a:srgbClr val="996633"/>
              </a:solidFill>
            </a:endParaRPr>
          </a:p>
          <a:p>
            <a:pPr>
              <a:defRPr/>
            </a:pPr>
            <a:r>
              <a:rPr lang="cs-CZ" sz="2400" dirty="0" err="1">
                <a:solidFill>
                  <a:schemeClr val="accent1">
                    <a:lumMod val="75000"/>
                  </a:schemeClr>
                </a:solidFill>
              </a:rPr>
              <a:t>Euglenophyta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 (krásnoočka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cs-CZ" sz="2400" dirty="0">
              <a:solidFill>
                <a:srgbClr val="996633"/>
              </a:solidFill>
            </a:endParaRPr>
          </a:p>
          <a:p>
            <a:pPr>
              <a:defRPr/>
            </a:pPr>
            <a:r>
              <a:rPr lang="cs-CZ" sz="2400" dirty="0" err="1">
                <a:solidFill>
                  <a:srgbClr val="FFC000"/>
                </a:solidFill>
              </a:rPr>
              <a:t>Cryptophyta</a:t>
            </a:r>
            <a:r>
              <a:rPr lang="cs-CZ" sz="2400" dirty="0">
                <a:solidFill>
                  <a:srgbClr val="FFC000"/>
                </a:solidFill>
              </a:rPr>
              <a:t> (</a:t>
            </a:r>
            <a:r>
              <a:rPr lang="cs-CZ" sz="2400" dirty="0" err="1">
                <a:solidFill>
                  <a:srgbClr val="FFC000"/>
                </a:solidFill>
              </a:rPr>
              <a:t>skrytěnky</a:t>
            </a:r>
            <a:r>
              <a:rPr lang="cs-CZ" sz="2400" dirty="0">
                <a:solidFill>
                  <a:srgbClr val="FFC000"/>
                </a:solidFill>
              </a:rPr>
              <a:t>)</a:t>
            </a:r>
          </a:p>
          <a:p>
            <a:pPr>
              <a:defRPr/>
            </a:pPr>
            <a:r>
              <a:rPr lang="cs-CZ" sz="2400" dirty="0" err="1"/>
              <a:t>Dinophyta</a:t>
            </a:r>
            <a:r>
              <a:rPr lang="cs-CZ" sz="2400" dirty="0"/>
              <a:t> (obrněnky</a:t>
            </a:r>
            <a:r>
              <a:rPr lang="cs-CZ" sz="2400" dirty="0" smtClean="0"/>
              <a:t>)</a:t>
            </a:r>
          </a:p>
          <a:p>
            <a:pPr>
              <a:defRPr/>
            </a:pPr>
            <a:r>
              <a:rPr lang="cs-CZ" sz="2400" dirty="0" err="1">
                <a:solidFill>
                  <a:srgbClr val="996633"/>
                </a:solidFill>
              </a:rPr>
              <a:t>Chromophyta</a:t>
            </a:r>
            <a:r>
              <a:rPr lang="cs-CZ" sz="2400" dirty="0">
                <a:solidFill>
                  <a:srgbClr val="996633"/>
                </a:solidFill>
              </a:rPr>
              <a:t> (hnědé řasy</a:t>
            </a:r>
            <a:r>
              <a:rPr lang="cs-CZ" sz="2400" dirty="0" smtClean="0">
                <a:solidFill>
                  <a:srgbClr val="996633"/>
                </a:solidFill>
              </a:rPr>
              <a:t>)</a:t>
            </a:r>
            <a:endParaRPr lang="cs-CZ" sz="2400" dirty="0"/>
          </a:p>
          <a:p>
            <a:pPr>
              <a:defRPr/>
            </a:pPr>
            <a:r>
              <a:rPr lang="cs-CZ" sz="2400" dirty="0" err="1">
                <a:solidFill>
                  <a:srgbClr val="FF0000"/>
                </a:solidFill>
              </a:rPr>
              <a:t>Rhodophyta</a:t>
            </a:r>
            <a:r>
              <a:rPr lang="cs-CZ" sz="2400" dirty="0">
                <a:solidFill>
                  <a:srgbClr val="FF0000"/>
                </a:solidFill>
              </a:rPr>
              <a:t> (ruduchy</a:t>
            </a:r>
            <a:r>
              <a:rPr lang="cs-CZ" sz="2400" dirty="0" smtClean="0">
                <a:solidFill>
                  <a:srgbClr val="FF0000"/>
                </a:solidFill>
              </a:rPr>
              <a:t>)</a:t>
            </a:r>
            <a:endParaRPr lang="cs-CZ" sz="24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cs-CZ" sz="2400" dirty="0" err="1">
                <a:solidFill>
                  <a:srgbClr val="00B050"/>
                </a:solidFill>
              </a:rPr>
              <a:t>Chlorophyta</a:t>
            </a:r>
            <a:r>
              <a:rPr lang="cs-CZ" sz="2400" dirty="0">
                <a:solidFill>
                  <a:srgbClr val="00B050"/>
                </a:solidFill>
              </a:rPr>
              <a:t> (zelené řasy</a:t>
            </a:r>
            <a:r>
              <a:rPr lang="cs-CZ" sz="2400" dirty="0" smtClean="0">
                <a:solidFill>
                  <a:srgbClr val="00B050"/>
                </a:solidFill>
              </a:rPr>
              <a:t>)</a:t>
            </a:r>
          </a:p>
          <a:p>
            <a:pPr>
              <a:defRPr/>
            </a:pPr>
            <a:r>
              <a:rPr lang="cs-CZ" sz="2400" dirty="0" err="1" smtClean="0">
                <a:solidFill>
                  <a:schemeClr val="accent3">
                    <a:lumMod val="50000"/>
                  </a:schemeClr>
                </a:solidFill>
              </a:rPr>
              <a:t>Charophyta</a:t>
            </a: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</a:rPr>
              <a:t> (</a:t>
            </a:r>
            <a:r>
              <a:rPr lang="cs-CZ" sz="2400" dirty="0" err="1" smtClean="0">
                <a:solidFill>
                  <a:schemeClr val="accent3">
                    <a:lumMod val="50000"/>
                  </a:schemeClr>
                </a:solidFill>
              </a:rPr>
              <a:t>chary</a:t>
            </a: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cs-CZ" sz="24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3" descr="2-Mic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88913"/>
            <a:ext cx="2484437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6" descr="tripteri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205038"/>
            <a:ext cx="2430462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www.biolib.cz/IMG/GAL/BIG/4916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487863"/>
            <a:ext cx="252095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5" descr="Fucus_vesiculosus_Wal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797425"/>
            <a:ext cx="2592387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4" descr="peridinium_bipes_elektro_547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652963"/>
            <a:ext cx="1954212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Řád </a:t>
            </a:r>
            <a:r>
              <a:rPr lang="cs-CZ" sz="3200" dirty="0" err="1" smtClean="0">
                <a:solidFill>
                  <a:srgbClr val="00B050"/>
                </a:solidFill>
              </a:rPr>
              <a:t>Chroococcales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402" y="8657841"/>
            <a:ext cx="5606900" cy="132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0" name="Picture 2" descr="http://cfb.unh.edu/phycokey/Choices/Cyanobacteria/cyano_colonies/CHROOCOCCUS/Chroococcus_04_500x387_turgidus_keweenawalgae.mtu.ed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9" y="1305928"/>
            <a:ext cx="3383389" cy="261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uqu.edu.sa/files2/tiny_mce/plugins/imagemanager/files/4281823/1/Chroococcus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726" y="1305928"/>
            <a:ext cx="3484092" cy="261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cfb.unh.edu/phycokey/Choices/Cyanobacteria/cyano_colonies/MERISMOPEDIA/Merismopedia_04_600x443_nostoc.p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4077072"/>
            <a:ext cx="3395427" cy="250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cfb.unh.edu/phycokey/Choices/Cyanobacteria/cyano_colonies/GOMPHOSPHAERIA/Gomphosphaeria_05_600x479_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163" y="4066670"/>
            <a:ext cx="3153218" cy="251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121982" y="621246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Gomphosphaeria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92639" y="621246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Merismopedia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125337" y="3513693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Chroococcus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1093898" y="349145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Chroococcus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141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Řád </a:t>
            </a:r>
            <a:r>
              <a:rPr lang="cs-CZ" sz="3200" dirty="0" err="1" smtClean="0">
                <a:solidFill>
                  <a:srgbClr val="00B050"/>
                </a:solidFill>
              </a:rPr>
              <a:t>Oscillatoriales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sz="2400" dirty="0" smtClean="0"/>
          </a:p>
          <a:p>
            <a:endParaRPr lang="cs-CZ" altLang="cs-CZ" sz="2400" dirty="0" smtClean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6" name="Picture 4" descr="http://protist.i.hosei.ac.jp/pdb/images/prokaryotes/oscillatoriaceae/Microcoleus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2275619"/>
            <a:ext cx="2573809" cy="199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botit.botany.wisc.edu/botany_130/diversity/bacteria/images/Oscillator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009" y="2268186"/>
            <a:ext cx="2826624" cy="199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3533056" y="437197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Oscillatoria</a:t>
            </a:r>
            <a:r>
              <a:rPr lang="cs-CZ" i="1" dirty="0" smtClean="0"/>
              <a:t> </a:t>
            </a:r>
            <a:r>
              <a:rPr lang="cs-CZ" i="1" dirty="0" err="1" smtClean="0"/>
              <a:t>limosa</a:t>
            </a:r>
            <a:endParaRPr lang="cs-CZ" i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55576" y="439182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Microcoleus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1026" name="Picture 2" descr="Výsledek obrázku pro phormidi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553" y="2271638"/>
            <a:ext cx="2835891" cy="180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6612023" y="439182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Phormidium</a:t>
            </a:r>
            <a:r>
              <a:rPr lang="cs-CZ" i="1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850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Řád </a:t>
            </a:r>
            <a:r>
              <a:rPr lang="cs-CZ" sz="3200" dirty="0" err="1" smtClean="0">
                <a:solidFill>
                  <a:srgbClr val="00B050"/>
                </a:solidFill>
              </a:rPr>
              <a:t>Nostocales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sz="2400" dirty="0" smtClean="0"/>
          </a:p>
          <a:p>
            <a:endParaRPr lang="cs-CZ" altLang="cs-CZ" sz="2400" dirty="0" smtClean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098" name="Picture 2" descr="http://protist.i.hosei.ac.jp/pdb/images/prokaryotes/nostocaceae/nostoc/sp_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7" y="1628800"/>
            <a:ext cx="3923928" cy="322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c1.staticflickr.com/3/2570/3960451232_ccc6212d5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780" y="1620484"/>
            <a:ext cx="4312486" cy="323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971600" y="495886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Nostoc</a:t>
            </a:r>
            <a:r>
              <a:rPr lang="cs-CZ" i="1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436096" y="494480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Scytonema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671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Řád </a:t>
            </a:r>
            <a:r>
              <a:rPr lang="cs-CZ" sz="3200" dirty="0" err="1" smtClean="0">
                <a:solidFill>
                  <a:srgbClr val="00B050"/>
                </a:solidFill>
              </a:rPr>
              <a:t>Stigonematales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945633" y="4405314"/>
            <a:ext cx="8229600" cy="4525962"/>
          </a:xfrm>
        </p:spPr>
        <p:txBody>
          <a:bodyPr/>
          <a:lstStyle/>
          <a:p>
            <a:endParaRPr lang="cs-CZ" sz="2400" dirty="0" smtClean="0"/>
          </a:p>
          <a:p>
            <a:endParaRPr lang="cs-CZ" altLang="cs-CZ" sz="2400" dirty="0" smtClean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122" name="Picture 2" descr="http://protist.i.hosei.ac.jp/pdb/images/Prokaryotes/Stigonemataceae/sp_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23" y="1628800"/>
            <a:ext cx="3980936" cy="321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971600" y="495886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Stigonema</a:t>
            </a:r>
            <a:r>
              <a:rPr lang="cs-CZ" i="1" dirty="0" smtClean="0"/>
              <a:t> </a:t>
            </a:r>
            <a:r>
              <a:rPr lang="cs-CZ" i="1" dirty="0" err="1" smtClean="0"/>
              <a:t>minutum</a:t>
            </a:r>
            <a:endParaRPr lang="cs-CZ" i="1" dirty="0"/>
          </a:p>
        </p:txBody>
      </p:sp>
      <p:pic>
        <p:nvPicPr>
          <p:cNvPr id="5" name="Picture 4" descr="http://cfb.unh.edu/phycokey/Choices/Cyanobacteria/cyano_filaments/cyano_branched_fil/cyano_true_branches/FISCHERELLA/Fischerella-01_400x325_plantphys.info_Key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624013"/>
            <a:ext cx="4028311" cy="322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5470030" y="4958860"/>
            <a:ext cx="2990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Mastigocladus</a:t>
            </a:r>
            <a:r>
              <a:rPr lang="cs-CZ" i="1" dirty="0" smtClean="0"/>
              <a:t> </a:t>
            </a:r>
            <a:r>
              <a:rPr lang="cs-CZ" i="1" dirty="0" err="1" smtClean="0"/>
              <a:t>laminosus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46244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14885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Euglenophyta</a:t>
            </a: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Dinophyta</a:t>
            </a: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Cryptophyta</a:t>
            </a: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Haptophyta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2052736" y="3965476"/>
            <a:ext cx="6400800" cy="1752600"/>
          </a:xfrm>
        </p:spPr>
        <p:txBody>
          <a:bodyPr>
            <a:normAutofit/>
          </a:bodyPr>
          <a:lstStyle/>
          <a:p>
            <a:r>
              <a:rPr lang="cs-CZ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Barbora </a:t>
            </a:r>
            <a:r>
              <a:rPr lang="cs-CZ" sz="1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Chattová</a:t>
            </a:r>
            <a:endParaRPr lang="cs-CZ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30842"/>
            <a:ext cx="91440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Zástupný symbol pro obsah 3" descr="desmid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7864" y="1618876"/>
            <a:ext cx="2793894" cy="284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34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Systém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1400186" y="8341916"/>
            <a:ext cx="12664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100" dirty="0">
                <a:solidFill>
                  <a:srgbClr val="000000"/>
                </a:solidFill>
                <a:latin typeface="trebuchet ms" panose="020B0603020202020204" pitchFamily="34" charset="0"/>
              </a:rPr>
              <a:t>Juráň dle Adl at al. 2012</a:t>
            </a:r>
            <a:endParaRPr lang="cs-CZ" sz="1100" dirty="0"/>
          </a:p>
        </p:txBody>
      </p:sp>
      <p:pic>
        <p:nvPicPr>
          <p:cNvPr id="6" name="Picture 2" descr="http://www.sinicearasy.cz/sites/default/files/Juran_Adl2012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5" y="755179"/>
            <a:ext cx="4671098" cy="565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ál 6"/>
          <p:cNvSpPr/>
          <p:nvPr/>
        </p:nvSpPr>
        <p:spPr>
          <a:xfrm rot="254058">
            <a:off x="4891835" y="1178124"/>
            <a:ext cx="360040" cy="11521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 rot="18062250">
            <a:off x="2939959" y="2152073"/>
            <a:ext cx="360040" cy="11521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 rot="17605111">
            <a:off x="2831899" y="2611985"/>
            <a:ext cx="360040" cy="11521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 rot="1849069">
            <a:off x="3598423" y="4089639"/>
            <a:ext cx="360040" cy="11521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 rot="2991467">
            <a:off x="3167844" y="3734829"/>
            <a:ext cx="360040" cy="11521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364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Řasy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452596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cs-CZ" sz="2400" dirty="0" smtClean="0">
              <a:solidFill>
                <a:srgbClr val="996633"/>
              </a:solidFill>
            </a:endParaRPr>
          </a:p>
          <a:p>
            <a:pPr>
              <a:defRPr/>
            </a:pPr>
            <a:r>
              <a:rPr lang="cs-CZ" sz="2400" dirty="0" err="1">
                <a:solidFill>
                  <a:schemeClr val="accent1">
                    <a:lumMod val="75000"/>
                  </a:schemeClr>
                </a:solidFill>
              </a:rPr>
              <a:t>Euglenophyta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 (krásnoočka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cs-CZ" sz="2400" dirty="0">
              <a:solidFill>
                <a:srgbClr val="996633"/>
              </a:solidFill>
            </a:endParaRPr>
          </a:p>
          <a:p>
            <a:pPr>
              <a:defRPr/>
            </a:pPr>
            <a:r>
              <a:rPr lang="cs-CZ" sz="2400" dirty="0" err="1">
                <a:solidFill>
                  <a:srgbClr val="FFC000"/>
                </a:solidFill>
              </a:rPr>
              <a:t>Cryptophyta</a:t>
            </a:r>
            <a:r>
              <a:rPr lang="cs-CZ" sz="2400" dirty="0">
                <a:solidFill>
                  <a:srgbClr val="FFC000"/>
                </a:solidFill>
              </a:rPr>
              <a:t> (</a:t>
            </a:r>
            <a:r>
              <a:rPr lang="cs-CZ" sz="2400" dirty="0" err="1">
                <a:solidFill>
                  <a:srgbClr val="FFC000"/>
                </a:solidFill>
              </a:rPr>
              <a:t>skrytěnky</a:t>
            </a:r>
            <a:r>
              <a:rPr lang="cs-CZ" sz="2400" dirty="0">
                <a:solidFill>
                  <a:srgbClr val="FFC000"/>
                </a:solidFill>
              </a:rPr>
              <a:t>)</a:t>
            </a:r>
          </a:p>
          <a:p>
            <a:pPr>
              <a:defRPr/>
            </a:pPr>
            <a:r>
              <a:rPr lang="cs-CZ" sz="2400" dirty="0" err="1"/>
              <a:t>Dinophyta</a:t>
            </a:r>
            <a:r>
              <a:rPr lang="cs-CZ" sz="2400" dirty="0"/>
              <a:t> (obrněnky</a:t>
            </a:r>
            <a:r>
              <a:rPr lang="cs-CZ" sz="2400" dirty="0" smtClean="0"/>
              <a:t>)</a:t>
            </a:r>
          </a:p>
          <a:p>
            <a:pPr>
              <a:defRPr/>
            </a:pPr>
            <a:r>
              <a:rPr lang="cs-CZ" sz="2400" dirty="0" err="1">
                <a:solidFill>
                  <a:srgbClr val="996633"/>
                </a:solidFill>
              </a:rPr>
              <a:t>Chromophyta</a:t>
            </a:r>
            <a:r>
              <a:rPr lang="cs-CZ" sz="2400" dirty="0">
                <a:solidFill>
                  <a:srgbClr val="996633"/>
                </a:solidFill>
              </a:rPr>
              <a:t> (hnědé řasy</a:t>
            </a:r>
            <a:r>
              <a:rPr lang="cs-CZ" sz="2400" dirty="0" smtClean="0">
                <a:solidFill>
                  <a:srgbClr val="996633"/>
                </a:solidFill>
              </a:rPr>
              <a:t>)</a:t>
            </a:r>
            <a:endParaRPr lang="cs-CZ" sz="2400" dirty="0"/>
          </a:p>
          <a:p>
            <a:pPr>
              <a:defRPr/>
            </a:pPr>
            <a:r>
              <a:rPr lang="cs-CZ" sz="2400" dirty="0" err="1">
                <a:solidFill>
                  <a:srgbClr val="FF0000"/>
                </a:solidFill>
              </a:rPr>
              <a:t>Rhodophyta</a:t>
            </a:r>
            <a:r>
              <a:rPr lang="cs-CZ" sz="2400" dirty="0">
                <a:solidFill>
                  <a:srgbClr val="FF0000"/>
                </a:solidFill>
              </a:rPr>
              <a:t> (ruduchy</a:t>
            </a:r>
            <a:r>
              <a:rPr lang="cs-CZ" sz="2400" dirty="0" smtClean="0">
                <a:solidFill>
                  <a:srgbClr val="FF0000"/>
                </a:solidFill>
              </a:rPr>
              <a:t>)</a:t>
            </a:r>
            <a:endParaRPr lang="cs-CZ" sz="24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cs-CZ" sz="2400" dirty="0" err="1">
                <a:solidFill>
                  <a:srgbClr val="00B050"/>
                </a:solidFill>
              </a:rPr>
              <a:t>Chlorophyta</a:t>
            </a:r>
            <a:r>
              <a:rPr lang="cs-CZ" sz="2400" dirty="0">
                <a:solidFill>
                  <a:srgbClr val="00B050"/>
                </a:solidFill>
              </a:rPr>
              <a:t> (zelené řasy</a:t>
            </a:r>
            <a:r>
              <a:rPr lang="cs-CZ" sz="2400" dirty="0" smtClean="0">
                <a:solidFill>
                  <a:srgbClr val="00B050"/>
                </a:solidFill>
              </a:rPr>
              <a:t>)</a:t>
            </a:r>
          </a:p>
          <a:p>
            <a:pPr>
              <a:defRPr/>
            </a:pPr>
            <a:r>
              <a:rPr lang="cs-CZ" sz="2400" dirty="0" err="1" smtClean="0">
                <a:solidFill>
                  <a:schemeClr val="accent3">
                    <a:lumMod val="50000"/>
                  </a:schemeClr>
                </a:solidFill>
              </a:rPr>
              <a:t>Charophyta</a:t>
            </a: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</a:rPr>
              <a:t> (</a:t>
            </a:r>
            <a:r>
              <a:rPr lang="cs-CZ" sz="2400" dirty="0" err="1" smtClean="0">
                <a:solidFill>
                  <a:schemeClr val="accent3">
                    <a:lumMod val="50000"/>
                  </a:schemeClr>
                </a:solidFill>
              </a:rPr>
              <a:t>chary</a:t>
            </a: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cs-CZ" sz="24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3" descr="2-Mic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88913"/>
            <a:ext cx="2484437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6" descr="tripteri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205038"/>
            <a:ext cx="2430462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www.biolib.cz/IMG/GAL/BIG/4916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487863"/>
            <a:ext cx="252095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5" descr="Fucus_vesiculosus_Wal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797425"/>
            <a:ext cx="2592387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4" descr="peridinium_bipes_elektro_547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652963"/>
            <a:ext cx="1954212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196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accent1"/>
                </a:solidFill>
              </a:rPr>
              <a:t>Eukaryota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 smtClean="0"/>
          </a:p>
          <a:p>
            <a:r>
              <a:rPr lang="cs-CZ" altLang="cs-CZ" sz="2400" dirty="0"/>
              <a:t>Eukaryotní buňky</a:t>
            </a:r>
          </a:p>
          <a:p>
            <a:r>
              <a:rPr lang="cs-CZ" altLang="cs-CZ" sz="2400" dirty="0"/>
              <a:t>Membránové struktury uvnitř buňky</a:t>
            </a:r>
          </a:p>
          <a:p>
            <a:r>
              <a:rPr lang="cs-CZ" altLang="cs-CZ" sz="2400" dirty="0"/>
              <a:t>Bičíky</a:t>
            </a:r>
          </a:p>
          <a:p>
            <a:r>
              <a:rPr lang="cs-CZ" altLang="cs-CZ" sz="2400" dirty="0"/>
              <a:t>Chromozomy </a:t>
            </a:r>
          </a:p>
          <a:p>
            <a:r>
              <a:rPr lang="cs-CZ" altLang="cs-CZ" sz="2400" dirty="0"/>
              <a:t>Haploidní a diploidní stav (evoluční výhoda)</a:t>
            </a:r>
          </a:p>
          <a:p>
            <a:r>
              <a:rPr lang="cs-CZ" altLang="cs-CZ" sz="2400" dirty="0"/>
              <a:t>Rozmnožování</a:t>
            </a:r>
          </a:p>
          <a:p>
            <a:r>
              <a:rPr lang="cs-CZ" altLang="cs-CZ" sz="2400" dirty="0"/>
              <a:t>Mitóza a meiotické dělení</a:t>
            </a:r>
          </a:p>
          <a:p>
            <a:endParaRPr lang="cs-CZ" alt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076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3200" dirty="0" err="1">
                <a:solidFill>
                  <a:schemeClr val="accent1"/>
                </a:solidFill>
              </a:rPr>
              <a:t>Chlorarachniophyta</a:t>
            </a:r>
            <a:r>
              <a:rPr lang="cs-CZ" altLang="cs-CZ" sz="3200" dirty="0">
                <a:solidFill>
                  <a:schemeClr val="accent1"/>
                </a:solidFill>
              </a:rPr>
              <a:t>, </a:t>
            </a:r>
            <a:r>
              <a:rPr lang="cs-CZ" altLang="cs-CZ" sz="3200" dirty="0" err="1">
                <a:solidFill>
                  <a:schemeClr val="accent1"/>
                </a:solidFill>
              </a:rPr>
              <a:t>Euglenophyta</a:t>
            </a:r>
            <a:r>
              <a:rPr lang="cs-CZ" altLang="cs-CZ" sz="3200" dirty="0">
                <a:solidFill>
                  <a:schemeClr val="accent1"/>
                </a:solidFill>
              </a:rPr>
              <a:t>, </a:t>
            </a:r>
            <a:r>
              <a:rPr lang="cs-CZ" altLang="cs-CZ" sz="3200" dirty="0" err="1">
                <a:solidFill>
                  <a:schemeClr val="accent1"/>
                </a:solidFill>
              </a:rPr>
              <a:t>Dinophyta</a:t>
            </a:r>
            <a:r>
              <a:rPr lang="cs-CZ" altLang="cs-CZ" sz="3200" dirty="0">
                <a:solidFill>
                  <a:schemeClr val="accent1"/>
                </a:solidFill>
              </a:rPr>
              <a:t> </a:t>
            </a:r>
            <a:r>
              <a:rPr lang="cs-CZ" altLang="cs-CZ" sz="3200" dirty="0">
                <a:solidFill>
                  <a:schemeClr val="accent1"/>
                </a:solidFill>
                <a:sym typeface="Symbol" pitchFamily="18" charset="2"/>
              </a:rPr>
              <a:t> </a:t>
            </a:r>
            <a:r>
              <a:rPr lang="cs-CZ" altLang="cs-CZ" sz="3200" dirty="0" err="1">
                <a:solidFill>
                  <a:schemeClr val="accent1"/>
                </a:solidFill>
                <a:sym typeface="Symbol" pitchFamily="18" charset="2"/>
              </a:rPr>
              <a:t>Cryptophyta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sz="2400" dirty="0" smtClean="0"/>
          </a:p>
          <a:p>
            <a:r>
              <a:rPr lang="cs-CZ" altLang="cs-CZ" sz="2400" dirty="0"/>
              <a:t>Jednobuněční pohybliví </a:t>
            </a:r>
            <a:r>
              <a:rPr lang="cs-CZ" altLang="cs-CZ" sz="2400" dirty="0" err="1"/>
              <a:t>mixotrofové</a:t>
            </a:r>
            <a:r>
              <a:rPr lang="cs-CZ" altLang="cs-CZ" sz="2400" dirty="0"/>
              <a:t> </a:t>
            </a:r>
            <a:br>
              <a:rPr lang="cs-CZ" altLang="cs-CZ" sz="2400" dirty="0"/>
            </a:br>
            <a:r>
              <a:rPr lang="cs-CZ" altLang="cs-CZ" sz="2400" dirty="0"/>
              <a:t>s chloroplasty</a:t>
            </a:r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862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accent1"/>
                </a:solidFill>
              </a:rPr>
              <a:t>Chlorarachniophyta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/>
          </a:p>
          <a:p>
            <a:r>
              <a:rPr lang="cs-CZ" altLang="cs-CZ" sz="2400" dirty="0" err="1"/>
              <a:t>Filoplazmodium</a:t>
            </a:r>
            <a:r>
              <a:rPr lang="cs-CZ" altLang="cs-CZ" sz="2400" dirty="0"/>
              <a:t>, jednojaderné buňky</a:t>
            </a:r>
          </a:p>
          <a:p>
            <a:r>
              <a:rPr lang="cs-CZ" altLang="cs-CZ" sz="2400" dirty="0"/>
              <a:t>Chloroplasty s chlorofyly a, b, </a:t>
            </a:r>
            <a:r>
              <a:rPr lang="cs-CZ" altLang="cs-CZ" sz="2400" dirty="0" err="1"/>
              <a:t>pyrenoid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nukleomorf</a:t>
            </a:r>
            <a:r>
              <a:rPr lang="cs-CZ" altLang="cs-CZ" sz="2400" dirty="0"/>
              <a:t>, 4 membrány</a:t>
            </a:r>
          </a:p>
          <a:p>
            <a:r>
              <a:rPr lang="cs-CZ" altLang="cs-CZ" sz="2400" dirty="0"/>
              <a:t>Zásobní látka </a:t>
            </a:r>
            <a:r>
              <a:rPr lang="cs-CZ" altLang="cs-CZ" sz="2400" dirty="0" err="1"/>
              <a:t>chrysolaminaran</a:t>
            </a:r>
            <a:endParaRPr lang="cs-CZ" altLang="cs-CZ" sz="2400" dirty="0"/>
          </a:p>
          <a:p>
            <a:r>
              <a:rPr lang="cs-CZ" altLang="cs-CZ" sz="2400" dirty="0"/>
              <a:t>Zoospory (1 bičík)</a:t>
            </a:r>
          </a:p>
          <a:p>
            <a:r>
              <a:rPr lang="cs-CZ" altLang="cs-CZ" sz="2400" dirty="0"/>
              <a:t>Tvorba cyst</a:t>
            </a:r>
          </a:p>
          <a:p>
            <a:r>
              <a:rPr lang="cs-CZ" altLang="cs-CZ" sz="2400" dirty="0"/>
              <a:t>Ekologie - </a:t>
            </a:r>
            <a:r>
              <a:rPr lang="cs-CZ" altLang="cs-CZ" sz="2400" dirty="0" err="1"/>
              <a:t>sublitorál</a:t>
            </a:r>
            <a:r>
              <a:rPr lang="cs-CZ" altLang="cs-CZ" sz="2400" dirty="0"/>
              <a:t> teplých moří, </a:t>
            </a:r>
            <a:r>
              <a:rPr lang="cs-CZ" altLang="cs-CZ" sz="2400" dirty="0" err="1"/>
              <a:t>mixotrofie</a:t>
            </a:r>
            <a:endParaRPr lang="en-US" altLang="cs-CZ" sz="2400" dirty="0">
              <a:cs typeface="Arial" charset="0"/>
            </a:endParaRPr>
          </a:p>
          <a:p>
            <a:endParaRPr lang="cs-CZ" alt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275856" y="21999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SAR,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Rhizaria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7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Systém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1400186" y="8341916"/>
            <a:ext cx="12664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100" dirty="0">
                <a:solidFill>
                  <a:srgbClr val="000000"/>
                </a:solidFill>
                <a:latin typeface="trebuchet ms" panose="020B0603020202020204" pitchFamily="34" charset="0"/>
              </a:rPr>
              <a:t>Juráň dle Adl at al. 2012</a:t>
            </a:r>
            <a:endParaRPr lang="cs-CZ" sz="1100" dirty="0"/>
          </a:p>
        </p:txBody>
      </p:sp>
      <p:pic>
        <p:nvPicPr>
          <p:cNvPr id="6" name="Picture 2" descr="http://www.sinicearasy.cz/sites/default/files/Juran_Adl2012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190" y="777400"/>
            <a:ext cx="4671098" cy="565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accent1"/>
                </a:solidFill>
              </a:rPr>
              <a:t>Chlorarachniophyta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Fylogeneze - sekvence 18S </a:t>
            </a:r>
            <a:r>
              <a:rPr lang="cs-CZ" altLang="cs-CZ" sz="2400" dirty="0" err="1"/>
              <a:t>rRNA</a:t>
            </a:r>
            <a:r>
              <a:rPr lang="cs-CZ" altLang="cs-CZ" sz="2400" dirty="0"/>
              <a:t> 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Příbuznost s </a:t>
            </a:r>
            <a:r>
              <a:rPr lang="cs-CZ" altLang="cs-CZ" sz="2400" dirty="0" err="1"/>
              <a:t>meňavkovitými</a:t>
            </a:r>
            <a:r>
              <a:rPr lang="cs-CZ" altLang="cs-CZ" sz="2400" dirty="0"/>
              <a:t> prvoky</a:t>
            </a:r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Nuklemorf</a:t>
            </a:r>
            <a:r>
              <a:rPr lang="cs-CZ" altLang="cs-CZ" sz="2400" dirty="0"/>
              <a:t> </a:t>
            </a:r>
            <a:endParaRPr lang="cs-CZ" altLang="cs-CZ" sz="2400" dirty="0" smtClean="0"/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Příklad </a:t>
            </a:r>
            <a:r>
              <a:rPr lang="cs-CZ" altLang="cs-CZ" sz="2400" dirty="0"/>
              <a:t>seriální </a:t>
            </a:r>
            <a:r>
              <a:rPr lang="cs-CZ" altLang="cs-CZ" sz="2400" dirty="0" err="1"/>
              <a:t>endosymbiozy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Zástupci:</a:t>
            </a:r>
          </a:p>
          <a:p>
            <a:pPr>
              <a:lnSpc>
                <a:spcPct val="90000"/>
              </a:lnSpc>
            </a:pPr>
            <a:r>
              <a:rPr lang="cs-CZ" altLang="cs-CZ" sz="2400" i="1" dirty="0" err="1" smtClean="0"/>
              <a:t>Chlorarachnion</a:t>
            </a:r>
            <a:r>
              <a:rPr lang="cs-CZ" altLang="cs-CZ" sz="2400" i="1" dirty="0" smtClean="0"/>
              <a:t> </a:t>
            </a:r>
            <a:r>
              <a:rPr lang="cs-CZ" altLang="cs-CZ" sz="2400" i="1" dirty="0" err="1" smtClean="0"/>
              <a:t>reptans</a:t>
            </a:r>
            <a:r>
              <a:rPr lang="cs-CZ" altLang="cs-CZ" sz="2400" dirty="0" smtClean="0"/>
              <a:t>, </a:t>
            </a:r>
            <a:r>
              <a:rPr lang="cs-CZ" altLang="cs-CZ" sz="2400" i="1" dirty="0" err="1" smtClean="0"/>
              <a:t>Cryptochlora</a:t>
            </a:r>
            <a:endParaRPr lang="cs-CZ" altLang="cs-CZ" sz="2400" i="1" dirty="0"/>
          </a:p>
          <a:p>
            <a:endParaRPr lang="cs-CZ" alt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57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941388"/>
          </a:xfrm>
        </p:spPr>
        <p:txBody>
          <a:bodyPr/>
          <a:lstStyle/>
          <a:p>
            <a:pPr eaLnBrk="1" hangingPunct="1"/>
            <a:r>
              <a:rPr lang="cs-CZ" altLang="cs-CZ" i="1" dirty="0" err="1" smtClean="0"/>
              <a:t>Chlorarachnion</a:t>
            </a:r>
            <a:r>
              <a:rPr lang="cs-CZ" altLang="cs-CZ" dirty="0" smtClean="0"/>
              <a:t> </a:t>
            </a:r>
            <a:r>
              <a:rPr lang="cs-CZ" altLang="cs-CZ" i="1" dirty="0" err="1" smtClean="0"/>
              <a:t>reptans</a:t>
            </a:r>
            <a:endParaRPr lang="cs-CZ" altLang="cs-CZ" i="1" dirty="0" smtClean="0"/>
          </a:p>
        </p:txBody>
      </p:sp>
      <p:pic>
        <p:nvPicPr>
          <p:cNvPr id="3074" name="Picture 2" descr="http://myweb.dal.ca/jmarchib/pic.chlorarachniophyte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516820"/>
            <a:ext cx="451485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915816" y="6021288"/>
            <a:ext cx="5770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myweb.dal.ca</a:t>
            </a:r>
            <a:r>
              <a:rPr lang="cs-CZ" dirty="0"/>
              <a:t>/</a:t>
            </a:r>
            <a:r>
              <a:rPr lang="cs-CZ" dirty="0" err="1"/>
              <a:t>jmarchib</a:t>
            </a:r>
            <a:r>
              <a:rPr lang="cs-CZ" dirty="0"/>
              <a:t>/</a:t>
            </a:r>
            <a:r>
              <a:rPr lang="cs-CZ" dirty="0" err="1"/>
              <a:t>chlorarachniophytes.html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296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tx2"/>
                </a:solidFill>
              </a:rPr>
              <a:t>Dinophyta</a:t>
            </a:r>
            <a:r>
              <a:rPr lang="cs-CZ" sz="3200" dirty="0" smtClean="0">
                <a:solidFill>
                  <a:schemeClr val="tx2"/>
                </a:solidFill>
              </a:rPr>
              <a:t> - obrněnky</a:t>
            </a:r>
            <a:endParaRPr lang="cs-CZ" sz="3200" dirty="0">
              <a:solidFill>
                <a:schemeClr val="tx2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2"/>
          </a:xfrm>
        </p:spPr>
        <p:txBody>
          <a:bodyPr>
            <a:normAutofit/>
          </a:bodyPr>
          <a:lstStyle/>
          <a:p>
            <a:endParaRPr lang="cs-CZ" sz="2000" dirty="0" smtClean="0"/>
          </a:p>
          <a:p>
            <a:pPr>
              <a:lnSpc>
                <a:spcPct val="90000"/>
              </a:lnSpc>
            </a:pPr>
            <a:r>
              <a:rPr lang="cs-CZ" altLang="cs-CZ" sz="2000" dirty="0" err="1"/>
              <a:t>Dinokaryon</a:t>
            </a:r>
            <a:r>
              <a:rPr lang="cs-CZ" altLang="cs-CZ" sz="2000" dirty="0"/>
              <a:t> - spiralizované chromozomy ve většině buněčného cyklu</a:t>
            </a:r>
            <a:endParaRPr lang="cs-CZ" altLang="cs-CZ" sz="2000" dirty="0"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cs-CZ" altLang="cs-CZ" sz="2000" dirty="0" err="1">
                <a:cs typeface="Arial" charset="0"/>
              </a:rPr>
              <a:t>Mitoza</a:t>
            </a:r>
            <a:r>
              <a:rPr lang="cs-CZ" altLang="cs-CZ" sz="2000" dirty="0">
                <a:cs typeface="Arial" charset="0"/>
              </a:rPr>
              <a:t> </a:t>
            </a:r>
            <a:r>
              <a:rPr lang="cs-CZ" altLang="cs-CZ" sz="2000" dirty="0" err="1">
                <a:cs typeface="Arial" charset="0"/>
              </a:rPr>
              <a:t>mimojad</a:t>
            </a:r>
            <a:r>
              <a:rPr lang="cs-CZ" altLang="cs-CZ" sz="2000" dirty="0" err="1"/>
              <a:t>ern</a:t>
            </a:r>
            <a:r>
              <a:rPr lang="cs-CZ" altLang="cs-CZ" sz="2000" dirty="0" err="1">
                <a:cs typeface="Arial" charset="0"/>
              </a:rPr>
              <a:t>á</a:t>
            </a:r>
            <a:endParaRPr lang="cs-CZ" altLang="cs-CZ" sz="2000" dirty="0"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cs-CZ" altLang="cs-CZ" sz="2000" dirty="0" err="1">
                <a:cs typeface="Arial" charset="0"/>
              </a:rPr>
              <a:t>K</a:t>
            </a:r>
            <a:r>
              <a:rPr lang="cs-CZ" altLang="cs-CZ" sz="2000" dirty="0" err="1" smtClean="0">
                <a:cs typeface="Arial" charset="0"/>
              </a:rPr>
              <a:t>leptoplastidy</a:t>
            </a:r>
            <a:r>
              <a:rPr lang="cs-CZ" altLang="cs-CZ" sz="2000" dirty="0" smtClean="0">
                <a:cs typeface="Arial" charset="0"/>
              </a:rPr>
              <a:t> </a:t>
            </a:r>
            <a:r>
              <a:rPr lang="cs-CZ" altLang="cs-CZ" sz="2000" dirty="0">
                <a:cs typeface="Arial" charset="0"/>
              </a:rPr>
              <a:t>(získané z vlastní kořisti</a:t>
            </a:r>
            <a:r>
              <a:rPr lang="cs-CZ" altLang="cs-CZ" sz="2000" dirty="0"/>
              <a:t>)</a:t>
            </a:r>
          </a:p>
          <a:p>
            <a:pPr>
              <a:lnSpc>
                <a:spcPct val="90000"/>
              </a:lnSpc>
            </a:pPr>
            <a:r>
              <a:rPr lang="cs-CZ" altLang="cs-CZ" sz="2000" dirty="0">
                <a:cs typeface="Arial" charset="0"/>
              </a:rPr>
              <a:t>Pulzující vakuoly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Chlorofyl a, c</a:t>
            </a:r>
            <a:r>
              <a:rPr lang="cs-CZ" altLang="cs-CZ" sz="2000" baseline="-25000" dirty="0"/>
              <a:t>2</a:t>
            </a:r>
          </a:p>
          <a:p>
            <a:pPr>
              <a:lnSpc>
                <a:spcPct val="90000"/>
              </a:lnSpc>
            </a:pPr>
            <a:r>
              <a:rPr lang="cs-CZ" altLang="cs-CZ" sz="2000" dirty="0" err="1"/>
              <a:t>Diadinoxanthin</a:t>
            </a:r>
            <a:endParaRPr lang="cs-CZ" altLang="cs-CZ" sz="2000" dirty="0"/>
          </a:p>
          <a:p>
            <a:pPr>
              <a:lnSpc>
                <a:spcPct val="90000"/>
              </a:lnSpc>
            </a:pPr>
            <a:r>
              <a:rPr lang="cs-CZ" altLang="cs-CZ" sz="2000" dirty="0"/>
              <a:t>Mnohovrstevnatá </a:t>
            </a:r>
            <a:r>
              <a:rPr lang="cs-CZ" altLang="cs-CZ" sz="2000" dirty="0" err="1"/>
              <a:t>théka</a:t>
            </a:r>
            <a:r>
              <a:rPr lang="cs-CZ" altLang="cs-CZ" sz="2000" dirty="0"/>
              <a:t> - </a:t>
            </a:r>
            <a:r>
              <a:rPr lang="cs-CZ" altLang="cs-CZ" sz="2000" dirty="0" err="1"/>
              <a:t>amfiesma</a:t>
            </a:r>
            <a:endParaRPr lang="cs-CZ" altLang="cs-CZ" sz="2000" dirty="0"/>
          </a:p>
          <a:p>
            <a:pPr>
              <a:lnSpc>
                <a:spcPct val="90000"/>
              </a:lnSpc>
            </a:pPr>
            <a:r>
              <a:rPr lang="cs-CZ" altLang="cs-CZ" sz="2000" dirty="0"/>
              <a:t>Celulózní </a:t>
            </a:r>
            <a:r>
              <a:rPr lang="cs-CZ" altLang="cs-CZ" sz="2000" dirty="0" smtClean="0"/>
              <a:t>destičky</a:t>
            </a:r>
            <a:endParaRPr lang="cs-CZ" altLang="cs-CZ" sz="2000" dirty="0"/>
          </a:p>
          <a:p>
            <a:pPr>
              <a:lnSpc>
                <a:spcPct val="90000"/>
              </a:lnSpc>
            </a:pPr>
            <a:r>
              <a:rPr lang="cs-CZ" altLang="cs-CZ" sz="2000" dirty="0" err="1"/>
              <a:t>Dinosporin</a:t>
            </a:r>
            <a:r>
              <a:rPr lang="cs-CZ" altLang="cs-CZ" sz="2000" dirty="0"/>
              <a:t> - pelikula</a:t>
            </a:r>
            <a:endParaRPr lang="en-US" altLang="cs-CZ" sz="2000" dirty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3275856" y="21999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Alveolata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9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tx2"/>
                </a:solidFill>
              </a:rPr>
              <a:t>Dinophyta</a:t>
            </a:r>
            <a:r>
              <a:rPr lang="cs-CZ" sz="3200" dirty="0" smtClean="0">
                <a:solidFill>
                  <a:schemeClr val="tx2"/>
                </a:solidFill>
              </a:rPr>
              <a:t> - obrněnky</a:t>
            </a:r>
            <a:endParaRPr lang="cs-CZ" sz="3200" dirty="0">
              <a:solidFill>
                <a:schemeClr val="tx2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2"/>
          </a:xfrm>
        </p:spPr>
        <p:txBody>
          <a:bodyPr>
            <a:normAutofit/>
          </a:bodyPr>
          <a:lstStyle/>
          <a:p>
            <a:endParaRPr lang="cs-CZ" sz="2000" dirty="0" smtClean="0"/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Dinokontní</a:t>
            </a:r>
            <a:r>
              <a:rPr lang="cs-CZ" altLang="cs-CZ" sz="2000" dirty="0"/>
              <a:t> buňky - bičíky </a:t>
            </a:r>
            <a:r>
              <a:rPr lang="cs-CZ" altLang="cs-CZ" sz="2000" dirty="0" err="1"/>
              <a:t>vycházeií</a:t>
            </a:r>
            <a:r>
              <a:rPr lang="cs-CZ" altLang="cs-CZ" sz="2000" dirty="0"/>
              <a:t> ze střední části těla</a:t>
            </a:r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Epikonus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hypokonus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Desmokontní</a:t>
            </a:r>
            <a:r>
              <a:rPr lang="cs-CZ" altLang="cs-CZ" sz="2000" dirty="0"/>
              <a:t> buňky - bičíky na apexu buňky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Trichocysty, </a:t>
            </a:r>
            <a:r>
              <a:rPr lang="cs-CZ" altLang="cs-CZ" sz="2000" dirty="0" err="1"/>
              <a:t>mukocysty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Ocellus</a:t>
            </a:r>
            <a:r>
              <a:rPr lang="cs-CZ" altLang="cs-CZ" sz="2000" dirty="0"/>
              <a:t> - vrstevnatá čočka, komůrka, kanálek, </a:t>
            </a:r>
            <a:r>
              <a:rPr lang="cs-CZ" altLang="cs-CZ" sz="2000" dirty="0" err="1"/>
              <a:t>retinoid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/>
              <a:t>Nepohlavní rozmnožování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Anizogamie, izogamie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Ekologie - převážně moře</a:t>
            </a:r>
          </a:p>
          <a:p>
            <a:pPr>
              <a:lnSpc>
                <a:spcPct val="80000"/>
              </a:lnSpc>
            </a:pPr>
            <a:r>
              <a:rPr lang="cs-CZ" altLang="cs-CZ" sz="2000" dirty="0" smtClean="0"/>
              <a:t>Toxiny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 err="1" smtClean="0"/>
              <a:t>Fagotrofie</a:t>
            </a:r>
            <a:endParaRPr lang="cs-CZ" altLang="cs-CZ" sz="2000" dirty="0" smtClean="0"/>
          </a:p>
          <a:p>
            <a:pPr>
              <a:lnSpc>
                <a:spcPct val="80000"/>
              </a:lnSpc>
            </a:pPr>
            <a:r>
              <a:rPr lang="cs-CZ" altLang="cs-CZ" sz="2000" dirty="0" smtClean="0"/>
              <a:t>Bioluminiscence (organela </a:t>
            </a:r>
            <a:r>
              <a:rPr lang="cs-CZ" altLang="cs-CZ" sz="2000" dirty="0" err="1" smtClean="0"/>
              <a:t>scintilon</a:t>
            </a:r>
            <a:r>
              <a:rPr lang="cs-CZ" altLang="cs-CZ" sz="2000" dirty="0" smtClean="0"/>
              <a:t>, luciferin, luciferáza)</a:t>
            </a:r>
          </a:p>
          <a:p>
            <a:pPr>
              <a:lnSpc>
                <a:spcPct val="80000"/>
              </a:lnSpc>
            </a:pPr>
            <a:endParaRPr lang="cs-CZ" altLang="cs-CZ" sz="2000" dirty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5184"/>
            <a:ext cx="9144000" cy="179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196" name="Picture 4" descr="http://3.bp.blogspot.com/-cSSmdpmVdLU/TgckvJ-ByRI/AAAAAAAAAIk/AbvcHLWkhGc/s1600/Noctiluca%255B1%255D+%25282%25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408" y="5010219"/>
            <a:ext cx="2461592" cy="180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236296" y="457385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Noctiluca</a:t>
            </a:r>
            <a:r>
              <a:rPr lang="cs-CZ" i="1" dirty="0" smtClean="0"/>
              <a:t> </a:t>
            </a:r>
            <a:r>
              <a:rPr lang="cs-CZ" i="1" dirty="0" err="1" smtClean="0"/>
              <a:t>miliaris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61286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Peridinium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0713"/>
            <a:ext cx="8320087" cy="610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27088" y="44450"/>
            <a:ext cx="7772400" cy="576263"/>
          </a:xfrm>
        </p:spPr>
        <p:txBody>
          <a:bodyPr/>
          <a:lstStyle/>
          <a:p>
            <a:pPr eaLnBrk="1" hangingPunct="1"/>
            <a:r>
              <a:rPr lang="cs-CZ" altLang="cs-CZ" sz="2000" smtClean="0"/>
              <a:t>Odd.: Dinophyta Třída: Dinophyceae Řád: Peridiniales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5229225"/>
            <a:ext cx="6400800" cy="696913"/>
          </a:xfrm>
        </p:spPr>
        <p:txBody>
          <a:bodyPr/>
          <a:lstStyle/>
          <a:p>
            <a:pPr eaLnBrk="1" hangingPunct="1"/>
            <a:r>
              <a:rPr lang="cs-CZ" altLang="cs-CZ" i="1" smtClean="0"/>
              <a:t>Peridinium </a:t>
            </a:r>
            <a:r>
              <a:rPr lang="cs-CZ" altLang="cs-CZ" smtClean="0"/>
              <a:t>sp.</a:t>
            </a:r>
            <a:endParaRPr lang="cs-CZ" altLang="cs-CZ" i="1" smtClean="0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659563" y="6308725"/>
            <a:ext cx="2087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>
                <a:cs typeface="Arial" charset="0"/>
              </a:rPr>
              <a:t>©</a:t>
            </a:r>
            <a:r>
              <a:rPr lang="cs-CZ" altLang="cs-CZ">
                <a:cs typeface="Arial" charset="0"/>
              </a:rPr>
              <a:t> orig. Hájková L.</a:t>
            </a:r>
            <a:endParaRPr lang="en-US" altLang="cs-CZ">
              <a:cs typeface="Arial" charset="0"/>
            </a:endParaRPr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 flipH="1">
            <a:off x="4572000" y="2997200"/>
            <a:ext cx="2016125" cy="1368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5508625" y="2636838"/>
            <a:ext cx="28813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příčná rýha - cingulum</a:t>
            </a:r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2627313" y="2636838"/>
            <a:ext cx="1655762" cy="17287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1187450" y="2276475"/>
            <a:ext cx="30972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podélná rýha - sulcus</a:t>
            </a:r>
          </a:p>
        </p:txBody>
      </p:sp>
    </p:spTree>
    <p:extLst>
      <p:ext uri="{BB962C8B-B14F-4D97-AF65-F5344CB8AC3E}">
        <p14:creationId xmlns:p14="http://schemas.microsoft.com/office/powerpoint/2010/main" val="106559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nimBg="1"/>
      <p:bldP spid="29703" grpId="0"/>
      <p:bldP spid="29704" grpId="0" animBg="1"/>
      <p:bldP spid="2970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 smtClean="0"/>
              <a:t>Gymnodinium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122" name="Picture 2" descr="http://www.dr-ralf-wagner.de/Bilder/Gymnodinium-spec-P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14941"/>
            <a:ext cx="5835832" cy="431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691680" y="6308725"/>
            <a:ext cx="617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www.dr-ralf-wagner.de</a:t>
            </a:r>
            <a:r>
              <a:rPr lang="cs-CZ" dirty="0"/>
              <a:t>/</a:t>
            </a:r>
            <a:r>
              <a:rPr lang="cs-CZ" dirty="0" err="1"/>
              <a:t>Dinoflagellaten.html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666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r>
              <a:rPr lang="cs-CZ" i="1" dirty="0" err="1" smtClean="0"/>
              <a:t>Ceratium</a:t>
            </a:r>
            <a:r>
              <a:rPr lang="cs-CZ" i="1" dirty="0" smtClean="0"/>
              <a:t> </a:t>
            </a:r>
            <a:r>
              <a:rPr lang="cs-CZ" i="1" dirty="0" err="1" smtClean="0"/>
              <a:t>hirundinella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691680" y="6308725"/>
            <a:ext cx="617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www.dr-ralf-wagner.de</a:t>
            </a:r>
            <a:r>
              <a:rPr lang="cs-CZ" dirty="0"/>
              <a:t>/</a:t>
            </a:r>
            <a:r>
              <a:rPr lang="cs-CZ" dirty="0" err="1"/>
              <a:t>Dinoflagellaten.html</a:t>
            </a:r>
            <a:endParaRPr lang="cs-CZ" dirty="0"/>
          </a:p>
        </p:txBody>
      </p:sp>
      <p:pic>
        <p:nvPicPr>
          <p:cNvPr id="6146" name="Picture 2" descr="http://www.dr-ralf-wagner.de/Bilder/Ceratium_hirundinella-4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917" y="1417638"/>
            <a:ext cx="6192688" cy="464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14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accent1"/>
                </a:solidFill>
              </a:rPr>
              <a:t>Euglenophyta</a:t>
            </a:r>
            <a:r>
              <a:rPr lang="cs-CZ" sz="3200" dirty="0" smtClean="0">
                <a:solidFill>
                  <a:schemeClr val="accent1"/>
                </a:solidFill>
              </a:rPr>
              <a:t>- krásnoočka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 smtClean="0"/>
          </a:p>
          <a:p>
            <a:pPr>
              <a:lnSpc>
                <a:spcPct val="80000"/>
              </a:lnSpc>
            </a:pPr>
            <a:r>
              <a:rPr lang="cs-CZ" altLang="cs-CZ" sz="2400" dirty="0"/>
              <a:t>Pelikula - bílkovinné proužky</a:t>
            </a:r>
          </a:p>
          <a:p>
            <a:pPr>
              <a:lnSpc>
                <a:spcPct val="80000"/>
              </a:lnSpc>
            </a:pPr>
            <a:r>
              <a:rPr lang="cs-CZ" altLang="cs-CZ" sz="2400" dirty="0" err="1"/>
              <a:t>Lorika</a:t>
            </a:r>
            <a:r>
              <a:rPr lang="cs-CZ" altLang="cs-CZ" sz="2400" dirty="0"/>
              <a:t> - sliz mineralizován</a:t>
            </a:r>
          </a:p>
          <a:p>
            <a:pPr>
              <a:lnSpc>
                <a:spcPct val="80000"/>
              </a:lnSpc>
            </a:pPr>
            <a:r>
              <a:rPr lang="cs-CZ" altLang="cs-CZ" sz="2400" dirty="0" err="1"/>
              <a:t>Paraflagelární</a:t>
            </a:r>
            <a:r>
              <a:rPr lang="cs-CZ" altLang="cs-CZ" sz="2400" dirty="0"/>
              <a:t> lišta bičíku - hlavní fotoreceptor buňky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Jednojaderné buňky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Stigma volně v cytoplazmě</a:t>
            </a:r>
          </a:p>
          <a:p>
            <a:pPr>
              <a:lnSpc>
                <a:spcPct val="80000"/>
              </a:lnSpc>
            </a:pPr>
            <a:r>
              <a:rPr lang="cs-CZ" altLang="cs-CZ" sz="2400" dirty="0" err="1"/>
              <a:t>Paramylon</a:t>
            </a:r>
            <a:r>
              <a:rPr lang="cs-CZ" altLang="cs-CZ" sz="2400" dirty="0"/>
              <a:t> - zásobní látka v cytoplazmě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Chlorofyl a, b</a:t>
            </a:r>
          </a:p>
          <a:p>
            <a:pPr>
              <a:lnSpc>
                <a:spcPct val="80000"/>
              </a:lnSpc>
            </a:pPr>
            <a:r>
              <a:rPr lang="cs-CZ" altLang="cs-CZ" sz="2400" dirty="0" err="1"/>
              <a:t>Diadinoxanthin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neoxanthin</a:t>
            </a:r>
            <a:endParaRPr lang="cs-CZ" altLang="cs-CZ" sz="2400" dirty="0"/>
          </a:p>
          <a:p>
            <a:pPr>
              <a:lnSpc>
                <a:spcPct val="80000"/>
              </a:lnSpc>
            </a:pPr>
            <a:r>
              <a:rPr lang="cs-CZ" altLang="cs-CZ" sz="2400" dirty="0" err="1"/>
              <a:t>Mukocysty</a:t>
            </a:r>
            <a:endParaRPr lang="cs-CZ" altLang="cs-CZ" sz="2400" dirty="0"/>
          </a:p>
          <a:p>
            <a:endParaRPr lang="cs-CZ" alt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275856" y="8997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Excavata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88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accent1"/>
                </a:solidFill>
              </a:rPr>
              <a:t>Euglenophyta</a:t>
            </a:r>
            <a:r>
              <a:rPr lang="cs-CZ" sz="3200" dirty="0" smtClean="0">
                <a:solidFill>
                  <a:schemeClr val="accent1"/>
                </a:solidFill>
              </a:rPr>
              <a:t>- krásnoočka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611560" y="836712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 smtClean="0"/>
          </a:p>
          <a:p>
            <a:r>
              <a:rPr lang="cs-CZ" altLang="cs-CZ" sz="2400" dirty="0" err="1"/>
              <a:t>Ampula</a:t>
            </a:r>
            <a:endParaRPr lang="cs-CZ" altLang="cs-CZ" sz="2400" dirty="0"/>
          </a:p>
          <a:p>
            <a:r>
              <a:rPr lang="cs-CZ" altLang="cs-CZ" sz="2400" dirty="0"/>
              <a:t>Jádro má kondenzované chromozomy</a:t>
            </a:r>
          </a:p>
          <a:p>
            <a:r>
              <a:rPr lang="cs-CZ" altLang="cs-CZ" sz="2400" dirty="0"/>
              <a:t>Bičíky se šroubovitě vinutou řadou </a:t>
            </a:r>
            <a:r>
              <a:rPr lang="cs-CZ" altLang="cs-CZ" sz="2400" dirty="0" err="1"/>
              <a:t>mastigonemat</a:t>
            </a:r>
            <a:endParaRPr lang="cs-CZ" altLang="cs-CZ" sz="2400" dirty="0"/>
          </a:p>
          <a:p>
            <a:r>
              <a:rPr lang="cs-CZ" altLang="cs-CZ" sz="2400" dirty="0" err="1"/>
              <a:t>Palmeloidní</a:t>
            </a:r>
            <a:r>
              <a:rPr lang="cs-CZ" altLang="cs-CZ" sz="2400" dirty="0"/>
              <a:t> stadium</a:t>
            </a:r>
          </a:p>
          <a:p>
            <a:r>
              <a:rPr lang="cs-CZ" altLang="cs-CZ" sz="2400" dirty="0"/>
              <a:t>Pouze nepohlavní rozmnožování (</a:t>
            </a:r>
            <a:r>
              <a:rPr lang="cs-CZ" altLang="cs-CZ" sz="2400" dirty="0" err="1"/>
              <a:t>schizotomie</a:t>
            </a:r>
            <a:r>
              <a:rPr lang="cs-CZ" altLang="cs-CZ" sz="2400" dirty="0"/>
              <a:t> pohyblivých buněk)</a:t>
            </a:r>
          </a:p>
          <a:p>
            <a:r>
              <a:rPr lang="cs-CZ" altLang="cs-CZ" sz="2400" dirty="0"/>
              <a:t>Ekologie - organicky znečištěné vody</a:t>
            </a:r>
          </a:p>
          <a:p>
            <a:r>
              <a:rPr lang="cs-CZ" altLang="cs-CZ" sz="2400" dirty="0" err="1"/>
              <a:t>Fagotrofie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mixotrofie</a:t>
            </a:r>
            <a:endParaRPr lang="cs-CZ" altLang="cs-CZ" sz="2400" dirty="0"/>
          </a:p>
          <a:p>
            <a:pPr>
              <a:lnSpc>
                <a:spcPct val="80000"/>
              </a:lnSpc>
            </a:pPr>
            <a:endParaRPr lang="cs-CZ" altLang="cs-CZ" sz="2400" dirty="0"/>
          </a:p>
          <a:p>
            <a:endParaRPr lang="cs-CZ" alt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273" y="12495997"/>
            <a:ext cx="2298984" cy="54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098" name="Picture 2" descr="http://i.ytimg.com/vi/Y_2NDmlBEwU/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488" y="4365104"/>
            <a:ext cx="3065312" cy="172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3419872" y="6237312"/>
            <a:ext cx="5580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https://</a:t>
            </a:r>
            <a:r>
              <a:rPr lang="cs-CZ" dirty="0" err="1"/>
              <a:t>www.youtube.com</a:t>
            </a:r>
            <a:r>
              <a:rPr lang="cs-CZ" dirty="0"/>
              <a:t>/</a:t>
            </a:r>
            <a:r>
              <a:rPr lang="cs-CZ" dirty="0" err="1"/>
              <a:t>watch?v</a:t>
            </a:r>
            <a:r>
              <a:rPr lang="cs-CZ" dirty="0"/>
              <a:t>=</a:t>
            </a:r>
            <a:r>
              <a:rPr lang="cs-CZ" dirty="0" err="1"/>
              <a:t>Y_2NDmlBEwU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384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uglena.Klikn&amp;ecaron;te pro zv&amp;ecaron;tšení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1960"/>
            <a:ext cx="4408661" cy="598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18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3025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Využití řas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5259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altLang="cs-CZ" sz="2400" dirty="0" smtClean="0"/>
          </a:p>
          <a:p>
            <a:r>
              <a:rPr lang="cs-CZ" altLang="cs-CZ" sz="2400" dirty="0" smtClean="0"/>
              <a:t>Potrava, krmivo, léčiva a potravinové doplňky (</a:t>
            </a:r>
            <a:r>
              <a:rPr lang="cs-CZ" altLang="cs-CZ" sz="2400" i="1" dirty="0" err="1" smtClean="0"/>
              <a:t>Porphyra</a:t>
            </a:r>
            <a:r>
              <a:rPr lang="cs-CZ" altLang="cs-CZ" sz="2400" dirty="0" smtClean="0"/>
              <a:t>, </a:t>
            </a:r>
            <a:r>
              <a:rPr lang="cs-CZ" altLang="cs-CZ" sz="2400" i="1" dirty="0" err="1" smtClean="0"/>
              <a:t>Chlorella</a:t>
            </a:r>
            <a:r>
              <a:rPr lang="cs-CZ" altLang="cs-CZ" sz="2400" dirty="0" smtClean="0"/>
              <a:t>) </a:t>
            </a:r>
          </a:p>
          <a:p>
            <a:r>
              <a:rPr lang="cs-CZ" altLang="cs-CZ" sz="2400" dirty="0" smtClean="0"/>
              <a:t>Kosmetika (mořské chaluhy)</a:t>
            </a:r>
          </a:p>
          <a:p>
            <a:r>
              <a:rPr lang="cs-CZ" altLang="cs-CZ" sz="2400" dirty="0" smtClean="0"/>
              <a:t>Akvaristika (např. </a:t>
            </a:r>
            <a:r>
              <a:rPr lang="cs-CZ" altLang="cs-CZ" sz="2400" i="1" dirty="0" err="1" smtClean="0"/>
              <a:t>Chara</a:t>
            </a:r>
            <a:r>
              <a:rPr lang="cs-CZ" altLang="cs-CZ" sz="2400" dirty="0" smtClean="0"/>
              <a:t>)</a:t>
            </a:r>
          </a:p>
          <a:p>
            <a:r>
              <a:rPr lang="cs-CZ" altLang="cs-CZ" sz="2400" dirty="0" smtClean="0"/>
              <a:t>Výroba agaru (</a:t>
            </a:r>
            <a:r>
              <a:rPr lang="cs-CZ" altLang="cs-CZ" sz="2400" i="1" dirty="0" err="1" smtClean="0"/>
              <a:t>Gelidium</a:t>
            </a:r>
            <a:r>
              <a:rPr lang="cs-CZ" altLang="cs-CZ" sz="2400" dirty="0" smtClean="0"/>
              <a:t>) a karagenu (zahušťovadlo, emulgátor a stabilizátor)</a:t>
            </a:r>
          </a:p>
          <a:p>
            <a:r>
              <a:rPr lang="cs-CZ" altLang="cs-CZ" sz="2400" dirty="0" smtClean="0"/>
              <a:t>Talasoterapie- lázeňství</a:t>
            </a:r>
          </a:p>
          <a:p>
            <a:r>
              <a:rPr lang="cs-CZ" altLang="cs-CZ" sz="2400" dirty="0" smtClean="0"/>
              <a:t>Výroba biopaliv, biotechnologie</a:t>
            </a:r>
          </a:p>
          <a:p>
            <a:r>
              <a:rPr lang="cs-CZ" altLang="cs-CZ" sz="2400" dirty="0" smtClean="0"/>
              <a:t>Modelové organismy (</a:t>
            </a:r>
            <a:r>
              <a:rPr lang="cs-CZ" altLang="cs-CZ" sz="2400" dirty="0" err="1" smtClean="0"/>
              <a:t>nanomateriálové</a:t>
            </a:r>
            <a:r>
              <a:rPr lang="cs-CZ" altLang="cs-CZ" sz="2400" dirty="0" smtClean="0"/>
              <a:t> testy)</a:t>
            </a:r>
          </a:p>
          <a:p>
            <a:r>
              <a:rPr lang="cs-CZ" altLang="cs-CZ" sz="2400" dirty="0" err="1" smtClean="0"/>
              <a:t>Bioindikace</a:t>
            </a:r>
            <a:r>
              <a:rPr lang="cs-CZ" altLang="cs-CZ" sz="2400" dirty="0" smtClean="0"/>
              <a:t>, kriminalistika…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1208"/>
            <a:ext cx="9144000" cy="158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3" descr="26446vareni-a-stolovanisushi-foto-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566" y="73025"/>
            <a:ext cx="1376363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 smtClean="0"/>
              <a:t>Euglena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987824" y="6381328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http://www.photomacrography.net/</a:t>
            </a:r>
            <a:endParaRPr lang="cs-CZ" dirty="0"/>
          </a:p>
        </p:txBody>
      </p:sp>
      <p:pic>
        <p:nvPicPr>
          <p:cNvPr id="1028" name="Picture 4" descr="http://www.photomacrography.net/forum/userpix/1609_Euglena_1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93212"/>
            <a:ext cx="5982130" cy="448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15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 smtClean="0"/>
              <a:t>Phacus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http://www.photomacrography.net/forum/userpix/820_IMG_001373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5035"/>
            <a:ext cx="6332711" cy="494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987824" y="6381328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http://www.photomacrography.net/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850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Trachelomonas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20713"/>
            <a:ext cx="8135938" cy="596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213" y="-26988"/>
            <a:ext cx="7772400" cy="747713"/>
          </a:xfrm>
        </p:spPr>
        <p:txBody>
          <a:bodyPr/>
          <a:lstStyle/>
          <a:p>
            <a:pPr eaLnBrk="1" hangingPunct="1"/>
            <a:r>
              <a:rPr lang="cs-CZ" altLang="cs-CZ" sz="2000" smtClean="0"/>
              <a:t>Odd.: Euglenophyta Třída: Euglenophyceae Řád: Euglenales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5805488"/>
            <a:ext cx="6400800" cy="625475"/>
          </a:xfrm>
        </p:spPr>
        <p:txBody>
          <a:bodyPr/>
          <a:lstStyle/>
          <a:p>
            <a:pPr eaLnBrk="1" hangingPunct="1"/>
            <a:r>
              <a:rPr lang="cs-CZ" altLang="cs-CZ" i="1" smtClean="0"/>
              <a:t>Trachelomonas </a:t>
            </a:r>
            <a:r>
              <a:rPr lang="cs-CZ" altLang="cs-CZ" smtClean="0"/>
              <a:t>sp.</a:t>
            </a:r>
            <a:endParaRPr lang="cs-CZ" altLang="cs-CZ" i="1" smtClean="0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6588125" y="6165850"/>
            <a:ext cx="2087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>
                <a:cs typeface="Arial" charset="0"/>
              </a:rPr>
              <a:t>©</a:t>
            </a:r>
            <a:r>
              <a:rPr lang="cs-CZ" altLang="cs-CZ">
                <a:cs typeface="Arial" charset="0"/>
              </a:rPr>
              <a:t> orig. Hájková L.</a:t>
            </a:r>
            <a:endParaRPr lang="en-US" altLang="cs-CZ">
              <a:cs typeface="Arial" charset="0"/>
            </a:endParaRPr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 flipH="1">
            <a:off x="5003800" y="2349500"/>
            <a:ext cx="1223963" cy="1008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 flipH="1">
            <a:off x="4643438" y="1268413"/>
            <a:ext cx="1223962" cy="1008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 flipV="1">
            <a:off x="3779838" y="3933825"/>
            <a:ext cx="863600" cy="1008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2411413" y="3357563"/>
            <a:ext cx="2016125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6227763" y="2060575"/>
            <a:ext cx="935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lorika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5867400" y="981075"/>
            <a:ext cx="792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bičík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1401763" y="3141663"/>
            <a:ext cx="1009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stigma</a:t>
            </a: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2989263" y="4868863"/>
            <a:ext cx="11509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buňka</a:t>
            </a:r>
          </a:p>
        </p:txBody>
      </p:sp>
    </p:spTree>
    <p:extLst>
      <p:ext uri="{BB962C8B-B14F-4D97-AF65-F5344CB8AC3E}">
        <p14:creationId xmlns:p14="http://schemas.microsoft.com/office/powerpoint/2010/main" val="152816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animBg="1"/>
      <p:bldP spid="22535" grpId="0" animBg="1"/>
      <p:bldP spid="22536" grpId="0" animBg="1"/>
      <p:bldP spid="22537" grpId="0" animBg="1"/>
      <p:bldP spid="22538" grpId="0"/>
      <p:bldP spid="22539" grpId="0"/>
      <p:bldP spid="22540" grpId="0"/>
      <p:bldP spid="2254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9811" y="404664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smtClean="0">
                <a:solidFill>
                  <a:schemeClr val="tx2"/>
                </a:solidFill>
              </a:rPr>
              <a:t>Cryptophyta: skrytěnky</a:t>
            </a:r>
            <a:endParaRPr lang="cs-CZ" sz="3200" dirty="0">
              <a:solidFill>
                <a:schemeClr val="tx2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90283"/>
            <a:ext cx="8229600" cy="452596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altLang="cs-CZ" sz="2000" dirty="0" smtClean="0"/>
              <a:t>Chlorofyl </a:t>
            </a:r>
            <a:r>
              <a:rPr lang="cs-CZ" altLang="cs-CZ" sz="2000" dirty="0"/>
              <a:t>a, c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,alloxanthin</a:t>
            </a:r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Fykoerythrin</a:t>
            </a:r>
            <a:r>
              <a:rPr lang="cs-CZ" altLang="cs-CZ" sz="2000" dirty="0"/>
              <a:t> nebo </a:t>
            </a:r>
            <a:r>
              <a:rPr lang="cs-CZ" altLang="cs-CZ" sz="2000" dirty="0" err="1"/>
              <a:t>fykocyanin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Mastigonemy</a:t>
            </a:r>
            <a:r>
              <a:rPr lang="cs-CZ" altLang="cs-CZ" sz="2000" dirty="0"/>
              <a:t> - trubicovité vlásky na bičíku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Periplast s destičkami</a:t>
            </a:r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Ejektozomy</a:t>
            </a:r>
            <a:r>
              <a:rPr lang="cs-CZ" altLang="cs-CZ" sz="2000" dirty="0"/>
              <a:t> - mrštné trichocysty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Škrob v cytoplazmě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Jícen s </a:t>
            </a:r>
            <a:r>
              <a:rPr lang="cs-CZ" altLang="cs-CZ" sz="2000" dirty="0" err="1"/>
              <a:t>ejektozomy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/>
              <a:t>2 bičíky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Delší: 2 řady </a:t>
            </a:r>
            <a:r>
              <a:rPr lang="cs-CZ" altLang="cs-CZ" sz="2000" dirty="0" err="1"/>
              <a:t>mastigonem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/>
              <a:t>Nepohlavní rozmnožování - </a:t>
            </a:r>
            <a:r>
              <a:rPr lang="cs-CZ" altLang="cs-CZ" sz="2000" dirty="0" err="1"/>
              <a:t>schizotomie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/>
              <a:t>Pohlavní rozmnožování - izogamie</a:t>
            </a:r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Palmeloidní</a:t>
            </a:r>
            <a:r>
              <a:rPr lang="cs-CZ" altLang="cs-CZ" sz="2000" dirty="0"/>
              <a:t> stadia</a:t>
            </a:r>
          </a:p>
          <a:p>
            <a:pPr>
              <a:lnSpc>
                <a:spcPct val="80000"/>
              </a:lnSpc>
            </a:pPr>
            <a:r>
              <a:rPr lang="cs-CZ" altLang="cs-CZ" sz="2000" dirty="0" smtClean="0"/>
              <a:t>Plankton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/>
              <a:t>Stenotermní vody</a:t>
            </a:r>
          </a:p>
          <a:p>
            <a:endParaRPr lang="cs-CZ" altLang="cs-CZ" sz="22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268" y="11028470"/>
            <a:ext cx="7163897" cy="124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275856" y="21999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kupina nejasného postavení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Výsledek obrázku pro cryptophy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843" y="3375530"/>
            <a:ext cx="2984957" cy="314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81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 smtClean="0"/>
              <a:t>Cryptomonas</a:t>
            </a:r>
            <a:r>
              <a:rPr lang="cs-CZ" i="1" dirty="0" smtClean="0"/>
              <a:t> </a:t>
            </a:r>
            <a:r>
              <a:rPr lang="cs-CZ" i="1" dirty="0" err="1" smtClean="0"/>
              <a:t>ovata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170" name="Picture 2" descr="http://www.plingfactory.de/Science/Atlas/Kennkarten%20Algen/AndereAlgen/Image/Cryptomonas-ovata47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17457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572000" y="6308725"/>
            <a:ext cx="2843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www.plingfactory.de</a:t>
            </a:r>
            <a:r>
              <a:rPr lang="cs-CZ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87577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accent1"/>
                </a:solidFill>
              </a:rPr>
              <a:t>Prymnesiophyta</a:t>
            </a:r>
            <a:r>
              <a:rPr lang="cs-CZ" sz="3200" dirty="0" smtClean="0">
                <a:solidFill>
                  <a:schemeClr val="accent1"/>
                </a:solidFill>
              </a:rPr>
              <a:t> (</a:t>
            </a:r>
            <a:r>
              <a:rPr lang="cs-CZ" sz="3200" dirty="0" err="1" smtClean="0">
                <a:solidFill>
                  <a:schemeClr val="accent1"/>
                </a:solidFill>
              </a:rPr>
              <a:t>Haptophyta</a:t>
            </a:r>
            <a:r>
              <a:rPr lang="cs-CZ" sz="3200" dirty="0" smtClean="0">
                <a:solidFill>
                  <a:schemeClr val="accent1"/>
                </a:solidFill>
              </a:rPr>
              <a:t>)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sz="2400" dirty="0" smtClean="0"/>
              <a:t>Stélka: bičíkatá až vláknitá</a:t>
            </a:r>
          </a:p>
          <a:p>
            <a:r>
              <a:rPr lang="cs-CZ" altLang="cs-CZ" sz="2400" dirty="0" smtClean="0"/>
              <a:t>Dříve součástí </a:t>
            </a:r>
            <a:r>
              <a:rPr lang="cs-CZ" altLang="cs-CZ" sz="2400" dirty="0" err="1" smtClean="0"/>
              <a:t>Cryptophyta</a:t>
            </a:r>
            <a:endParaRPr lang="cs-CZ" altLang="cs-CZ" sz="2400" dirty="0" smtClean="0"/>
          </a:p>
          <a:p>
            <a:r>
              <a:rPr lang="cs-CZ" altLang="cs-CZ" sz="2400" dirty="0" smtClean="0"/>
              <a:t>Dva holé bičíky + </a:t>
            </a:r>
            <a:r>
              <a:rPr lang="cs-CZ" altLang="cs-CZ" sz="2400" dirty="0" err="1" smtClean="0"/>
              <a:t>haptonema</a:t>
            </a:r>
            <a:endParaRPr lang="cs-CZ" altLang="cs-CZ" sz="2400" dirty="0" smtClean="0"/>
          </a:p>
          <a:p>
            <a:r>
              <a:rPr lang="cs-CZ" altLang="cs-CZ" sz="2400" dirty="0" err="1" smtClean="0"/>
              <a:t>Haptonema</a:t>
            </a:r>
            <a:r>
              <a:rPr lang="cs-CZ" altLang="cs-CZ" sz="2400" dirty="0" smtClean="0"/>
              <a:t>: podobné bičíku, jiná submikroskopická struktura</a:t>
            </a:r>
          </a:p>
          <a:p>
            <a:r>
              <a:rPr lang="cs-CZ" altLang="cs-CZ" sz="2400" dirty="0" smtClean="0"/>
              <a:t>Kontraktilní </a:t>
            </a:r>
            <a:r>
              <a:rPr lang="cs-CZ" altLang="cs-CZ" sz="2400" dirty="0" err="1" smtClean="0"/>
              <a:t>haptonema</a:t>
            </a:r>
            <a:endParaRPr lang="cs-CZ" altLang="cs-CZ" sz="2400" dirty="0" smtClean="0"/>
          </a:p>
          <a:p>
            <a:r>
              <a:rPr lang="cs-CZ" altLang="cs-CZ" sz="2400" dirty="0" err="1" smtClean="0"/>
              <a:t>Haptonema</a:t>
            </a:r>
            <a:r>
              <a:rPr lang="cs-CZ" altLang="cs-CZ" sz="2400" dirty="0" smtClean="0"/>
              <a:t> slouží k: </a:t>
            </a:r>
            <a:r>
              <a:rPr lang="cs-CZ" altLang="cs-CZ" sz="2400" dirty="0" err="1" smtClean="0"/>
              <a:t>fagotrofii</a:t>
            </a:r>
            <a:r>
              <a:rPr lang="cs-CZ" altLang="cs-CZ" sz="2400" dirty="0" smtClean="0"/>
              <a:t>, rychlé změně pohybu, přichycení k substrátu</a:t>
            </a:r>
          </a:p>
          <a:p>
            <a:r>
              <a:rPr lang="cs-CZ" altLang="cs-CZ" sz="2400" dirty="0" err="1" smtClean="0"/>
              <a:t>Fukoxantin</a:t>
            </a:r>
            <a:endParaRPr lang="cs-CZ" altLang="cs-CZ" sz="2400" dirty="0" smtClean="0"/>
          </a:p>
          <a:p>
            <a:r>
              <a:rPr lang="cs-CZ" altLang="cs-CZ" sz="2400" dirty="0" err="1" smtClean="0"/>
              <a:t>Thylakoidy</a:t>
            </a:r>
            <a:r>
              <a:rPr lang="cs-CZ" altLang="cs-CZ" sz="2400" dirty="0" smtClean="0"/>
              <a:t> srostlé po třech</a:t>
            </a:r>
          </a:p>
          <a:p>
            <a:r>
              <a:rPr lang="cs-CZ" altLang="cs-CZ" sz="2400" dirty="0" smtClean="0"/>
              <a:t>Chloroplasty s </a:t>
            </a:r>
            <a:r>
              <a:rPr lang="cs-CZ" altLang="cs-CZ" sz="2400" dirty="0" err="1" smtClean="0"/>
              <a:t>pyrenoidem</a:t>
            </a:r>
            <a:endParaRPr lang="cs-CZ" altLang="cs-CZ" sz="2400" dirty="0" smtClean="0"/>
          </a:p>
          <a:p>
            <a:r>
              <a:rPr lang="cs-CZ" altLang="cs-CZ" sz="2400" dirty="0" smtClean="0"/>
              <a:t>Organické šupiny (polysacharidové), mohou být kalcifikovány- u řádu </a:t>
            </a:r>
            <a:r>
              <a:rPr lang="cs-CZ" sz="2400" dirty="0" err="1"/>
              <a:t>Coccolithophoridales</a:t>
            </a:r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45</a:t>
            </a:fld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275856" y="21999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kupina nejasného postavení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67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http://www.sinicearasy.cz/sites/default/files/Prymnesiophyt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96752"/>
            <a:ext cx="6099956" cy="511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56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accent1"/>
                </a:solidFill>
              </a:rPr>
              <a:t>Prymnesiophyta</a:t>
            </a:r>
            <a:r>
              <a:rPr lang="cs-CZ" sz="3200" dirty="0" smtClean="0">
                <a:solidFill>
                  <a:schemeClr val="accent1"/>
                </a:solidFill>
              </a:rPr>
              <a:t> (</a:t>
            </a:r>
            <a:r>
              <a:rPr lang="cs-CZ" sz="3200" dirty="0" err="1" smtClean="0">
                <a:solidFill>
                  <a:schemeClr val="accent1"/>
                </a:solidFill>
              </a:rPr>
              <a:t>Haptophyta</a:t>
            </a:r>
            <a:r>
              <a:rPr lang="cs-CZ" sz="3200" dirty="0" smtClean="0">
                <a:solidFill>
                  <a:schemeClr val="accent1"/>
                </a:solidFill>
              </a:rPr>
              <a:t>)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>
            <a:normAutofit/>
          </a:bodyPr>
          <a:lstStyle/>
          <a:p>
            <a:r>
              <a:rPr lang="cs-CZ" sz="2400" dirty="0" smtClean="0"/>
              <a:t>Obrovský </a:t>
            </a:r>
            <a:r>
              <a:rPr lang="cs-CZ" sz="2400" dirty="0"/>
              <a:t>globální význam v koloběhu uhlíku a </a:t>
            </a:r>
            <a:r>
              <a:rPr lang="cs-CZ" sz="2400" dirty="0" smtClean="0"/>
              <a:t>síry</a:t>
            </a:r>
          </a:p>
          <a:p>
            <a:r>
              <a:rPr lang="cs-CZ" altLang="cs-CZ" sz="2400" dirty="0" smtClean="0"/>
              <a:t>Oligotrofní subtropická moře</a:t>
            </a:r>
          </a:p>
          <a:p>
            <a:r>
              <a:rPr lang="cs-CZ" sz="2400" i="1" dirty="0" err="1"/>
              <a:t>Emiliania</a:t>
            </a:r>
            <a:r>
              <a:rPr lang="cs-CZ" sz="2400" i="1" dirty="0"/>
              <a:t> </a:t>
            </a:r>
            <a:r>
              <a:rPr lang="cs-CZ" sz="2400" i="1" dirty="0" err="1" smtClean="0"/>
              <a:t>huxleyi</a:t>
            </a:r>
            <a:r>
              <a:rPr lang="cs-CZ" sz="2400" i="1" dirty="0" smtClean="0"/>
              <a:t> </a:t>
            </a:r>
            <a:r>
              <a:rPr lang="cs-CZ" sz="2400" dirty="0" smtClean="0"/>
              <a:t>(tvoří bílý zákal v mořích- </a:t>
            </a:r>
            <a:r>
              <a:rPr lang="cs-CZ" sz="2400" dirty="0" err="1" smtClean="0"/>
              <a:t>white</a:t>
            </a:r>
            <a:r>
              <a:rPr lang="cs-CZ" sz="2400" dirty="0" smtClean="0"/>
              <a:t> </a:t>
            </a:r>
            <a:r>
              <a:rPr lang="cs-CZ" sz="2400" dirty="0" err="1" smtClean="0"/>
              <a:t>water</a:t>
            </a:r>
            <a:r>
              <a:rPr lang="cs-CZ" sz="2400" dirty="0" smtClean="0"/>
              <a:t>)</a:t>
            </a:r>
          </a:p>
          <a:p>
            <a:endParaRPr lang="cs-CZ" altLang="cs-CZ" sz="2400" dirty="0" smtClean="0"/>
          </a:p>
          <a:p>
            <a:endParaRPr lang="cs-CZ" altLang="cs-CZ" sz="2400" dirty="0" smtClean="0"/>
          </a:p>
        </p:txBody>
      </p:sp>
      <p:pic>
        <p:nvPicPr>
          <p:cNvPr id="7170" name="Picture 2" descr="http://escalera.bio.ucm.es/usuarios/criptogamas/plantas_criptogamas/materiales/images/alga_apt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24944"/>
            <a:ext cx="2705100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attsupwiththat.files.wordpress.com/2011/10/e-huxleyi_blo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41503"/>
            <a:ext cx="46767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15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sz="2400" dirty="0" smtClean="0"/>
          </a:p>
          <a:p>
            <a:endParaRPr lang="cs-CZ" altLang="cs-CZ" sz="2400" dirty="0" smtClean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6" name="Picture 2" descr="http://oidnes.cz/09/043/maxi/KRC2aade2_131215_27453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" y="196987"/>
            <a:ext cx="4960381" cy="330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.ct24.cz/cache/616x411/article/39/3818/381720.jpg?13438289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9753"/>
            <a:ext cx="4960380" cy="279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Ã½sledek obrÃ¡zku pro joÅ¡t moravskÃ½ soch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194" y="227048"/>
            <a:ext cx="4077376" cy="54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71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cs-CZ" altLang="cs-CZ" sz="2800" dirty="0" err="1">
                <a:solidFill>
                  <a:srgbClr val="00B050"/>
                </a:solidFill>
              </a:rPr>
              <a:t>Cyanobacteria</a:t>
            </a:r>
            <a:r>
              <a:rPr lang="cs-CZ" altLang="cs-CZ" sz="2800" dirty="0">
                <a:solidFill>
                  <a:srgbClr val="00B050"/>
                </a:solidFill>
              </a:rPr>
              <a:t>, </a:t>
            </a:r>
            <a:r>
              <a:rPr lang="cs-CZ" altLang="cs-CZ" sz="2800" dirty="0" err="1">
                <a:solidFill>
                  <a:srgbClr val="00B050"/>
                </a:solidFill>
              </a:rPr>
              <a:t>Cyanophyta</a:t>
            </a:r>
            <a:r>
              <a:rPr lang="cs-CZ" altLang="cs-CZ" sz="2800" dirty="0">
                <a:solidFill>
                  <a:srgbClr val="00B050"/>
                </a:solidFill>
              </a:rPr>
              <a:t> – Sinice</a:t>
            </a:r>
            <a:r>
              <a:rPr lang="cs-CZ" altLang="cs-CZ" sz="3200" dirty="0">
                <a:solidFill>
                  <a:schemeClr val="tx2"/>
                </a:solidFill>
              </a:rPr>
              <a:t/>
            </a:r>
            <a:br>
              <a:rPr lang="cs-CZ" altLang="cs-CZ" sz="3200" dirty="0">
                <a:solidFill>
                  <a:schemeClr val="tx2"/>
                </a:solidFill>
              </a:rPr>
            </a:b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991270"/>
            <a:ext cx="8229600" cy="4525962"/>
          </a:xfrm>
        </p:spPr>
        <p:txBody>
          <a:bodyPr>
            <a:normAutofit fontScale="92500" lnSpcReduction="20000"/>
          </a:bodyPr>
          <a:lstStyle/>
          <a:p>
            <a:r>
              <a:rPr lang="cs-CZ" altLang="cs-CZ" sz="2400" dirty="0" err="1" smtClean="0"/>
              <a:t>Prokaryota</a:t>
            </a:r>
            <a:r>
              <a:rPr lang="cs-CZ" altLang="cs-CZ" sz="2400" dirty="0" smtClean="0"/>
              <a:t>/G- bakterie</a:t>
            </a:r>
          </a:p>
          <a:p>
            <a:r>
              <a:rPr lang="cs-CZ" sz="2400" dirty="0" err="1" smtClean="0"/>
              <a:t>Cyanos</a:t>
            </a:r>
            <a:r>
              <a:rPr lang="cs-CZ" sz="2400" dirty="0" smtClean="0"/>
              <a:t> = modrý (</a:t>
            </a:r>
            <a:r>
              <a:rPr lang="cs-CZ" sz="2400" dirty="0" err="1" smtClean="0"/>
              <a:t>sinný</a:t>
            </a:r>
            <a:r>
              <a:rPr lang="cs-CZ" sz="2400" dirty="0" smtClean="0"/>
              <a:t>)</a:t>
            </a:r>
            <a:endParaRPr lang="cs-CZ" altLang="cs-CZ" sz="2400" dirty="0" smtClean="0"/>
          </a:p>
          <a:p>
            <a:r>
              <a:rPr lang="cs-CZ" altLang="cs-CZ" sz="2400" dirty="0" smtClean="0"/>
              <a:t>Evolučně staré (3,5 miliard let)</a:t>
            </a:r>
          </a:p>
          <a:p>
            <a:r>
              <a:rPr lang="cs-CZ" altLang="cs-CZ" sz="2400" dirty="0" smtClean="0"/>
              <a:t>Nemají jádro ani vakuoly</a:t>
            </a:r>
          </a:p>
          <a:p>
            <a:r>
              <a:rPr lang="cs-CZ" altLang="cs-CZ" sz="2400" dirty="0"/>
              <a:t>C</a:t>
            </a:r>
            <a:r>
              <a:rPr lang="cs-CZ" altLang="cs-CZ" sz="2400" dirty="0" smtClean="0"/>
              <a:t>hybí membránové struktury (ER, Golgiho aparát)</a:t>
            </a:r>
          </a:p>
          <a:p>
            <a:r>
              <a:rPr lang="cs-CZ" altLang="cs-CZ" sz="2400" dirty="0" err="1" smtClean="0"/>
              <a:t>Oxygenní</a:t>
            </a:r>
            <a:r>
              <a:rPr lang="cs-CZ" altLang="cs-CZ" sz="2400" dirty="0" smtClean="0"/>
              <a:t> fotosyntéza: vznik před 2,7 miliardami let</a:t>
            </a:r>
          </a:p>
          <a:p>
            <a:r>
              <a:rPr lang="cs-CZ" altLang="cs-CZ" sz="2400" dirty="0" smtClean="0"/>
              <a:t>Rostlinný typ fotosyntézy – chlorofyl a</a:t>
            </a:r>
          </a:p>
          <a:p>
            <a:r>
              <a:rPr lang="cs-CZ" altLang="cs-CZ" sz="2400" dirty="0" err="1" smtClean="0"/>
              <a:t>Heterocyty</a:t>
            </a:r>
            <a:r>
              <a:rPr lang="cs-CZ" altLang="cs-CZ" sz="2400" dirty="0" smtClean="0"/>
              <a:t> (N</a:t>
            </a:r>
            <a:r>
              <a:rPr lang="cs-CZ" altLang="cs-CZ" sz="2400" baseline="-25000" dirty="0" smtClean="0"/>
              <a:t>2</a:t>
            </a:r>
            <a:r>
              <a:rPr lang="cs-CZ" altLang="cs-CZ" sz="2400" dirty="0" smtClean="0"/>
              <a:t>-asimilace)</a:t>
            </a:r>
          </a:p>
          <a:p>
            <a:r>
              <a:rPr lang="cs-CZ" altLang="cs-CZ" sz="2400" dirty="0" err="1" smtClean="0"/>
              <a:t>Akinety</a:t>
            </a:r>
            <a:r>
              <a:rPr lang="cs-CZ" altLang="cs-CZ" sz="2400" dirty="0" smtClean="0"/>
              <a:t>/</a:t>
            </a:r>
            <a:r>
              <a:rPr lang="cs-CZ" altLang="cs-CZ" sz="2400" dirty="0" err="1" smtClean="0"/>
              <a:t>Arthrocyty</a:t>
            </a:r>
            <a:endParaRPr lang="cs-CZ" altLang="cs-CZ" sz="2400" dirty="0" smtClean="0"/>
          </a:p>
          <a:p>
            <a:r>
              <a:rPr lang="cs-CZ" altLang="cs-CZ" sz="2400" dirty="0" err="1" smtClean="0"/>
              <a:t>Aerotopy</a:t>
            </a:r>
            <a:endParaRPr lang="cs-CZ" altLang="cs-CZ" sz="2400" dirty="0" smtClean="0"/>
          </a:p>
          <a:p>
            <a:r>
              <a:rPr lang="cs-CZ" altLang="cs-CZ" sz="2400" dirty="0" smtClean="0"/>
              <a:t>Nepohlavní rozmnožování</a:t>
            </a:r>
          </a:p>
          <a:p>
            <a:r>
              <a:rPr lang="cs-CZ" altLang="cs-CZ" sz="2400" dirty="0" smtClean="0"/>
              <a:t>Hormogonie</a:t>
            </a:r>
          </a:p>
          <a:p>
            <a:r>
              <a:rPr lang="cs-CZ" altLang="cs-CZ" sz="2400" dirty="0" smtClean="0"/>
              <a:t>Téměř všechny biotopy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7232"/>
            <a:ext cx="9144000" cy="136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4" descr="Oscillatoria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159" y="1412776"/>
            <a:ext cx="2247329" cy="1627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5" descr="algae-pool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002" y="3212976"/>
            <a:ext cx="2278486" cy="156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Stavba buňky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smtClean="0"/>
              <a:t>Volně uložená kruhová DNA </a:t>
            </a:r>
          </a:p>
          <a:p>
            <a:r>
              <a:rPr lang="cs-CZ" altLang="cs-CZ" sz="2400" dirty="0" smtClean="0"/>
              <a:t>Sinicový škrob</a:t>
            </a:r>
          </a:p>
          <a:p>
            <a:r>
              <a:rPr lang="cs-CZ" altLang="cs-CZ" sz="2400" dirty="0" err="1" smtClean="0"/>
              <a:t>Thylakoidy</a:t>
            </a:r>
            <a:r>
              <a:rPr lang="cs-CZ" altLang="cs-CZ" sz="2400" dirty="0" smtClean="0"/>
              <a:t>: membránové váčky s fotosyntetickým aparátem- chlorofyl a (+ betakaroten, xantofyly)</a:t>
            </a:r>
          </a:p>
          <a:p>
            <a:r>
              <a:rPr lang="cs-CZ" altLang="cs-CZ" sz="2400" dirty="0" err="1" smtClean="0"/>
              <a:t>Fykobilizómy</a:t>
            </a:r>
            <a:r>
              <a:rPr lang="cs-CZ" altLang="cs-CZ" sz="2400" dirty="0" smtClean="0"/>
              <a:t> s </a:t>
            </a:r>
            <a:r>
              <a:rPr lang="cs-CZ" altLang="cs-CZ" sz="2400" dirty="0" err="1" smtClean="0"/>
              <a:t>fykobiliproteiny</a:t>
            </a:r>
            <a:endParaRPr lang="cs-CZ" altLang="cs-CZ" sz="2400" dirty="0" smtClean="0"/>
          </a:p>
          <a:p>
            <a:r>
              <a:rPr lang="cs-CZ" altLang="cs-CZ" sz="2400" dirty="0" err="1" smtClean="0"/>
              <a:t>Karboxyzomy</a:t>
            </a:r>
            <a:r>
              <a:rPr lang="cs-CZ" altLang="cs-CZ" sz="2400" dirty="0" smtClean="0"/>
              <a:t>: fixace uhlíku (RUBISCO) analogie </a:t>
            </a:r>
            <a:r>
              <a:rPr lang="cs-CZ" altLang="cs-CZ" sz="2400" dirty="0" err="1" smtClean="0"/>
              <a:t>pyrenoidů</a:t>
            </a:r>
            <a:r>
              <a:rPr lang="cs-CZ" altLang="cs-CZ" sz="2400" dirty="0" smtClean="0"/>
              <a:t> u </a:t>
            </a:r>
            <a:r>
              <a:rPr lang="cs-CZ" altLang="cs-CZ" sz="2400" dirty="0" err="1" smtClean="0"/>
              <a:t>eukaryot</a:t>
            </a:r>
            <a:endParaRPr lang="cs-CZ" altLang="cs-CZ" sz="2400" dirty="0" smtClean="0"/>
          </a:p>
          <a:p>
            <a:r>
              <a:rPr lang="cs-CZ" altLang="cs-CZ" sz="2400" dirty="0" smtClean="0"/>
              <a:t>Ribozomy: translace (syntéza polypeptidů z řetězce RNA)   tvorba bílkovin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636"/>
            <a:ext cx="9144000" cy="172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1704140" cy="21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856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sinicearasy.cz/sites/default/files/Cyanobacteria_vlakn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68760"/>
            <a:ext cx="44958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73759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Stavba buňky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rgbClr val="00B050"/>
                </a:solidFill>
              </a:rPr>
              <a:t>Aerotopy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smtClean="0"/>
              <a:t>Starý název </a:t>
            </a:r>
            <a:r>
              <a:rPr lang="cs-CZ" altLang="cs-CZ" sz="2400" dirty="0" err="1" smtClean="0"/>
              <a:t>gasvezikuly</a:t>
            </a:r>
            <a:endParaRPr lang="cs-CZ" altLang="cs-CZ" sz="2400" dirty="0"/>
          </a:p>
          <a:p>
            <a:r>
              <a:rPr lang="cs-CZ" altLang="cs-CZ" sz="2400" dirty="0" smtClean="0"/>
              <a:t>Specializované válcovité struktury</a:t>
            </a:r>
          </a:p>
          <a:p>
            <a:r>
              <a:rPr lang="cs-CZ" altLang="cs-CZ" sz="2400" dirty="0" smtClean="0"/>
              <a:t>Pro plyny propustná glykoproteinová stěna</a:t>
            </a:r>
          </a:p>
          <a:p>
            <a:r>
              <a:rPr lang="cs-CZ" altLang="cs-CZ" sz="2400" dirty="0" smtClean="0"/>
              <a:t>Regulace polohy ve vodním sloupci</a:t>
            </a:r>
          </a:p>
          <a:p>
            <a:r>
              <a:rPr lang="cs-CZ" altLang="cs-CZ" sz="2400" dirty="0" smtClean="0"/>
              <a:t>Jejich počet je pohyblivý, sinice si je tvoří v závislosti na abiotických faktorech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636"/>
            <a:ext cx="9144000" cy="172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1704140" cy="21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950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rgbClr val="00B050"/>
                </a:solidFill>
              </a:rPr>
              <a:t>Heterocyty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smtClean="0"/>
              <a:t>Tlustostěnné buňky</a:t>
            </a:r>
          </a:p>
          <a:p>
            <a:r>
              <a:rPr lang="cs-CZ" altLang="cs-CZ" sz="2400" dirty="0" smtClean="0"/>
              <a:t>Větší než vegetativní buňky</a:t>
            </a:r>
          </a:p>
          <a:p>
            <a:r>
              <a:rPr lang="cs-CZ" altLang="cs-CZ" sz="2400" dirty="0" smtClean="0"/>
              <a:t>Vznikají z vegetativních buněk</a:t>
            </a:r>
          </a:p>
          <a:p>
            <a:r>
              <a:rPr lang="cs-CZ" altLang="cs-CZ" sz="2400" dirty="0" smtClean="0"/>
              <a:t>Fixace vzdušného dusíku (enzym </a:t>
            </a:r>
            <a:r>
              <a:rPr lang="cs-CZ" altLang="cs-CZ" sz="2400" dirty="0" err="1" smtClean="0"/>
              <a:t>nitrogenáza</a:t>
            </a:r>
            <a:r>
              <a:rPr lang="cs-CZ" altLang="cs-CZ" sz="2400" dirty="0" smtClean="0"/>
              <a:t>)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636"/>
            <a:ext cx="9144000" cy="172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1704140" cy="21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6" name="Picture 2" descr="http://fmp.conncoll.edu/Silicasecchidisk/Pics/Other%20Algae/Blue_Green%20jpegs/Nostoc_Key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365" y="3422103"/>
            <a:ext cx="34290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50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1053</Words>
  <Application>Microsoft Office PowerPoint</Application>
  <PresentationFormat>Předvádění na obrazovce (4:3)</PresentationFormat>
  <Paragraphs>281</Paragraphs>
  <Slides>48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53" baseType="lpstr">
      <vt:lpstr>Arial</vt:lpstr>
      <vt:lpstr>Calibri</vt:lpstr>
      <vt:lpstr>Symbol</vt:lpstr>
      <vt:lpstr>trebuchet ms</vt:lpstr>
      <vt:lpstr>Motiv systému Office</vt:lpstr>
      <vt:lpstr>Fylogeneze a diverzita rostlin: řasy a sinice</vt:lpstr>
      <vt:lpstr>Řasy</vt:lpstr>
      <vt:lpstr>Systém</vt:lpstr>
      <vt:lpstr>Využití řas</vt:lpstr>
      <vt:lpstr>Cyanobacteria, Cyanophyta – Sinice </vt:lpstr>
      <vt:lpstr>Stavba buňky</vt:lpstr>
      <vt:lpstr>Stavba buňky</vt:lpstr>
      <vt:lpstr>Aerotopy</vt:lpstr>
      <vt:lpstr>Heterocyty</vt:lpstr>
      <vt:lpstr>Akinety</vt:lpstr>
      <vt:lpstr>Chromatická adaptace</vt:lpstr>
      <vt:lpstr>Typy stélek</vt:lpstr>
      <vt:lpstr>Prezentace aplikace PowerPoint</vt:lpstr>
      <vt:lpstr>Rozmnožování</vt:lpstr>
      <vt:lpstr>Ekologie</vt:lpstr>
      <vt:lpstr>Symbiotické vztahy</vt:lpstr>
      <vt:lpstr>Prezentace aplikace PowerPoint</vt:lpstr>
      <vt:lpstr>Systém</vt:lpstr>
      <vt:lpstr>Systém</vt:lpstr>
      <vt:lpstr>Řád Chroococcales</vt:lpstr>
      <vt:lpstr>Řád Oscillatoriales</vt:lpstr>
      <vt:lpstr>Řád Nostocales</vt:lpstr>
      <vt:lpstr>Řád Stigonematales</vt:lpstr>
      <vt:lpstr> Euglenophyta, Dinophyta, Cryptophyta, Haptophyta</vt:lpstr>
      <vt:lpstr>Systém</vt:lpstr>
      <vt:lpstr>Řasy</vt:lpstr>
      <vt:lpstr>Eukaryota</vt:lpstr>
      <vt:lpstr>Chlorarachniophyta, Euglenophyta, Dinophyta  Cryptophyta</vt:lpstr>
      <vt:lpstr>Chlorarachniophyta</vt:lpstr>
      <vt:lpstr>Chlorarachniophyta</vt:lpstr>
      <vt:lpstr>Chlorarachnion reptans</vt:lpstr>
      <vt:lpstr>Dinophyta - obrněnky</vt:lpstr>
      <vt:lpstr>Dinophyta - obrněnky</vt:lpstr>
      <vt:lpstr>Odd.: Dinophyta Třída: Dinophyceae Řád: Peridiniales</vt:lpstr>
      <vt:lpstr>Gymnodinium sp. </vt:lpstr>
      <vt:lpstr> Ceratium hirundinella</vt:lpstr>
      <vt:lpstr>Euglenophyta- krásnoočka</vt:lpstr>
      <vt:lpstr>Euglenophyta- krásnoočka</vt:lpstr>
      <vt:lpstr>Prezentace aplikace PowerPoint</vt:lpstr>
      <vt:lpstr>Euglena sp.</vt:lpstr>
      <vt:lpstr>Phacus sp.</vt:lpstr>
      <vt:lpstr>Odd.: Euglenophyta Třída: Euglenophyceae Řád: Euglenales</vt:lpstr>
      <vt:lpstr>Cryptophyta: skrytěnky</vt:lpstr>
      <vt:lpstr>Cryptomonas ovata</vt:lpstr>
      <vt:lpstr>Prymnesiophyta (Haptophyta)</vt:lpstr>
      <vt:lpstr>Prezentace aplikace PowerPoint</vt:lpstr>
      <vt:lpstr>Prymnesiophyta (Haptophyta)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Fylogeneze a diverzita řas a hub: řasy a sinice</dc:title>
  <dc:creator>bara</dc:creator>
  <cp:lastModifiedBy>Bara</cp:lastModifiedBy>
  <cp:revision>39</cp:revision>
  <cp:lastPrinted>2016-09-12T13:25:50Z</cp:lastPrinted>
  <dcterms:created xsi:type="dcterms:W3CDTF">2014-09-11T14:39:24Z</dcterms:created>
  <dcterms:modified xsi:type="dcterms:W3CDTF">2018-09-17T13:11:16Z</dcterms:modified>
</cp:coreProperties>
</file>