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8" r:id="rId2"/>
    <p:sldId id="486" r:id="rId3"/>
    <p:sldId id="484" r:id="rId4"/>
    <p:sldId id="485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508" r:id="rId39"/>
    <p:sldId id="48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 smtClean="0">
                <a:latin typeface="Calibri" panose="020F0502020204030204" pitchFamily="34" charset="0"/>
              </a:rPr>
              <a:t>(</a:t>
            </a:r>
            <a:r>
              <a:rPr lang="cs-CZ" sz="1800" dirty="0" smtClean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 smtClean="0">
                <a:latin typeface="Calibri" panose="020F0502020204030204" pitchFamily="34" charset="0"/>
              </a:rPr>
              <a:t>Spirogyra</a:t>
            </a:r>
            <a:r>
              <a:rPr lang="cs-CZ" sz="1800" dirty="0" smtClean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 smtClean="0">
                <a:latin typeface="Calibri" panose="020F0502020204030204" pitchFamily="34" charset="0"/>
              </a:rPr>
              <a:t>Zygnema</a:t>
            </a:r>
            <a:r>
              <a:rPr lang="cs-CZ" sz="1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 smtClean="0">
                <a:latin typeface="Calibri" panose="020F0502020204030204" pitchFamily="34" charset="0"/>
              </a:rPr>
              <a:t> (</a:t>
            </a:r>
            <a:r>
              <a:rPr lang="cs-CZ" sz="2000" dirty="0" err="1" smtClean="0">
                <a:latin typeface="Calibri" panose="020F0502020204030204" pitchFamily="34" charset="0"/>
              </a:rPr>
              <a:t>isogamety</a:t>
            </a:r>
            <a:r>
              <a:rPr lang="cs-CZ" sz="2000" dirty="0" smtClean="0">
                <a:latin typeface="Calibri" panose="020F0502020204030204" pitchFamily="34" charset="0"/>
              </a:rPr>
              <a:t> celé protoplasty)</a:t>
            </a:r>
            <a:endParaRPr lang="cs-CZ" altLang="cs-CZ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000" dirty="0" smtClean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</a:t>
            </a:r>
            <a:r>
              <a:rPr lang="cs-CZ" sz="2400" dirty="0" smtClean="0"/>
              <a:t>klíčení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žebříčková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 smtClean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 smtClean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zářez (</a:t>
            </a:r>
            <a:r>
              <a:rPr lang="cs-CZ" sz="2400" dirty="0" err="1" smtClean="0">
                <a:latin typeface="Calibri" panose="020F0502020204030204" pitchFamily="34" charset="0"/>
              </a:rPr>
              <a:t>isthmus</a:t>
            </a:r>
            <a:r>
              <a:rPr lang="cs-CZ" sz="2400" dirty="0" smtClean="0">
                <a:latin typeface="Calibri" panose="020F0502020204030204" pitchFamily="34" charset="0"/>
              </a:rPr>
              <a:t> – šíje) a dvě </a:t>
            </a:r>
            <a:r>
              <a:rPr lang="cs-CZ" sz="2400" dirty="0" err="1" smtClean="0">
                <a:latin typeface="Calibri" panose="020F0502020204030204" pitchFamily="34" charset="0"/>
              </a:rPr>
              <a:t>semicely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 smtClean="0">
                <a:latin typeface="Calibri" panose="020F0502020204030204" pitchFamily="34" charset="0"/>
              </a:rPr>
              <a:t>isthmu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</a:t>
            </a:r>
            <a:r>
              <a:rPr lang="cs-CZ" sz="2400" dirty="0" smtClean="0">
                <a:latin typeface="Calibri" panose="020F0502020204030204" pitchFamily="34" charset="0"/>
              </a:rPr>
              <a:t>ýběžky, ostny</a:t>
            </a:r>
          </a:p>
          <a:p>
            <a:r>
              <a:rPr lang="cs-CZ" sz="2400" dirty="0"/>
              <a:t>rozmnožování dělením buněk: na počátku se oddálí </a:t>
            </a:r>
            <a:r>
              <a:rPr lang="cs-CZ" sz="2400" dirty="0" err="1"/>
              <a:t>semicely</a:t>
            </a:r>
            <a:r>
              <a:rPr lang="cs-CZ" sz="2400" dirty="0"/>
              <a:t>, mezi nimi se vytvoří sférický měchýřek, do nějž vstoupí jádro a rozdělí se =&gt; </a:t>
            </a:r>
            <a:r>
              <a:rPr lang="cs-CZ" sz="2400" dirty="0" err="1"/>
              <a:t>dceřinná</a:t>
            </a:r>
            <a:r>
              <a:rPr lang="cs-CZ" sz="2400" dirty="0"/>
              <a:t> jádra oddělí septum =&gt; každá dceř. buňka si dotvoří druhou </a:t>
            </a:r>
            <a:r>
              <a:rPr lang="cs-CZ" sz="2400" dirty="0" err="1"/>
              <a:t>semicelu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Charophytae</a:t>
            </a: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Spájivky</a:t>
            </a:r>
            <a:r>
              <a:rPr lang="cs-CZ" altLang="cs-CZ" sz="2400" dirty="0" smtClean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protist.i.hosei.ac.jp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zygospora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ýsledek obrázku pro planktonní sí&amp;t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556792"/>
            <a:ext cx="6516215" cy="43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ecciho de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08" y="4874306"/>
            <a:ext cx="1874912" cy="18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anktonní sí&amp;tcaron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6" y="-1"/>
            <a:ext cx="1397146" cy="18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13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  <a:endParaRPr lang="cs-CZ" sz="36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21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9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3972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51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572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Zkouška</a:t>
            </a:r>
          </a:p>
          <a:p>
            <a:r>
              <a:rPr lang="cs-CZ" sz="4800" dirty="0" smtClean="0"/>
              <a:t>Protokoly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9746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Sladkovodní</a:t>
            </a:r>
          </a:p>
          <a:p>
            <a:r>
              <a:rPr lang="cs-CZ" sz="2000" dirty="0" smtClean="0"/>
              <a:t>Bičíkovci, vláknitá stélka</a:t>
            </a:r>
          </a:p>
          <a:p>
            <a:r>
              <a:rPr lang="cs-CZ" sz="2000" dirty="0" smtClean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Mesostigma</a:t>
            </a:r>
            <a:r>
              <a:rPr lang="cs-CZ" sz="2000" i="1" dirty="0" smtClean="0">
                <a:solidFill>
                  <a:srgbClr val="FFC000"/>
                </a:solidFill>
              </a:rPr>
              <a:t> </a:t>
            </a:r>
            <a:r>
              <a:rPr lang="cs-CZ" sz="2000" i="1" dirty="0" err="1" smtClean="0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Tvoří </a:t>
            </a:r>
            <a:r>
              <a:rPr lang="cs-CZ" dirty="0" err="1" smtClean="0"/>
              <a:t>hetrotrichální</a:t>
            </a:r>
            <a:r>
              <a:rPr lang="cs-CZ" dirty="0" smtClean="0"/>
              <a:t> vlákna, která se sdružují dohromady v disk.</a:t>
            </a:r>
            <a:endParaRPr lang="cs-CZ" dirty="0"/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Třída </a:t>
            </a:r>
            <a:r>
              <a:rPr lang="cs-CZ" sz="4000" dirty="0" err="1" smtClean="0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Pletivná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Rhizoidy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Z</a:t>
            </a:r>
            <a:r>
              <a:rPr lang="cs-CZ" sz="2400" dirty="0" smtClean="0"/>
              <a:t>oospory </a:t>
            </a:r>
            <a:r>
              <a:rPr lang="cs-CZ" sz="2400" dirty="0"/>
              <a:t>a spermatozoidy mají 2 bičíky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vápenatělé </a:t>
            </a:r>
            <a:r>
              <a:rPr lang="cs-CZ" sz="2400" dirty="0"/>
              <a:t>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57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1222</Words>
  <Application>Microsoft Office PowerPoint</Application>
  <PresentationFormat>Předvádění na obrazovce (4:3)</PresentationFormat>
  <Paragraphs>221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Fylogeneze a diverzita řas a hub: 5. přednáška Charophyta</vt:lpstr>
      <vt:lpstr>Vývojová větev Charophytae,  odd.: CHAROPHYTA</vt:lpstr>
      <vt:lpstr>Oddělení Charophyta, třídy</vt:lpstr>
      <vt:lpstr>Mesostigmatophyceae 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lektor</cp:lastModifiedBy>
  <cp:revision>119</cp:revision>
  <dcterms:created xsi:type="dcterms:W3CDTF">2012-09-10T15:35:35Z</dcterms:created>
  <dcterms:modified xsi:type="dcterms:W3CDTF">2018-09-19T11:35:46Z</dcterms:modified>
</cp:coreProperties>
</file>